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9"/>
  </p:notesMasterIdLst>
  <p:handoutMasterIdLst>
    <p:handoutMasterId r:id="rId10"/>
  </p:handoutMasterIdLst>
  <p:sldIdLst>
    <p:sldId id="787" r:id="rId2"/>
    <p:sldId id="793" r:id="rId3"/>
    <p:sldId id="797" r:id="rId4"/>
    <p:sldId id="796" r:id="rId5"/>
    <p:sldId id="799" r:id="rId6"/>
    <p:sldId id="798" r:id="rId7"/>
    <p:sldId id="794" r:id="rId8"/>
  </p:sldIdLst>
  <p:sldSz cx="12192000" cy="6858000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orient="horz" pos="1392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pos="7679" userDrawn="1">
          <p15:clr>
            <a:srgbClr val="A4A3A4"/>
          </p15:clr>
        </p15:guide>
        <p15:guide id="7" pos="640" userDrawn="1">
          <p15:clr>
            <a:srgbClr val="A4A3A4"/>
          </p15:clr>
        </p15:guide>
        <p15:guide id="8" pos="6272" userDrawn="1">
          <p15:clr>
            <a:srgbClr val="A4A3A4"/>
          </p15:clr>
        </p15:guide>
        <p15:guide id="9" pos="7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B82"/>
    <a:srgbClr val="0D3F75"/>
    <a:srgbClr val="FF3399"/>
    <a:srgbClr val="FF6699"/>
    <a:srgbClr val="FF9933"/>
    <a:srgbClr val="FFCC66"/>
    <a:srgbClr val="2D4D9C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82122" autoAdjust="0"/>
  </p:normalViewPr>
  <p:slideViewPr>
    <p:cSldViewPr>
      <p:cViewPr varScale="1">
        <p:scale>
          <a:sx n="114" d="100"/>
          <a:sy n="114" d="100"/>
        </p:scale>
        <p:origin x="414" y="120"/>
      </p:cViewPr>
      <p:guideLst>
        <p:guide orient="horz" pos="4176"/>
        <p:guide orient="horz" pos="1392"/>
        <p:guide orient="horz" pos="144"/>
        <p:guide orient="horz"/>
        <p:guide orient="horz" pos="672"/>
        <p:guide pos="7679"/>
        <p:guide pos="640"/>
        <p:guide pos="6272"/>
        <p:guide pos="7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E70044-0683-4274-BFF8-EA797F988C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260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FECCAF-BF8C-4B99-A080-DCE7FC3343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646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62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3" descr="EU_und_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772455"/>
            <a:ext cx="4374000" cy="82155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-11654" y="7680"/>
            <a:ext cx="12193200" cy="556854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</p:txBody>
      </p:sp>
      <p:pic>
        <p:nvPicPr>
          <p:cNvPr id="12" name="Grafik 4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b="7082"/>
          <a:stretch/>
        </p:blipFill>
        <p:spPr>
          <a:xfrm>
            <a:off x="10679306" y="1403348"/>
            <a:ext cx="1296144" cy="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AABAE5-0742-49F5-BF17-46987F8A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507A0-30CB-4FC2-A1CB-86D1F533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48A4D-08C8-4711-A596-B1B80BD4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2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E59288-6D80-4F40-B672-C3CA6030BBFD}" type="datetimeFigureOut">
              <a:rPr lang="en-US" smtClean="0"/>
              <a:t>02-Mar-22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4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91A-66D4-4453-969C-049259BA2C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8" name="Picture 3" descr="EurofusionDisc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1" y="140792"/>
            <a:ext cx="612000" cy="6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9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2492896"/>
            <a:ext cx="11329259" cy="1296144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PWIE, SP E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en-GB" sz="3200" dirty="0"/>
              <a:t>NCSRD: </a:t>
            </a:r>
            <a:r>
              <a:rPr lang="en-US" sz="3200" dirty="0"/>
              <a:t>Work plan for 2022</a:t>
            </a:r>
            <a:endParaRPr lang="en-US" sz="3200" kern="1200" dirty="0">
              <a:solidFill>
                <a:srgbClr val="2D4D9C"/>
              </a:solidFill>
              <a:ea typeface="+mn-ea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4509120"/>
            <a:ext cx="8808979" cy="774571"/>
          </a:xfrm>
        </p:spPr>
        <p:txBody>
          <a:bodyPr wrap="square">
            <a:spAutoFit/>
          </a:bodyPr>
          <a:lstStyle/>
          <a:p>
            <a:r>
              <a:rPr lang="en-US" sz="2000" dirty="0"/>
              <a:t>A. </a:t>
            </a:r>
            <a:r>
              <a:rPr lang="en-US" sz="2000" dirty="0" err="1"/>
              <a:t>Lagoyannis</a:t>
            </a:r>
            <a:r>
              <a:rPr lang="en-US" sz="2000" dirty="0"/>
              <a:t>, P. </a:t>
            </a:r>
            <a:r>
              <a:rPr lang="en-US" sz="2000" dirty="0" err="1"/>
              <a:t>Tsavalas</a:t>
            </a:r>
            <a:r>
              <a:rPr lang="en-US" sz="2000" dirty="0"/>
              <a:t>, M. </a:t>
            </a:r>
            <a:r>
              <a:rPr lang="en-US" sz="2000" dirty="0" err="1"/>
              <a:t>Axiotis</a:t>
            </a:r>
            <a:r>
              <a:rPr lang="el-GR" sz="2000" dirty="0"/>
              <a:t> </a:t>
            </a:r>
            <a:r>
              <a:rPr lang="en-US" sz="2000" dirty="0"/>
              <a:t>and K. Mergia </a:t>
            </a:r>
          </a:p>
          <a:p>
            <a:r>
              <a:rPr lang="en-US" sz="2000" dirty="0"/>
              <a:t>NCSR “</a:t>
            </a:r>
            <a:r>
              <a:rPr lang="en-US" sz="2000" dirty="0" err="1"/>
              <a:t>Demokritos</a:t>
            </a:r>
            <a:r>
              <a:rPr lang="en-US" sz="2000" dirty="0"/>
              <a:t>” (NCSRD)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95949"/>
            <a:ext cx="1008112" cy="1093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8488" y="1412776"/>
            <a:ext cx="1584176" cy="553998"/>
          </a:xfrm>
          <a:prstGeom prst="rect">
            <a:avLst/>
          </a:prstGeom>
          <a:solidFill>
            <a:schemeClr val="bg1"/>
          </a:solidFill>
          <a:ln w="28575">
            <a:solidFill>
              <a:srgbClr val="0D3F75"/>
            </a:solidFill>
          </a:ln>
        </p:spPr>
        <p:txBody>
          <a:bodyPr wrap="square" lIns="91440" tIns="91440" rIns="91440" bIns="9144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5B82"/>
                </a:solidFill>
              </a:rPr>
              <a:t>PWIE</a:t>
            </a:r>
          </a:p>
        </p:txBody>
      </p:sp>
    </p:spTree>
    <p:extLst>
      <p:ext uri="{BB962C8B-B14F-4D97-AF65-F5344CB8AC3E}">
        <p14:creationId xmlns:p14="http://schemas.microsoft.com/office/powerpoint/2010/main" val="97572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27" y="7743"/>
            <a:ext cx="10261704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2D4D9C"/>
                </a:solidFill>
              </a:rPr>
              <a:t>Tandem Accelerator Lab</a:t>
            </a:r>
            <a:endParaRPr lang="en-US" sz="28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AF260F5-3E4E-4E3B-911F-E62A3C55C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100741"/>
            <a:ext cx="8352928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27" y="7743"/>
            <a:ext cx="10261704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2D4D9C"/>
                </a:solidFill>
              </a:rPr>
              <a:t>Upgrade Plan</a:t>
            </a:r>
            <a:endParaRPr lang="en-US" sz="28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3414A4-3D9C-4F0F-B6EC-C43562531C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1431" y="1230387"/>
            <a:ext cx="9012237" cy="1330325"/>
            <a:chOff x="35709" y="2264879"/>
            <a:chExt cx="6766560" cy="100584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9F58C8-E47A-4599-8F2E-A9052F3408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-1" b="-1193"/>
            <a:stretch/>
          </p:blipFill>
          <p:spPr>
            <a:xfrm>
              <a:off x="35709" y="2264879"/>
              <a:ext cx="6766560" cy="1005840"/>
            </a:xfrm>
            <a:prstGeom prst="rect">
              <a:avLst/>
            </a:prstGeom>
            <a:ln>
              <a:solidFill>
                <a:srgbClr val="FFFF00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B36662-1CA6-4D8E-936C-1650D6680E20}"/>
                </a:ext>
              </a:extLst>
            </p:cNvPr>
            <p:cNvSpPr txBox="1"/>
            <p:nvPr/>
          </p:nvSpPr>
          <p:spPr>
            <a:xfrm>
              <a:off x="2842693" y="2264879"/>
              <a:ext cx="1827222" cy="2640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100" kern="0" dirty="0">
                  <a:solidFill>
                    <a:srgbClr val="FFFF00"/>
                  </a:solidFill>
                </a:rPr>
                <a:t>5.5 MV Tandem Accelerator</a:t>
              </a:r>
              <a:endParaRPr lang="el-GR" sz="1100" kern="0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D1873ED-A18B-4770-8AA4-92C656E58971}"/>
              </a:ext>
            </a:extLst>
          </p:cNvPr>
          <p:cNvSpPr txBox="1">
            <a:spLocks noChangeAspect="1"/>
          </p:cNvSpPr>
          <p:nvPr/>
        </p:nvSpPr>
        <p:spPr>
          <a:xfrm>
            <a:off x="1401118" y="1427237"/>
            <a:ext cx="1052513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rgbClr val="FFFF00"/>
                </a:solidFill>
              </a:rPr>
              <a:t>Tandem hall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CEBEA3-3D88-440E-B01F-910CD166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636912"/>
            <a:ext cx="7620000" cy="3813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5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27" y="7743"/>
            <a:ext cx="10261704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2D4D9C"/>
                </a:solidFill>
              </a:rPr>
              <a:t>Experimental Setups &amp; Capabilities</a:t>
            </a:r>
            <a:endParaRPr lang="en-US" sz="28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 descr="TANDEM_RBS3">
            <a:extLst>
              <a:ext uri="{FF2B5EF4-FFF2-40B4-BE49-F238E27FC236}">
                <a16:creationId xmlns:a16="http://schemas.microsoft.com/office/drawing/2014/main" id="{EC586DD3-2624-46E8-ADFF-94D6F9BA1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91344" y="1268760"/>
            <a:ext cx="4035288" cy="2675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 Box 18">
            <a:extLst>
              <a:ext uri="{FF2B5EF4-FFF2-40B4-BE49-F238E27FC236}">
                <a16:creationId xmlns:a16="http://schemas.microsoft.com/office/drawing/2014/main" id="{172F5025-1AD4-4CAC-A00F-4FD0C2D81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901287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IBA chamber (RBS – NRA – PIGE)</a:t>
            </a: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23669AE2-34CD-4DC2-8CDF-2FEFA4512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8031" t="7091" r="9921"/>
          <a:stretch>
            <a:fillRect/>
          </a:stretch>
        </p:blipFill>
        <p:spPr bwMode="auto">
          <a:xfrm>
            <a:off x="4799856" y="1595113"/>
            <a:ext cx="3168352" cy="239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BFF573-25EA-4CCC-A793-55CE522F9521}"/>
              </a:ext>
            </a:extLst>
          </p:cNvPr>
          <p:cNvSpPr txBox="1"/>
          <p:nvPr/>
        </p:nvSpPr>
        <p:spPr>
          <a:xfrm>
            <a:off x="5372279" y="904463"/>
            <a:ext cx="226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X – Ray Fluorescence</a:t>
            </a:r>
          </a:p>
          <a:p>
            <a:r>
              <a:rPr lang="en-US" dirty="0">
                <a:latin typeface="+mn-lt"/>
              </a:rPr>
              <a:t>Milli and micro XRF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CE645F-8EEA-4B38-A14B-1AEFE0B843BB}"/>
              </a:ext>
            </a:extLst>
          </p:cNvPr>
          <p:cNvSpPr txBox="1"/>
          <p:nvPr/>
        </p:nvSpPr>
        <p:spPr>
          <a:xfrm>
            <a:off x="8328247" y="910461"/>
            <a:ext cx="369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X – Ray Diffraction/Reflectivity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(190  K– 1800 K)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0A4A70-0620-436C-AE5F-74C8441EA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273607"/>
            <a:ext cx="3187304" cy="23904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C720DD-E058-4530-ACD5-05153C72851C}"/>
              </a:ext>
            </a:extLst>
          </p:cNvPr>
          <p:cNvSpPr txBox="1"/>
          <p:nvPr/>
        </p:nvSpPr>
        <p:spPr>
          <a:xfrm>
            <a:off x="4799856" y="4306950"/>
            <a:ext cx="226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TOF – ERDA 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93CDFEE0-2CFF-40CB-B847-AD87B7C4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631813"/>
            <a:ext cx="4864075" cy="207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SEM: Thermo Fisher Scientific Apreo S LoVac Scanning Electron Microscope |  Stanford Nano Shared Facilit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441" y="4176659"/>
            <a:ext cx="1541514" cy="263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E6F66BE-48DA-4681-8C98-99CEAB60A3AA}"/>
              </a:ext>
            </a:extLst>
          </p:cNvPr>
          <p:cNvSpPr txBox="1"/>
          <p:nvPr/>
        </p:nvSpPr>
        <p:spPr>
          <a:xfrm>
            <a:off x="10287415" y="416845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  <a:latin typeface="+mn-lt"/>
              </a:rPr>
              <a:t>SEM </a:t>
            </a:r>
          </a:p>
          <a:p>
            <a:pPr algn="r"/>
            <a:r>
              <a:rPr lang="en-US" b="1" dirty="0">
                <a:solidFill>
                  <a:srgbClr val="0070C0"/>
                </a:solidFill>
                <a:latin typeface="+mn-lt"/>
              </a:rPr>
              <a:t>EDS</a:t>
            </a:r>
          </a:p>
        </p:txBody>
      </p:sp>
      <p:pic>
        <p:nvPicPr>
          <p:cNvPr id="6147" name="Picture 3" descr="D:\DinaWord\My-PHOTOS\Facilities\D8\D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16" y="1389396"/>
            <a:ext cx="2017739" cy="26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inaWord\My-PHOTOS\Facilities\D8\D8-MRI\D8-temp-ce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02" y="1959309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inaWord\My-PHOTOS\Facilities\Indenter\Indenter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06597" y="4556967"/>
            <a:ext cx="2496790" cy="18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65249" y="3862756"/>
            <a:ext cx="1100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Indenter</a:t>
            </a:r>
          </a:p>
        </p:txBody>
      </p:sp>
    </p:spTree>
    <p:extLst>
      <p:ext uri="{BB962C8B-B14F-4D97-AF65-F5344CB8AC3E}">
        <p14:creationId xmlns:p14="http://schemas.microsoft.com/office/powerpoint/2010/main" val="189808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27" y="7743"/>
            <a:ext cx="10261704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2D4D9C"/>
                </a:solidFill>
              </a:rPr>
              <a:t>Main Research Areas within WP-JET2 in FP8</a:t>
            </a:r>
            <a:endParaRPr lang="en-US" sz="28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72816"/>
            <a:ext cx="1231843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Post-mortem analysis of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W/CFC</a:t>
            </a:r>
            <a:r>
              <a:rPr lang="en-US" dirty="0"/>
              <a:t> samples from JET </a:t>
            </a:r>
            <a:r>
              <a:rPr lang="en-US" dirty="0" err="1"/>
              <a:t>divertor</a:t>
            </a:r>
            <a:r>
              <a:rPr lang="en-US" dirty="0"/>
              <a:t> (fuel retention, material migration/deposition, metallographic analysis)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W lamellae </a:t>
            </a:r>
            <a:r>
              <a:rPr lang="en-US" dirty="0"/>
              <a:t>from JET </a:t>
            </a:r>
            <a:r>
              <a:rPr lang="en-US" dirty="0" err="1"/>
              <a:t>divertor</a:t>
            </a:r>
            <a:r>
              <a:rPr lang="en-US" dirty="0"/>
              <a:t> (material migration/deposition, metallographic analysis, hardness measurements)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Be samples </a:t>
            </a:r>
            <a:r>
              <a:rPr lang="en-US" dirty="0"/>
              <a:t>from JET main wall (fuel retention, material migration/deposition, metallographic analysis)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Employing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Ion beam analysis (RBS/NRA, PIXE)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SEM with EDS analysis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X-ray </a:t>
            </a:r>
            <a:r>
              <a:rPr lang="en-US" dirty="0" err="1"/>
              <a:t>fluoresence</a:t>
            </a:r>
            <a:r>
              <a:rPr lang="en-US" dirty="0"/>
              <a:t> spectroscopy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X-diffraction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Depth sensing indentation </a:t>
            </a:r>
          </a:p>
        </p:txBody>
      </p:sp>
    </p:spTree>
    <p:extLst>
      <p:ext uri="{BB962C8B-B14F-4D97-AF65-F5344CB8AC3E}">
        <p14:creationId xmlns:p14="http://schemas.microsoft.com/office/powerpoint/2010/main" val="57693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27" y="7743"/>
            <a:ext cx="10261704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>
                <a:solidFill>
                  <a:srgbClr val="2D4D9C"/>
                </a:solidFill>
              </a:rPr>
              <a:t>2022 Work Plan (</a:t>
            </a:r>
            <a:r>
              <a:rPr lang="en-US" sz="2800" b="1" dirty="0">
                <a:solidFill>
                  <a:srgbClr val="2D4D9C"/>
                </a:solidFill>
              </a:rPr>
              <a:t>I)</a:t>
            </a:r>
            <a:endParaRPr lang="en-US" sz="28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6562756"/>
            <a:ext cx="345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Lagoyannis</a:t>
            </a:r>
            <a:r>
              <a:rPr lang="en-US" sz="1400" dirty="0"/>
              <a:t> </a:t>
            </a:r>
            <a:r>
              <a:rPr lang="en-US" sz="1400" i="1" dirty="0"/>
              <a:t>et al. </a:t>
            </a:r>
            <a:r>
              <a:rPr lang="en-US" sz="1400" dirty="0"/>
              <a:t>Nuclear Fusion 2017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8A32727B-DA77-485F-8A7C-66E37758CA52}"/>
              </a:ext>
            </a:extLst>
          </p:cNvPr>
          <p:cNvSpPr txBox="1"/>
          <p:nvPr/>
        </p:nvSpPr>
        <p:spPr>
          <a:xfrm>
            <a:off x="119336" y="980728"/>
            <a:ext cx="11881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000" b="1" dirty="0">
                <a:solidFill>
                  <a:srgbClr val="2D4D9C"/>
                </a:solidFill>
              </a:rPr>
              <a:t>SP E.2: </a:t>
            </a:r>
            <a:r>
              <a:rPr lang="en-US" sz="2000" b="1" dirty="0">
                <a:solidFill>
                  <a:srgbClr val="2D4D9C"/>
                </a:solidFill>
              </a:rPr>
              <a:t>Comparison of </a:t>
            </a:r>
            <a:r>
              <a:rPr lang="en-US" sz="2000" b="1" dirty="0" err="1">
                <a:solidFill>
                  <a:srgbClr val="2D4D9C"/>
                </a:solidFill>
              </a:rPr>
              <a:t>hydrogenic</a:t>
            </a:r>
            <a:r>
              <a:rPr lang="en-US" sz="2000" b="1" dirty="0">
                <a:solidFill>
                  <a:srgbClr val="2D4D9C"/>
                </a:solidFill>
              </a:rPr>
              <a:t> retention quantification by different techniques and fuel removal assessment</a:t>
            </a:r>
          </a:p>
          <a:p>
            <a:r>
              <a:rPr lang="en-US" sz="2000" b="1" dirty="0">
                <a:solidFill>
                  <a:srgbClr val="2D4D9C"/>
                </a:solidFill>
              </a:rPr>
              <a:t>Work plan: </a:t>
            </a:r>
            <a:r>
              <a:rPr lang="en-US" sz="2000" dirty="0">
                <a:solidFill>
                  <a:srgbClr val="2D4D9C"/>
                </a:solidFill>
              </a:rPr>
              <a:t>Milli- and micro-beam NRA measurements using a deuteron beam on ILW JET divertor.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125539"/>
            <a:ext cx="3429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0963" y="3251632"/>
          <a:ext cx="4365625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Graph" r:id="rId4" imgW="4131869" imgH="2901696" progId="Origin50.Graph">
                  <p:embed/>
                </p:oleObj>
              </mc:Choice>
              <mc:Fallback>
                <p:oleObj name="Graph" r:id="rId4" imgW="4131869" imgH="2901696" progId="Origin50.Grap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963" y="3251632"/>
                        <a:ext cx="4365625" cy="307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 bwMode="auto">
          <a:xfrm>
            <a:off x="6440146" y="3501008"/>
            <a:ext cx="2887588" cy="1479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8832304" y="4657756"/>
          <a:ext cx="27130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Graph" r:id="rId7" imgW="4131869" imgH="2901696" progId="Origin50.Graph">
                  <p:embed/>
                </p:oleObj>
              </mc:Choice>
              <mc:Fallback>
                <p:oleObj name="Graph" r:id="rId7" imgW="4131869" imgH="2901696" progId="Origin50.Graph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4657756"/>
                        <a:ext cx="2713038" cy="1905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79776" y="2282576"/>
          <a:ext cx="276542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Graph" r:id="rId9" imgW="4131869" imgH="2901696" progId="Origin50.Graph">
                  <p:embed/>
                </p:oleObj>
              </mc:Choice>
              <mc:Fallback>
                <p:oleObj name="Graph" r:id="rId9" imgW="4131869" imgH="2901696" progId="Origin50.Graph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2282576"/>
                        <a:ext cx="2765425" cy="19431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079776" y="4581556"/>
          <a:ext cx="282733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Graph" r:id="rId11" imgW="4131869" imgH="2901696" progId="Origin50.Graph">
                  <p:embed/>
                </p:oleObj>
              </mc:Choice>
              <mc:Fallback>
                <p:oleObj name="Graph" r:id="rId11" imgW="4131869" imgH="2901696" progId="Origin50.Graph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4581556"/>
                        <a:ext cx="2827338" cy="1981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760296" y="2138907"/>
          <a:ext cx="2781300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Graph" r:id="rId13" imgW="4131869" imgH="2901696" progId="Origin50.Graph">
                  <p:embed/>
                </p:oleObj>
              </mc:Choice>
              <mc:Fallback>
                <p:oleObj name="Graph" r:id="rId13" imgW="4131869" imgH="2901696" progId="Origin50.Graph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2138907"/>
                        <a:ext cx="2781300" cy="19732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3424825">
            <a:off x="6452306" y="4265331"/>
            <a:ext cx="868419" cy="2880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042718">
            <a:off x="8338968" y="3616097"/>
            <a:ext cx="657205" cy="2880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854976">
            <a:off x="8338967" y="4756224"/>
            <a:ext cx="657205" cy="2880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8387327">
            <a:off x="6321256" y="4974498"/>
            <a:ext cx="1957032" cy="28803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2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A32727B-DA77-485F-8A7C-66E37758CA52}"/>
              </a:ext>
            </a:extLst>
          </p:cNvPr>
          <p:cNvSpPr txBox="1"/>
          <p:nvPr/>
        </p:nvSpPr>
        <p:spPr>
          <a:xfrm>
            <a:off x="241427" y="1222523"/>
            <a:ext cx="11449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2D4D9C"/>
                </a:solidFill>
              </a:rPr>
              <a:t>SP E.3 Post-mortem analysis of PFC and other objects in JET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2D4D9C"/>
                </a:solidFill>
              </a:rPr>
              <a:t>Work plan: </a:t>
            </a:r>
            <a:r>
              <a:rPr lang="en-US" sz="2000" dirty="0">
                <a:solidFill>
                  <a:srgbClr val="2D4D9C"/>
                </a:solidFill>
              </a:rPr>
              <a:t>Ion beam TOF ERDA and NRA measurements on ILW JET divertor Tiles using a deuteron beam to quantify material migration (Be, C, O) from the main chamber as well as Nitrogen retention.</a:t>
            </a:r>
            <a:endParaRPr lang="el-GR" sz="2000" dirty="0">
              <a:solidFill>
                <a:srgbClr val="2D4D9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23D05A-AEC3-4C2C-ABDA-95AD3D5E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27" y="7743"/>
            <a:ext cx="10261704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2800" b="1" dirty="0">
                <a:solidFill>
                  <a:srgbClr val="2D4D9C"/>
                </a:solidFill>
              </a:rPr>
              <a:t>2022 Work Plan </a:t>
            </a:r>
            <a:r>
              <a:rPr lang="en-US" sz="2800" b="1">
                <a:solidFill>
                  <a:srgbClr val="2D4D9C"/>
                </a:solidFill>
              </a:rPr>
              <a:t>(II)</a:t>
            </a:r>
            <a:endParaRPr lang="en-US" sz="2800" b="1" kern="0" dirty="0">
              <a:solidFill>
                <a:srgbClr val="0D3F75"/>
              </a:solidFill>
              <a:effectLst>
                <a:outerShdw blurRad="38100" dist="127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71664" y="3789040"/>
            <a:ext cx="2786757" cy="2376264"/>
            <a:chOff x="695400" y="3789040"/>
            <a:chExt cx="2498725" cy="205695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702597"/>
                </p:ext>
              </p:extLst>
            </p:nvPr>
          </p:nvGraphicFramePr>
          <p:xfrm>
            <a:off x="695400" y="3933056"/>
            <a:ext cx="2498725" cy="191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Graph" r:id="rId3" imgW="30632350" imgH="23450480" progId="Origin50.Graph">
                    <p:embed/>
                  </p:oleObj>
                </mc:Choice>
                <mc:Fallback>
                  <p:oleObj name="Graph" r:id="rId3" imgW="30632350" imgH="23450480" progId="Origin50.Graph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400" y="3933056"/>
                          <a:ext cx="2498725" cy="1912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055440" y="3789040"/>
              <a:ext cx="15049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ILW1 IWGL outer (27)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096000" y="3789040"/>
            <a:ext cx="2736304" cy="2326632"/>
            <a:chOff x="3407212" y="3356992"/>
            <a:chExt cx="2484438" cy="200732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727176"/>
                </p:ext>
              </p:extLst>
            </p:nvPr>
          </p:nvGraphicFramePr>
          <p:xfrm>
            <a:off x="3407212" y="3451376"/>
            <a:ext cx="2484438" cy="1912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Graph" r:id="rId5" imgW="30632350" imgH="23450480" progId="Origin50.Graph">
                    <p:embed/>
                  </p:oleObj>
                </mc:Choice>
                <mc:Fallback>
                  <p:oleObj name="Graph" r:id="rId5" imgW="30632350" imgH="23450480" progId="Origin50.Graph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7212" y="3451376"/>
                          <a:ext cx="2484438" cy="1912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719736" y="3356992"/>
              <a:ext cx="15049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ILW1 IWGL wing (76)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19736" y="303123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Mapping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of the deposited carbon on the castellation sides of Be samples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7150" y="6184340"/>
            <a:ext cx="2893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P. </a:t>
            </a:r>
            <a:r>
              <a:rPr lang="en-US" sz="1400" dirty="0" err="1"/>
              <a:t>Tsavalas</a:t>
            </a:r>
            <a:r>
              <a:rPr lang="en-US" sz="1400" dirty="0"/>
              <a:t> et al. (to be published)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9376" y="4653136"/>
            <a:ext cx="191590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Previous Results</a:t>
            </a:r>
          </a:p>
        </p:txBody>
      </p:sp>
    </p:spTree>
    <p:extLst>
      <p:ext uri="{BB962C8B-B14F-4D97-AF65-F5344CB8AC3E}">
        <p14:creationId xmlns:p14="http://schemas.microsoft.com/office/powerpoint/2010/main" val="3301076532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15928</TotalTime>
  <Words>316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Benutzerdefiniertes Design</vt:lpstr>
      <vt:lpstr>Graph</vt:lpstr>
      <vt:lpstr>PWIE, SP E NCSRD: Work plan for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lago</cp:lastModifiedBy>
  <cp:revision>2008</cp:revision>
  <cp:lastPrinted>2007-11-29T18:00:19Z</cp:lastPrinted>
  <dcterms:created xsi:type="dcterms:W3CDTF">2006-01-19T12:56:44Z</dcterms:created>
  <dcterms:modified xsi:type="dcterms:W3CDTF">2022-03-02T10:39:25Z</dcterms:modified>
</cp:coreProperties>
</file>