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259" r:id="rId2"/>
    <p:sldId id="274" r:id="rId3"/>
    <p:sldId id="271" r:id="rId4"/>
    <p:sldId id="272" r:id="rId5"/>
    <p:sldId id="273" r:id="rId6"/>
    <p:sldId id="268" r:id="rId7"/>
    <p:sldId id="270" r:id="rId8"/>
    <p:sldId id="260" r:id="rId9"/>
    <p:sldId id="262" r:id="rId10"/>
    <p:sldId id="263" r:id="rId11"/>
    <p:sldId id="269" r:id="rId12"/>
    <p:sldId id="264" r:id="rId13"/>
    <p:sldId id="267" r:id="rId14"/>
    <p:sldId id="265" r:id="rId15"/>
    <p:sldId id="261" r:id="rId16"/>
  </p:sldIdLst>
  <p:sldSz cx="9144000" cy="5143500" type="screen16x9"/>
  <p:notesSz cx="6797675" cy="9926638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entury Gothic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entury Gothic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entury Gothic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entury Gothic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entury Gothic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Century Gothic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Century Gothic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Century Gothic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Century Gothic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6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avensbergen Timo" initials="RT" lastIdx="3" clrIdx="0">
    <p:extLst>
      <p:ext uri="{19B8F6BF-5375-455C-9EA6-DF929625EA0E}">
        <p15:presenceInfo xmlns:p15="http://schemas.microsoft.com/office/powerpoint/2012/main" userId="S-1-5-21-2854862015-1470449784-792596272-5874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B942"/>
    <a:srgbClr val="5F5F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>
      <p:cViewPr varScale="1">
        <p:scale>
          <a:sx n="152" d="100"/>
          <a:sy n="152" d="100"/>
        </p:scale>
        <p:origin x="426" y="14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1" d="100"/>
          <a:sy n="81" d="100"/>
        </p:scale>
        <p:origin x="3996" y="90"/>
      </p:cViewPr>
      <p:guideLst>
        <p:guide orient="horz" pos="3126"/>
        <p:guide pos="2141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5660" cy="496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559" tIns="45779" rIns="91559" bIns="45779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en-GB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2016" y="0"/>
            <a:ext cx="2945660" cy="496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559" tIns="45779" rIns="91559" bIns="45779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en-GB"/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30307"/>
            <a:ext cx="2945660" cy="496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559" tIns="45779" rIns="91559" bIns="45779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en-GB"/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2016" y="9430307"/>
            <a:ext cx="2945660" cy="496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559" tIns="45779" rIns="91559" bIns="45779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C5029E26-3CDE-4E2A-9243-F4CFA73F77C0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197113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5660" cy="496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559" tIns="45779" rIns="91559" bIns="45779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en-GB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2016" y="0"/>
            <a:ext cx="2945660" cy="496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559" tIns="45779" rIns="91559" bIns="45779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en-GB"/>
          </a:p>
        </p:txBody>
      </p:sp>
      <p:sp>
        <p:nvSpPr>
          <p:cNvPr id="41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0488" y="744538"/>
            <a:ext cx="6616700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6357" y="4715155"/>
            <a:ext cx="4984962" cy="4466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559" tIns="45779" rIns="91559" bIns="4577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30307"/>
            <a:ext cx="2945660" cy="496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559" tIns="45779" rIns="91559" bIns="45779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en-GB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2016" y="9430307"/>
            <a:ext cx="2945660" cy="496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559" tIns="45779" rIns="91559" bIns="45779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4D204273-9E39-4C9A-A251-EF1633DCAA43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39932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6745F3C-3CEB-4A25-85B6-CDCC4A5FEFE4}" type="slidenum">
              <a:rPr lang="en-GB"/>
              <a:pPr/>
              <a:t>1</a:t>
            </a:fld>
            <a:endParaRPr lang="en-GB"/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8F41CCE-8A12-40BB-9B34-BDA9373B9D37}" type="slidenum">
              <a:rPr lang="en-GB"/>
              <a:pPr/>
              <a:t>8</a:t>
            </a:fld>
            <a:endParaRPr lang="en-GB"/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2699201"/>
            <a:ext cx="6400800" cy="1331286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800" baseline="0"/>
            </a:lvl1pPr>
          </a:lstStyle>
          <a:p>
            <a:pPr lvl="0"/>
            <a:r>
              <a:rPr lang="en-US" noProof="0" smtClean="0"/>
              <a:t>Click to edit Master subtitle style</a:t>
            </a:r>
            <a:endParaRPr lang="en-US" noProof="0" dirty="0" smtClean="0"/>
          </a:p>
        </p:txBody>
      </p:sp>
      <p:sp>
        <p:nvSpPr>
          <p:cNvPr id="12292" name="Line 4"/>
          <p:cNvSpPr>
            <a:spLocks noChangeShapeType="1"/>
          </p:cNvSpPr>
          <p:nvPr/>
        </p:nvSpPr>
        <p:spPr bwMode="auto">
          <a:xfrm>
            <a:off x="0" y="357188"/>
            <a:ext cx="9144000" cy="0"/>
          </a:xfrm>
          <a:prstGeom prst="line">
            <a:avLst/>
          </a:prstGeom>
          <a:noFill/>
          <a:ln w="15875">
            <a:solidFill>
              <a:srgbClr val="96969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419198"/>
            <a:ext cx="8001000" cy="68580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3088" y="457200"/>
            <a:ext cx="8001000" cy="6858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3088" y="1314450"/>
            <a:ext cx="8001000" cy="314751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16168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3838" y="457200"/>
            <a:ext cx="2000250" cy="4114800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3088" y="457200"/>
            <a:ext cx="5848350" cy="41148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35779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61950"/>
          </a:xfrm>
          <a:prstGeom prst="rect">
            <a:avLst/>
          </a:prstGeom>
        </p:spPr>
        <p:txBody>
          <a:bodyPr/>
          <a:lstStyle>
            <a:lvl1pPr algn="l">
              <a:defRPr sz="2000"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3088" y="1314450"/>
            <a:ext cx="8001000" cy="3147510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559839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281348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3088" y="457200"/>
            <a:ext cx="8001000" cy="6858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73088" y="1314450"/>
            <a:ext cx="3924300" cy="325755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9788" y="1314450"/>
            <a:ext cx="3924300" cy="325755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70822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31564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3088" y="457200"/>
            <a:ext cx="8001000" cy="6858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95585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30369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92711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581352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7" name="Line 13"/>
          <p:cNvSpPr>
            <a:spLocks noChangeShapeType="1"/>
          </p:cNvSpPr>
          <p:nvPr/>
        </p:nvSpPr>
        <p:spPr bwMode="auto">
          <a:xfrm>
            <a:off x="0" y="357188"/>
            <a:ext cx="9144000" cy="0"/>
          </a:xfrm>
          <a:prstGeom prst="line">
            <a:avLst/>
          </a:prstGeom>
          <a:noFill/>
          <a:ln w="15875">
            <a:solidFill>
              <a:srgbClr val="96969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039" name="Text Box 15"/>
          <p:cNvSpPr txBox="1">
            <a:spLocks noChangeArrowheads="1"/>
          </p:cNvSpPr>
          <p:nvPr/>
        </p:nvSpPr>
        <p:spPr bwMode="auto">
          <a:xfrm>
            <a:off x="2699792" y="4780305"/>
            <a:ext cx="4608511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36000" tIns="0" rIns="36000" bIns="0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600" dirty="0" err="1" smtClean="0">
                <a:solidFill>
                  <a:schemeClr val="tx1"/>
                </a:solidFill>
                <a:latin typeface="+mj-lt"/>
              </a:rPr>
              <a:t>EUROfusion</a:t>
            </a:r>
            <a:r>
              <a:rPr lang="en-GB" sz="600" baseline="0" dirty="0" smtClean="0">
                <a:solidFill>
                  <a:schemeClr val="tx1"/>
                </a:solidFill>
                <a:latin typeface="+mj-lt"/>
              </a:rPr>
              <a:t> science meeting</a:t>
            </a:r>
          </a:p>
          <a:p>
            <a:pPr algn="ctr">
              <a:spcBef>
                <a:spcPct val="50000"/>
              </a:spcBef>
            </a:pPr>
            <a:r>
              <a:rPr lang="en-GB" sz="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2020, ITER Organization</a:t>
            </a:r>
            <a:endParaRPr lang="en-GB" sz="6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040" name="Text Box 16"/>
          <p:cNvSpPr txBox="1">
            <a:spLocks noChangeArrowheads="1"/>
          </p:cNvSpPr>
          <p:nvPr/>
        </p:nvSpPr>
        <p:spPr bwMode="auto">
          <a:xfrm>
            <a:off x="8458200" y="4788000"/>
            <a:ext cx="585788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800" dirty="0">
                <a:latin typeface="+mj-lt"/>
              </a:rPr>
              <a:t>Page </a:t>
            </a:r>
            <a:fld id="{47BA91C2-74BF-4480-8BF1-C44F20807924}" type="slidenum">
              <a:rPr lang="en-GB" sz="800" smtClean="0">
                <a:latin typeface="+mj-lt"/>
              </a:rPr>
              <a:pPr>
                <a:spcBef>
                  <a:spcPct val="50000"/>
                </a:spcBef>
              </a:pPr>
              <a:t>‹#›</a:t>
            </a:fld>
            <a:endParaRPr lang="en-GB" sz="800" dirty="0">
              <a:latin typeface="+mj-lt"/>
            </a:endParaRPr>
          </a:p>
        </p:txBody>
      </p:sp>
      <p:cxnSp>
        <p:nvCxnSpPr>
          <p:cNvPr id="4" name="Straight Connector 3"/>
          <p:cNvCxnSpPr/>
          <p:nvPr/>
        </p:nvCxnSpPr>
        <p:spPr bwMode="auto">
          <a:xfrm>
            <a:off x="0" y="4731514"/>
            <a:ext cx="9144000" cy="0"/>
          </a:xfrm>
          <a:prstGeom prst="line">
            <a:avLst/>
          </a:prstGeom>
          <a:noFill/>
          <a:ln w="6350">
            <a:solidFill>
              <a:srgbClr val="96969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" name="Straight Connector 10"/>
          <p:cNvCxnSpPr/>
          <p:nvPr/>
        </p:nvCxnSpPr>
        <p:spPr bwMode="auto">
          <a:xfrm>
            <a:off x="8388424" y="4731514"/>
            <a:ext cx="0" cy="324000"/>
          </a:xfrm>
          <a:prstGeom prst="line">
            <a:avLst/>
          </a:prstGeom>
          <a:noFill/>
          <a:ln w="6350">
            <a:solidFill>
              <a:srgbClr val="96969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9" name="Straight Connector 18"/>
          <p:cNvCxnSpPr/>
          <p:nvPr/>
        </p:nvCxnSpPr>
        <p:spPr bwMode="auto">
          <a:xfrm>
            <a:off x="7308304" y="4731990"/>
            <a:ext cx="0" cy="324000"/>
          </a:xfrm>
          <a:prstGeom prst="line">
            <a:avLst/>
          </a:prstGeom>
          <a:noFill/>
          <a:ln w="6350">
            <a:solidFill>
              <a:srgbClr val="96969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0" name="Straight Connector 19"/>
          <p:cNvCxnSpPr/>
          <p:nvPr/>
        </p:nvCxnSpPr>
        <p:spPr bwMode="auto">
          <a:xfrm>
            <a:off x="2699792" y="4731990"/>
            <a:ext cx="0" cy="324000"/>
          </a:xfrm>
          <a:prstGeom prst="line">
            <a:avLst/>
          </a:prstGeom>
          <a:noFill/>
          <a:ln w="6350">
            <a:solidFill>
              <a:srgbClr val="96969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4752000"/>
            <a:ext cx="592767" cy="29349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00" y="4953600"/>
            <a:ext cx="2016224" cy="9710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9pPr>
    </p:titleStyle>
    <p:bodyStyle>
      <a:lvl1pPr marL="287338" indent="-287338" algn="just" defTabSz="795338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57238" indent="-279400" algn="just" defTabSz="795338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2pPr>
      <a:lvl3pPr marL="1136650" indent="-188913" algn="just" defTabSz="795338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3pPr>
      <a:lvl4pPr marL="1511300" indent="-184150" algn="just" defTabSz="795338" rtl="0" eaLnBrk="1" fontAlgn="base" hangingPunct="1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1885950" indent="-184150" algn="just" defTabSz="795338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5pPr>
      <a:lvl6pPr marL="2343150" indent="-184150" algn="l" defTabSz="795338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800350" indent="-184150" algn="l" defTabSz="795338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257550" indent="-184150" algn="l" defTabSz="795338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714750" indent="-184150" algn="l" defTabSz="795338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e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spect="1" noChangeArrowheads="1"/>
          </p:cNvSpPr>
          <p:nvPr>
            <p:ph type="ctrTitle"/>
          </p:nvPr>
        </p:nvSpPr>
        <p:spPr>
          <a:xfrm>
            <a:off x="685800" y="1714500"/>
            <a:ext cx="7772400" cy="857250"/>
          </a:xfrm>
        </p:spPr>
        <p:txBody>
          <a:bodyPr/>
          <a:lstStyle/>
          <a:p>
            <a:r>
              <a:rPr lang="en-GB" dirty="0"/>
              <a:t>Design considerations and challenges </a:t>
            </a:r>
            <a:r>
              <a:rPr lang="en-GB" dirty="0" smtClean="0"/>
              <a:t>for first </a:t>
            </a:r>
            <a:r>
              <a:rPr lang="en-GB" dirty="0"/>
              <a:t>w</a:t>
            </a:r>
            <a:r>
              <a:rPr lang="en-GB" dirty="0" smtClean="0"/>
              <a:t>all </a:t>
            </a:r>
            <a:r>
              <a:rPr lang="en-GB" dirty="0"/>
              <a:t>h</a:t>
            </a:r>
            <a:r>
              <a:rPr lang="en-GB" dirty="0" smtClean="0"/>
              <a:t>eat </a:t>
            </a:r>
            <a:r>
              <a:rPr lang="en-GB" dirty="0"/>
              <a:t>l</a:t>
            </a:r>
            <a:r>
              <a:rPr lang="en-GB" dirty="0" smtClean="0"/>
              <a:t>oad control in ITER</a:t>
            </a:r>
            <a:r>
              <a:rPr lang="en-GB" dirty="0"/>
              <a:t/>
            </a:r>
            <a:br>
              <a:rPr lang="en-GB" dirty="0"/>
            </a:br>
            <a:endParaRPr lang="en-US" dirty="0"/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1400" dirty="0" smtClean="0"/>
              <a:t>Timo Ravensbergen</a:t>
            </a:r>
            <a:r>
              <a:rPr lang="en-US" sz="1400" baseline="30000" dirty="0" smtClean="0"/>
              <a:t>1</a:t>
            </a:r>
            <a:r>
              <a:rPr lang="en-US" sz="1400" dirty="0" smtClean="0"/>
              <a:t>, Federico Pesamosca</a:t>
            </a:r>
            <a:r>
              <a:rPr lang="en-US" sz="1400" baseline="30000" dirty="0" smtClean="0"/>
              <a:t>2</a:t>
            </a:r>
            <a:r>
              <a:rPr lang="en-US" sz="1400" dirty="0" smtClean="0"/>
              <a:t>, Richard Pitts</a:t>
            </a:r>
            <a:r>
              <a:rPr lang="en-US" sz="1400" baseline="30000" dirty="0" smtClean="0"/>
              <a:t>1</a:t>
            </a:r>
            <a:r>
              <a:rPr lang="en-US" sz="1400" dirty="0" smtClean="0"/>
              <a:t>, Martin Kocan</a:t>
            </a:r>
            <a:r>
              <a:rPr lang="en-US" sz="1400" baseline="30000" dirty="0" smtClean="0"/>
              <a:t>1</a:t>
            </a:r>
          </a:p>
          <a:p>
            <a:endParaRPr lang="en-US" sz="1400" baseline="30000" dirty="0"/>
          </a:p>
          <a:p>
            <a:r>
              <a:rPr lang="en-US" sz="1000" baseline="30000" dirty="0" smtClean="0"/>
              <a:t>1</a:t>
            </a:r>
            <a:r>
              <a:rPr lang="en-US" sz="1000" dirty="0" smtClean="0"/>
              <a:t>ITER Organization, </a:t>
            </a:r>
            <a:r>
              <a:rPr lang="en-GB" sz="1000" dirty="0"/>
              <a:t>St Paul Lez </a:t>
            </a:r>
            <a:r>
              <a:rPr lang="en-GB" sz="1000" dirty="0" smtClean="0"/>
              <a:t>Durance, France</a:t>
            </a:r>
            <a:endParaRPr lang="en-US" sz="1000" dirty="0" smtClean="0"/>
          </a:p>
          <a:p>
            <a:r>
              <a:rPr lang="en-US" sz="1000" baseline="30000" dirty="0" smtClean="0"/>
              <a:t>2</a:t>
            </a:r>
            <a:r>
              <a:rPr lang="en-US" sz="1000" dirty="0" smtClean="0"/>
              <a:t>Max-Planck </a:t>
            </a:r>
            <a:r>
              <a:rPr lang="en-US" sz="1000" dirty="0" err="1" smtClean="0"/>
              <a:t>institüt</a:t>
            </a:r>
            <a:r>
              <a:rPr lang="en-US" sz="1000" dirty="0" smtClean="0"/>
              <a:t> </a:t>
            </a:r>
            <a:r>
              <a:rPr lang="en-US" sz="1000" dirty="0" err="1" smtClean="0"/>
              <a:t>für</a:t>
            </a:r>
            <a:r>
              <a:rPr lang="en-US" sz="1000" dirty="0" smtClean="0"/>
              <a:t> </a:t>
            </a:r>
            <a:r>
              <a:rPr lang="en-US" sz="1000" dirty="0" err="1" smtClean="0"/>
              <a:t>Plasmaphysik</a:t>
            </a:r>
            <a:r>
              <a:rPr lang="en-US" sz="1000" dirty="0" smtClean="0"/>
              <a:t>, </a:t>
            </a:r>
            <a:r>
              <a:rPr lang="en-US" sz="1000" dirty="0" err="1" smtClean="0"/>
              <a:t>Garching</a:t>
            </a:r>
            <a:r>
              <a:rPr lang="en-US" sz="1000" dirty="0"/>
              <a:t> </a:t>
            </a:r>
            <a:r>
              <a:rPr lang="en-US" sz="1000" dirty="0" err="1" smtClean="0"/>
              <a:t>bei</a:t>
            </a:r>
            <a:r>
              <a:rPr lang="en-US" sz="1000" dirty="0" smtClean="0"/>
              <a:t> </a:t>
            </a:r>
            <a:r>
              <a:rPr lang="en-US" sz="1000" dirty="0" err="1" smtClean="0"/>
              <a:t>München</a:t>
            </a:r>
            <a:r>
              <a:rPr lang="en-US" sz="1000" dirty="0" smtClean="0"/>
              <a:t>, Germany</a:t>
            </a:r>
            <a:endParaRPr lang="en-US" sz="1000" baseline="30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611"/>
            <a:ext cx="9144000" cy="271850"/>
          </a:xfrm>
        </p:spPr>
        <p:txBody>
          <a:bodyPr/>
          <a:lstStyle/>
          <a:p>
            <a:r>
              <a:rPr lang="en-US" dirty="0" smtClean="0"/>
              <a:t>FWHL control loop</a:t>
            </a:r>
            <a:endParaRPr lang="en-GB" dirty="0"/>
          </a:p>
        </p:txBody>
      </p:sp>
      <p:grpSp>
        <p:nvGrpSpPr>
          <p:cNvPr id="14" name="Group 13"/>
          <p:cNvGrpSpPr/>
          <p:nvPr/>
        </p:nvGrpSpPr>
        <p:grpSpPr>
          <a:xfrm>
            <a:off x="76200" y="666750"/>
            <a:ext cx="9065534" cy="3466802"/>
            <a:chOff x="425312" y="1320444"/>
            <a:chExt cx="11766415" cy="4615806"/>
          </a:xfrm>
        </p:grpSpPr>
        <p:pic>
          <p:nvPicPr>
            <p:cNvPr id="5" name="Elemento grafico 6">
              <a:extLst>
                <a:ext uri="{FF2B5EF4-FFF2-40B4-BE49-F238E27FC236}">
                  <a16:creationId xmlns:a16="http://schemas.microsoft.com/office/drawing/2014/main" id="{B6611A29-0F10-43B6-8499-DE3CD1402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425312" y="2525159"/>
              <a:ext cx="11182350" cy="2543175"/>
            </a:xfrm>
            <a:prstGeom prst="rect">
              <a:avLst/>
            </a:prstGeom>
          </p:spPr>
        </p:pic>
        <p:pic>
          <p:nvPicPr>
            <p:cNvPr id="6" name="Immagine 4">
              <a:extLst>
                <a:ext uri="{FF2B5EF4-FFF2-40B4-BE49-F238E27FC236}">
                  <a16:creationId xmlns:a16="http://schemas.microsoft.com/office/drawing/2014/main" id="{779D6311-C0C6-49F7-B670-59C9C4A4E8F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218339" y="2613106"/>
              <a:ext cx="1494616" cy="1008933"/>
            </a:xfrm>
            <a:prstGeom prst="rect">
              <a:avLst/>
            </a:prstGeom>
          </p:spPr>
        </p:pic>
        <p:sp>
          <p:nvSpPr>
            <p:cNvPr id="7" name="CasellaDiTesto 8">
              <a:extLst>
                <a:ext uri="{FF2B5EF4-FFF2-40B4-BE49-F238E27FC236}">
                  <a16:creationId xmlns:a16="http://schemas.microsoft.com/office/drawing/2014/main" id="{032D4C38-C615-4B7E-8A03-697A8ADBDDC8}"/>
                </a:ext>
              </a:extLst>
            </p:cNvPr>
            <p:cNvSpPr txBox="1"/>
            <p:nvPr/>
          </p:nvSpPr>
          <p:spPr>
            <a:xfrm>
              <a:off x="5098876" y="4274201"/>
              <a:ext cx="1733542" cy="7785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 smtClean="0">
                  <a:latin typeface="+mj-lt"/>
                </a:rPr>
                <a:t>Event-driven</a:t>
              </a:r>
            </a:p>
            <a:p>
              <a:pPr algn="ctr"/>
              <a:r>
                <a:rPr lang="en-US" sz="1600" dirty="0" smtClean="0">
                  <a:latin typeface="+mj-lt"/>
                </a:rPr>
                <a:t>control</a:t>
              </a:r>
              <a:endParaRPr lang="en-US" sz="1600" dirty="0">
                <a:latin typeface="+mj-lt"/>
              </a:endParaRPr>
            </a:p>
          </p:txBody>
        </p:sp>
        <p:sp>
          <p:nvSpPr>
            <p:cNvPr id="8" name="CasellaDiTesto 11">
              <a:extLst>
                <a:ext uri="{FF2B5EF4-FFF2-40B4-BE49-F238E27FC236}">
                  <a16:creationId xmlns:a16="http://schemas.microsoft.com/office/drawing/2014/main" id="{54CDEDC5-42F2-49DD-B398-2162420E15C5}"/>
                </a:ext>
              </a:extLst>
            </p:cNvPr>
            <p:cNvSpPr txBox="1"/>
            <p:nvPr/>
          </p:nvSpPr>
          <p:spPr>
            <a:xfrm>
              <a:off x="8721314" y="2728277"/>
              <a:ext cx="1554612" cy="7785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 smtClean="0">
                  <a:latin typeface="+mj-lt"/>
                </a:rPr>
                <a:t>RT </a:t>
              </a:r>
            </a:p>
            <a:p>
              <a:pPr algn="ctr"/>
              <a:r>
                <a:rPr lang="en-US" sz="1600" dirty="0" smtClean="0">
                  <a:latin typeface="+mj-lt"/>
                </a:rPr>
                <a:t>Processing</a:t>
              </a:r>
              <a:endParaRPr lang="en-US" sz="1600" dirty="0">
                <a:latin typeface="+mj-lt"/>
              </a:endParaRPr>
            </a:p>
          </p:txBody>
        </p:sp>
        <p:sp>
          <p:nvSpPr>
            <p:cNvPr id="9" name="CasellaDiTesto 12">
              <a:extLst>
                <a:ext uri="{FF2B5EF4-FFF2-40B4-BE49-F238E27FC236}">
                  <a16:creationId xmlns:a16="http://schemas.microsoft.com/office/drawing/2014/main" id="{B589511B-08AD-4C08-8D56-03FFF24EDAFA}"/>
                </a:ext>
              </a:extLst>
            </p:cNvPr>
            <p:cNvSpPr txBox="1"/>
            <p:nvPr/>
          </p:nvSpPr>
          <p:spPr>
            <a:xfrm>
              <a:off x="1908844" y="2871863"/>
              <a:ext cx="1202994" cy="4507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+mj-lt"/>
                </a:rPr>
                <a:t>actuator</a:t>
              </a:r>
            </a:p>
          </p:txBody>
        </p:sp>
        <p:sp>
          <p:nvSpPr>
            <p:cNvPr id="10" name="CasellaDiTesto 13">
              <a:extLst>
                <a:ext uri="{FF2B5EF4-FFF2-40B4-BE49-F238E27FC236}">
                  <a16:creationId xmlns:a16="http://schemas.microsoft.com/office/drawing/2014/main" id="{294EB68E-2A1C-4B46-A3A9-AA21F094A932}"/>
                </a:ext>
              </a:extLst>
            </p:cNvPr>
            <p:cNvSpPr txBox="1"/>
            <p:nvPr/>
          </p:nvSpPr>
          <p:spPr>
            <a:xfrm>
              <a:off x="1208123" y="1320444"/>
              <a:ext cx="2767592" cy="12703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1400" dirty="0">
                  <a:latin typeface="+mj-lt"/>
                </a:rPr>
                <a:t>Modify magnetic eq.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1400" dirty="0">
                  <a:latin typeface="+mj-lt"/>
                </a:rPr>
                <a:t>Adjust input power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1400" dirty="0">
                  <a:latin typeface="+mj-lt"/>
                </a:rPr>
                <a:t>Impurity seeding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1400" dirty="0">
                  <a:latin typeface="+mj-lt"/>
                </a:rPr>
                <a:t>Plasma termination</a:t>
              </a:r>
            </a:p>
          </p:txBody>
        </p:sp>
        <p:sp>
          <p:nvSpPr>
            <p:cNvPr id="11" name="CasellaDiTesto 14">
              <a:extLst>
                <a:ext uri="{FF2B5EF4-FFF2-40B4-BE49-F238E27FC236}">
                  <a16:creationId xmlns:a16="http://schemas.microsoft.com/office/drawing/2014/main" id="{39AB44B3-08CE-40C0-932C-0499FE43F4F7}"/>
                </a:ext>
              </a:extLst>
            </p:cNvPr>
            <p:cNvSpPr txBox="1"/>
            <p:nvPr/>
          </p:nvSpPr>
          <p:spPr>
            <a:xfrm>
              <a:off x="4381398" y="5239619"/>
              <a:ext cx="5396143" cy="6966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1400" dirty="0" smtClean="0">
                  <a:latin typeface="+mj-lt"/>
                </a:rPr>
                <a:t>Monitor and raise event</a:t>
              </a:r>
              <a:endParaRPr lang="en-US" sz="1400" dirty="0">
                <a:latin typeface="+mj-lt"/>
              </a:endParaRPr>
            </a:p>
            <a:p>
              <a:pPr marL="342900" indent="-342900">
                <a:buFont typeface="Arial" panose="020B0604020202020204" pitchFamily="34" charset="0"/>
                <a:buChar char="•"/>
              </a:pPr>
              <a:endParaRPr lang="en-US" sz="1400" dirty="0">
                <a:solidFill>
                  <a:schemeClr val="bg2">
                    <a:lumMod val="75000"/>
                  </a:schemeClr>
                </a:solidFill>
                <a:latin typeface="+mj-lt"/>
              </a:endParaRPr>
            </a:p>
          </p:txBody>
        </p:sp>
        <p:sp>
          <p:nvSpPr>
            <p:cNvPr id="12" name="CasellaDiTesto 15">
              <a:extLst>
                <a:ext uri="{FF2B5EF4-FFF2-40B4-BE49-F238E27FC236}">
                  <a16:creationId xmlns:a16="http://schemas.microsoft.com/office/drawing/2014/main" id="{6180FFC3-9479-49F4-9B14-CB8CA0625433}"/>
                </a:ext>
              </a:extLst>
            </p:cNvPr>
            <p:cNvSpPr txBox="1"/>
            <p:nvPr/>
          </p:nvSpPr>
          <p:spPr>
            <a:xfrm>
              <a:off x="6725523" y="1668758"/>
              <a:ext cx="2588663" cy="18440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1400" dirty="0">
                  <a:solidFill>
                    <a:srgbClr val="00B050"/>
                  </a:solidFill>
                  <a:latin typeface="+mj-lt"/>
                </a:rPr>
                <a:t>IR/visible cameras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</a:rPr>
                <a:t>LP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</a:rPr>
                <a:t>Eq. reconstruction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</a:rPr>
                <a:t>D</a:t>
              </a:r>
              <a:r>
                <a:rPr lang="el-GR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</a:rPr>
                <a:t>α </a:t>
              </a:r>
              <a:r>
                <a:rPr 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</a:rPr>
                <a:t>emission</a:t>
              </a:r>
              <a:r>
                <a:rPr lang="en-US" sz="1400" dirty="0">
                  <a:latin typeface="+mj-lt"/>
                </a:rPr>
                <a:t> 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endParaRPr lang="en-US" sz="1400" dirty="0">
                <a:solidFill>
                  <a:schemeClr val="bg2">
                    <a:lumMod val="75000"/>
                  </a:schemeClr>
                </a:solidFill>
                <a:latin typeface="+mj-lt"/>
              </a:endParaRPr>
            </a:p>
            <a:p>
              <a:pPr marL="342900" indent="-342900">
                <a:buFont typeface="Arial" panose="020B0604020202020204" pitchFamily="34" charset="0"/>
                <a:buChar char="•"/>
              </a:pPr>
              <a:endParaRPr lang="en-US" sz="1400" dirty="0">
                <a:solidFill>
                  <a:schemeClr val="bg2">
                    <a:lumMod val="75000"/>
                  </a:schemeClr>
                </a:solidFill>
                <a:latin typeface="+mj-lt"/>
              </a:endParaRPr>
            </a:p>
          </p:txBody>
        </p:sp>
        <p:sp>
          <p:nvSpPr>
            <p:cNvPr id="13" name="CasellaDiTesto 16">
              <a:extLst>
                <a:ext uri="{FF2B5EF4-FFF2-40B4-BE49-F238E27FC236}">
                  <a16:creationId xmlns:a16="http://schemas.microsoft.com/office/drawing/2014/main" id="{59E3BCD6-D7ED-45CB-83F4-0BD66F0049A9}"/>
                </a:ext>
              </a:extLst>
            </p:cNvPr>
            <p:cNvSpPr txBox="1"/>
            <p:nvPr/>
          </p:nvSpPr>
          <p:spPr>
            <a:xfrm>
              <a:off x="10275926" y="2462080"/>
              <a:ext cx="1915801" cy="12703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400" dirty="0">
                  <a:latin typeface="+mj-lt"/>
                </a:rPr>
                <a:t>Temperature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400" dirty="0">
                  <a:latin typeface="+mj-lt"/>
                </a:rPr>
                <a:t>Heat flux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endParaRPr lang="en-US" sz="1400" dirty="0">
                <a:latin typeface="+mj-lt"/>
              </a:endParaRPr>
            </a:p>
            <a:p>
              <a:pPr marL="342900" indent="-342900">
                <a:buFont typeface="Arial" panose="020B0604020202020204" pitchFamily="34" charset="0"/>
                <a:buChar char="•"/>
              </a:pPr>
              <a:endParaRPr lang="en-US" sz="1400" dirty="0">
                <a:solidFill>
                  <a:schemeClr val="bg2">
                    <a:lumMod val="75000"/>
                  </a:schemeClr>
                </a:solidFill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20299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55.G1/GA/G6: The ITER IR/Vis diagnostic systems</a:t>
            </a: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6962775" y="6248400"/>
            <a:ext cx="1847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sz="2000" dirty="0">
              <a:latin typeface="+mn-lt"/>
            </a:endParaRPr>
          </a:p>
        </p:txBody>
      </p:sp>
      <p:pic>
        <p:nvPicPr>
          <p:cNvPr id="5" name="Picture 3" descr="image00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1514744"/>
            <a:ext cx="1440886" cy="3054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5759" y="2065147"/>
            <a:ext cx="4681842" cy="259503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3899" y="516235"/>
            <a:ext cx="1201553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en-US" sz="1600" dirty="0" smtClean="0">
                <a:solidFill>
                  <a:srgbClr val="00B050"/>
                </a:solidFill>
                <a:latin typeface="+mn-lt"/>
                <a:cs typeface="Arial" panose="020B0604020202020204" pitchFamily="34" charset="0"/>
              </a:rPr>
              <a:t>Max surface temperature (BC), luminance (MP) and their profiles (AC)</a:t>
            </a: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en-US" sz="1600" dirty="0" smtClean="0">
                <a:solidFill>
                  <a:srgbClr val="00B050"/>
                </a:solidFill>
                <a:latin typeface="+mn-lt"/>
                <a:cs typeface="Arial" panose="020B0604020202020204" pitchFamily="34" charset="0"/>
              </a:rPr>
              <a:t>Power load and its profile for AC (inverse problem)</a:t>
            </a:r>
          </a:p>
          <a:p>
            <a:pPr marL="800100" lvl="1" indent="-342900" algn="just">
              <a:buFont typeface="Wingdings" panose="05000000000000000000" pitchFamily="2" charset="2"/>
              <a:buChar char="q"/>
            </a:pPr>
            <a:r>
              <a:rPr lang="en-US" sz="1600" dirty="0" smtClean="0">
                <a:latin typeface="+mn-lt"/>
                <a:cs typeface="Arial" panose="020B0604020202020204" pitchFamily="34" charset="0"/>
              </a:rPr>
              <a:t>55.G1: 4 eq. ports. 15 views. ~6-12 mm VIS, ~8-24 mm IR (&gt;</a:t>
            </a:r>
            <a:r>
              <a:rPr lang="en-US" sz="1600" dirty="0" err="1" smtClean="0">
                <a:latin typeface="+mn-lt"/>
                <a:cs typeface="Arial" panose="020B0604020202020204" pitchFamily="34" charset="0"/>
              </a:rPr>
              <a:t>castellations</a:t>
            </a:r>
            <a:r>
              <a:rPr lang="en-US" sz="1600" dirty="0" smtClean="0">
                <a:latin typeface="+mn-lt"/>
                <a:cs typeface="Arial" panose="020B0604020202020204" pitchFamily="34" charset="0"/>
              </a:rPr>
              <a:t>!)</a:t>
            </a:r>
          </a:p>
          <a:p>
            <a:pPr marL="800100" lvl="1" indent="-342900" algn="just">
              <a:buFont typeface="Wingdings" panose="05000000000000000000" pitchFamily="2" charset="2"/>
              <a:buChar char="q"/>
            </a:pPr>
            <a:r>
              <a:rPr lang="en-US" sz="1600" dirty="0" smtClean="0">
                <a:latin typeface="+mn-lt"/>
                <a:cs typeface="Arial" panose="020B0604020202020204" pitchFamily="34" charset="0"/>
              </a:rPr>
              <a:t>55.GA: 5 upper ports, 5 views. </a:t>
            </a:r>
            <a:r>
              <a:rPr lang="en-US" sz="1600" dirty="0">
                <a:solidFill>
                  <a:srgbClr val="000000"/>
                </a:solidFill>
                <a:latin typeface="Arial" panose="020B0604020202020204"/>
                <a:cs typeface="Arial" panose="020B0604020202020204" pitchFamily="34" charset="0"/>
              </a:rPr>
              <a:t>3 mm VIS, 5 mm IR</a:t>
            </a:r>
            <a:endParaRPr lang="en-US" sz="1600" dirty="0" smtClean="0">
              <a:latin typeface="+mn-lt"/>
              <a:cs typeface="Arial" panose="020B0604020202020204" pitchFamily="34" charset="0"/>
            </a:endParaRPr>
          </a:p>
          <a:p>
            <a:pPr marL="800100" lvl="1" indent="-342900" algn="just">
              <a:buFont typeface="Wingdings" panose="05000000000000000000" pitchFamily="2" charset="2"/>
              <a:buChar char="q"/>
            </a:pPr>
            <a:r>
              <a:rPr lang="en-US" sz="1600" dirty="0" smtClean="0">
                <a:latin typeface="+mn-lt"/>
                <a:cs typeface="Arial" panose="020B0604020202020204" pitchFamily="34" charset="0"/>
              </a:rPr>
              <a:t>55.G6: 1 eq. port and view, high res. 3 mm IR</a:t>
            </a: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en-US" sz="1600" dirty="0" smtClean="0">
                <a:latin typeface="+mn-lt"/>
                <a:cs typeface="Arial" panose="020B0604020202020204" pitchFamily="34" charset="0"/>
              </a:rPr>
              <a:t>Time resolution </a:t>
            </a:r>
            <a:r>
              <a:rPr lang="en-US" sz="1600" dirty="0">
                <a:solidFill>
                  <a:srgbClr val="000000"/>
                </a:solidFill>
                <a:latin typeface="Arial" panose="020B0604020202020204"/>
                <a:cs typeface="Arial" panose="020B0604020202020204" pitchFamily="34" charset="0"/>
              </a:rPr>
              <a:t>2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/>
                <a:cs typeface="Arial" panose="020B0604020202020204" pitchFamily="34" charset="0"/>
              </a:rPr>
              <a:t>ms.</a:t>
            </a:r>
            <a:r>
              <a:rPr lang="en-US" sz="1600" dirty="0">
                <a:solidFill>
                  <a:srgbClr val="000000"/>
                </a:solidFill>
                <a:latin typeface="Arial" panose="020B0604020202020204"/>
                <a:cs typeface="Arial" panose="020B0604020202020204" pitchFamily="34" charset="0"/>
              </a:rPr>
              <a:t> Fast windowing mode at 0.02 </a:t>
            </a:r>
            <a:r>
              <a:rPr lang="en-US" sz="1600" dirty="0" err="1" smtClean="0">
                <a:solidFill>
                  <a:srgbClr val="000000"/>
                </a:solidFill>
                <a:latin typeface="Arial" panose="020B0604020202020204"/>
                <a:cs typeface="Arial" panose="020B0604020202020204" pitchFamily="34" charset="0"/>
              </a:rPr>
              <a:t>ms</a:t>
            </a:r>
            <a:endParaRPr lang="en-US" sz="1600" dirty="0">
              <a:solidFill>
                <a:srgbClr val="000000"/>
              </a:solidFill>
              <a:latin typeface="Arial" panose="020B0604020202020204"/>
              <a:cs typeface="Arial" panose="020B0604020202020204" pitchFamily="34" charset="0"/>
            </a:endParaRPr>
          </a:p>
          <a:p>
            <a:pPr lvl="1" algn="just"/>
            <a:r>
              <a:rPr lang="en-US" sz="1600" dirty="0" smtClean="0">
                <a:solidFill>
                  <a:srgbClr val="000000"/>
                </a:solidFill>
                <a:latin typeface="Arial" panose="020B0604020202020204"/>
                <a:cs typeface="Arial" panose="020B0604020202020204" pitchFamily="34" charset="0"/>
                <a:sym typeface="Wingdings" panose="05000000000000000000" pitchFamily="2" charset="2"/>
              </a:rPr>
              <a:t> Sensitive from 200</a:t>
            </a:r>
            <a:r>
              <a:rPr lang="en-US" sz="1600" dirty="0" smtClean="0">
                <a:latin typeface="+mn-lt"/>
                <a:sym typeface="Wingdings" panose="05000000000000000000" pitchFamily="2" charset="2"/>
              </a:rPr>
              <a:t>°C onwards!</a:t>
            </a:r>
            <a:endParaRPr lang="en-US" sz="1600" dirty="0" smtClean="0">
              <a:latin typeface="+mn-lt"/>
              <a:cs typeface="Arial" panose="020B0604020202020204" pitchFamily="34" charset="0"/>
            </a:endParaRPr>
          </a:p>
          <a:p>
            <a:pPr lvl="1" algn="just"/>
            <a:endParaRPr lang="en-US" sz="1600" dirty="0" smtClean="0">
              <a:latin typeface="+mn-lt"/>
              <a:cs typeface="Arial" panose="020B0604020202020204" pitchFamily="34" charset="0"/>
            </a:endParaRPr>
          </a:p>
          <a:p>
            <a:pPr lvl="1" algn="just"/>
            <a:endParaRPr lang="en-US" sz="1600" dirty="0" smtClean="0">
              <a:latin typeface="+mn-lt"/>
              <a:cs typeface="Arial" panose="020B0604020202020204" pitchFamily="34" charset="0"/>
            </a:endParaRPr>
          </a:p>
          <a:p>
            <a:pPr marL="800100" lvl="1" indent="-342900" algn="just">
              <a:buFont typeface="Wingdings" panose="05000000000000000000" pitchFamily="2" charset="2"/>
              <a:buChar char="§"/>
            </a:pPr>
            <a:endParaRPr lang="en-US" sz="1600" dirty="0" smtClean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591060" y="1314689"/>
            <a:ext cx="9108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+mn-lt"/>
                <a:cs typeface="Arial" panose="020B0604020202020204" pitchFamily="34" charset="0"/>
              </a:rPr>
              <a:t>55.GA</a:t>
            </a:r>
            <a:endParaRPr lang="en-GB" sz="2000" dirty="0">
              <a:latin typeface="+mn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029200" y="4084074"/>
            <a:ext cx="7441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+mn-lt"/>
                <a:cs typeface="Arial" panose="020B0604020202020204" pitchFamily="34" charset="0"/>
              </a:rPr>
              <a:t>55.G1</a:t>
            </a:r>
            <a:endParaRPr lang="en-GB" sz="1600" dirty="0">
              <a:latin typeface="+mn-lt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034" y="2449027"/>
            <a:ext cx="2379326" cy="155207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28600" y="4095750"/>
            <a:ext cx="7441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+mn-lt"/>
                <a:cs typeface="Arial" panose="020B0604020202020204" pitchFamily="34" charset="0"/>
              </a:rPr>
              <a:t>55.G6</a:t>
            </a:r>
            <a:endParaRPr lang="en-GB" sz="1600" dirty="0">
              <a:latin typeface="+mn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309077" y="1099048"/>
            <a:ext cx="7665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+mn-lt"/>
                <a:cs typeface="Arial" panose="020B0604020202020204" pitchFamily="34" charset="0"/>
              </a:rPr>
              <a:t>55.GA</a:t>
            </a:r>
            <a:endParaRPr lang="en-GB" sz="16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23732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55.G1 IR coverage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150" y="483518"/>
            <a:ext cx="6711098" cy="3987577"/>
          </a:xfrm>
          <a:prstGeom prst="rect">
            <a:avLst/>
          </a:prstGeom>
        </p:spPr>
      </p:pic>
      <p:sp>
        <p:nvSpPr>
          <p:cNvPr id="5" name="ZoneTexte 37"/>
          <p:cNvSpPr txBox="1"/>
          <p:nvPr/>
        </p:nvSpPr>
        <p:spPr>
          <a:xfrm>
            <a:off x="6804248" y="1491630"/>
            <a:ext cx="2232248" cy="1200329"/>
          </a:xfrm>
          <a:prstGeom prst="rect">
            <a:avLst/>
          </a:prstGeom>
          <a:solidFill>
            <a:srgbClr val="00B050"/>
          </a:solidFill>
          <a:ln w="9525"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6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AU" sz="1800" dirty="0" smtClean="0">
                <a:solidFill>
                  <a:schemeClr val="tx1">
                    <a:lumMod val="50000"/>
                  </a:schemeClr>
                </a:solidFill>
              </a:rPr>
              <a:t>73,5% </a:t>
            </a:r>
            <a:r>
              <a:rPr lang="en-AU" sz="1800" dirty="0">
                <a:solidFill>
                  <a:schemeClr val="tx1">
                    <a:lumMod val="50000"/>
                  </a:schemeClr>
                </a:solidFill>
              </a:rPr>
              <a:t>on inner </a:t>
            </a:r>
            <a:r>
              <a:rPr lang="en-AU" sz="1800" dirty="0" smtClean="0">
                <a:solidFill>
                  <a:schemeClr val="tx1">
                    <a:lumMod val="50000"/>
                  </a:schemeClr>
                </a:solidFill>
              </a:rPr>
              <a:t>div. </a:t>
            </a:r>
          </a:p>
          <a:p>
            <a:r>
              <a:rPr lang="en-AU" sz="1800" dirty="0" smtClean="0">
                <a:solidFill>
                  <a:schemeClr val="tx1">
                    <a:lumMod val="50000"/>
                  </a:schemeClr>
                </a:solidFill>
              </a:rPr>
              <a:t>33% </a:t>
            </a:r>
            <a:r>
              <a:rPr lang="en-AU" sz="1800" dirty="0">
                <a:solidFill>
                  <a:schemeClr val="tx1">
                    <a:lumMod val="50000"/>
                  </a:schemeClr>
                </a:solidFill>
              </a:rPr>
              <a:t>on outer </a:t>
            </a:r>
            <a:r>
              <a:rPr lang="en-AU" sz="1800" dirty="0" err="1" smtClean="0">
                <a:solidFill>
                  <a:schemeClr val="tx1">
                    <a:lumMod val="50000"/>
                  </a:schemeClr>
                </a:solidFill>
              </a:rPr>
              <a:t>divertor</a:t>
            </a:r>
            <a:r>
              <a:rPr lang="en-AU" sz="1800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</a:p>
          <a:p>
            <a:r>
              <a:rPr lang="en-AU" sz="1800" dirty="0" smtClean="0">
                <a:solidFill>
                  <a:schemeClr val="tx1">
                    <a:lumMod val="50000"/>
                  </a:schemeClr>
                </a:solidFill>
              </a:rPr>
              <a:t>77% </a:t>
            </a:r>
            <a:r>
              <a:rPr lang="en-AU" sz="1800" dirty="0">
                <a:solidFill>
                  <a:schemeClr val="tx1">
                    <a:lumMod val="50000"/>
                  </a:schemeClr>
                </a:solidFill>
              </a:rPr>
              <a:t>on </a:t>
            </a:r>
            <a:r>
              <a:rPr lang="en-AU" sz="1800" dirty="0" smtClean="0">
                <a:solidFill>
                  <a:schemeClr val="tx1">
                    <a:lumMod val="50000"/>
                  </a:schemeClr>
                </a:solidFill>
              </a:rPr>
              <a:t>first wall</a:t>
            </a:r>
            <a:endParaRPr lang="en-AU" sz="1800" dirty="0">
              <a:solidFill>
                <a:schemeClr val="tx1">
                  <a:lumMod val="50000"/>
                </a:schemeClr>
              </a:solidFill>
            </a:endParaRPr>
          </a:p>
          <a:p>
            <a:r>
              <a:rPr lang="en-AU" sz="1800" dirty="0" smtClean="0">
                <a:solidFill>
                  <a:schemeClr val="tx1">
                    <a:lumMod val="50000"/>
                  </a:schemeClr>
                </a:solidFill>
              </a:rPr>
              <a:t>24% overlapping</a:t>
            </a:r>
            <a:endParaRPr lang="en-US" sz="1800" dirty="0">
              <a:solidFill>
                <a:schemeClr val="tx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3199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 and community involvement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3088" y="742950"/>
            <a:ext cx="8001000" cy="3962400"/>
          </a:xfrm>
        </p:spPr>
        <p:txBody>
          <a:bodyPr/>
          <a:lstStyle/>
          <a:p>
            <a:r>
              <a:rPr lang="en-US" dirty="0" smtClean="0"/>
              <a:t>ITER has uniquely shaped FW panels leading to multiple challenges</a:t>
            </a:r>
          </a:p>
          <a:p>
            <a:r>
              <a:rPr lang="en-US" dirty="0" smtClean="0"/>
              <a:t>ITER </a:t>
            </a:r>
            <a:r>
              <a:rPr lang="en-US" dirty="0"/>
              <a:t>has to follow a rigorous and systematic design procedure</a:t>
            </a:r>
          </a:p>
          <a:p>
            <a:r>
              <a:rPr lang="en-US" dirty="0"/>
              <a:t>Event-based FWHL control critical for safe operation</a:t>
            </a:r>
          </a:p>
          <a:p>
            <a:r>
              <a:rPr lang="en-US" dirty="0"/>
              <a:t>55.G* systems with large </a:t>
            </a:r>
            <a:r>
              <a:rPr lang="en-US" dirty="0" smtClean="0"/>
              <a:t>coverage are key</a:t>
            </a:r>
            <a:endParaRPr lang="en-US" dirty="0"/>
          </a:p>
          <a:p>
            <a:r>
              <a:rPr lang="en-US" dirty="0" smtClean="0"/>
              <a:t>Formal assessment of control before deployment requires:</a:t>
            </a:r>
          </a:p>
          <a:p>
            <a:pPr lvl="1"/>
            <a:r>
              <a:rPr lang="en-US" dirty="0" smtClean="0"/>
              <a:t>Time-dependent, high fidelity models (reflections, active cooling) </a:t>
            </a:r>
          </a:p>
          <a:p>
            <a:pPr lvl="1"/>
            <a:r>
              <a:rPr lang="en-US" dirty="0" smtClean="0"/>
              <a:t>Synthetic diagnostics (IR instrument function)</a:t>
            </a:r>
          </a:p>
          <a:p>
            <a:pPr lvl="1"/>
            <a:r>
              <a:rPr lang="en-US" dirty="0" smtClean="0"/>
              <a:t>Experimental validation of methodologies</a:t>
            </a:r>
          </a:p>
          <a:p>
            <a:pPr lvl="1"/>
            <a:r>
              <a:rPr lang="en-US" dirty="0" smtClean="0"/>
              <a:t>Advanced reliable hot spot detection and image processing</a:t>
            </a:r>
          </a:p>
          <a:p>
            <a:pPr lvl="1"/>
            <a:r>
              <a:rPr lang="en-US" dirty="0" smtClean="0"/>
              <a:t>Scenarios design for deliberate heat load provocation</a:t>
            </a:r>
          </a:p>
          <a:p>
            <a:pPr lvl="1"/>
            <a:endParaRPr lang="en-US" dirty="0" smtClean="0"/>
          </a:p>
          <a:p>
            <a:pPr marL="0" indent="0">
              <a:buNone/>
            </a:pPr>
            <a:r>
              <a:rPr lang="en-US" dirty="0">
                <a:solidFill>
                  <a:srgbClr val="00B050"/>
                </a:solidFill>
                <a:sym typeface="Wingdings" panose="05000000000000000000" pitchFamily="2" charset="2"/>
              </a:rPr>
              <a:t> We will need help from </a:t>
            </a:r>
            <a:r>
              <a:rPr lang="en-US" dirty="0" smtClean="0">
                <a:solidFill>
                  <a:srgbClr val="00B050"/>
                </a:solidFill>
                <a:sym typeface="Wingdings" panose="05000000000000000000" pitchFamily="2" charset="2"/>
              </a:rPr>
              <a:t>the fusion community to address all these points!</a:t>
            </a:r>
            <a:endParaRPr lang="en-GB" dirty="0">
              <a:solidFill>
                <a:srgbClr val="00B050"/>
              </a:solidFill>
            </a:endParaRP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5936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Current FWHLC PFPO-1 design work</a:t>
            </a:r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472091"/>
            <a:ext cx="7924800" cy="4199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234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ITER control as integrated challenge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742950"/>
            <a:ext cx="5538564" cy="228600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5562600" y="2647950"/>
            <a:ext cx="1905000" cy="389659"/>
            <a:chOff x="5562600" y="2647950"/>
            <a:chExt cx="1905000" cy="389659"/>
          </a:xfrm>
        </p:grpSpPr>
        <p:sp>
          <p:nvSpPr>
            <p:cNvPr id="5" name="Oval 4"/>
            <p:cNvSpPr/>
            <p:nvPr/>
          </p:nvSpPr>
          <p:spPr bwMode="auto">
            <a:xfrm>
              <a:off x="6549736" y="2647950"/>
              <a:ext cx="914400" cy="228600"/>
            </a:xfrm>
            <a:prstGeom prst="ellips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endParaRPr>
            </a:p>
          </p:txBody>
        </p:sp>
        <p:sp>
          <p:nvSpPr>
            <p:cNvPr id="6" name="Oval 5"/>
            <p:cNvSpPr/>
            <p:nvPr/>
          </p:nvSpPr>
          <p:spPr bwMode="auto">
            <a:xfrm>
              <a:off x="5562600" y="2809009"/>
              <a:ext cx="1905000" cy="228600"/>
            </a:xfrm>
            <a:prstGeom prst="ellips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457200" y="3333750"/>
            <a:ext cx="6629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+mn-lt"/>
              </a:rPr>
              <a:t>FWHLC: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 smtClean="0">
                <a:latin typeface="+mn-lt"/>
              </a:rPr>
              <a:t>Monitoring function, i.e. ‘event-driven’ control, not ‘continuous control’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 smtClean="0">
                <a:latin typeface="+mn-lt"/>
              </a:rPr>
              <a:t>Will have functions in APS and PCS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 err="1" smtClean="0">
                <a:latin typeface="+mn-lt"/>
              </a:rPr>
              <a:t>Divertor</a:t>
            </a:r>
            <a:r>
              <a:rPr lang="en-US" sz="1200" dirty="0" smtClean="0">
                <a:latin typeface="+mn-lt"/>
              </a:rPr>
              <a:t> integral part of the challenge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 smtClean="0">
                <a:latin typeface="+mn-lt"/>
              </a:rPr>
              <a:t>Challenge comes in stages: Full performance only in PFPO-2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sz="1200" dirty="0" err="1" smtClean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89655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ITER First-wall heat loads in early operation</a:t>
            </a:r>
          </a:p>
          <a:p>
            <a:r>
              <a:rPr lang="en-US" dirty="0" smtClean="0"/>
              <a:t>Key issues</a:t>
            </a:r>
          </a:p>
          <a:p>
            <a:pPr lvl="1"/>
            <a:r>
              <a:rPr lang="en-US" dirty="0" smtClean="0"/>
              <a:t>Limiter start-up</a:t>
            </a:r>
          </a:p>
          <a:p>
            <a:pPr lvl="1"/>
            <a:r>
              <a:rPr lang="en-US" dirty="0" smtClean="0"/>
              <a:t>H-L back transition</a:t>
            </a:r>
          </a:p>
          <a:p>
            <a:r>
              <a:rPr lang="en-US" dirty="0" smtClean="0"/>
              <a:t>ITER plasma control and protection systems</a:t>
            </a:r>
          </a:p>
          <a:p>
            <a:r>
              <a:rPr lang="en-US" dirty="0" smtClean="0"/>
              <a:t>FW heat load control on ITER</a:t>
            </a:r>
          </a:p>
          <a:p>
            <a:r>
              <a:rPr lang="en-US" dirty="0" smtClean="0"/>
              <a:t>IR diagnostic coverage</a:t>
            </a:r>
          </a:p>
          <a:p>
            <a:r>
              <a:rPr lang="en-US" dirty="0" smtClean="0"/>
              <a:t>Community involvement</a:t>
            </a:r>
          </a:p>
          <a:p>
            <a:pPr lvl="1"/>
            <a:endParaRPr lang="en-US" dirty="0" smtClean="0"/>
          </a:p>
          <a:p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05156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ITER first-wall heat loads are critical early 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199" y="438150"/>
            <a:ext cx="6324601" cy="3810000"/>
          </a:xfrm>
        </p:spPr>
        <p:txBody>
          <a:bodyPr/>
          <a:lstStyle/>
          <a:p>
            <a:r>
              <a:rPr lang="en-US" sz="1600" dirty="0" smtClean="0"/>
              <a:t>First-wall heat load problems </a:t>
            </a:r>
            <a:r>
              <a:rPr lang="en-US" sz="1600" i="1" dirty="0" smtClean="0"/>
              <a:t>precede</a:t>
            </a:r>
            <a:r>
              <a:rPr lang="en-US" sz="1600" dirty="0" smtClean="0"/>
              <a:t> those in the </a:t>
            </a:r>
            <a:r>
              <a:rPr lang="en-US" sz="1600" dirty="0" err="1" smtClean="0"/>
              <a:t>divertor</a:t>
            </a:r>
            <a:endParaRPr lang="en-US" sz="1600" dirty="0" smtClean="0"/>
          </a:p>
          <a:p>
            <a:pPr lvl="1"/>
            <a:r>
              <a:rPr lang="en-US" sz="1600" dirty="0" err="1"/>
              <a:t>Divertor</a:t>
            </a:r>
            <a:r>
              <a:rPr lang="en-US" sz="1600" dirty="0"/>
              <a:t> only challenged in PFPO-2 and </a:t>
            </a:r>
            <a:r>
              <a:rPr lang="en-US" sz="1600" dirty="0" smtClean="0"/>
              <a:t>beyond</a:t>
            </a:r>
            <a:endParaRPr lang="en-US" sz="1600" dirty="0" smtClean="0"/>
          </a:p>
          <a:p>
            <a:r>
              <a:rPr lang="en-US" sz="1600" dirty="0" smtClean="0"/>
              <a:t>Actively </a:t>
            </a:r>
            <a:r>
              <a:rPr lang="en-US" sz="1600" dirty="0" smtClean="0"/>
              <a:t>cooled </a:t>
            </a:r>
            <a:r>
              <a:rPr lang="en-US" sz="1600" dirty="0" smtClean="0">
                <a:sym typeface="Wingdings" panose="05000000000000000000" pitchFamily="2" charset="2"/>
              </a:rPr>
              <a:t> water leaks</a:t>
            </a:r>
            <a:endParaRPr lang="en-US" sz="1600" dirty="0"/>
          </a:p>
          <a:p>
            <a:pPr lvl="1"/>
            <a:r>
              <a:rPr lang="en-US" sz="1600" dirty="0" smtClean="0"/>
              <a:t>Faceted panel design</a:t>
            </a:r>
          </a:p>
          <a:p>
            <a:pPr lvl="1"/>
            <a:r>
              <a:rPr lang="en-US" sz="1600" dirty="0" err="1" smtClean="0"/>
              <a:t>Toroidal+poloidal</a:t>
            </a:r>
            <a:r>
              <a:rPr lang="en-US" sz="1600" dirty="0" smtClean="0"/>
              <a:t> </a:t>
            </a:r>
            <a:r>
              <a:rPr lang="en-US" sz="1600" dirty="0"/>
              <a:t>p</a:t>
            </a:r>
            <a:r>
              <a:rPr lang="en-US" sz="1600" dirty="0" smtClean="0"/>
              <a:t>rotection of leading edges </a:t>
            </a:r>
            <a:r>
              <a:rPr lang="en-US" sz="1600" dirty="0" smtClean="0">
                <a:sym typeface="Wingdings" panose="05000000000000000000" pitchFamily="2" charset="2"/>
              </a:rPr>
              <a:t> increased global heat loads</a:t>
            </a:r>
            <a:endParaRPr lang="en-US" sz="1600" dirty="0" smtClean="0"/>
          </a:p>
          <a:p>
            <a:pPr lvl="1"/>
            <a:r>
              <a:rPr lang="en-US" sz="1600" dirty="0" smtClean="0"/>
              <a:t>Castellated design (not individually shaped)</a:t>
            </a:r>
          </a:p>
          <a:p>
            <a:r>
              <a:rPr lang="en-US" sz="1600" dirty="0" smtClean="0"/>
              <a:t>ITER: large machine with small tolerances</a:t>
            </a:r>
          </a:p>
          <a:p>
            <a:pPr lvl="1"/>
            <a:r>
              <a:rPr lang="en-US" sz="1600" dirty="0" smtClean="0"/>
              <a:t>Only </a:t>
            </a:r>
            <a:r>
              <a:rPr lang="en-US" sz="1600" dirty="0"/>
              <a:t>10-20 % of the FW is wetted by </a:t>
            </a:r>
            <a:r>
              <a:rPr lang="en-US" sz="1600" dirty="0" smtClean="0"/>
              <a:t>plasma</a:t>
            </a:r>
          </a:p>
          <a:p>
            <a:pPr marL="477838" lvl="1" indent="0">
              <a:buNone/>
            </a:pPr>
            <a:r>
              <a:rPr lang="en-US" sz="1600" dirty="0" smtClean="0">
                <a:sym typeface="Wingdings" panose="05000000000000000000" pitchFamily="2" charset="2"/>
              </a:rPr>
              <a:t> Highly localized </a:t>
            </a:r>
            <a:r>
              <a:rPr lang="en-US" sz="1600" dirty="0">
                <a:sym typeface="Wingdings" panose="05000000000000000000" pitchFamily="2" charset="2"/>
              </a:rPr>
              <a:t>h</a:t>
            </a:r>
            <a:r>
              <a:rPr lang="en-US" sz="1600" dirty="0" smtClean="0"/>
              <a:t>eat </a:t>
            </a:r>
            <a:r>
              <a:rPr lang="en-US" sz="1600" dirty="0" smtClean="0"/>
              <a:t>loads</a:t>
            </a:r>
            <a:endParaRPr lang="en-US" sz="16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7975" y="1428750"/>
            <a:ext cx="2486025" cy="24098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4162" y="361950"/>
            <a:ext cx="2509838" cy="4207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830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3"/>
          <p:cNvSpPr txBox="1">
            <a:spLocks/>
          </p:cNvSpPr>
          <p:nvPr/>
        </p:nvSpPr>
        <p:spPr bwMode="auto">
          <a:xfrm>
            <a:off x="0" y="0"/>
            <a:ext cx="9144000" cy="317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57238" indent="-2794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36650" indent="-188913">
              <a:spcBef>
                <a:spcPct val="20000"/>
              </a:spcBef>
              <a:buChar char="•"/>
              <a:defRPr kumimoj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511300" indent="-18415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1885950" indent="-184150">
              <a:spcBef>
                <a:spcPct val="20000"/>
              </a:spcBef>
              <a:buChar char="»"/>
              <a:defRPr kumimoj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343150" indent="-1841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800350" indent="-1841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257550" indent="-1841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714750" indent="-1841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en-US" sz="2000" b="1" dirty="0" smtClean="0">
                <a:latin typeface="+mj-lt"/>
              </a:rPr>
              <a:t>Key issue:  inboard start-up (I)</a:t>
            </a:r>
            <a:endParaRPr kumimoji="0" lang="en-GB" altLang="en-US" sz="2000" b="1" dirty="0">
              <a:latin typeface="+mj-lt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486649"/>
            <a:ext cx="3762183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Century Gothic" pitchFamily="34" charset="0"/>
                <a:ea typeface="MS PGothic" pitchFamily="34" charset="-128"/>
              </a:defRPr>
            </a:lvl1pPr>
            <a:lvl2pPr marL="628650" indent="-271463">
              <a:defRPr sz="2400">
                <a:solidFill>
                  <a:schemeClr val="tx1"/>
                </a:solidFill>
                <a:latin typeface="Century Gothic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entury Gothic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entury Gothic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entury Gothic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itchFamily="34" charset="0"/>
                <a:ea typeface="MS PGothic" pitchFamily="34" charset="-128"/>
              </a:defRPr>
            </a:lvl9pPr>
          </a:lstStyle>
          <a:p>
            <a:pPr>
              <a:spcAft>
                <a:spcPts val="600"/>
              </a:spcAft>
              <a:buClr>
                <a:srgbClr val="333399"/>
              </a:buClr>
              <a:buFont typeface="Arial" panose="020B0604020202020204" pitchFamily="34" charset="0"/>
              <a:buChar char="•"/>
              <a:defRPr/>
            </a:pPr>
            <a:r>
              <a:rPr lang="en-US" altLang="en-US" sz="1600" b="1" dirty="0" smtClean="0">
                <a:latin typeface="Arial" charset="0"/>
              </a:rPr>
              <a:t>Preferred on ITER</a:t>
            </a:r>
            <a:endParaRPr lang="en-GB" altLang="en-US" sz="1600" b="1" dirty="0">
              <a:latin typeface="Arial" charset="0"/>
            </a:endParaRPr>
          </a:p>
          <a:p>
            <a:pPr lvl="1">
              <a:spcAft>
                <a:spcPts val="600"/>
              </a:spcAft>
              <a:buClr>
                <a:srgbClr val="333399"/>
              </a:buClr>
              <a:buFont typeface="Arial" panose="020B0604020202020204" pitchFamily="34" charset="0"/>
              <a:buChar char="•"/>
              <a:defRPr/>
            </a:pPr>
            <a:r>
              <a:rPr lang="en-US" altLang="en-US" sz="1600" dirty="0" smtClean="0">
                <a:latin typeface="+mn-lt"/>
                <a:sym typeface="Wingdings" panose="05000000000000000000" pitchFamily="2" charset="2"/>
              </a:rPr>
              <a:t>Lower 3D stray fields, TF ripple, flux consumption</a:t>
            </a:r>
          </a:p>
          <a:p>
            <a:pPr lvl="1">
              <a:spcAft>
                <a:spcPts val="600"/>
              </a:spcAft>
              <a:buClr>
                <a:srgbClr val="333399"/>
              </a:buClr>
              <a:buFont typeface="Arial" panose="020B0604020202020204" pitchFamily="34" charset="0"/>
              <a:buChar char="•"/>
              <a:defRPr/>
            </a:pPr>
            <a:r>
              <a:rPr lang="en-US" altLang="en-US" sz="1600" dirty="0" smtClean="0">
                <a:latin typeface="+mn-lt"/>
                <a:sym typeface="Wingdings" panose="05000000000000000000" pitchFamily="2" charset="2"/>
              </a:rPr>
              <a:t>Resonance region for ECRH assist</a:t>
            </a:r>
          </a:p>
        </p:txBody>
      </p:sp>
      <p:pic>
        <p:nvPicPr>
          <p:cNvPr id="47" name="Picture 4" descr="C:\Users\kocanm\Desktop\IWstartup3D.gif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46" r="10724"/>
          <a:stretch/>
        </p:blipFill>
        <p:spPr bwMode="auto">
          <a:xfrm>
            <a:off x="5724127" y="555526"/>
            <a:ext cx="3339600" cy="406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TextBox 47"/>
          <p:cNvSpPr txBox="1"/>
          <p:nvPr/>
        </p:nvSpPr>
        <p:spPr>
          <a:xfrm>
            <a:off x="5796136" y="3883125"/>
            <a:ext cx="1175673" cy="3269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>
                <a:latin typeface="Arial" panose="020B0604020202020204" pitchFamily="34" charset="0"/>
                <a:cs typeface="Arial" panose="020B0604020202020204" pitchFamily="34" charset="0"/>
              </a:rPr>
              <a:t>2.4 s, 1 MA</a:t>
            </a:r>
            <a:endParaRPr lang="en-GB" sz="135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5796136" y="4052044"/>
            <a:ext cx="1175673" cy="3269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5.3 s, 2 MA</a:t>
            </a:r>
            <a:endParaRPr lang="en-GB" sz="1350" b="1" dirty="0">
              <a:solidFill>
                <a:srgbClr val="3333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5797166" y="4228554"/>
            <a:ext cx="1175673" cy="3269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9.9 s, 3 MA</a:t>
            </a:r>
            <a:endParaRPr lang="en-GB" sz="135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5797168" y="4405065"/>
            <a:ext cx="1605285" cy="3269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full bore, 15 MA</a:t>
            </a:r>
            <a:endParaRPr lang="en-GB" sz="1350" b="1" dirty="0">
              <a:solidFill>
                <a:srgbClr val="FF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Freeform 54"/>
          <p:cNvSpPr/>
          <p:nvPr/>
        </p:nvSpPr>
        <p:spPr>
          <a:xfrm>
            <a:off x="5847937" y="1806559"/>
            <a:ext cx="1540635" cy="1260520"/>
          </a:xfrm>
          <a:custGeom>
            <a:avLst/>
            <a:gdLst>
              <a:gd name="connsiteX0" fmla="*/ 6440 w 2054180"/>
              <a:gd name="connsiteY0" fmla="*/ 0 h 1680693"/>
              <a:gd name="connsiteX1" fmla="*/ 412124 w 2054180"/>
              <a:gd name="connsiteY1" fmla="*/ 25757 h 1680693"/>
              <a:gd name="connsiteX2" fmla="*/ 785611 w 2054180"/>
              <a:gd name="connsiteY2" fmla="*/ 45076 h 1680693"/>
              <a:gd name="connsiteX3" fmla="*/ 972355 w 2054180"/>
              <a:gd name="connsiteY3" fmla="*/ 64394 h 1680693"/>
              <a:gd name="connsiteX4" fmla="*/ 1152659 w 2054180"/>
              <a:gd name="connsiteY4" fmla="*/ 90152 h 1680693"/>
              <a:gd name="connsiteX5" fmla="*/ 1339403 w 2054180"/>
              <a:gd name="connsiteY5" fmla="*/ 103031 h 1680693"/>
              <a:gd name="connsiteX6" fmla="*/ 1448873 w 2054180"/>
              <a:gd name="connsiteY6" fmla="*/ 135228 h 1680693"/>
              <a:gd name="connsiteX7" fmla="*/ 1584101 w 2054180"/>
              <a:gd name="connsiteY7" fmla="*/ 148107 h 1680693"/>
              <a:gd name="connsiteX8" fmla="*/ 1700011 w 2054180"/>
              <a:gd name="connsiteY8" fmla="*/ 180304 h 1680693"/>
              <a:gd name="connsiteX9" fmla="*/ 1803042 w 2054180"/>
              <a:gd name="connsiteY9" fmla="*/ 206062 h 1680693"/>
              <a:gd name="connsiteX10" fmla="*/ 1841679 w 2054180"/>
              <a:gd name="connsiteY10" fmla="*/ 225380 h 1680693"/>
              <a:gd name="connsiteX11" fmla="*/ 1957589 w 2054180"/>
              <a:gd name="connsiteY11" fmla="*/ 251138 h 1680693"/>
              <a:gd name="connsiteX12" fmla="*/ 2047741 w 2054180"/>
              <a:gd name="connsiteY12" fmla="*/ 315532 h 1680693"/>
              <a:gd name="connsiteX13" fmla="*/ 2054180 w 2054180"/>
              <a:gd name="connsiteY13" fmla="*/ 1577662 h 1680693"/>
              <a:gd name="connsiteX14" fmla="*/ 2041301 w 2054180"/>
              <a:gd name="connsiteY14" fmla="*/ 1603419 h 1680693"/>
              <a:gd name="connsiteX15" fmla="*/ 1873876 w 2054180"/>
              <a:gd name="connsiteY15" fmla="*/ 1635617 h 1680693"/>
              <a:gd name="connsiteX16" fmla="*/ 1687132 w 2054180"/>
              <a:gd name="connsiteY16" fmla="*/ 1642056 h 1680693"/>
              <a:gd name="connsiteX17" fmla="*/ 1448873 w 2054180"/>
              <a:gd name="connsiteY17" fmla="*/ 1654935 h 1680693"/>
              <a:gd name="connsiteX18" fmla="*/ 779172 w 2054180"/>
              <a:gd name="connsiteY18" fmla="*/ 1667814 h 1680693"/>
              <a:gd name="connsiteX19" fmla="*/ 0 w 2054180"/>
              <a:gd name="connsiteY19" fmla="*/ 1680693 h 1680693"/>
              <a:gd name="connsiteX20" fmla="*/ 6440 w 2054180"/>
              <a:gd name="connsiteY20" fmla="*/ 0 h 1680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054180" h="1680693">
                <a:moveTo>
                  <a:pt x="6440" y="0"/>
                </a:moveTo>
                <a:lnTo>
                  <a:pt x="412124" y="25757"/>
                </a:lnTo>
                <a:lnTo>
                  <a:pt x="785611" y="45076"/>
                </a:lnTo>
                <a:lnTo>
                  <a:pt x="972355" y="64394"/>
                </a:lnTo>
                <a:lnTo>
                  <a:pt x="1152659" y="90152"/>
                </a:lnTo>
                <a:lnTo>
                  <a:pt x="1339403" y="103031"/>
                </a:lnTo>
                <a:lnTo>
                  <a:pt x="1448873" y="135228"/>
                </a:lnTo>
                <a:lnTo>
                  <a:pt x="1584101" y="148107"/>
                </a:lnTo>
                <a:lnTo>
                  <a:pt x="1700011" y="180304"/>
                </a:lnTo>
                <a:lnTo>
                  <a:pt x="1803042" y="206062"/>
                </a:lnTo>
                <a:lnTo>
                  <a:pt x="1841679" y="225380"/>
                </a:lnTo>
                <a:lnTo>
                  <a:pt x="1957589" y="251138"/>
                </a:lnTo>
                <a:lnTo>
                  <a:pt x="2047741" y="315532"/>
                </a:lnTo>
                <a:cubicBezTo>
                  <a:pt x="2049887" y="736242"/>
                  <a:pt x="2052034" y="1156952"/>
                  <a:pt x="2054180" y="1577662"/>
                </a:cubicBezTo>
                <a:lnTo>
                  <a:pt x="2041301" y="1603419"/>
                </a:lnTo>
                <a:lnTo>
                  <a:pt x="1873876" y="1635617"/>
                </a:lnTo>
                <a:lnTo>
                  <a:pt x="1687132" y="1642056"/>
                </a:lnTo>
                <a:lnTo>
                  <a:pt x="1448873" y="1654935"/>
                </a:lnTo>
                <a:lnTo>
                  <a:pt x="779172" y="1667814"/>
                </a:lnTo>
                <a:lnTo>
                  <a:pt x="0" y="1680693"/>
                </a:lnTo>
                <a:cubicBezTo>
                  <a:pt x="2147" y="1120462"/>
                  <a:pt x="4293" y="560231"/>
                  <a:pt x="6440" y="0"/>
                </a:cubicBezTo>
                <a:close/>
              </a:path>
            </a:pathLst>
          </a:custGeom>
          <a:solidFill>
            <a:schemeClr val="accent6">
              <a:lumMod val="75000"/>
              <a:alpha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56" name="Picture 5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9" t="7727" r="3624" b="4351"/>
          <a:stretch/>
        </p:blipFill>
        <p:spPr bwMode="auto">
          <a:xfrm>
            <a:off x="3885992" y="515613"/>
            <a:ext cx="1944215" cy="186936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7" name="Rectangle 56"/>
          <p:cNvSpPr>
            <a:spLocks noChangeArrowheads="1"/>
          </p:cNvSpPr>
          <p:nvPr/>
        </p:nvSpPr>
        <p:spPr bwMode="auto">
          <a:xfrm>
            <a:off x="-2" y="2612597"/>
            <a:ext cx="5830209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Century Gothic" pitchFamily="34" charset="0"/>
                <a:ea typeface="MS PGothic" pitchFamily="34" charset="-128"/>
              </a:defRPr>
            </a:lvl1pPr>
            <a:lvl2pPr marL="628650" indent="-271463">
              <a:defRPr sz="2400">
                <a:solidFill>
                  <a:schemeClr val="tx1"/>
                </a:solidFill>
                <a:latin typeface="Century Gothic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entury Gothic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entury Gothic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entury Gothic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itchFamily="34" charset="0"/>
                <a:ea typeface="MS PGothic" pitchFamily="34" charset="-128"/>
              </a:defRPr>
            </a:lvl9pPr>
          </a:lstStyle>
          <a:p>
            <a:pPr>
              <a:spcAft>
                <a:spcPts val="600"/>
              </a:spcAft>
              <a:buClr>
                <a:srgbClr val="333399"/>
              </a:buClr>
              <a:buFont typeface="Arial" panose="020B0604020202020204" pitchFamily="34" charset="0"/>
              <a:buChar char="•"/>
              <a:defRPr/>
            </a:pPr>
            <a:r>
              <a:rPr lang="en-US" altLang="en-US" sz="1600" b="1" dirty="0" smtClean="0">
                <a:latin typeface="Arial" charset="0"/>
              </a:rPr>
              <a:t>Scenario design: </a:t>
            </a:r>
            <a:r>
              <a:rPr lang="en-US" altLang="en-US" sz="1600" b="1" dirty="0" err="1" smtClean="0">
                <a:latin typeface="Arial" charset="0"/>
              </a:rPr>
              <a:t>I</a:t>
            </a:r>
            <a:r>
              <a:rPr lang="en-US" altLang="en-US" sz="1600" b="1" baseline="-25000" dirty="0" err="1" smtClean="0">
                <a:latin typeface="Arial" charset="0"/>
              </a:rPr>
              <a:t>p</a:t>
            </a:r>
            <a:r>
              <a:rPr lang="en-US" altLang="en-US" sz="1600" b="1" dirty="0" smtClean="0">
                <a:latin typeface="Arial" charset="0"/>
              </a:rPr>
              <a:t> </a:t>
            </a:r>
            <a:r>
              <a:rPr lang="en-GB" sz="1600" b="1" dirty="0" smtClean="0">
                <a:latin typeface="+mn-lt"/>
              </a:rPr>
              <a:t>≳ 3.3 MA for X-point transition (t ~ 11 s)</a:t>
            </a:r>
            <a:endParaRPr lang="en-GB" altLang="en-US" sz="1600" b="1" dirty="0">
              <a:latin typeface="+mn-lt"/>
            </a:endParaRPr>
          </a:p>
          <a:p>
            <a:pPr marL="647700" lvl="1" indent="-28575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sz="1600" dirty="0" err="1" smtClean="0">
                <a:latin typeface="+mn-lt"/>
                <a:sym typeface="Wingdings" panose="05000000000000000000" pitchFamily="2" charset="2"/>
              </a:rPr>
              <a:t>I</a:t>
            </a:r>
            <a:r>
              <a:rPr lang="en-US" altLang="en-US" sz="1600" baseline="-25000" dirty="0" err="1" smtClean="0">
                <a:latin typeface="+mn-lt"/>
                <a:sym typeface="Wingdings" panose="05000000000000000000" pitchFamily="2" charset="2"/>
              </a:rPr>
              <a:t>p</a:t>
            </a:r>
            <a:r>
              <a:rPr lang="en-US" altLang="en-US" sz="1600" dirty="0" smtClean="0">
                <a:latin typeface="+mn-lt"/>
                <a:sym typeface="Wingdings" panose="05000000000000000000" pitchFamily="2" charset="2"/>
              </a:rPr>
              <a:t> ~ 5 MA, P</a:t>
            </a:r>
            <a:r>
              <a:rPr lang="en-US" altLang="en-US" sz="1600" baseline="-25000" dirty="0" smtClean="0">
                <a:latin typeface="+mn-lt"/>
                <a:sym typeface="Wingdings" panose="05000000000000000000" pitchFamily="2" charset="2"/>
              </a:rPr>
              <a:t>SOL</a:t>
            </a:r>
            <a:r>
              <a:rPr lang="en-US" altLang="en-US" sz="1600" dirty="0" smtClean="0">
                <a:latin typeface="+mn-lt"/>
                <a:sym typeface="Wingdings" panose="05000000000000000000" pitchFamily="2" charset="2"/>
              </a:rPr>
              <a:t> = 5 MW</a:t>
            </a:r>
          </a:p>
          <a:p>
            <a:pPr marL="647700" lvl="1" indent="-28575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sz="1600" dirty="0" smtClean="0">
                <a:latin typeface="+mn-lt"/>
                <a:sym typeface="Wingdings" panose="05000000000000000000" pitchFamily="2" charset="2"/>
              </a:rPr>
              <a:t>FW panel heat flux strongly dependent on misalignment  critical on inboard panels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686427" y="555526"/>
            <a:ext cx="12604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= 5.3T</a:t>
            </a: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5847936" y="2190750"/>
            <a:ext cx="588324" cy="466726"/>
            <a:chOff x="5847936" y="2190750"/>
            <a:chExt cx="588324" cy="466726"/>
          </a:xfrm>
        </p:grpSpPr>
        <p:cxnSp>
          <p:nvCxnSpPr>
            <p:cNvPr id="4" name="Straight Connector 3"/>
            <p:cNvCxnSpPr/>
            <p:nvPr/>
          </p:nvCxnSpPr>
          <p:spPr bwMode="auto">
            <a:xfrm>
              <a:off x="5847937" y="2190750"/>
              <a:ext cx="0" cy="45720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1" name="Straight Connector 20"/>
            <p:cNvCxnSpPr/>
            <p:nvPr/>
          </p:nvCxnSpPr>
          <p:spPr bwMode="auto">
            <a:xfrm flipH="1" flipV="1">
              <a:off x="5865668" y="2190751"/>
              <a:ext cx="570592" cy="1905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2" name="Straight Connector 31"/>
            <p:cNvCxnSpPr/>
            <p:nvPr/>
          </p:nvCxnSpPr>
          <p:spPr bwMode="auto">
            <a:xfrm flipH="1" flipV="1">
              <a:off x="5847936" y="2628627"/>
              <a:ext cx="570592" cy="1905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3" name="Straight Connector 32"/>
            <p:cNvCxnSpPr/>
            <p:nvPr/>
          </p:nvCxnSpPr>
          <p:spPr bwMode="auto">
            <a:xfrm>
              <a:off x="6421290" y="2200276"/>
              <a:ext cx="0" cy="45720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cxnSp>
        <p:nvCxnSpPr>
          <p:cNvPr id="22" name="Straight Arrow Connector 21"/>
          <p:cNvCxnSpPr/>
          <p:nvPr/>
        </p:nvCxnSpPr>
        <p:spPr bwMode="auto">
          <a:xfrm>
            <a:off x="6436260" y="2419350"/>
            <a:ext cx="802740" cy="1524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B05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38" name="Picture 3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2413" y="1760042"/>
            <a:ext cx="1759024" cy="1705109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4724400" y="4485768"/>
            <a:ext cx="119776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latin typeface="+mn-lt"/>
              </a:rPr>
              <a:t>[Pitts STAC 2019]</a:t>
            </a:r>
            <a:endParaRPr lang="en-GB" sz="1000" dirty="0" err="1" smtClean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78933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Key issue: localized heat loads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3088" y="3440620"/>
            <a:ext cx="8001000" cy="1021339"/>
          </a:xfrm>
        </p:spPr>
        <p:txBody>
          <a:bodyPr/>
          <a:lstStyle/>
          <a:p>
            <a:r>
              <a:rPr lang="en-US" dirty="0" smtClean="0"/>
              <a:t>Panel facets + </a:t>
            </a:r>
            <a:r>
              <a:rPr lang="en-US" dirty="0" err="1" smtClean="0"/>
              <a:t>castellations</a:t>
            </a:r>
            <a:r>
              <a:rPr lang="en-US" dirty="0" smtClean="0"/>
              <a:t> </a:t>
            </a:r>
            <a:r>
              <a:rPr lang="en-US" dirty="0" smtClean="0">
                <a:sym typeface="Wingdings" panose="05000000000000000000" pitchFamily="2" charset="2"/>
              </a:rPr>
              <a:t> hot spot localization</a:t>
            </a:r>
          </a:p>
          <a:p>
            <a:r>
              <a:rPr lang="en-US" dirty="0" smtClean="0"/>
              <a:t>Challenging to model/predict </a:t>
            </a:r>
            <a:r>
              <a:rPr lang="en-US" i="1" dirty="0" smtClean="0"/>
              <a:t>and </a:t>
            </a:r>
            <a:r>
              <a:rPr lang="en-US" dirty="0" smtClean="0"/>
              <a:t>observe with IR</a:t>
            </a:r>
          </a:p>
          <a:p>
            <a:r>
              <a:rPr lang="en-US" dirty="0" smtClean="0"/>
              <a:t>Will change during ITER operation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868" y="514350"/>
            <a:ext cx="8280920" cy="259706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543800" y="3140702"/>
            <a:ext cx="119776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latin typeface="+mn-lt"/>
              </a:rPr>
              <a:t>[Pitts STAC 2019]</a:t>
            </a:r>
            <a:endParaRPr lang="en-GB" sz="1000" dirty="0" err="1" smtClean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79555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ym typeface="Wingdings" panose="05000000000000000000" pitchFamily="2" charset="2"/>
              </a:rPr>
              <a:t>Key issue: inboard start-up (II)</a:t>
            </a:r>
            <a:r>
              <a:rPr lang="en-GB" dirty="0"/>
              <a:t/>
            </a:r>
            <a:br>
              <a:rPr lang="en-GB" dirty="0"/>
            </a:br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-48236" y="4309276"/>
            <a:ext cx="124264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>
                <a:latin typeface="+mn-lt"/>
              </a:rPr>
              <a:t>[H. Anand NF 60 2020]</a:t>
            </a:r>
            <a:endParaRPr lang="en-GB" sz="800" dirty="0" err="1" smtClean="0">
              <a:latin typeface="+mn-lt"/>
            </a:endParaRPr>
          </a:p>
        </p:txBody>
      </p:sp>
      <p:pic>
        <p:nvPicPr>
          <p:cNvPr id="5" name="EPS_ITER_Heat_Flux_Vide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05000" y="759626"/>
            <a:ext cx="5269697" cy="3549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929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67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Key issue: H</a:t>
            </a:r>
            <a:r>
              <a:rPr lang="en-US" dirty="0">
                <a:sym typeface="Wingdings" panose="05000000000000000000" pitchFamily="2" charset="2"/>
              </a:rPr>
              <a:t>L back-transition </a:t>
            </a:r>
            <a:r>
              <a:rPr lang="en-GB" dirty="0"/>
              <a:t/>
            </a:r>
            <a:br>
              <a:rPr lang="en-GB" dirty="0"/>
            </a:br>
            <a:endParaRPr lang="en-GB" dirty="0"/>
          </a:p>
        </p:txBody>
      </p:sp>
      <p:pic>
        <p:nvPicPr>
          <p:cNvPr id="4" name="IWload_v3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716" t="8682" r="716" b="4625"/>
          <a:stretch/>
        </p:blipFill>
        <p:spPr>
          <a:xfrm>
            <a:off x="1932039" y="445100"/>
            <a:ext cx="5675312" cy="374358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2400" y="1352550"/>
            <a:ext cx="1676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+mn-lt"/>
                <a:sym typeface="Wingdings" panose="05000000000000000000" pitchFamily="2" charset="2"/>
              </a:rPr>
              <a:t>~600°C in 1 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+mn-lt"/>
                <a:sym typeface="Wingdings" panose="05000000000000000000" pitchFamily="2" charset="2"/>
              </a:rPr>
              <a:t>IR (&gt;200</a:t>
            </a:r>
            <a:r>
              <a:rPr lang="en-US" sz="1600" dirty="0" smtClean="0">
                <a:sym typeface="Wingdings" panose="05000000000000000000" pitchFamily="2" charset="2"/>
              </a:rPr>
              <a:t>°</a:t>
            </a:r>
            <a:r>
              <a:rPr lang="en-US" sz="1600" dirty="0" smtClean="0">
                <a:latin typeface="+mn-lt"/>
                <a:sym typeface="Wingdings" panose="05000000000000000000" pitchFamily="2" charset="2"/>
              </a:rPr>
              <a:t>C) will only see issue at the very end</a:t>
            </a:r>
            <a:endParaRPr lang="en-GB" sz="1600" dirty="0" err="1" smtClean="0">
              <a:latin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092962" y="4306890"/>
            <a:ext cx="101662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>
                <a:latin typeface="+mn-lt"/>
              </a:rPr>
              <a:t>[M. Kocan private]</a:t>
            </a:r>
            <a:endParaRPr lang="en-GB" sz="800" dirty="0" err="1" smtClean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67695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5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0"/>
            <a:ext cx="9144000" cy="361950"/>
          </a:xfrm>
        </p:spPr>
        <p:txBody>
          <a:bodyPr/>
          <a:lstStyle/>
          <a:p>
            <a:r>
              <a:rPr lang="en-US" dirty="0" smtClean="0"/>
              <a:t>ITER will have a two-tier protection system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600" dirty="0" smtClean="0"/>
              <a:t>PCS:</a:t>
            </a:r>
          </a:p>
          <a:p>
            <a:pPr lvl="1"/>
            <a:r>
              <a:rPr lang="en-US" sz="1600" dirty="0" smtClean="0"/>
              <a:t>Nominal plasma control</a:t>
            </a:r>
          </a:p>
          <a:p>
            <a:pPr lvl="1"/>
            <a:r>
              <a:rPr lang="en-US" sz="1600" dirty="0" smtClean="0"/>
              <a:t>Off-normal event handling</a:t>
            </a:r>
          </a:p>
          <a:p>
            <a:pPr lvl="1"/>
            <a:r>
              <a:rPr lang="en-US" sz="1600" dirty="0" smtClean="0"/>
              <a:t>Prediction, prevention</a:t>
            </a:r>
          </a:p>
          <a:p>
            <a:r>
              <a:rPr lang="en-US" sz="1600" dirty="0" smtClean="0"/>
              <a:t>APS:</a:t>
            </a:r>
          </a:p>
          <a:p>
            <a:pPr lvl="1"/>
            <a:r>
              <a:rPr lang="en-US" sz="1600" dirty="0" smtClean="0"/>
              <a:t>Machine protection, not control</a:t>
            </a:r>
          </a:p>
          <a:p>
            <a:pPr lvl="1"/>
            <a:r>
              <a:rPr lang="en-US" sz="1600" dirty="0" smtClean="0"/>
              <a:t>Mitigate or steer back</a:t>
            </a:r>
          </a:p>
          <a:p>
            <a:r>
              <a:rPr lang="en-US" sz="1600" dirty="0" smtClean="0"/>
              <a:t>CIS:</a:t>
            </a:r>
          </a:p>
          <a:p>
            <a:pPr lvl="1"/>
            <a:r>
              <a:rPr lang="en-US" sz="1600" dirty="0" smtClean="0"/>
              <a:t>Trigger DMS or pulse termination</a:t>
            </a:r>
          </a:p>
          <a:p>
            <a:pPr marL="0" indent="0">
              <a:buNone/>
            </a:pPr>
            <a:r>
              <a:rPr lang="en-US" sz="1600" dirty="0" smtClean="0">
                <a:sym typeface="Wingdings" panose="05000000000000000000" pitchFamily="2" charset="2"/>
              </a:rPr>
              <a:t> Formally separated diagnostics, algorithms, and infrastructure (configuration)</a:t>
            </a:r>
            <a:endParaRPr lang="en-US" sz="16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819150"/>
            <a:ext cx="3925499" cy="29014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FWHL control development for ITER</a:t>
            </a: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27708" y="361950"/>
            <a:ext cx="599209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+mn-lt"/>
                <a:sym typeface="Wingdings" panose="05000000000000000000" pitchFamily="2" charset="2"/>
              </a:rPr>
              <a:t>ITER </a:t>
            </a:r>
            <a:r>
              <a:rPr lang="en-US" sz="1600" dirty="0" smtClean="0">
                <a:latin typeface="+mn-lt"/>
                <a:sym typeface="Wingdings" panose="05000000000000000000" pitchFamily="2" charset="2"/>
              </a:rPr>
              <a:t>control design </a:t>
            </a:r>
            <a:r>
              <a:rPr lang="en-US" sz="1600" dirty="0" smtClean="0">
                <a:latin typeface="+mn-lt"/>
                <a:sym typeface="Wingdings" panose="05000000000000000000" pitchFamily="2" charset="2"/>
              </a:rPr>
              <a:t>requires time:</a:t>
            </a:r>
            <a:endParaRPr lang="en-US" sz="1600" dirty="0">
              <a:latin typeface="+mn-lt"/>
              <a:sym typeface="Wingdings" panose="05000000000000000000" pitchFamily="2" charset="2"/>
            </a:endParaRP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sz="1600" dirty="0" smtClean="0">
                <a:latin typeface="+mn-lt"/>
                <a:sym typeface="Wingdings" panose="05000000000000000000" pitchFamily="2" charset="2"/>
              </a:rPr>
              <a:t>Controllers need to be designed and implemented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1600" dirty="0" smtClean="0">
                <a:latin typeface="+mn-lt"/>
                <a:sym typeface="Wingdings" panose="05000000000000000000" pitchFamily="2" charset="2"/>
              </a:rPr>
              <a:t>Diagnostic-PCS interfaces frozen early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1600" dirty="0" smtClean="0">
                <a:latin typeface="+mn-lt"/>
                <a:sym typeface="Wingdings" panose="05000000000000000000" pitchFamily="2" charset="2"/>
              </a:rPr>
              <a:t>Limited experimental time 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1600" dirty="0" smtClean="0">
                <a:latin typeface="+mn-lt"/>
                <a:sym typeface="Wingdings" panose="05000000000000000000" pitchFamily="2" charset="2"/>
              </a:rPr>
              <a:t>Commissioning in preceding, low power regimes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1600" dirty="0" smtClean="0">
                <a:latin typeface="+mn-lt"/>
                <a:sym typeface="Wingdings" panose="05000000000000000000" pitchFamily="2" charset="2"/>
              </a:rPr>
              <a:t>Diagnostics (IR cameras) with limited sensitivity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1600" dirty="0" smtClean="0">
                <a:latin typeface="+mn-lt"/>
                <a:sym typeface="Wingdings" panose="05000000000000000000" pitchFamily="2" charset="2"/>
              </a:rPr>
              <a:t>Machine protection  Downtime </a:t>
            </a:r>
          </a:p>
          <a:p>
            <a:pPr marL="1257300" lvl="2" indent="-342900">
              <a:buFont typeface="Wingdings" panose="05000000000000000000" pitchFamily="2" charset="2"/>
              <a:buChar char="§"/>
            </a:pPr>
            <a:r>
              <a:rPr lang="en-US" sz="1600" dirty="0" smtClean="0">
                <a:latin typeface="+mn-lt"/>
                <a:sym typeface="Wingdings" panose="05000000000000000000" pitchFamily="2" charset="2"/>
              </a:rPr>
              <a:t>Not all hot spots are critical</a:t>
            </a:r>
          </a:p>
          <a:p>
            <a:pPr marL="1257300" lvl="2" indent="-342900">
              <a:buFont typeface="Wingdings" panose="05000000000000000000" pitchFamily="2" charset="2"/>
              <a:buChar char="§"/>
            </a:pPr>
            <a:r>
              <a:rPr lang="en-US" sz="1600" dirty="0" smtClean="0">
                <a:latin typeface="+mn-lt"/>
                <a:sym typeface="Wingdings" panose="05000000000000000000" pitchFamily="2" charset="2"/>
              </a:rPr>
              <a:t>Not all hot spots can be detected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1600" dirty="0" smtClean="0">
                <a:latin typeface="+mn-lt"/>
                <a:sym typeface="Wingdings" panose="05000000000000000000" pitchFamily="2" charset="2"/>
              </a:rPr>
              <a:t>Moderate changes already require formal re-commissioning (APS+PCS!)</a:t>
            </a:r>
          </a:p>
          <a:p>
            <a:pPr lvl="1"/>
            <a:endParaRPr lang="en-US" sz="1600" dirty="0">
              <a:latin typeface="+mn-lt"/>
              <a:sym typeface="Wingdings" panose="05000000000000000000" pitchFamily="2" charset="2"/>
            </a:endParaRPr>
          </a:p>
          <a:p>
            <a:r>
              <a:rPr lang="en-US" sz="1600" dirty="0" smtClean="0">
                <a:latin typeface="+mn-lt"/>
                <a:sym typeface="Wingdings" panose="05000000000000000000" pitchFamily="2" charset="2"/>
              </a:rPr>
              <a:t> Difficult on ITER to develop new control methods:</a:t>
            </a:r>
            <a:endParaRPr lang="en-US" sz="1600" dirty="0">
              <a:latin typeface="+mn-lt"/>
              <a:sym typeface="Wingdings" panose="05000000000000000000" pitchFamily="2" charset="2"/>
            </a:endParaRP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1600" dirty="0" smtClean="0">
                <a:latin typeface="+mn-lt"/>
                <a:sym typeface="Wingdings" panose="05000000000000000000" pitchFamily="2" charset="2"/>
              </a:rPr>
              <a:t>Demonstrated reliability State-of-the-art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1600" dirty="0" smtClean="0">
                <a:latin typeface="+mn-lt"/>
                <a:sym typeface="Wingdings" panose="05000000000000000000" pitchFamily="2" charset="2"/>
              </a:rPr>
              <a:t>Develop now, refine on ITER and advance the ITER Research Plan </a:t>
            </a:r>
          </a:p>
          <a:p>
            <a:pPr lvl="1"/>
            <a:endParaRPr lang="en-US" sz="1600" dirty="0" smtClean="0">
              <a:latin typeface="+mn-lt"/>
              <a:sym typeface="Wingdings" panose="05000000000000000000" pitchFamily="2" charset="2"/>
            </a:endParaRPr>
          </a:p>
          <a:p>
            <a:endParaRPr lang="en-US" sz="1600" dirty="0">
              <a:latin typeface="+mn-lt"/>
              <a:sym typeface="Wingdings" panose="05000000000000000000" pitchFamily="2" charset="2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5873654" y="666750"/>
            <a:ext cx="3041746" cy="3705226"/>
            <a:chOff x="5213609" y="666750"/>
            <a:chExt cx="3752237" cy="3914775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213609" y="666750"/>
              <a:ext cx="3752237" cy="3914775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6847374" y="3731416"/>
              <a:ext cx="108395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solidFill>
                    <a:srgbClr val="C00000"/>
                  </a:solidFill>
                  <a:latin typeface="+mn-lt"/>
                </a:rPr>
                <a:t>~15MW/m</a:t>
              </a:r>
              <a:r>
                <a:rPr lang="en-US" sz="1400" b="1" baseline="30000" dirty="0" smtClean="0">
                  <a:solidFill>
                    <a:srgbClr val="C00000"/>
                  </a:solidFill>
                  <a:latin typeface="+mn-lt"/>
                </a:rPr>
                <a:t>2</a:t>
              </a:r>
              <a:endParaRPr lang="en-GB" sz="1400" b="1" dirty="0">
                <a:solidFill>
                  <a:srgbClr val="C00000"/>
                </a:solidFill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66716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ITER_Scientific_and_General_Presentation_N4CUXK_v1_2">
  <a:themeElements>
    <a:clrScheme name="ITER_PPTemplate (2)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ITER_PPTemplate (2)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entury Gothic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entury Gothic" pitchFamily="34" charset="0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1200" dirty="0" err="1" smtClean="0">
            <a:latin typeface="+mn-lt"/>
          </a:defRPr>
        </a:defPPr>
      </a:lstStyle>
    </a:txDef>
  </a:objectDefaults>
  <a:extraClrSchemeLst>
    <a:extraClrScheme>
      <a:clrScheme name="ITER_PPTemplate (2)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TER_PPTemplate (2)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TER_PPTemplate (2)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TER_PPTemplate (2)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TER_PPTemplate (2)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TER_PPTemplate (2)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TER_PPTemplate (2)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TER_PPTemplate (2)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TER_PPTemplate (2)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TER_PPTemplate (2)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TER_PPTemplate (2)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TER_PPTemplate (2)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tagging_blocks.pptx" id="{9AAFC740-2192-41A0-9D16-B41CC02765BE}" vid="{A3ED4C44-1D0C-43C6-A761-0A860CFA09BD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Timo_ITER_template</Template>
  <TotalTime>4518</TotalTime>
  <Words>775</Words>
  <Application>Microsoft Office PowerPoint</Application>
  <PresentationFormat>On-screen Show (16:9)</PresentationFormat>
  <Paragraphs>134</Paragraphs>
  <Slides>15</Slides>
  <Notes>2</Notes>
  <HiddenSlides>2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ＭＳ Ｐゴシック</vt:lpstr>
      <vt:lpstr>ＭＳ Ｐゴシック</vt:lpstr>
      <vt:lpstr>Arial</vt:lpstr>
      <vt:lpstr>Calibri</vt:lpstr>
      <vt:lpstr>Century Gothic</vt:lpstr>
      <vt:lpstr>Wingdings</vt:lpstr>
      <vt:lpstr>ITER_Scientific_and_General_Presentation_N4CUXK_v1_2</vt:lpstr>
      <vt:lpstr>Design considerations and challenges for first wall heat load control in ITER </vt:lpstr>
      <vt:lpstr>Outline</vt:lpstr>
      <vt:lpstr>ITER first-wall heat loads are critical early on</vt:lpstr>
      <vt:lpstr>PowerPoint Presentation</vt:lpstr>
      <vt:lpstr>Key issue: localized heat loads</vt:lpstr>
      <vt:lpstr>Key issue: inboard start-up (II) </vt:lpstr>
      <vt:lpstr>Key issue: HL back-transition  </vt:lpstr>
      <vt:lpstr>ITER will have a two-tier protection system</vt:lpstr>
      <vt:lpstr>FWHL control development for ITER</vt:lpstr>
      <vt:lpstr>FWHL control loop</vt:lpstr>
      <vt:lpstr>55.G1/GA/G6: The ITER IR/Vis diagnostic systems</vt:lpstr>
      <vt:lpstr>55.G1 IR coverage</vt:lpstr>
      <vt:lpstr>Summary and community involvement</vt:lpstr>
      <vt:lpstr>Current FWHLC PFPO-1 design work</vt:lpstr>
      <vt:lpstr>ITER control as integrated challenge</vt:lpstr>
    </vt:vector>
  </TitlesOfParts>
  <Company>ITER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creator>Ravensbergen Timo</dc:creator>
  <cp:lastModifiedBy>Ravensbergen Timo</cp:lastModifiedBy>
  <cp:revision>58</cp:revision>
  <cp:lastPrinted>2013-12-05T09:32:24Z</cp:lastPrinted>
  <dcterms:created xsi:type="dcterms:W3CDTF">2022-03-16T08:16:22Z</dcterms:created>
  <dcterms:modified xsi:type="dcterms:W3CDTF">2022-03-28T19:56:44Z</dcterms:modified>
</cp:coreProperties>
</file>