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57" r:id="rId3"/>
    <p:sldId id="259" r:id="rId4"/>
    <p:sldId id="260" r:id="rId5"/>
    <p:sldId id="266" r:id="rId6"/>
    <p:sldId id="261" r:id="rId7"/>
    <p:sldId id="262" r:id="rId8"/>
    <p:sldId id="263" r:id="rId9"/>
    <p:sldId id="265" r:id="rId10"/>
    <p:sldId id="264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TAUDON Xavier 124529" initials="LX1" lastIdx="12" clrIdx="0">
    <p:extLst>
      <p:ext uri="{19B8F6BF-5375-455C-9EA6-DF929625EA0E}">
        <p15:presenceInfo xmlns:p15="http://schemas.microsoft.com/office/powerpoint/2012/main" userId="S-1-5-21-1801674531-299502267-839522115-584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047" autoAdjust="0"/>
  </p:normalViewPr>
  <p:slideViewPr>
    <p:cSldViewPr snapToGrid="0">
      <p:cViewPr varScale="1">
        <p:scale>
          <a:sx n="84" d="100"/>
          <a:sy n="84" d="100"/>
        </p:scale>
        <p:origin x="14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67503-31D3-4E36-840E-874F5623ABF8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3075E-7DF5-4DDF-80FB-2B640D87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55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6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196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91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73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endParaRPr lang="fr-FR" sz="1100" b="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6884-6DE0-4089-ACCD-27D7F9AF3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8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9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05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43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80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45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23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075E-7DF5-4DDF-80FB-2B640D87752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00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527206" y="3679860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noProof="0" dirty="0" smtClean="0">
                <a:solidFill>
                  <a:schemeClr val="bg1"/>
                </a:solidFill>
                <a:latin typeface="Calibri"/>
                <a:cs typeface="Calibri"/>
              </a:rPr>
              <a:t>FROM RESEARCH TO INDUSTRY</a:t>
            </a:r>
            <a:endParaRPr lang="fr-FR" sz="16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533494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67539" y="2099177"/>
            <a:ext cx="6126399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7206" y="5044829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30rd August 2019</a:t>
            </a:r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7206" y="5391960"/>
            <a:ext cx="469533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MH. </a:t>
            </a:r>
            <a:r>
              <a:rPr lang="fr-FR" noProof="0" dirty="0" err="1" smtClean="0"/>
              <a:t>Aumeunier</a:t>
            </a:r>
            <a:r>
              <a:rPr lang="fr-FR" noProof="0" dirty="0" smtClean="0"/>
              <a:t>, </a:t>
            </a:r>
            <a:r>
              <a:rPr lang="fr-FR" noProof="0" dirty="0" err="1" smtClean="0"/>
              <a:t>J.Gérardin</a:t>
            </a:r>
            <a:r>
              <a:rPr lang="fr-FR" noProof="0" dirty="0" smtClean="0"/>
              <a:t> &amp; WEST Team</a:t>
            </a:r>
            <a:endParaRPr lang="fr-FR" noProof="0" dirty="0"/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5" y="1602397"/>
            <a:ext cx="2164479" cy="176676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59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58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75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85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1508" y="3636837"/>
            <a:ext cx="8763803" cy="6829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557700" y="2842725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</a:t>
            </a:r>
            <a:r>
              <a:rPr lang="fr-FR" sz="1400" noProof="0" dirty="0">
                <a:solidFill>
                  <a:schemeClr val="bg1"/>
                </a:solidFill>
                <a:latin typeface="Calibri"/>
                <a:cs typeface="Calibri"/>
              </a:rPr>
              <a:t>L’INDUSTRIE</a:t>
            </a:r>
            <a:endParaRPr lang="fr-FR" sz="17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417580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411508" y="4761491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25 juillet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1508" y="5108622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8" y="1178460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09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498598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3715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80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17456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9" y="6582075"/>
            <a:ext cx="837259" cy="246221"/>
          </a:xfrm>
        </p:spPr>
        <p:txBody>
          <a:bodyPr/>
          <a:lstStyle>
            <a:lvl1pPr>
              <a:defRPr sz="1600"/>
            </a:lvl1pPr>
          </a:lstStyle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91354" y="1080526"/>
            <a:ext cx="10565835" cy="4613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17917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56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765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9" y="6582075"/>
            <a:ext cx="837259" cy="215444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5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52114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18205"/>
            <a:ext cx="12192000" cy="3431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5"/>
            <a:ext cx="12191999" cy="8592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21285" y="6521367"/>
            <a:ext cx="1270717" cy="336861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7" y="-25708"/>
            <a:ext cx="1273418" cy="849955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9" y="6582075"/>
            <a:ext cx="837259" cy="215444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1400"/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80180" y="209809"/>
            <a:ext cx="10614268" cy="44626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-11286" y="6527519"/>
            <a:ext cx="10932570" cy="24622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FSD Science Meeting on IR for machine protection | 29/03/2022</a:t>
            </a:r>
            <a:endParaRPr lang="fr-FR" sz="1400" b="0" i="1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1" y="-14875"/>
            <a:ext cx="1014742" cy="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marL="0" algn="ctr" defTabSz="957925" rtl="0" eaLnBrk="1" latinLnBrk="0" hangingPunct="1">
        <a:lnSpc>
          <a:spcPct val="80000"/>
        </a:lnSpc>
        <a:spcBef>
          <a:spcPct val="0"/>
        </a:spcBef>
        <a:buNone/>
        <a:defRPr lang="fr-FR" sz="28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20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8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opscience.iop.org/journal/0741-33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655064" y="2058599"/>
            <a:ext cx="8094114" cy="1541666"/>
          </a:xfrm>
        </p:spPr>
        <p:txBody>
          <a:bodyPr/>
          <a:lstStyle/>
          <a:p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Synthetic</a:t>
            </a:r>
            <a:r>
              <a:rPr lang="fr-FR" dirty="0" smtClean="0"/>
              <a:t> Diagnostic for </a:t>
            </a:r>
            <a:r>
              <a:rPr lang="fr-FR" dirty="0" err="1" smtClean="0"/>
              <a:t>improving</a:t>
            </a:r>
            <a:r>
              <a:rPr lang="fr-FR" dirty="0" smtClean="0"/>
              <a:t> IR </a:t>
            </a:r>
            <a:r>
              <a:rPr lang="fr-FR" dirty="0" err="1" smtClean="0"/>
              <a:t>interpretation</a:t>
            </a:r>
            <a:r>
              <a:rPr lang="fr-FR" dirty="0" smtClean="0"/>
              <a:t> in </a:t>
            </a:r>
            <a:r>
              <a:rPr lang="fr-FR" dirty="0" err="1" smtClean="0"/>
              <a:t>metallic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45" y="113611"/>
            <a:ext cx="2154854" cy="6565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ZoneTexte 8"/>
          <p:cNvSpPr txBox="1"/>
          <p:nvPr/>
        </p:nvSpPr>
        <p:spPr>
          <a:xfrm>
            <a:off x="9814426" y="784569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 WP-W7x &amp; WP-</a:t>
            </a:r>
            <a:r>
              <a:rPr lang="fr-FR" sz="2000" b="1" dirty="0" err="1" smtClean="0">
                <a:solidFill>
                  <a:schemeClr val="bg1"/>
                </a:solidFill>
              </a:rPr>
              <a:t>PriO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658" y="4188791"/>
            <a:ext cx="6849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M-H. </a:t>
            </a:r>
            <a:r>
              <a:rPr lang="en-US" u="sng" dirty="0" err="1" smtClean="0">
                <a:solidFill>
                  <a:schemeClr val="bg1"/>
                </a:solidFill>
              </a:rPr>
              <a:t>Aumeunier</a:t>
            </a:r>
            <a:r>
              <a:rPr lang="en-US" i="1" baseline="30000" dirty="0" smtClean="0">
                <a:solidFill>
                  <a:schemeClr val="bg1"/>
                </a:solidFill>
              </a:rPr>
              <a:t> a</a:t>
            </a:r>
            <a:r>
              <a:rPr lang="en-US" dirty="0" smtClean="0">
                <a:solidFill>
                  <a:schemeClr val="bg1"/>
                </a:solidFill>
              </a:rPr>
              <a:t>, M. Le </a:t>
            </a:r>
            <a:r>
              <a:rPr lang="en-US" dirty="0" err="1" smtClean="0">
                <a:solidFill>
                  <a:schemeClr val="bg1"/>
                </a:solidFill>
              </a:rPr>
              <a:t>Bohec</a:t>
            </a:r>
            <a:r>
              <a:rPr lang="en-US" baseline="30000" dirty="0" err="1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, R. </a:t>
            </a:r>
            <a:r>
              <a:rPr lang="en-US" dirty="0" err="1" smtClean="0">
                <a:solidFill>
                  <a:schemeClr val="bg1"/>
                </a:solidFill>
              </a:rPr>
              <a:t>Brunet</a:t>
            </a:r>
            <a:r>
              <a:rPr lang="en-US" i="1" baseline="30000" dirty="0" err="1" smtClean="0">
                <a:solidFill>
                  <a:schemeClr val="bg1"/>
                </a:solidFill>
              </a:rPr>
              <a:t>a</a:t>
            </a:r>
            <a:r>
              <a:rPr lang="en-US" i="1" baseline="30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, A. </a:t>
            </a:r>
            <a:r>
              <a:rPr lang="en-US" dirty="0" err="1" smtClean="0">
                <a:solidFill>
                  <a:schemeClr val="bg1"/>
                </a:solidFill>
              </a:rPr>
              <a:t>Juven</a:t>
            </a:r>
            <a:r>
              <a:rPr lang="en-US" i="1" baseline="30000" dirty="0" err="1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, R. </a:t>
            </a:r>
            <a:r>
              <a:rPr lang="en-US" dirty="0" err="1" smtClean="0">
                <a:solidFill>
                  <a:schemeClr val="bg1"/>
                </a:solidFill>
              </a:rPr>
              <a:t>Mitteau</a:t>
            </a:r>
            <a:r>
              <a:rPr lang="en-US" i="1" baseline="30000" dirty="0" err="1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E.Grelier</a:t>
            </a:r>
            <a:r>
              <a:rPr lang="en-US" i="1" baseline="30000" dirty="0" err="1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M.Brank</a:t>
            </a:r>
            <a:r>
              <a:rPr lang="en-US" i="1" baseline="30000" dirty="0" err="1" smtClean="0">
                <a:solidFill>
                  <a:schemeClr val="bg1"/>
                </a:solidFill>
              </a:rPr>
              <a:t>b</a:t>
            </a:r>
            <a:r>
              <a:rPr lang="en-US" i="1" baseline="30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L.Kos</a:t>
            </a:r>
            <a:r>
              <a:rPr lang="en-US" i="1" baseline="30000" dirty="0" err="1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fr-FR" dirty="0" smtClean="0">
                <a:solidFill>
                  <a:schemeClr val="bg1"/>
                </a:solidFill>
              </a:rPr>
              <a:t>S. Pamela</a:t>
            </a:r>
            <a:r>
              <a:rPr lang="en-US" i="1" baseline="30000" dirty="0" smtClean="0">
                <a:solidFill>
                  <a:schemeClr val="bg1"/>
                </a:solidFill>
              </a:rPr>
              <a:t>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658" y="4990099"/>
            <a:ext cx="5564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100" i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a</a:t>
            </a:r>
            <a:r>
              <a:rPr lang="fr-FR" sz="11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CEA Cadarache, </a:t>
            </a:r>
            <a:r>
              <a:rPr lang="fr-FR" sz="11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IRFM, 13108 </a:t>
            </a:r>
            <a:r>
              <a:rPr lang="fr-FR" sz="11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Saint Paul-Lez-Durance, </a:t>
            </a:r>
            <a:r>
              <a:rPr lang="fr-FR" sz="11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France</a:t>
            </a:r>
          </a:p>
          <a:p>
            <a:pPr lvl="0"/>
            <a:r>
              <a:rPr lang="en-US" sz="1100" i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b  </a:t>
            </a:r>
            <a:r>
              <a:rPr lang="en-US" sz="11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Institut</a:t>
            </a:r>
            <a:r>
              <a:rPr lang="en-US" sz="11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</a:t>
            </a:r>
            <a:r>
              <a:rPr lang="en-US" sz="11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Jozef</a:t>
            </a:r>
            <a:r>
              <a:rPr lang="en-US" sz="11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Stefan (JSI), U</a:t>
            </a:r>
            <a:r>
              <a:rPr lang="en-GB" sz="11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niversity</a:t>
            </a:r>
            <a:r>
              <a:rPr lang="en-GB" sz="11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of Ljubljana, Faculty of mechanical engineering, LECAD laboratory,</a:t>
            </a:r>
            <a:r>
              <a:rPr lang="en-US" sz="11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Slovenia</a:t>
            </a:r>
            <a:endParaRPr lang="en-US" sz="1100" i="1" baseline="30000" dirty="0" smtClean="0">
              <a:solidFill>
                <a:prstClr val="white"/>
              </a:solidFill>
              <a:latin typeface="Times New Roman" panose="02020603050405020304" pitchFamily="18" charset="0"/>
              <a:ea typeface="MS Mincho"/>
              <a:cs typeface="Palatino"/>
            </a:endParaRPr>
          </a:p>
          <a:p>
            <a:pPr lvl="0"/>
            <a:r>
              <a:rPr lang="fr-FR" sz="1100" i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c</a:t>
            </a:r>
            <a:r>
              <a:rPr lang="fr-FR" sz="11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CCFE-UKAEA </a:t>
            </a:r>
            <a:r>
              <a:rPr lang="fr-FR" sz="11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Culham</a:t>
            </a:r>
            <a:r>
              <a:rPr lang="fr-FR" sz="11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 Science Centre, </a:t>
            </a:r>
            <a:r>
              <a:rPr lang="fr-FR" sz="11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Abingdon</a:t>
            </a:r>
            <a:r>
              <a:rPr lang="fr-FR" sz="11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Palatino"/>
              </a:rPr>
              <a:t>, UK</a:t>
            </a:r>
            <a:endParaRPr lang="en-GB" sz="1600" dirty="0">
              <a:solidFill>
                <a:schemeClr val="bg1"/>
              </a:solidFill>
              <a:latin typeface="Palatino"/>
              <a:ea typeface="MS Mincho"/>
              <a:cs typeface="Palatino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65" y="586246"/>
            <a:ext cx="1786090" cy="59843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627" y="300849"/>
            <a:ext cx="1324383" cy="1169225"/>
          </a:xfrm>
          <a:prstGeom prst="rect">
            <a:avLst/>
          </a:prstGeom>
        </p:spPr>
      </p:pic>
      <p:sp>
        <p:nvSpPr>
          <p:cNvPr id="16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7501109" y="5144628"/>
            <a:ext cx="4626634" cy="627569"/>
          </a:xfrm>
        </p:spPr>
        <p:txBody>
          <a:bodyPr/>
          <a:lstStyle/>
          <a:p>
            <a:pPr algn="r"/>
            <a:r>
              <a:rPr lang="en-US" b="1" dirty="0"/>
              <a:t>FSD Science Meeting on IR for machine protection </a:t>
            </a:r>
            <a:r>
              <a:rPr lang="en-GB" b="1" dirty="0" smtClean="0"/>
              <a:t>, 2022 March 29th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Challenge 3: IR quantitative thermography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048" y="3057684"/>
            <a:ext cx="6308942" cy="2620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0" y="781872"/>
            <a:ext cx="4178808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Improving “digital twin”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Improving thermal scene used as input of photonic model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Materials optical properties (BRDF)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Transient events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Developing integrated solution software </a:t>
            </a:r>
            <a:endParaRPr lang="en-US" sz="1300" b="1" i="1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IR qualitative thermography for real-time protection of FW/</a:t>
            </a:r>
            <a:r>
              <a:rPr lang="en-US" sz="1300" b="1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divertor</a:t>
            </a: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: </a:t>
            </a:r>
            <a:r>
              <a:rPr lang="en-US" sz="13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hot spot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rgbClr val="002060"/>
                </a:solidFill>
              </a:rPr>
              <a:t>IR </a:t>
            </a:r>
            <a:r>
              <a:rPr lang="en-US" sz="1300" b="1" dirty="0">
                <a:solidFill>
                  <a:srgbClr val="002060"/>
                </a:solidFill>
              </a:rPr>
              <a:t>quantitative </a:t>
            </a:r>
            <a:r>
              <a:rPr lang="en-US" sz="1300" b="1" dirty="0" smtClean="0">
                <a:solidFill>
                  <a:srgbClr val="002060"/>
                </a:solidFill>
              </a:rPr>
              <a:t>thermography for physics analysis</a:t>
            </a:r>
            <a:r>
              <a:rPr lang="en-US" sz="1300" b="1" dirty="0" smtClean="0">
                <a:solidFill>
                  <a:schemeClr val="tx1"/>
                </a:solidFill>
              </a:rPr>
              <a:t>: </a:t>
            </a:r>
            <a:r>
              <a:rPr lang="en-US" sz="1300" dirty="0" smtClean="0">
                <a:solidFill>
                  <a:schemeClr val="tx1"/>
                </a:solidFill>
              </a:rPr>
              <a:t>estimating T° and/or emissivity from IR image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32103" y="1151046"/>
            <a:ext cx="7156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u="sng" dirty="0" smtClean="0"/>
              <a:t>Goal</a:t>
            </a:r>
            <a:r>
              <a:rPr lang="en-US" sz="1800" b="1" dirty="0" smtClean="0"/>
              <a:t>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Estimate surface temperature and/or emissivity from IR images filtering reflections features and correcting unknown emissivity</a:t>
            </a:r>
          </a:p>
          <a:p>
            <a:pPr algn="l"/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19693" y="3581062"/>
            <a:ext cx="46363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2 ways investigated for solving inverse problems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With optimization-based approach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With deep-learning based approach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45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7" y="158347"/>
            <a:ext cx="10972800" cy="454854"/>
          </a:xfrm>
        </p:spPr>
        <p:txBody>
          <a:bodyPr/>
          <a:lstStyle/>
          <a:p>
            <a:r>
              <a:rPr lang="en-US" dirty="0"/>
              <a:t>Challenge 3: </a:t>
            </a:r>
            <a:r>
              <a:rPr lang="en-US" dirty="0" smtClean="0"/>
              <a:t>Solving IR inverse problems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11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8570" y="906627"/>
            <a:ext cx="55766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</a:rPr>
              <a:t>With optimization-based methods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/>
              <a:t>First results obtained from reduced analytical model </a:t>
            </a:r>
            <a:r>
              <a:rPr lang="en-US" sz="1600" i="1" dirty="0" smtClean="0"/>
              <a:t>assuming diffuse surface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/>
              <a:t>Next step: Monte Carlo inversion based on precomputed radiance methods to include specular behavior (WP-</a:t>
            </a:r>
            <a:r>
              <a:rPr lang="en-US" sz="1600" dirty="0" err="1" smtClean="0"/>
              <a:t>PrIO</a:t>
            </a:r>
            <a:r>
              <a:rPr lang="en-US" sz="1600" dirty="0" smtClean="0"/>
              <a:t> tasks)</a:t>
            </a:r>
          </a:p>
        </p:txBody>
      </p:sp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3" y="3472132"/>
            <a:ext cx="4531628" cy="3058479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392" y="3092707"/>
            <a:ext cx="3037758" cy="32807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96392" y="898847"/>
            <a:ext cx="53509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b="1">
                <a:solidFill>
                  <a:srgbClr val="002060"/>
                </a:solidFill>
              </a:defRPr>
            </a:lvl1pPr>
            <a:lvl2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lvl2pPr>
          </a:lstStyle>
          <a:p>
            <a:r>
              <a:rPr lang="en-US" sz="1600" dirty="0" smtClean="0"/>
              <a:t>From Machine-Learning approach</a:t>
            </a:r>
            <a:endParaRPr lang="en-US" sz="1600" dirty="0"/>
          </a:p>
          <a:p>
            <a:pPr lvl="1"/>
            <a:r>
              <a:rPr lang="en-US" sz="1600" dirty="0" smtClean="0"/>
              <a:t>First </a:t>
            </a:r>
            <a:r>
              <a:rPr lang="en-US" sz="1600" dirty="0"/>
              <a:t>results </a:t>
            </a:r>
            <a:r>
              <a:rPr lang="en-US" sz="1600" dirty="0" smtClean="0"/>
              <a:t>obtained from deep-learning algorithms trained from simulated database </a:t>
            </a:r>
            <a:r>
              <a:rPr lang="en-US" sz="1600" i="1" dirty="0" smtClean="0"/>
              <a:t>assuming pure specular surface </a:t>
            </a:r>
            <a:r>
              <a:rPr lang="en-US" sz="1600" dirty="0" smtClean="0"/>
              <a:t>(faster to generate)</a:t>
            </a:r>
          </a:p>
          <a:p>
            <a:pPr lvl="1"/>
            <a:r>
              <a:rPr lang="en-US" sz="1600" dirty="0" smtClean="0"/>
              <a:t>Challenge</a:t>
            </a:r>
            <a:r>
              <a:rPr lang="en-US" sz="1600" dirty="0"/>
              <a:t>: construction of representative and large training data set </a:t>
            </a:r>
          </a:p>
          <a:p>
            <a:pPr lvl="1"/>
            <a:endParaRPr lang="en-US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6174135" y="2784064"/>
            <a:ext cx="240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smtClean="0"/>
              <a:t>First WEST synthetic data base</a:t>
            </a:r>
            <a:endParaRPr lang="en-US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47117" y="1173192"/>
            <a:ext cx="0" cy="459788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127100" y="3186044"/>
            <a:ext cx="29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smtClean="0"/>
              <a:t>Temperature profile on WEST </a:t>
            </a:r>
            <a:r>
              <a:rPr lang="en-US" sz="1400" i="1" dirty="0" err="1" smtClean="0"/>
              <a:t>divertor</a:t>
            </a:r>
            <a:endParaRPr lang="en-US" sz="14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9644640" y="4796971"/>
            <a:ext cx="25473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R. Brunet at al., </a:t>
            </a:r>
            <a:r>
              <a:rPr lang="en-US" sz="1100" i="1" dirty="0" smtClean="0"/>
              <a:t>IR measurement synthetic database for inverse thermography model based on deep learning</a:t>
            </a:r>
            <a:r>
              <a:rPr lang="en-US" sz="1100" dirty="0" smtClean="0"/>
              <a:t>, SOFT 32th, 2022</a:t>
            </a:r>
            <a:r>
              <a:rPr lang="en-US" sz="1100" dirty="0"/>
              <a:t>(to be submitted</a:t>
            </a:r>
            <a:r>
              <a:rPr lang="en-US" sz="1100" dirty="0" smtClean="0"/>
              <a:t>)</a:t>
            </a:r>
          </a:p>
          <a:p>
            <a:pPr algn="l"/>
            <a:endParaRPr lang="en-US" sz="1100" dirty="0" smtClean="0"/>
          </a:p>
          <a:p>
            <a:pPr algn="l"/>
            <a:r>
              <a:rPr lang="en-US" sz="1100" dirty="0" smtClean="0"/>
              <a:t>A. Juven et al., </a:t>
            </a:r>
            <a:r>
              <a:rPr lang="en-US" sz="1100" i="1" dirty="0" smtClean="0"/>
              <a:t>Machine learning-base methods for temperature estimation in fusion devices</a:t>
            </a:r>
            <a:r>
              <a:rPr lang="en-US" sz="1100" dirty="0" smtClean="0"/>
              <a:t>, IVMSP 2022 (to be submitted)</a:t>
            </a:r>
            <a:endParaRPr lang="en-US" sz="11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990511" y="1906900"/>
            <a:ext cx="3754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C. </a:t>
            </a:r>
            <a:r>
              <a:rPr lang="en-US" sz="1200" dirty="0" err="1" smtClean="0"/>
              <a:t>Talatizi</a:t>
            </a:r>
            <a:r>
              <a:rPr lang="en-US" sz="1200" dirty="0" smtClean="0"/>
              <a:t> et al., Fusion Engineering and Design,171,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18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32196"/>
            <a:ext cx="10972800" cy="454854"/>
          </a:xfrm>
        </p:spPr>
        <p:txBody>
          <a:bodyPr/>
          <a:lstStyle/>
          <a:p>
            <a:r>
              <a:rPr lang="en-US" dirty="0" smtClean="0"/>
              <a:t>Towards a better interpretation and control of IR measurement in ITER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2164" y="831953"/>
            <a:ext cx="118822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b="1" dirty="0" smtClean="0"/>
              <a:t>Our objective</a:t>
            </a:r>
            <a:r>
              <a:rPr lang="en-US" sz="1600" dirty="0" smtClean="0"/>
              <a:t>: developing numerical approach for getting reliable surface temperature from IR thermography system with metal wall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sz="1600" dirty="0" smtClean="0"/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dirty="0" smtClean="0"/>
              <a:t>Numerical approaches based on 2 parts: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C00000"/>
                </a:solidFill>
              </a:rPr>
              <a:t>Developing robust forward model </a:t>
            </a:r>
            <a:r>
              <a:rPr lang="en-US" sz="1600" dirty="0" smtClean="0"/>
              <a:t>(synthetic diagnostic) which means efforts on: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Thermal scene modeling  </a:t>
            </a:r>
            <a:r>
              <a:rPr lang="en-US" sz="1600" dirty="0" smtClean="0">
                <a:sym typeface="Wingdings" panose="05000000000000000000" pitchFamily="2" charset="2"/>
              </a:rPr>
              <a:t> steady state heat flux modeled from magnetic field line tracing,  integration of ELMs, disruptions dealt with WP-</a:t>
            </a:r>
            <a:r>
              <a:rPr lang="en-US" sz="1600" dirty="0" err="1" smtClean="0">
                <a:sym typeface="Wingdings" panose="05000000000000000000" pitchFamily="2" charset="2"/>
              </a:rPr>
              <a:t>PrIO</a:t>
            </a:r>
            <a:r>
              <a:rPr lang="en-US" sz="1600" dirty="0" smtClean="0">
                <a:sym typeface="Wingdings" panose="05000000000000000000" pitchFamily="2" charset="2"/>
              </a:rPr>
              <a:t> tasks + fast ions losses, ICRH hot spots to be implemented</a:t>
            </a:r>
            <a:endParaRPr lang="en-US" sz="1600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Experimental and theoretical characterization of optical properties of in-vessel components: under going with WEST samples (pre and post mortem)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Instrument modeling (spatial resolution, stray-light)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C00000"/>
                </a:solidFill>
              </a:rPr>
              <a:t>Developing inverse methods  </a:t>
            </a:r>
            <a:r>
              <a:rPr lang="en-US" sz="1600" dirty="0" smtClean="0"/>
              <a:t>: 2 approaches under study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Optimization methods calling physics-based model (reduced analytical model and/or MCRT)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Machine learning methods trained on synthetic data base (precomputed)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16" y="4164849"/>
            <a:ext cx="5846284" cy="23274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2164" y="4154547"/>
            <a:ext cx="6233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Encouraging results </a:t>
            </a:r>
            <a:r>
              <a:rPr lang="en-US" sz="1600" dirty="0" smtClean="0"/>
              <a:t>obtained on </a:t>
            </a:r>
            <a:r>
              <a:rPr lang="en-US" sz="1600" dirty="0"/>
              <a:t>numerical prototype </a:t>
            </a:r>
            <a:r>
              <a:rPr lang="en-US" sz="1600" dirty="0" smtClean="0"/>
              <a:t>(tokamak-like) for the 2 inverses approaches. Efforts continue to remove limitations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Next </a:t>
            </a:r>
            <a:r>
              <a:rPr lang="en-US" sz="1600" b="1" dirty="0" smtClean="0"/>
              <a:t>steps: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Short-term: Validating on laboratory experiments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Testing on tokamaks in operation (WEST, W7-X, AUG) with different geometries, materials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Integrating IR synthetic </a:t>
            </a:r>
            <a:r>
              <a:rPr lang="en-US" sz="1600" dirty="0" err="1" smtClean="0"/>
              <a:t>diag</a:t>
            </a:r>
            <a:r>
              <a:rPr lang="en-US" sz="1600" dirty="0" smtClean="0"/>
              <a:t> and associated tools in ITER tools (IMAS)</a:t>
            </a:r>
            <a:r>
              <a:rPr lang="en-US" sz="1600" dirty="0"/>
              <a:t>	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72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fr-FR" dirty="0" smtClean="0"/>
              <a:t>The challenge of IR </a:t>
            </a:r>
            <a:r>
              <a:rPr lang="fr-FR" dirty="0" err="1" smtClean="0"/>
              <a:t>thermography</a:t>
            </a:r>
            <a:r>
              <a:rPr lang="fr-FR" dirty="0" smtClean="0"/>
              <a:t> in fusion </a:t>
            </a:r>
            <a:r>
              <a:rPr lang="fr-FR" dirty="0" err="1" smtClean="0"/>
              <a:t>devices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251905" y="839691"/>
            <a:ext cx="10565835" cy="46137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IR </a:t>
            </a:r>
            <a:r>
              <a:rPr lang="fr-FR" b="1" dirty="0" err="1" smtClean="0">
                <a:solidFill>
                  <a:srgbClr val="FF0000"/>
                </a:solidFill>
              </a:rPr>
              <a:t>thermography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is</a:t>
            </a:r>
            <a:r>
              <a:rPr lang="fr-FR" b="1" dirty="0" smtClean="0">
                <a:solidFill>
                  <a:srgbClr val="FF0000"/>
                </a:solidFill>
              </a:rPr>
              <a:t> a key diagnostic in fusion </a:t>
            </a:r>
            <a:r>
              <a:rPr lang="fr-FR" b="1" dirty="0" err="1" smtClean="0">
                <a:solidFill>
                  <a:srgbClr val="FF0000"/>
                </a:solidFill>
              </a:rPr>
              <a:t>devices</a:t>
            </a:r>
            <a:r>
              <a:rPr lang="fr-FR" b="1" dirty="0" smtClean="0">
                <a:solidFill>
                  <a:srgbClr val="FF0000"/>
                </a:solidFill>
              </a:rPr>
              <a:t>  ….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639650" y="1301061"/>
            <a:ext cx="7394406" cy="148831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2400" b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925" rtl="0" eaLnBrk="1" fontAlgn="auto" latinLnBrk="0" hangingPunct="1">
              <a:lnSpc>
                <a:spcPts val="2400"/>
              </a:lnSpc>
              <a:spcBef>
                <a:spcPts val="1048"/>
              </a:spcBef>
              <a:spcAft>
                <a:spcPts val="0"/>
              </a:spcAft>
              <a:buClr>
                <a:srgbClr val="548235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1/ Machine Protection / Wall Monitoring System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(avoid PFC damaging, crack, water leak) </a:t>
            </a:r>
          </a:p>
          <a:p>
            <a:pPr marL="0" marR="0" lvl="0" indent="0" algn="l" defTabSz="957925" rtl="0" eaLnBrk="1" fontAlgn="auto" latinLnBrk="0" hangingPunct="1">
              <a:lnSpc>
                <a:spcPts val="2400"/>
              </a:lnSpc>
              <a:spcBef>
                <a:spcPts val="1048"/>
              </a:spcBef>
              <a:spcAft>
                <a:spcPts val="0"/>
              </a:spcAft>
              <a:buClr>
                <a:srgbClr val="548235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2/ Wall-Plasma Interaction studies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(study PCF ageing, understand edge plasma, optimize plasma scenario)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227407" y="2856196"/>
            <a:ext cx="10565835" cy="4613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2400" b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925" rtl="0" eaLnBrk="1" fontAlgn="auto" latinLnBrk="0" hangingPunct="1">
              <a:lnSpc>
                <a:spcPct val="90000"/>
              </a:lnSpc>
              <a:spcBef>
                <a:spcPts val="1048"/>
              </a:spcBef>
              <a:spcAft>
                <a:spcPts val="0"/>
              </a:spcAft>
              <a:buClr>
                <a:srgbClr val="548235"/>
              </a:buClr>
              <a:buSzPct val="80000"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…but IR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measurement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is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 not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straightforward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227407" y="3309981"/>
            <a:ext cx="8325569" cy="125440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2400" b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925" rtl="0" eaLnBrk="1" fontAlgn="auto" latinLnBrk="0" hangingPunct="1">
              <a:lnSpc>
                <a:spcPct val="90000"/>
              </a:lnSpc>
              <a:spcBef>
                <a:spcPts val="1048"/>
              </a:spcBef>
              <a:spcAft>
                <a:spcPts val="0"/>
              </a:spcAft>
              <a:buClr>
                <a:srgbClr val="548235"/>
              </a:buClr>
              <a:buSzPct val="8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Several sources of error :</a:t>
            </a:r>
          </a:p>
          <a:p>
            <a:pPr marL="1061344" marR="0" lvl="1" indent="-342900" algn="l" defTabSz="957925" rtl="0" eaLnBrk="1" fontAlgn="auto" latinLnBrk="0" hangingPunct="1">
              <a:lnSpc>
                <a:spcPct val="90000"/>
              </a:lnSpc>
              <a:spcBef>
                <a:spcPts val="524"/>
              </a:spcBef>
              <a:spcAft>
                <a:spcPts val="0"/>
              </a:spcAft>
              <a:buClr>
                <a:srgbClr val="548235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Environment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 : parasitic light coming from the observed scene itself - radiative environment, variable emission, multiple reflections</a:t>
            </a:r>
          </a:p>
          <a:p>
            <a:pPr marL="1061344" marR="0" lvl="1" indent="-342900" algn="l" defTabSz="957925" rtl="0" eaLnBrk="1" fontAlgn="auto" latinLnBrk="0" hangingPunct="1">
              <a:lnSpc>
                <a:spcPct val="90000"/>
              </a:lnSpc>
              <a:spcBef>
                <a:spcPts val="524"/>
              </a:spcBef>
              <a:spcAft>
                <a:spcPts val="0"/>
              </a:spcAft>
              <a:buClr>
                <a:srgbClr val="548235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Instrument 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optical transfer function, stray-light, calibration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725" y="4579375"/>
            <a:ext cx="817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This will have consequences both: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Qualitative analysis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 presence of false hot spot in the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Quantitative analysis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 high surface temperature error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8680417" y="798817"/>
            <a:ext cx="3823337" cy="4808111"/>
            <a:chOff x="8752987" y="1028085"/>
            <a:chExt cx="3823337" cy="480811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446" y="1429722"/>
              <a:ext cx="3323653" cy="415456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138383" y="2039702"/>
              <a:ext cx="174661" cy="7294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739403" y="3507005"/>
              <a:ext cx="176355" cy="65944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38383" y="3669679"/>
              <a:ext cx="157519" cy="496774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274568" y="2052927"/>
              <a:ext cx="309011" cy="31554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208571" y="2676700"/>
              <a:ext cx="261992" cy="2084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33582" y="3209243"/>
              <a:ext cx="181511" cy="2277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777092" y="2562827"/>
              <a:ext cx="181511" cy="2277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027060" y="2039702"/>
              <a:ext cx="181511" cy="2277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178579" y="5087514"/>
              <a:ext cx="157519" cy="496774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101803" y="4659824"/>
              <a:ext cx="1327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Known deposited heat flux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975158" y="1028085"/>
              <a:ext cx="32168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WEST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Wide Angle TG View (#55210)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752987" y="1047783"/>
              <a:ext cx="3439013" cy="478841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0977859" y="2825160"/>
              <a:ext cx="15984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Hot Spot ? Reflections patterns ?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1210691" y="5624857"/>
            <a:ext cx="1049383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Development of numerical approaches aiming to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get more reliable surface temperature measurement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based 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IR synthetic diagnostic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7947" y="5867812"/>
            <a:ext cx="571703" cy="476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5038538" y="2489130"/>
            <a:ext cx="6978144" cy="3572563"/>
            <a:chOff x="5088072" y="2414725"/>
            <a:chExt cx="6978144" cy="357256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072" y="2414725"/>
              <a:ext cx="6978144" cy="357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610244" y="4962795"/>
              <a:ext cx="2265496" cy="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ITER Wide Angle </a:t>
              </a:r>
              <a:r>
                <a:rPr kumimoji="0" lang="fr-FR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Viewing</a:t>
              </a:r>
              <a:r>
                <a:rPr kumimoji="0" lang="fr-F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Sytem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9647044" y="2947347"/>
              <a:ext cx="21751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Synthetic IR images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A “digital twin” approach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90" y="892910"/>
            <a:ext cx="483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IR synthetic diagnostic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: 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end-to-end simulation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aiming to model all physical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phenomenon involved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IR measurement chain: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source to optical response of instrument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67190" y="5987288"/>
            <a:ext cx="78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propagation in 3D model based on Monte Carlo Ray Tracing (MCRT) code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(ANSYS-SPEOS CAAV5) getting all radiations of thermal scene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2431" y="2377009"/>
            <a:ext cx="41976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 Source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 of plasma heat loads deposited on PFCs (main IR source)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 of resulting 3D temperature field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9231" y="4106827"/>
            <a:ext cx="435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 optical/radiative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Emissivity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Reflectivity Model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0029" y="5352621"/>
            <a:ext cx="356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Optics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Transfer Function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4372800" y="2581361"/>
            <a:ext cx="502262" cy="3694590"/>
          </a:xfrm>
          <a:prstGeom prst="rightBrace">
            <a:avLst>
              <a:gd name="adj1" fmla="val 5083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8968" y="2419929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0562" y="4122888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55558" y="5428525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4955951" y="661073"/>
            <a:ext cx="2795411" cy="2301959"/>
            <a:chOff x="4955951" y="661073"/>
            <a:chExt cx="2795411" cy="2301959"/>
          </a:xfrm>
        </p:grpSpPr>
        <p:sp>
          <p:nvSpPr>
            <p:cNvPr id="21" name="Rectangle 20"/>
            <p:cNvSpPr/>
            <p:nvPr/>
          </p:nvSpPr>
          <p:spPr>
            <a:xfrm>
              <a:off x="4955951" y="689997"/>
              <a:ext cx="2795411" cy="19061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312631" y="661073"/>
              <a:ext cx="2232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u="sng" cap="small" dirty="0" smtClean="0"/>
                <a:t>3D </a:t>
              </a:r>
              <a:r>
                <a:rPr lang="fr-FR" sz="1800" b="1" u="sng" cap="small" dirty="0" err="1" smtClean="0"/>
                <a:t>Temperature</a:t>
              </a:r>
              <a:r>
                <a:rPr lang="fr-FR" sz="1800" b="1" u="sng" cap="small" dirty="0" smtClean="0"/>
                <a:t> Field</a:t>
              </a:r>
              <a:endParaRPr lang="fr-FR" sz="1800" b="1" u="sng" cap="small" dirty="0"/>
            </a:p>
          </p:txBody>
        </p:sp>
        <p:sp>
          <p:nvSpPr>
            <p:cNvPr id="22" name="Flèche droite 21"/>
            <p:cNvSpPr/>
            <p:nvPr/>
          </p:nvSpPr>
          <p:spPr>
            <a:xfrm rot="5400000">
              <a:off x="6168311" y="2510748"/>
              <a:ext cx="521110" cy="38345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0059" y="1009994"/>
              <a:ext cx="2751303" cy="1407262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10172537" y="623286"/>
            <a:ext cx="1966853" cy="2339746"/>
            <a:chOff x="10172537" y="623286"/>
            <a:chExt cx="1966853" cy="2339746"/>
          </a:xfrm>
        </p:grpSpPr>
        <p:sp>
          <p:nvSpPr>
            <p:cNvPr id="31" name="Rectangle 30"/>
            <p:cNvSpPr/>
            <p:nvPr/>
          </p:nvSpPr>
          <p:spPr>
            <a:xfrm>
              <a:off x="10172537" y="677230"/>
              <a:ext cx="1966853" cy="19189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7807" r="25531" b="20457"/>
            <a:stretch/>
          </p:blipFill>
          <p:spPr>
            <a:xfrm>
              <a:off x="10417909" y="972538"/>
              <a:ext cx="1576539" cy="152398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0906190" y="1461199"/>
              <a:ext cx="352922" cy="277836"/>
            </a:xfrm>
            <a:prstGeom prst="rect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473132" y="901104"/>
              <a:ext cx="805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>
                  <a:solidFill>
                    <a:srgbClr val="FFFF00"/>
                  </a:solidFill>
                </a:rPr>
                <a:t>1 pixel</a:t>
              </a:r>
              <a:endParaRPr lang="fr-FR" sz="18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8" name="Connecteur droit avec flèche 27"/>
            <p:cNvCxnSpPr>
              <a:endCxn id="27" idx="2"/>
            </p:cNvCxnSpPr>
            <p:nvPr/>
          </p:nvCxnSpPr>
          <p:spPr>
            <a:xfrm flipH="1" flipV="1">
              <a:off x="10876095" y="1270436"/>
              <a:ext cx="140222" cy="17516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11419513" y="1030405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400" b="1" u="sng" dirty="0" smtClean="0">
                  <a:solidFill>
                    <a:schemeClr val="bg1"/>
                  </a:solidFill>
                </a:rPr>
                <a:t>PSF</a:t>
              </a:r>
              <a:endParaRPr lang="fr-FR" sz="2400" b="1" u="sng" dirty="0">
                <a:solidFill>
                  <a:schemeClr val="bg1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0699601" y="623286"/>
              <a:ext cx="9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u="sng" cap="small" dirty="0" smtClean="0"/>
                <a:t>Camera</a:t>
              </a:r>
              <a:endParaRPr lang="fr-FR" sz="1800" b="1" u="sng" cap="small" dirty="0"/>
            </a:p>
          </p:txBody>
        </p:sp>
        <p:sp>
          <p:nvSpPr>
            <p:cNvPr id="32" name="Flèche droite 31"/>
            <p:cNvSpPr/>
            <p:nvPr/>
          </p:nvSpPr>
          <p:spPr>
            <a:xfrm rot="5400000">
              <a:off x="10945623" y="2510748"/>
              <a:ext cx="521110" cy="38345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7827376" y="614946"/>
            <a:ext cx="2397708" cy="2349167"/>
            <a:chOff x="7827376" y="614946"/>
            <a:chExt cx="2397708" cy="2349167"/>
          </a:xfrm>
        </p:grpSpPr>
        <p:sp>
          <p:nvSpPr>
            <p:cNvPr id="34" name="Rectangle 33"/>
            <p:cNvSpPr/>
            <p:nvPr/>
          </p:nvSpPr>
          <p:spPr>
            <a:xfrm>
              <a:off x="7836055" y="691870"/>
              <a:ext cx="2312055" cy="19042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827376" y="614946"/>
              <a:ext cx="2397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u="sng" cap="small" dirty="0" smtClean="0"/>
                <a:t>Wall Optical </a:t>
              </a:r>
              <a:r>
                <a:rPr lang="fr-FR" sz="1800" b="1" u="sng" cap="small" dirty="0" err="1" smtClean="0"/>
                <a:t>Properties</a:t>
              </a:r>
              <a:endParaRPr lang="fr-FR" sz="1800" b="1" u="sng" cap="small" dirty="0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24219" y="938285"/>
              <a:ext cx="1858202" cy="1636416"/>
            </a:xfrm>
            <a:prstGeom prst="rect">
              <a:avLst/>
            </a:prstGeom>
          </p:spPr>
        </p:pic>
        <p:sp>
          <p:nvSpPr>
            <p:cNvPr id="33" name="Flèche droite 32"/>
            <p:cNvSpPr/>
            <p:nvPr/>
          </p:nvSpPr>
          <p:spPr>
            <a:xfrm rot="5400000">
              <a:off x="8709626" y="2511829"/>
              <a:ext cx="521110" cy="38345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77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33"/>
    </mc:Choice>
    <mc:Fallback xmlns="">
      <p:transition spd="slow" advTm="7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4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33158"/>
            <a:ext cx="10614268" cy="799564"/>
          </a:xfrm>
        </p:spPr>
        <p:txBody>
          <a:bodyPr/>
          <a:lstStyle/>
          <a:p>
            <a:r>
              <a:rPr lang="en-US" dirty="0" smtClean="0"/>
              <a:t>Application to existing machines:</a:t>
            </a:r>
            <a:br>
              <a:rPr lang="en-US" dirty="0" smtClean="0"/>
            </a:br>
            <a:r>
              <a:rPr lang="en-US" dirty="0" smtClean="0"/>
              <a:t>Improving the operational field to achieve plasma performances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15648" y="877698"/>
            <a:ext cx="597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 smtClean="0"/>
              <a:t>First qualitative comparison on WEST, AUG, W-7x devices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Discriminating reflections patterns to real thermal events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Proving  presence of high specular reflections (even in carbon machine</a:t>
            </a:r>
            <a:r>
              <a:rPr lang="en-US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Proving local change of optical  properties causing false hot spots on WEST PFUs edges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57749" y="832722"/>
            <a:ext cx="5133573" cy="3431974"/>
            <a:chOff x="164249" y="835736"/>
            <a:chExt cx="4995916" cy="338734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02" y="1124604"/>
              <a:ext cx="4824438" cy="3016061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80102" y="835736"/>
              <a:ext cx="262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 smtClean="0"/>
                <a:t>WEST </a:t>
              </a:r>
              <a:r>
                <a:rPr lang="en-US" sz="1800" dirty="0" smtClean="0"/>
                <a:t>wide angle TG view</a:t>
              </a:r>
              <a:endParaRPr lang="en-US"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249" y="880127"/>
              <a:ext cx="4995916" cy="334295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r="4297" b="50754"/>
          <a:stretch/>
        </p:blipFill>
        <p:spPr>
          <a:xfrm>
            <a:off x="157749" y="4428889"/>
            <a:ext cx="5474795" cy="2033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540853" y="6218814"/>
            <a:ext cx="312386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600" dirty="0" smtClean="0"/>
              <a:t>2021: </a:t>
            </a:r>
            <a:r>
              <a:rPr lang="fr-FR" sz="1600" dirty="0" err="1" smtClean="0"/>
              <a:t>Stellarator</a:t>
            </a:r>
            <a:r>
              <a:rPr lang="fr-FR" sz="1600" dirty="0" smtClean="0"/>
              <a:t> W7-X (Allemagne)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045227" y="808661"/>
            <a:ext cx="268323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600" dirty="0" smtClean="0"/>
              <a:t>2020: Tokamak WEST (France)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293" y="3280287"/>
            <a:ext cx="5779509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37454"/>
            <a:ext cx="10614268" cy="790972"/>
          </a:xfrm>
        </p:spPr>
        <p:txBody>
          <a:bodyPr/>
          <a:lstStyle/>
          <a:p>
            <a:r>
              <a:rPr lang="fr-FR" dirty="0" smtClean="0"/>
              <a:t>Challenges for </a:t>
            </a:r>
            <a:r>
              <a:rPr lang="fr-FR" dirty="0" err="1" smtClean="0"/>
              <a:t>preparing</a:t>
            </a:r>
            <a:r>
              <a:rPr lang="fr-FR" dirty="0" smtClean="0"/>
              <a:t> </a:t>
            </a:r>
            <a:r>
              <a:rPr lang="fr-FR" dirty="0"/>
              <a:t>ITER </a:t>
            </a:r>
            <a:r>
              <a:rPr lang="fr-FR" dirty="0" err="1"/>
              <a:t>operations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IR </a:t>
            </a: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smtClean="0"/>
              <a:t>diagnostic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04692" y="1216152"/>
            <a:ext cx="8696508" cy="43396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Improving “digital twin”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Improving thermal scene used as input of photonic model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Materials optical properties (BRDF)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Transient events modeling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Developing integrated solution software </a:t>
            </a:r>
            <a:endParaRPr lang="en-US" sz="2400" i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IR “pre-quantitative” thermography for real-time protection of FW/</a:t>
            </a:r>
            <a:r>
              <a:rPr lang="en-US" sz="2400" b="1" dirty="0" err="1" smtClean="0">
                <a:solidFill>
                  <a:srgbClr val="002060"/>
                </a:solidFill>
              </a:rPr>
              <a:t>divertor</a:t>
            </a:r>
            <a:r>
              <a:rPr lang="en-US" sz="2400" b="1" dirty="0" smtClean="0">
                <a:solidFill>
                  <a:srgbClr val="002060"/>
                </a:solidFill>
              </a:rPr>
              <a:t> : </a:t>
            </a:r>
            <a:r>
              <a:rPr lang="en-US" sz="2400" dirty="0"/>
              <a:t>hot spot detection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IR </a:t>
            </a:r>
            <a:r>
              <a:rPr lang="en-US" sz="2400" b="1" dirty="0">
                <a:solidFill>
                  <a:srgbClr val="002060"/>
                </a:solidFill>
              </a:rPr>
              <a:t>quantitative </a:t>
            </a:r>
            <a:r>
              <a:rPr lang="en-US" sz="2400" b="1" dirty="0" smtClean="0">
                <a:solidFill>
                  <a:srgbClr val="002060"/>
                </a:solidFill>
              </a:rPr>
              <a:t>thermography for physics analysis: </a:t>
            </a:r>
            <a:r>
              <a:rPr lang="en-US" sz="2400" dirty="0" smtClean="0"/>
              <a:t>estimating T° and/or emissivity from IR image</a:t>
            </a:r>
            <a:endParaRPr lang="en-US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6876288" y="2331720"/>
            <a:ext cx="39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B050"/>
                </a:solidFill>
              </a:rPr>
              <a:t>CEA/IRFM, Basel University, IUSTI (AMU)</a:t>
            </a: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72656" y="2804160"/>
            <a:ext cx="215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B050"/>
                </a:solidFill>
              </a:rPr>
              <a:t>CCFE (UK), CEA/IRFM</a:t>
            </a: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76288" y="3350050"/>
            <a:ext cx="24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B050"/>
                </a:solidFill>
              </a:rPr>
              <a:t>JSI (Slovenia), CEA/IRFM</a:t>
            </a: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76288" y="4179981"/>
            <a:ext cx="112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B050"/>
                </a:solidFill>
              </a:rPr>
              <a:t>CEA/IRFM</a:t>
            </a: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88021" y="5111330"/>
            <a:ext cx="367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B050"/>
                </a:solidFill>
              </a:rPr>
              <a:t>CEA/IRFM+LIST, </a:t>
            </a:r>
            <a:r>
              <a:rPr lang="en-US" i="1" dirty="0" err="1" smtClean="0">
                <a:solidFill>
                  <a:srgbClr val="00B050"/>
                </a:solidFill>
              </a:rPr>
              <a:t>IUSTI+</a:t>
            </a:r>
            <a:r>
              <a:rPr lang="en-US" sz="1800" i="1" dirty="0" err="1" smtClean="0">
                <a:solidFill>
                  <a:srgbClr val="00B050"/>
                </a:solidFill>
              </a:rPr>
              <a:t>Fresnel</a:t>
            </a:r>
            <a:r>
              <a:rPr lang="en-US" sz="1800" i="1" dirty="0" smtClean="0">
                <a:solidFill>
                  <a:srgbClr val="00B050"/>
                </a:solidFill>
              </a:rPr>
              <a:t> (AMU) </a:t>
            </a:r>
            <a:endParaRPr lang="en-US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756" y="3070881"/>
            <a:ext cx="4716269" cy="30802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Challenge  1 :  Improving digital twin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60392" y="911920"/>
            <a:ext cx="7260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 smtClean="0"/>
              <a:t>Goals: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get a complete description of materials reflectance and emissivity </a:t>
            </a:r>
            <a:r>
              <a:rPr lang="en-US" dirty="0" smtClean="0"/>
              <a:t>(with angular, spectral and T° dependence), and this as a function of surface state of materials (</a:t>
            </a:r>
            <a:r>
              <a:rPr lang="en-US" dirty="0" err="1" smtClean="0"/>
              <a:t>wrt</a:t>
            </a:r>
            <a:r>
              <a:rPr lang="en-US" dirty="0" smtClean="0"/>
              <a:t> roughness, before and after exposure)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Find theoretical models (fitting to experimental data) </a:t>
            </a:r>
            <a:r>
              <a:rPr lang="en-US" b="1" dirty="0" smtClean="0"/>
              <a:t>for implementation in synthetic diagnostic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3108193"/>
            <a:ext cx="3051452" cy="22885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6304" y="5566214"/>
            <a:ext cx="275229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400" dirty="0" smtClean="0"/>
              <a:t>CEA </a:t>
            </a:r>
            <a:r>
              <a:rPr lang="fr-FR" sz="1400" dirty="0" err="1" smtClean="0"/>
              <a:t>task</a:t>
            </a:r>
            <a:endParaRPr lang="fr-FR" sz="1400" dirty="0" smtClean="0"/>
          </a:p>
          <a:p>
            <a:pPr algn="l"/>
            <a:r>
              <a:rPr lang="fr-FR" sz="1400" dirty="0" smtClean="0"/>
              <a:t>in partenariat </a:t>
            </a:r>
            <a:r>
              <a:rPr lang="fr-FR" sz="1400" dirty="0" err="1" smtClean="0"/>
              <a:t>with</a:t>
            </a:r>
            <a:r>
              <a:rPr lang="fr-FR" sz="1400" dirty="0" smtClean="0"/>
              <a:t> Basel </a:t>
            </a:r>
            <a:r>
              <a:rPr lang="fr-FR" sz="1400" dirty="0" err="1" smtClean="0"/>
              <a:t>University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3197756" y="3025063"/>
            <a:ext cx="44711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/>
              <a:t>Facilities</a:t>
            </a:r>
            <a:r>
              <a:rPr lang="en-US" sz="1600" dirty="0" smtClean="0"/>
              <a:t>: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/>
              <a:t>Dedicated instruments (VIS-NIR)</a:t>
            </a:r>
            <a:r>
              <a:rPr lang="en-US" sz="1600" dirty="0" smtClean="0"/>
              <a:t>: goniometer, </a:t>
            </a:r>
            <a:r>
              <a:rPr lang="en-US" sz="1600" dirty="0" err="1" smtClean="0"/>
              <a:t>ellipsometer</a:t>
            </a:r>
            <a:r>
              <a:rPr lang="en-US" sz="1600" dirty="0" smtClean="0"/>
              <a:t>, Integrating Sphere Cary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/>
              <a:t>IR optical bench </a:t>
            </a:r>
            <a:r>
              <a:rPr lang="en-US" sz="1600" dirty="0" smtClean="0"/>
              <a:t>(with camera)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845880"/>
            <a:ext cx="4178808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rgbClr val="002060"/>
                </a:solidFill>
              </a:rPr>
              <a:t>Improving “digital twin</a:t>
            </a:r>
            <a:r>
              <a:rPr lang="en-US" sz="1300" b="1" dirty="0" smtClean="0">
                <a:solidFill>
                  <a:schemeClr val="tx1"/>
                </a:solidFill>
              </a:rPr>
              <a:t>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chemeClr val="tx1"/>
                </a:solidFill>
              </a:rPr>
              <a:t>Improving thermal scene used as input of photonic model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b="1" dirty="0" smtClean="0">
                <a:solidFill>
                  <a:schemeClr val="tx1">
                    <a:lumMod val="50000"/>
                  </a:schemeClr>
                </a:solidFill>
              </a:rPr>
              <a:t>Materials optical properties (BRDF)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Transient events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Developing integrated solution software </a:t>
            </a:r>
            <a:endParaRPr lang="en-US" sz="13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qualitative thermography for real-time protection of FW/</a:t>
            </a:r>
            <a:r>
              <a:rPr lang="en-US" sz="1300" b="1" dirty="0" err="1" smtClean="0">
                <a:solidFill>
                  <a:schemeClr val="bg2">
                    <a:lumMod val="75000"/>
                  </a:schemeClr>
                </a:solidFill>
              </a:rPr>
              <a:t>divertor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hot spot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</a:t>
            </a:r>
            <a:r>
              <a:rPr lang="en-US" sz="1300" b="1" dirty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thermography for physics analysis: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estimating T° and/or emissivity from IR image</a:t>
            </a:r>
            <a:endParaRPr lang="en-US"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2" descr="71270e9c-1b03-4439-af26-8f72a2b848d0@c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67" y="4339125"/>
            <a:ext cx="2820418" cy="211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97453" y="4758068"/>
            <a:ext cx="23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Basel  University facility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50924" y="5643158"/>
            <a:ext cx="179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CEA/IRFM facility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30" name="Picture 6" descr="University of Basel Vector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8" b="29438"/>
          <a:stretch/>
        </p:blipFill>
        <p:spPr bwMode="auto">
          <a:xfrm>
            <a:off x="1276859" y="105789"/>
            <a:ext cx="1393958" cy="5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8404114" y="6146662"/>
            <a:ext cx="351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 smtClean="0"/>
              <a:t>M.Le</a:t>
            </a:r>
            <a:r>
              <a:rPr lang="en-US" sz="1400" dirty="0" smtClean="0"/>
              <a:t> </a:t>
            </a:r>
            <a:r>
              <a:rPr lang="en-US" sz="1400" dirty="0" err="1" smtClean="0"/>
              <a:t>Bohec</a:t>
            </a:r>
            <a:r>
              <a:rPr lang="en-US" sz="1400" dirty="0" smtClean="0"/>
              <a:t> et al., RSI 2022 (to be submitted)</a:t>
            </a:r>
            <a:endParaRPr lang="en-US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9789637" y="3108193"/>
            <a:ext cx="240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Narrowing of BRDF in MWIR range (more specular)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31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" grpId="0"/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Challenge  1 :  Improving digital twin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03724" y="884636"/>
            <a:ext cx="67116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b="1" dirty="0" smtClean="0"/>
              <a:t> Goals:  </a:t>
            </a:r>
            <a:r>
              <a:rPr lang="en-GB" dirty="0" smtClean="0"/>
              <a:t>include realistic modelling of MHD transients (ELMs and disruptions) in IR synthetic diagnostic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err="1" smtClean="0"/>
              <a:t>Means</a:t>
            </a:r>
            <a:r>
              <a:rPr lang="fr-FR" dirty="0" smtClean="0"/>
              <a:t>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 smtClean="0"/>
              <a:t>JOREK </a:t>
            </a:r>
            <a:r>
              <a:rPr lang="fr-FR" dirty="0" err="1" smtClean="0"/>
              <a:t>tools</a:t>
            </a:r>
            <a:r>
              <a:rPr lang="fr-FR" dirty="0" smtClean="0"/>
              <a:t> for </a:t>
            </a:r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transient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(or simple </a:t>
            </a:r>
            <a:r>
              <a:rPr lang="fr-FR" dirty="0" err="1" smtClean="0"/>
              <a:t>analytic</a:t>
            </a:r>
            <a:r>
              <a:rPr lang="fr-FR" dirty="0" smtClean="0"/>
              <a:t> expressions)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 smtClean="0"/>
              <a:t>ANSYS-SPEOS </a:t>
            </a:r>
            <a:r>
              <a:rPr lang="fr-FR" dirty="0" err="1" smtClean="0"/>
              <a:t>tools</a:t>
            </a:r>
            <a:r>
              <a:rPr lang="fr-FR" dirty="0" smtClean="0"/>
              <a:t> for IR </a:t>
            </a:r>
            <a:r>
              <a:rPr lang="fr-FR" dirty="0" err="1" smtClean="0"/>
              <a:t>modeling</a:t>
            </a:r>
            <a:endParaRPr lang="fr-FR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in 2022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Demonstrate the data-coupling between a JOREK simulation with the ANSYS-SPEOS platform for a given ITER plasma scenario. Focused on ELMs simulations.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79" y="131033"/>
            <a:ext cx="1786090" cy="59843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884636"/>
            <a:ext cx="4178808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rgbClr val="002060"/>
                </a:solidFill>
              </a:rPr>
              <a:t>Improving “digital twin</a:t>
            </a:r>
            <a:r>
              <a:rPr lang="en-US" sz="1300" b="1" dirty="0" smtClean="0">
                <a:solidFill>
                  <a:schemeClr val="tx1"/>
                </a:solidFill>
              </a:rPr>
              <a:t>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chemeClr val="tx1"/>
                </a:solidFill>
              </a:rPr>
              <a:t>Improving thermal scene used as input of photonic model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Materials optical properties (BRDF)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b="1" dirty="0" smtClean="0">
                <a:solidFill>
                  <a:schemeClr val="tx1">
                    <a:lumMod val="50000"/>
                  </a:schemeClr>
                </a:solidFill>
              </a:rPr>
              <a:t>Transient events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Developing integrated solution software </a:t>
            </a:r>
            <a:endParaRPr lang="en-US" sz="13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qualitative thermography for real-time protection of FW/</a:t>
            </a:r>
            <a:r>
              <a:rPr lang="en-US" sz="1300" b="1" dirty="0" err="1" smtClean="0">
                <a:solidFill>
                  <a:schemeClr val="bg2">
                    <a:lumMod val="75000"/>
                  </a:schemeClr>
                </a:solidFill>
              </a:rPr>
              <a:t>divertor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hot spot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</a:t>
            </a:r>
            <a:r>
              <a:rPr lang="en-US" sz="1300" b="1" dirty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thermography for physics analysis: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estimating T° and/or emissivity from IR image</a:t>
            </a:r>
            <a:endParaRPr lang="en-US"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" y="2979227"/>
            <a:ext cx="1821580" cy="37259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38" y="4269974"/>
            <a:ext cx="2323590" cy="2027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03188" y="5720222"/>
            <a:ext cx="6391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S.J.P. Pamela, G.T.A. </a:t>
            </a:r>
            <a:r>
              <a:rPr lang="en-US" sz="1100" dirty="0" err="1"/>
              <a:t>Huijsmans</a:t>
            </a:r>
            <a:r>
              <a:rPr lang="en-US" sz="1100" dirty="0"/>
              <a:t>, M. </a:t>
            </a:r>
            <a:r>
              <a:rPr lang="en-US" sz="1100" dirty="0" err="1" smtClean="0"/>
              <a:t>Hoelzl</a:t>
            </a:r>
            <a:r>
              <a:rPr lang="en-US" sz="1100" dirty="0" smtClean="0"/>
              <a:t>, </a:t>
            </a:r>
            <a:r>
              <a:rPr lang="en-US" sz="1100" i="1" dirty="0" smtClean="0"/>
              <a:t>A </a:t>
            </a:r>
            <a:r>
              <a:rPr lang="en-US" sz="1100" i="1" dirty="0" err="1"/>
              <a:t>Generalised</a:t>
            </a:r>
            <a:r>
              <a:rPr lang="en-US" sz="1100" i="1" dirty="0"/>
              <a:t> Formulation of G-continuous Bezier Elements Applied to Non-linear MHD </a:t>
            </a:r>
            <a:r>
              <a:rPr lang="en-US" sz="1100" i="1" dirty="0" smtClean="0"/>
              <a:t>Simulations</a:t>
            </a:r>
            <a:r>
              <a:rPr lang="en-US" sz="1100" dirty="0" smtClean="0"/>
              <a:t>, Journal </a:t>
            </a:r>
            <a:r>
              <a:rPr lang="en-US" sz="1100" dirty="0"/>
              <a:t>of Computational Physics, </a:t>
            </a:r>
            <a:r>
              <a:rPr lang="en-US" sz="1100" dirty="0" smtClean="0"/>
              <a:t>111101</a:t>
            </a:r>
            <a:r>
              <a:rPr lang="en-US" sz="1100" dirty="0"/>
              <a:t>, ISSN 0021-9991</a:t>
            </a:r>
            <a:r>
              <a:rPr lang="en-US" sz="1100" dirty="0" smtClean="0"/>
              <a:t>,</a:t>
            </a:r>
            <a:r>
              <a:rPr lang="en-US" sz="1100" dirty="0"/>
              <a:t> </a:t>
            </a:r>
            <a:r>
              <a:rPr lang="en-US" sz="1100" dirty="0" smtClean="0"/>
              <a:t>2022</a:t>
            </a:r>
            <a:endParaRPr lang="en-US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1905996" y="3367154"/>
            <a:ext cx="334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ITER poloidal cross section picturing the particle density and electronic temperature during an ELMs (for </a:t>
            </a:r>
            <a:r>
              <a:rPr lang="en-US" sz="1200" dirty="0" err="1" smtClean="0"/>
              <a:t>std</a:t>
            </a:r>
            <a:r>
              <a:rPr lang="en-US" sz="1200" dirty="0" smtClean="0"/>
              <a:t> plasma scenario 15 MA)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01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značba mesta vsebine 4">
            <a:extLst>
              <a:ext uri="{FF2B5EF4-FFF2-40B4-BE49-F238E27FC236}">
                <a16:creationId xmlns:a16="http://schemas.microsoft.com/office/drawing/2014/main" id="{F95D8222-91DD-4732-95EC-1F493294E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7" b="25603"/>
          <a:stretch/>
        </p:blipFill>
        <p:spPr>
          <a:xfrm>
            <a:off x="5447344" y="5177928"/>
            <a:ext cx="3728983" cy="124991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Challenge  1 :  Improving digital twin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59808" y="953602"/>
            <a:ext cx="71568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 smtClean="0"/>
              <a:t>Goals: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develop a robust and friendly integrated platform software for IR synthetic diagnostic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 smtClean="0"/>
              <a:t>Means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Based on SMITER platform developed for ITER (including 3D viewing, Heat flux estimation SMARDA vs PFCFLUX, </a:t>
            </a:r>
            <a:r>
              <a:rPr lang="en-US" dirty="0" err="1" smtClean="0"/>
              <a:t>Raysect</a:t>
            </a:r>
            <a:r>
              <a:rPr lang="en-US" dirty="0" smtClean="0"/>
              <a:t> code)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Use commercial RT code (ANSYS-SPEOS</a:t>
            </a:r>
            <a:r>
              <a:rPr lang="en-US" dirty="0"/>
              <a:t>) as reference tools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447344" y="3065765"/>
            <a:ext cx="6547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Work </a:t>
            </a:r>
            <a:r>
              <a:rPr lang="en-US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Benchmark </a:t>
            </a:r>
            <a:r>
              <a:rPr lang="en-US" dirty="0" err="1" smtClean="0"/>
              <a:t>RaySect</a:t>
            </a:r>
            <a:r>
              <a:rPr lang="en-US" dirty="0" smtClean="0"/>
              <a:t> (with ANSYS-SPEOS) on the ability to simulated IR images from a tokamak scene (from plasma to camera). </a:t>
            </a:r>
            <a:r>
              <a:rPr lang="en-US" i="1" dirty="0" smtClean="0"/>
              <a:t>First results on radiative power estimation leading us to work on the modeling of optical properties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Developing new RT code for accelerating computing time (today: 12H image for 4-core CPU)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41" y="0"/>
            <a:ext cx="980708" cy="86581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0" y="781872"/>
            <a:ext cx="4178808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rgbClr val="002060"/>
                </a:solidFill>
              </a:rPr>
              <a:t>Improving “digital twin</a:t>
            </a:r>
            <a:r>
              <a:rPr lang="en-US" sz="1300" b="1" dirty="0" smtClean="0">
                <a:solidFill>
                  <a:schemeClr val="tx1"/>
                </a:solidFill>
              </a:rPr>
              <a:t>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Improving thermal scene used as input of photonic model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Materials optical properties (BRDF)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Transient events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1"/>
                </a:solidFill>
              </a:rPr>
              <a:t>Developing integrated solution software </a:t>
            </a:r>
            <a:endParaRPr lang="en-US" sz="1300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qualitative thermography for real-time protection of FW/</a:t>
            </a:r>
            <a:r>
              <a:rPr lang="en-US" sz="1300" b="1" dirty="0" err="1" smtClean="0">
                <a:solidFill>
                  <a:schemeClr val="bg2">
                    <a:lumMod val="75000"/>
                  </a:schemeClr>
                </a:solidFill>
              </a:rPr>
              <a:t>divertor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1300" dirty="0">
                <a:solidFill>
                  <a:schemeClr val="bg2">
                    <a:lumMod val="75000"/>
                  </a:schemeClr>
                </a:solidFill>
              </a:rPr>
              <a:t>hot spot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</a:t>
            </a:r>
            <a:r>
              <a:rPr lang="en-US" sz="1300" b="1" dirty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thermography for physics analysis: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estimating T° and/or emissivity from IR image</a:t>
            </a:r>
            <a:endParaRPr lang="en-US"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3" y="3505750"/>
            <a:ext cx="5180768" cy="26103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346590" y="5377458"/>
            <a:ext cx="3036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Radiative power on WEST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computer from </a:t>
            </a:r>
            <a:r>
              <a:rPr lang="en-US" sz="1400" dirty="0" err="1" smtClean="0"/>
              <a:t>RaySect</a:t>
            </a:r>
            <a:r>
              <a:rPr lang="en-US" sz="1400" dirty="0" smtClean="0"/>
              <a:t> &amp; ANSYS-SPEOS</a:t>
            </a:r>
            <a:endParaRPr lang="en-US" sz="1400" dirty="0"/>
          </a:p>
        </p:txBody>
      </p:sp>
      <p:pic>
        <p:nvPicPr>
          <p:cNvPr id="13" name="Označba mesta vsebine 4">
            <a:extLst>
              <a:ext uri="{FF2B5EF4-FFF2-40B4-BE49-F238E27FC236}">
                <a16:creationId xmlns:a16="http://schemas.microsoft.com/office/drawing/2014/main" id="{F95D8222-91DD-4732-95EC-1F493294E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1" b="61912"/>
          <a:stretch/>
        </p:blipFill>
        <p:spPr>
          <a:xfrm>
            <a:off x="8414759" y="5158286"/>
            <a:ext cx="846699" cy="12695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7344" y="5158286"/>
            <a:ext cx="3728983" cy="1269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9261458" y="6246564"/>
            <a:ext cx="1603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41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7" y="-9712"/>
            <a:ext cx="10972800" cy="790972"/>
          </a:xfrm>
        </p:spPr>
        <p:txBody>
          <a:bodyPr/>
          <a:lstStyle/>
          <a:p>
            <a:r>
              <a:rPr lang="en-US" dirty="0" smtClean="0"/>
              <a:t>Challenge 2: </a:t>
            </a:r>
            <a:r>
              <a:rPr lang="en-GB" dirty="0"/>
              <a:t>First wall/</a:t>
            </a:r>
            <a:r>
              <a:rPr lang="en-GB" dirty="0" err="1"/>
              <a:t>divertor</a:t>
            </a:r>
            <a:r>
              <a:rPr lang="en-GB" dirty="0"/>
              <a:t> hot-spots monitoring system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for </a:t>
            </a:r>
            <a:r>
              <a:rPr lang="en-GB" dirty="0"/>
              <a:t>real time protection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/>
          <a:stretch/>
        </p:blipFill>
        <p:spPr bwMode="auto">
          <a:xfrm>
            <a:off x="345144" y="2938761"/>
            <a:ext cx="3253000" cy="3490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4868" y="5612265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Automatic Hot-spot detection in simulated IR images from ITER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4559808" y="953602"/>
            <a:ext cx="7156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 smtClean="0"/>
              <a:t>Goals: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develop robust algorithms based on machine learning techniques to detect and classify hot spot in IR images in real time</a:t>
            </a:r>
          </a:p>
          <a:p>
            <a:pPr algn="l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4559808" y="2652814"/>
            <a:ext cx="65972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dirty="0" smtClean="0"/>
              <a:t>First results proving the capability </a:t>
            </a:r>
            <a:r>
              <a:rPr lang="en-GB" dirty="0" smtClean="0"/>
              <a:t>to detect hot spots in simulated images from ITER </a:t>
            </a:r>
            <a:r>
              <a:rPr lang="en-GB" dirty="0" smtClean="0">
                <a:sym typeface="Wingdings" panose="05000000000000000000" pitchFamily="2" charset="2"/>
              </a:rPr>
              <a:t> detection algorithms </a:t>
            </a:r>
            <a:r>
              <a:rPr lang="en-GB" b="1" dirty="0" smtClean="0"/>
              <a:t>trained on infrared WEST experimental data</a:t>
            </a: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 smtClean="0"/>
              <a:t>Next challenge</a:t>
            </a:r>
            <a:r>
              <a:rPr lang="en-GB" dirty="0" smtClean="0"/>
              <a:t>: train algorithms with simulated data to anticipate change of IR reflections models </a:t>
            </a:r>
          </a:p>
          <a:p>
            <a:pPr algn="l"/>
            <a:endParaRPr lang="en-US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6678433" y="5259619"/>
            <a:ext cx="567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Deep Learning and Image Processing for the Automated Analysis of Thermal Events on the First Wall and </a:t>
            </a:r>
            <a:r>
              <a:rPr lang="en-GB" sz="1200" i="1" dirty="0" err="1"/>
              <a:t>Divertor</a:t>
            </a:r>
            <a:r>
              <a:rPr lang="en-GB" sz="1200" i="1" dirty="0"/>
              <a:t> of Fusion </a:t>
            </a:r>
            <a:r>
              <a:rPr lang="en-GB" sz="1200" i="1" dirty="0" smtClean="0"/>
              <a:t>Reactors, </a:t>
            </a:r>
            <a:r>
              <a:rPr lang="en-GB" sz="1200" dirty="0" err="1" smtClean="0"/>
              <a:t>E.Grelier</a:t>
            </a:r>
            <a:r>
              <a:rPr lang="en-GB" sz="1200" dirty="0" smtClean="0"/>
              <a:t>  et al., </a:t>
            </a:r>
            <a:r>
              <a:rPr lang="en-GB" sz="1200" i="1" dirty="0" smtClean="0"/>
              <a:t>submitted to PPCF</a:t>
            </a:r>
          </a:p>
          <a:p>
            <a:endParaRPr lang="en-GB" sz="1200" i="1" dirty="0"/>
          </a:p>
          <a:p>
            <a:r>
              <a:rPr lang="en-GB" sz="1200" i="1" dirty="0" smtClean="0"/>
              <a:t>Toward automatic wall protection of magnetic fusion reactors based on IR monitoring</a:t>
            </a:r>
            <a:r>
              <a:rPr lang="en-GB" sz="1200" dirty="0" smtClean="0"/>
              <a:t>,</a:t>
            </a:r>
            <a:r>
              <a:rPr lang="en-GB" sz="1200" dirty="0"/>
              <a:t>  R. </a:t>
            </a:r>
            <a:r>
              <a:rPr lang="en-GB" sz="1200" dirty="0" err="1"/>
              <a:t>Mitteau</a:t>
            </a:r>
            <a:r>
              <a:rPr lang="en-GB" sz="1200" dirty="0"/>
              <a:t> et Al. , </a:t>
            </a:r>
            <a:r>
              <a:rPr lang="en-GB" sz="1200" i="1" dirty="0"/>
              <a:t>submitted to </a:t>
            </a:r>
            <a:r>
              <a:rPr lang="en-GB" sz="1200" i="1" u="sng" dirty="0">
                <a:hlinkClick r:id="rId4"/>
              </a:rPr>
              <a:t>PPCF</a:t>
            </a:r>
            <a:r>
              <a:rPr lang="en-GB" sz="1200" dirty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781872"/>
            <a:ext cx="4178808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Improving “digital twin”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Improving thermal scene used as input of photonic model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Materials optical properties (BRDF)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3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Transient events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Developing integrated solution software </a:t>
            </a:r>
            <a:endParaRPr lang="en-US" sz="1300" b="1" i="1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rgbClr val="002060"/>
                </a:solidFill>
              </a:rPr>
              <a:t>IR qualitative thermography for real-time protection of FW/</a:t>
            </a:r>
            <a:r>
              <a:rPr lang="en-US" sz="1300" b="1" dirty="0" err="1" smtClean="0">
                <a:solidFill>
                  <a:srgbClr val="002060"/>
                </a:solidFill>
              </a:rPr>
              <a:t>divertor</a:t>
            </a:r>
            <a:r>
              <a:rPr lang="en-US" sz="1300" b="1" dirty="0" smtClean="0">
                <a:solidFill>
                  <a:srgbClr val="002060"/>
                </a:solidFill>
              </a:rPr>
              <a:t> </a:t>
            </a:r>
            <a:r>
              <a:rPr lang="en-US" sz="1300" b="1" dirty="0" smtClean="0">
                <a:solidFill>
                  <a:schemeClr val="tx1"/>
                </a:solidFill>
              </a:rPr>
              <a:t>: </a:t>
            </a:r>
            <a:r>
              <a:rPr lang="en-US" sz="1300" dirty="0">
                <a:solidFill>
                  <a:schemeClr val="tx1"/>
                </a:solidFill>
              </a:rPr>
              <a:t>hot spot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IR </a:t>
            </a:r>
            <a:r>
              <a:rPr lang="en-US" sz="1300" b="1" dirty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thermography for physics analysis: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estimating T° and/or emissivity from IR image</a:t>
            </a:r>
            <a:endParaRPr lang="en-US"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3598144" y="6275282"/>
            <a:ext cx="11287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6.8|7.7|17|13.1"/>
</p:tagLst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</TotalTime>
  <Words>1715</Words>
  <Application>Microsoft Office PowerPoint</Application>
  <PresentationFormat>Grand écran</PresentationFormat>
  <Paragraphs>204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MS Mincho</vt:lpstr>
      <vt:lpstr>Palatino</vt:lpstr>
      <vt:lpstr>Times New Roman</vt:lpstr>
      <vt:lpstr>Wingdings</vt:lpstr>
      <vt:lpstr>Wingdings 3</vt:lpstr>
      <vt:lpstr>Template CEA 2019 Défaut</vt:lpstr>
      <vt:lpstr>Présentation PowerPoint</vt:lpstr>
      <vt:lpstr>The challenge of IR thermography in fusion devices </vt:lpstr>
      <vt:lpstr>A “digital twin” approach</vt:lpstr>
      <vt:lpstr>Application to existing machines: Improving the operational field to achieve plasma performances</vt:lpstr>
      <vt:lpstr>Challenges for preparing ITER operations  from IR synthetic diagnostic</vt:lpstr>
      <vt:lpstr>Challenge  1 :  Improving digital twin</vt:lpstr>
      <vt:lpstr>Challenge  1 :  Improving digital twin</vt:lpstr>
      <vt:lpstr>Challenge  1 :  Improving digital twin</vt:lpstr>
      <vt:lpstr>Challenge 2: First wall/divertor hot-spots monitoring system  for real time protection </vt:lpstr>
      <vt:lpstr>Challenge 3: IR quantitative thermography</vt:lpstr>
      <vt:lpstr>Challenge 3: Solving IR inverse problems</vt:lpstr>
      <vt:lpstr>Towards a better interpretation and control of IR measurement in ITER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AUMEUNIER Marie-Helene 223817</dc:creator>
  <cp:lastModifiedBy>AUMEUNIER Marie-Helene 223817</cp:lastModifiedBy>
  <cp:revision>71</cp:revision>
  <dcterms:created xsi:type="dcterms:W3CDTF">2022-03-14T10:14:36Z</dcterms:created>
  <dcterms:modified xsi:type="dcterms:W3CDTF">2022-03-28T09:36:30Z</dcterms:modified>
</cp:coreProperties>
</file>