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1" r:id="rId2"/>
    <p:sldId id="282" r:id="rId3"/>
    <p:sldId id="285" r:id="rId4"/>
    <p:sldId id="286" r:id="rId5"/>
    <p:sldId id="267" r:id="rId6"/>
    <p:sldId id="287" r:id="rId7"/>
    <p:sldId id="288" r:id="rId8"/>
    <p:sldId id="289" r:id="rId9"/>
    <p:sldId id="29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234" userDrawn="1">
          <p15:clr>
            <a:srgbClr val="A4A3A4"/>
          </p15:clr>
        </p15:guide>
        <p15:guide id="3" orient="horz" pos="1253">
          <p15:clr>
            <a:srgbClr val="A4A3A4"/>
          </p15:clr>
        </p15:guide>
        <p15:guide id="4" pos="2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D9F1"/>
    <a:srgbClr val="023D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89" autoAdjust="0"/>
    <p:restoredTop sz="86425" autoAdjust="0"/>
  </p:normalViewPr>
  <p:slideViewPr>
    <p:cSldViewPr showGuides="1">
      <p:cViewPr varScale="1">
        <p:scale>
          <a:sx n="107" d="100"/>
          <a:sy n="107" d="100"/>
        </p:scale>
        <p:origin x="144" y="324"/>
      </p:cViewPr>
      <p:guideLst>
        <p:guide orient="horz" pos="1026"/>
        <p:guide pos="234"/>
        <p:guide orient="horz" pos="1253"/>
        <p:guide pos="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3534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E1389CC-567B-462D-9606-5A6D48725E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32223E6-8DEC-4459-8B52-D06E9BD3DA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E86A-6679-4EC8-847C-9F954F45BF68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09F90-192B-4C21-A710-7EFC4BA93B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7B6243-ABD9-472E-9641-6E7B2B863D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8E8B7-5326-4A3E-8AE4-83D3CDA8A9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754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3C419-10E8-4216-A6CC-B7C8A23909AD}" type="datetimeFigureOut">
              <a:rPr lang="de-DE" smtClean="0"/>
              <a:t>18.02.2022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6CAD1-FD47-46B0-9C16-1B81F4E690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3254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6CAD1-FD47-46B0-9C16-1B81F4E690E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8995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6CAD1-FD47-46B0-9C16-1B81F4E690E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158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6CAD1-FD47-46B0-9C16-1B81F4E690E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175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6CAD1-FD47-46B0-9C16-1B81F4E690E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44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6CAD1-FD47-46B0-9C16-1B81F4E690E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88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Relationship Id="rId9" Type="http://schemas.openxmlformats.org/officeDocument/2006/relationships/image" Target="../media/image1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2444192"/>
            <a:ext cx="10728325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1088740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2063766" y="5733256"/>
            <a:ext cx="9756870" cy="1019416"/>
            <a:chOff x="2063766" y="5865968"/>
            <a:chExt cx="9756870" cy="1019416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A0BABBA3-207B-428D-8CD0-97794373E0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38656" y="6022604"/>
              <a:ext cx="1881980" cy="548854"/>
            </a:xfrm>
            <a:prstGeom prst="rect">
              <a:avLst/>
            </a:prstGeom>
          </p:spPr>
        </p:pic>
        <p:pic>
          <p:nvPicPr>
            <p:cNvPr id="7" name="Picture 4" descr="Projektmanagement für das Max-Planck-Institut für ..."/>
            <p:cNvPicPr>
              <a:picLocks noChangeAspect="1" noChangeArrowheads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147"/>
            <a:stretch/>
          </p:blipFill>
          <p:spPr bwMode="auto">
            <a:xfrm>
              <a:off x="9120337" y="5974008"/>
              <a:ext cx="720079" cy="6456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4" descr="https://www.euro-fusion.org/fileadmin/_processed_/d/7/csm_Czech-Republic_5a8a7ea7a9.png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3408" y="5962116"/>
              <a:ext cx="1392912" cy="6694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8" descr="KTH Royal Institute of Technology | The SPARKS Project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2419" y="5936142"/>
              <a:ext cx="724751" cy="724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CEA-logo - Synthelis"/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6843" y="5932003"/>
              <a:ext cx="897149" cy="7296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University of Helsinki Logo"/>
            <p:cNvPicPr>
              <a:picLocks noChangeAspect="1" noChangeArrowheads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9215" y="5865968"/>
              <a:ext cx="1306944" cy="1019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#matveev\_WORK_\MISC\EUROfusion\#TSVV7\2020-06-12-input-from-teams\logoUSPN.jpg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8419" y="5952211"/>
              <a:ext cx="1454989" cy="689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4" name="Picture 2" descr="https://tse1.mm.bing.net/th?id=OIP.a_y3Ev8Y3cECbZWJ7xK4hQHaEb&amp;pid=Api"/>
            <p:cNvPicPr>
              <a:picLocks noChangeAspect="1" noChangeArrowheads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3766" y="5972892"/>
              <a:ext cx="1079906" cy="6447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9552013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8D88C6F8-099A-4D39-8533-B1EEB7F052D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407368" y="6408790"/>
            <a:ext cx="4248472" cy="221109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F0FEB314-58C6-43FB-BF57-07B357AFA1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240" y="6387734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US" dirty="0" smtClean="0"/>
              <a:t>(</a:t>
            </a:r>
            <a:fld id="{A52F4D17-1AD6-42D9-B93A-EB002C62F438}" type="slidenum">
              <a:rPr lang="en-US" smtClean="0"/>
              <a:pPr algn="r"/>
              <a:t>‹#›</a:t>
            </a:fld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209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emf"/><Relationship Id="rId10" Type="http://schemas.openxmlformats.org/officeDocument/2006/relationships/image" Target="../media/image7.jpeg"/><Relationship Id="rId4" Type="http://schemas.openxmlformats.org/officeDocument/2006/relationships/image" Target="../media/image1.jpeg"/><Relationship Id="rId9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563143"/>
            <a:ext cx="11449050" cy="42142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err="1"/>
              <a:t>Mastertextformat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324000"/>
            <a:ext cx="11449050" cy="11247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Mastertitelformat bearbeiten</a:t>
            </a:r>
          </a:p>
        </p:txBody>
      </p:sp>
      <p:sp>
        <p:nvSpPr>
          <p:cNvPr id="1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256240" y="6387734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US" dirty="0" smtClean="0"/>
              <a:t>Slide </a:t>
            </a:r>
            <a:fld id="{A52F4D17-1AD6-42D9-B93A-EB002C62F438}" type="slidenum">
              <a:rPr lang="en-US" smtClean="0"/>
              <a:pPr algn="r"/>
              <a:t>‹#›</a:t>
            </a:fld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9120336" y="6355451"/>
            <a:ext cx="2710426" cy="349969"/>
            <a:chOff x="2063766" y="5849637"/>
            <a:chExt cx="8684634" cy="1121359"/>
          </a:xfrm>
        </p:grpSpPr>
        <p:pic>
          <p:nvPicPr>
            <p:cNvPr id="24" name="Picture 2" descr="University of Helsinki Logo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3869" y="5849637"/>
              <a:ext cx="1437639" cy="1121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Grafik 9">
              <a:extLst>
                <a:ext uri="{FF2B5EF4-FFF2-40B4-BE49-F238E27FC236}">
                  <a16:creationId xmlns:a16="http://schemas.microsoft.com/office/drawing/2014/main" id="{A0BABBA3-207B-428D-8CD0-97794373E0F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786" b="5032"/>
            <a:stretch/>
          </p:blipFill>
          <p:spPr>
            <a:xfrm>
              <a:off x="9966531" y="5936342"/>
              <a:ext cx="781869" cy="693763"/>
            </a:xfrm>
            <a:prstGeom prst="rect">
              <a:avLst/>
            </a:prstGeom>
          </p:spPr>
        </p:pic>
        <p:pic>
          <p:nvPicPr>
            <p:cNvPr id="20" name="Picture 4" descr="Projektmanagement für das Max-Planck-Institut für ..."/>
            <p:cNvPicPr>
              <a:picLocks noChangeAspect="1" noChangeArrowheads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147"/>
            <a:stretch/>
          </p:blipFill>
          <p:spPr bwMode="auto">
            <a:xfrm>
              <a:off x="9120337" y="5974008"/>
              <a:ext cx="720079" cy="6456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4" descr="https://www.euro-fusion.org/fileadmin/_processed_/d/7/csm_Czech-Republic_5a8a7ea7a9.png"/>
            <p:cNvPicPr>
              <a:picLocks noChangeAspect="1" noChangeArrowheads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3408" y="5962116"/>
              <a:ext cx="1392912" cy="6694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18" descr="KTH Royal Institute of Technology | The SPARKS Project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2419" y="5936142"/>
              <a:ext cx="724751" cy="724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2" descr="CEA-logo - Synthelis"/>
            <p:cNvPicPr>
              <a:picLocks noChangeAspect="1" noChangeArrowheads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26843" y="5932003"/>
              <a:ext cx="897149" cy="7296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C:\#matveev\_WORK_\MISC\EUROfusion\#TSVV7\2020-06-12-input-from-teams\logoUSPN.jpg"/>
            <p:cNvPicPr>
              <a:picLocks noChangeAspect="1" noChangeArrowheads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8419" y="5952211"/>
              <a:ext cx="1454989" cy="689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https://tse1.mm.bing.net/th?id=OIP.a_y3Ev8Y3cECbZWJ7xK4hQHaEb&amp;pid=Api"/>
            <p:cNvPicPr>
              <a:picLocks noChangeAspect="1" noChangeArrowheads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3766" y="5972892"/>
              <a:ext cx="1079906" cy="6447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/>
          <p:cNvSpPr txBox="1"/>
          <p:nvPr userDrawn="1"/>
        </p:nvSpPr>
        <p:spPr>
          <a:xfrm>
            <a:off x="430739" y="6344206"/>
            <a:ext cx="3556808" cy="26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1200" dirty="0" smtClean="0"/>
              <a:t>D. Matveev  | TSVV-7</a:t>
            </a:r>
            <a:r>
              <a:rPr lang="en-US" sz="1200" baseline="0" dirty="0" smtClean="0"/>
              <a:t> </a:t>
            </a:r>
            <a:r>
              <a:rPr lang="en-US" sz="1200" dirty="0" smtClean="0"/>
              <a:t>Team Meeting</a:t>
            </a:r>
            <a:r>
              <a:rPr lang="en-US" sz="1200" baseline="0" dirty="0" smtClean="0"/>
              <a:t> |</a:t>
            </a:r>
            <a:r>
              <a:rPr lang="en-US" sz="1200" dirty="0" smtClean="0"/>
              <a:t> 11.02.2022</a:t>
            </a:r>
          </a:p>
        </p:txBody>
      </p:sp>
    </p:spTree>
    <p:extLst>
      <p:ext uri="{BB962C8B-B14F-4D97-AF65-F5344CB8AC3E}">
        <p14:creationId xmlns:p14="http://schemas.microsoft.com/office/powerpoint/2010/main" val="38227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buNone/>
        <a:defRPr sz="3200" b="1" kern="1200" cap="all" spc="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23495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760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26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pos="7446" userDrawn="1">
          <p15:clr>
            <a:srgbClr val="F26B43"/>
          </p15:clr>
        </p15:guide>
        <p15:guide id="4" orient="horz" pos="278" userDrawn="1">
          <p15:clr>
            <a:srgbClr val="F26B43"/>
          </p15:clr>
        </p15:guide>
        <p15:guide id="6" pos="3659" userDrawn="1">
          <p15:clr>
            <a:srgbClr val="F26B43"/>
          </p15:clr>
        </p15:guide>
        <p15:guide id="7" pos="4021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8.jpeg"/><Relationship Id="rId7" Type="http://schemas.openxmlformats.org/officeDocument/2006/relationships/image" Target="../media/image21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A64521-ED94-4240-8AD4-6C3D7A90E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392" y="2060848"/>
            <a:ext cx="11485165" cy="2927660"/>
          </a:xfrm>
        </p:spPr>
        <p:txBody>
          <a:bodyPr/>
          <a:lstStyle/>
          <a:p>
            <a:pPr marL="182563" indent="-182563"/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“Theory</a:t>
            </a: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Simulation, Verification and </a:t>
            </a:r>
            <a: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Validation”</a:t>
            </a:r>
            <a:br>
              <a:rPr lang="en-US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TSVV </a:t>
            </a:r>
            <a:r>
              <a:rPr lang="en-US" sz="2800" dirty="0"/>
              <a:t>Task 7: Plasma-Wall Interaction in DEMO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1600" cap="none" dirty="0" smtClean="0"/>
              <a:t>2022: STATUS AND PLANS</a:t>
            </a:r>
            <a:br>
              <a:rPr lang="en-US" sz="1600" cap="none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400" dirty="0" smtClean="0"/>
              <a:t>D. Matveev 11.02.2022</a:t>
            </a:r>
            <a:endParaRPr lang="en-US" sz="2800" noProof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376" t="-35601" r="-188468"/>
          <a:stretch/>
        </p:blipFill>
        <p:spPr bwMode="auto">
          <a:xfrm>
            <a:off x="0" y="12974"/>
            <a:ext cx="12192000" cy="154381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73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platzhalter 7">
            <a:extLst>
              <a:ext uri="{FF2B5EF4-FFF2-40B4-BE49-F238E27FC236}">
                <a16:creationId xmlns:a16="http://schemas.microsoft.com/office/drawing/2014/main" id="{CCC45F7D-E3E4-4EF0-9BD2-EAD57B3FDC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1475" y="938786"/>
            <a:ext cx="11436348" cy="509994"/>
          </a:xfrm>
        </p:spPr>
        <p:txBody>
          <a:bodyPr/>
          <a:lstStyle/>
          <a:p>
            <a:r>
              <a:rPr lang="en-US" sz="2000" noProof="0" dirty="0" smtClean="0"/>
              <a:t>PWI </a:t>
            </a:r>
            <a:r>
              <a:rPr lang="en-US" sz="2000" dirty="0"/>
              <a:t>in </a:t>
            </a:r>
            <a:r>
              <a:rPr lang="en-US" sz="2000" dirty="0" smtClean="0"/>
              <a:t>DEMO</a:t>
            </a:r>
            <a:endParaRPr lang="en-US" sz="2000" dirty="0"/>
          </a:p>
        </p:txBody>
      </p:sp>
      <p:sp>
        <p:nvSpPr>
          <p:cNvPr id="62" name="Rectangle 61"/>
          <p:cNvSpPr/>
          <p:nvPr/>
        </p:nvSpPr>
        <p:spPr>
          <a:xfrm>
            <a:off x="334963" y="1782755"/>
            <a:ext cx="11521677" cy="4392488"/>
          </a:xfrm>
          <a:prstGeom prst="rect">
            <a:avLst/>
          </a:prstGeom>
          <a:noFill/>
          <a:ln w="38100">
            <a:solidFill>
              <a:srgbClr val="023D6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31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7" y="1412776"/>
            <a:ext cx="2520280" cy="360040"/>
          </a:xfrm>
        </p:spPr>
        <p:txBody>
          <a:bodyPr/>
          <a:lstStyle/>
          <a:p>
            <a:pPr marL="0" indent="0">
              <a:buNone/>
            </a:pPr>
            <a:r>
              <a:rPr lang="en-US" sz="2000" b="1" noProof="0" dirty="0" smtClean="0"/>
              <a:t>Interaction scheme</a:t>
            </a:r>
            <a:endParaRPr lang="en-US" sz="2000" b="1" dirty="0" smtClean="0"/>
          </a:p>
          <a:p>
            <a:endParaRPr lang="en-US" sz="2000" dirty="0" smtClean="0"/>
          </a:p>
          <a:p>
            <a:endParaRPr lang="en-US" sz="2000" noProof="0" dirty="0"/>
          </a:p>
        </p:txBody>
      </p:sp>
      <p:sp>
        <p:nvSpPr>
          <p:cNvPr id="11" name="Rounded Rectangle 10"/>
          <p:cNvSpPr/>
          <p:nvPr/>
        </p:nvSpPr>
        <p:spPr>
          <a:xfrm>
            <a:off x="2951942" y="548680"/>
            <a:ext cx="8904697" cy="648071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marL="1588" lvl="2">
              <a:lnSpc>
                <a:spcPct val="95000"/>
              </a:lnSpc>
            </a:pPr>
            <a:r>
              <a:rPr lang="en-US" sz="2000" dirty="0" smtClean="0">
                <a:solidFill>
                  <a:srgbClr val="023D6B"/>
                </a:solidFill>
              </a:rPr>
              <a:t>Plasma background, wall geometry, material choice, steady-state </a:t>
            </a:r>
            <a:br>
              <a:rPr lang="en-US" sz="2000" dirty="0" smtClean="0">
                <a:solidFill>
                  <a:srgbClr val="023D6B"/>
                </a:solidFill>
              </a:rPr>
            </a:br>
            <a:r>
              <a:rPr lang="en-US" sz="2000" dirty="0" smtClean="0">
                <a:solidFill>
                  <a:srgbClr val="023D6B"/>
                </a:solidFill>
              </a:rPr>
              <a:t>and transient heat loads – interaction with WP PWIE, WP DES, DCT, …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431704" y="2492897"/>
            <a:ext cx="8244616" cy="864096"/>
            <a:chOff x="815395" y="2563706"/>
            <a:chExt cx="8244616" cy="864096"/>
          </a:xfrm>
        </p:grpSpPr>
        <p:sp>
          <p:nvSpPr>
            <p:cNvPr id="5" name="Rounded Rectangle 4"/>
            <p:cNvSpPr/>
            <p:nvPr/>
          </p:nvSpPr>
          <p:spPr>
            <a:xfrm>
              <a:off x="815395" y="2563706"/>
              <a:ext cx="8244616" cy="864096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2400" dirty="0" smtClean="0"/>
                <a:t>PIC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sheath collisionality, ion fluxes &amp; distributions, heat loads, thermionic current</a:t>
              </a:r>
            </a:p>
          </p:txBody>
        </p:sp>
        <p:pic>
          <p:nvPicPr>
            <p:cNvPr id="13" name="Picture 14" descr="https://www.euro-fusion.org/fileadmin/_processed_/d/7/csm_Czech-Republic_5a8a7ea7a9.png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339" y="2624265"/>
              <a:ext cx="696456" cy="3366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8" name="Group 57"/>
          <p:cNvGrpSpPr/>
          <p:nvPr/>
        </p:nvGrpSpPr>
        <p:grpSpPr>
          <a:xfrm>
            <a:off x="8976320" y="3809791"/>
            <a:ext cx="2700000" cy="1312431"/>
            <a:chOff x="8963719" y="2043698"/>
            <a:chExt cx="2688317" cy="1312431"/>
          </a:xfrm>
        </p:grpSpPr>
        <p:sp>
          <p:nvSpPr>
            <p:cNvPr id="56" name="Rounded Rectangle 55"/>
            <p:cNvSpPr/>
            <p:nvPr/>
          </p:nvSpPr>
          <p:spPr>
            <a:xfrm>
              <a:off x="8963719" y="2043698"/>
              <a:ext cx="2688317" cy="1312431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2400" dirty="0" smtClean="0"/>
                <a:t>Transients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melting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splashing</a:t>
              </a:r>
            </a:p>
          </p:txBody>
        </p:sp>
        <p:pic>
          <p:nvPicPr>
            <p:cNvPr id="30" name="Picture 18" descr="KTH Royal Institute of Technology | The SPARKS Project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9606" y="2148604"/>
              <a:ext cx="533686" cy="537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 3"/>
          <p:cNvSpPr/>
          <p:nvPr/>
        </p:nvSpPr>
        <p:spPr>
          <a:xfrm>
            <a:off x="566550" y="5517232"/>
            <a:ext cx="11109770" cy="504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lnSpc>
                <a:spcPct val="95000"/>
              </a:lnSpc>
            </a:pPr>
            <a:r>
              <a:rPr lang="en-US" sz="2000" dirty="0" smtClean="0">
                <a:solidFill>
                  <a:srgbClr val="7030A0"/>
                </a:solidFill>
              </a:rPr>
              <a:t>ACH support: IMAS compatibility, code optimization for HPC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61111" y="2492897"/>
            <a:ext cx="2700000" cy="864096"/>
            <a:chOff x="334962" y="4121910"/>
            <a:chExt cx="2705437" cy="864096"/>
          </a:xfrm>
        </p:grpSpPr>
        <p:sp>
          <p:nvSpPr>
            <p:cNvPr id="45" name="Rounded Rectangle 44"/>
            <p:cNvSpPr/>
            <p:nvPr/>
          </p:nvSpPr>
          <p:spPr>
            <a:xfrm>
              <a:off x="334962" y="4121910"/>
              <a:ext cx="2705437" cy="864096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2400" dirty="0" smtClean="0"/>
                <a:t>PWI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erosion, morphology</a:t>
              </a:r>
            </a:p>
          </p:txBody>
        </p:sp>
        <p:pic>
          <p:nvPicPr>
            <p:cNvPr id="16" name="Picture 4" descr="Projektmanagement für das Max-Planck-Institut für ...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147"/>
            <a:stretch/>
          </p:blipFill>
          <p:spPr bwMode="auto">
            <a:xfrm>
              <a:off x="445127" y="4153694"/>
              <a:ext cx="515867" cy="4625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2" descr="University of Helsinki Logo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5030" y="4205792"/>
              <a:ext cx="526211" cy="4104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4" name="Group 63"/>
          <p:cNvGrpSpPr/>
          <p:nvPr/>
        </p:nvGrpSpPr>
        <p:grpSpPr>
          <a:xfrm>
            <a:off x="566549" y="3573016"/>
            <a:ext cx="2700000" cy="1800200"/>
            <a:chOff x="566550" y="3356992"/>
            <a:chExt cx="2688317" cy="1800200"/>
          </a:xfrm>
        </p:grpSpPr>
        <p:sp>
          <p:nvSpPr>
            <p:cNvPr id="48" name="Rounded Rectangle 47"/>
            <p:cNvSpPr/>
            <p:nvPr/>
          </p:nvSpPr>
          <p:spPr>
            <a:xfrm>
              <a:off x="566550" y="3356992"/>
              <a:ext cx="2688317" cy="1800200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2400" dirty="0"/>
                <a:t>ERO2.0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>
                  <a:solidFill>
                    <a:srgbClr val="FFFF00"/>
                  </a:solidFill>
                </a:rPr>
                <a:t>local and global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/>
                <a:t>impurity transport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/>
                <a:t>(castellation, roughness)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>
                  <a:solidFill>
                    <a:srgbClr val="FFFF00"/>
                  </a:solidFill>
                </a:rPr>
                <a:t>PWI</a:t>
              </a:r>
              <a:r>
                <a:rPr lang="en-US" sz="1600" dirty="0"/>
                <a:t/>
              </a:r>
              <a:br>
                <a:rPr lang="en-US" sz="1600" dirty="0"/>
              </a:br>
              <a:r>
                <a:rPr lang="en-US" sz="1600" dirty="0"/>
                <a:t>(erosion, morphology,</a:t>
              </a:r>
              <a:br>
                <a:rPr lang="en-US" sz="1600" dirty="0"/>
              </a:br>
              <a:r>
                <a:rPr lang="en-US" sz="1600" dirty="0"/>
                <a:t>layer formation)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692135" y="3429001"/>
              <a:ext cx="435313" cy="432045"/>
              <a:chOff x="1072066" y="3251208"/>
              <a:chExt cx="503927" cy="500144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072066" y="3251208"/>
                <a:ext cx="503927" cy="49768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2400" dirty="0" err="1" smtClean="0"/>
              </a:p>
            </p:txBody>
          </p:sp>
          <p:pic>
            <p:nvPicPr>
              <p:cNvPr id="33" name="Grafik 9">
                <a:extLst>
                  <a:ext uri="{FF2B5EF4-FFF2-40B4-BE49-F238E27FC236}">
                    <a16:creationId xmlns:a16="http://schemas.microsoft.com/office/drawing/2014/main" id="{A0BABBA3-207B-428D-8CD0-97794373E0F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r="71379"/>
              <a:stretch/>
            </p:blipFill>
            <p:spPr>
              <a:xfrm>
                <a:off x="1115367" y="3298910"/>
                <a:ext cx="444000" cy="45244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54" name="Group 53"/>
          <p:cNvGrpSpPr/>
          <p:nvPr/>
        </p:nvGrpSpPr>
        <p:grpSpPr>
          <a:xfrm>
            <a:off x="3431704" y="3809791"/>
            <a:ext cx="2700000" cy="1314000"/>
            <a:chOff x="861424" y="4581128"/>
            <a:chExt cx="2393443" cy="1369462"/>
          </a:xfrm>
          <a:solidFill>
            <a:schemeClr val="bg1">
              <a:lumMod val="75000"/>
            </a:schemeClr>
          </a:solidFill>
        </p:grpSpPr>
        <p:sp>
          <p:nvSpPr>
            <p:cNvPr id="18" name="Rounded Rectangle 17"/>
            <p:cNvSpPr/>
            <p:nvPr/>
          </p:nvSpPr>
          <p:spPr>
            <a:xfrm>
              <a:off x="861424" y="4581128"/>
              <a:ext cx="2393443" cy="136946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ct val="95000"/>
                </a:lnSpc>
              </a:pPr>
              <a:endParaRPr lang="en-US" sz="2400" dirty="0" smtClean="0"/>
            </a:p>
            <a:p>
              <a:pPr algn="ctr">
                <a:lnSpc>
                  <a:spcPct val="95000"/>
                </a:lnSpc>
              </a:pPr>
              <a:r>
                <a:rPr lang="en-US" sz="2400" dirty="0" smtClean="0"/>
                <a:t>Fuel retention 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co-deposition, n-damage</a:t>
              </a:r>
            </a:p>
          </p:txBody>
        </p:sp>
        <p:pic>
          <p:nvPicPr>
            <p:cNvPr id="34" name="Picture 4" descr="Projektmanagement für das Max-Planck-Institut für ..."/>
            <p:cNvPicPr>
              <a:picLocks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147"/>
            <a:stretch/>
          </p:blipFill>
          <p:spPr bwMode="auto">
            <a:xfrm>
              <a:off x="1056626" y="4657471"/>
              <a:ext cx="456125" cy="462543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34" descr="CEA-logo - Synthelis"/>
            <p:cNvPicPr>
              <a:picLocks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5561" y="4647059"/>
              <a:ext cx="498727" cy="478349"/>
            </a:xfrm>
            <a:prstGeom prst="rect">
              <a:avLst/>
            </a:prstGeom>
            <a:grp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" name="Group 50"/>
            <p:cNvGrpSpPr/>
            <p:nvPr/>
          </p:nvGrpSpPr>
          <p:grpSpPr>
            <a:xfrm>
              <a:off x="1618460" y="4660424"/>
              <a:ext cx="404531" cy="459589"/>
              <a:chOff x="1072067" y="3074288"/>
              <a:chExt cx="438064" cy="497686"/>
            </a:xfrm>
            <a:grpFill/>
          </p:grpSpPr>
          <p:sp>
            <p:nvSpPr>
              <p:cNvPr id="52" name="Rectangle 51"/>
              <p:cNvSpPr/>
              <p:nvPr/>
            </p:nvSpPr>
            <p:spPr>
              <a:xfrm>
                <a:off x="1072067" y="3074288"/>
                <a:ext cx="438064" cy="49768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5000"/>
                  </a:lnSpc>
                </a:pPr>
                <a:endParaRPr lang="en-US" sz="2400" dirty="0" err="1" smtClean="0"/>
              </a:p>
            </p:txBody>
          </p:sp>
          <p:pic>
            <p:nvPicPr>
              <p:cNvPr id="53" name="Grafik 9">
                <a:extLst>
                  <a:ext uri="{FF2B5EF4-FFF2-40B4-BE49-F238E27FC236}">
                    <a16:creationId xmlns:a16="http://schemas.microsoft.com/office/drawing/2014/main" id="{A0BABBA3-207B-428D-8CD0-97794373E0F0}"/>
                  </a:ext>
                </a:extLst>
              </p:cNvPr>
              <p:cNvPicPr>
                <a:picLocks/>
              </p:cNvPicPr>
              <p:nvPr/>
            </p:nvPicPr>
            <p:blipFill rotWithShape="1">
              <a:blip r:embed="rId6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r="71379"/>
              <a:stretch/>
            </p:blipFill>
            <p:spPr>
              <a:xfrm>
                <a:off x="1115367" y="3096910"/>
                <a:ext cx="374108" cy="452442"/>
              </a:xfrm>
              <a:prstGeom prst="rect">
                <a:avLst/>
              </a:prstGeom>
              <a:grpFill/>
              <a:ln>
                <a:noFill/>
              </a:ln>
            </p:spPr>
          </p:pic>
        </p:grpSp>
      </p:grpSp>
      <p:grpSp>
        <p:nvGrpSpPr>
          <p:cNvPr id="59" name="Group 58"/>
          <p:cNvGrpSpPr/>
          <p:nvPr/>
        </p:nvGrpSpPr>
        <p:grpSpPr>
          <a:xfrm>
            <a:off x="6204312" y="3789040"/>
            <a:ext cx="2700000" cy="1312431"/>
            <a:chOff x="10390329" y="1129396"/>
            <a:chExt cx="2688317" cy="1312431"/>
          </a:xfrm>
        </p:grpSpPr>
        <p:sp>
          <p:nvSpPr>
            <p:cNvPr id="60" name="Rounded Rectangle 59"/>
            <p:cNvSpPr/>
            <p:nvPr/>
          </p:nvSpPr>
          <p:spPr>
            <a:xfrm>
              <a:off x="10390329" y="1129396"/>
              <a:ext cx="2688317" cy="1312431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2400" dirty="0" smtClean="0"/>
                <a:t>Dust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mobilization, transport</a:t>
              </a:r>
            </a:p>
            <a:p>
              <a:pPr algn="ctr">
                <a:lnSpc>
                  <a:spcPct val="95000"/>
                </a:lnSpc>
              </a:pPr>
              <a:r>
                <a:rPr lang="en-US" sz="1600" dirty="0" smtClean="0"/>
                <a:t>deposition mapping</a:t>
              </a:r>
            </a:p>
          </p:txBody>
        </p:sp>
        <p:pic>
          <p:nvPicPr>
            <p:cNvPr id="61" name="Picture 18" descr="KTH Royal Institute of Technology | The SPARKS Project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24505" y="1183831"/>
              <a:ext cx="533686" cy="537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5" name="Up-Down Arrow 64"/>
          <p:cNvSpPr/>
          <p:nvPr/>
        </p:nvSpPr>
        <p:spPr>
          <a:xfrm>
            <a:off x="2832220" y="3190401"/>
            <a:ext cx="239444" cy="524571"/>
          </a:xfrm>
          <a:prstGeom prst="up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67" name="Down Arrow 66"/>
          <p:cNvSpPr/>
          <p:nvPr/>
        </p:nvSpPr>
        <p:spPr>
          <a:xfrm>
            <a:off x="4613351" y="3411449"/>
            <a:ext cx="255684" cy="293795"/>
          </a:xfrm>
          <a:prstGeom prst="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68" name="Down Arrow 67"/>
          <p:cNvSpPr/>
          <p:nvPr/>
        </p:nvSpPr>
        <p:spPr>
          <a:xfrm>
            <a:off x="7384782" y="3411449"/>
            <a:ext cx="255684" cy="293795"/>
          </a:xfrm>
          <a:prstGeom prst="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69" name="Down Arrow 68"/>
          <p:cNvSpPr/>
          <p:nvPr/>
        </p:nvSpPr>
        <p:spPr>
          <a:xfrm>
            <a:off x="10198478" y="3411449"/>
            <a:ext cx="255684" cy="293795"/>
          </a:xfrm>
          <a:prstGeom prst="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70" name="Up-Down Arrow 69"/>
          <p:cNvSpPr/>
          <p:nvPr/>
        </p:nvSpPr>
        <p:spPr>
          <a:xfrm rot="2700000">
            <a:off x="3329874" y="3078401"/>
            <a:ext cx="261819" cy="945180"/>
          </a:xfrm>
          <a:prstGeom prst="up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73" name="Down Arrow 72"/>
          <p:cNvSpPr/>
          <p:nvPr/>
        </p:nvSpPr>
        <p:spPr>
          <a:xfrm rot="16200000">
            <a:off x="3243493" y="4316695"/>
            <a:ext cx="255684" cy="444998"/>
          </a:xfrm>
          <a:prstGeom prst="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74" name="Up-Down Arrow 73"/>
          <p:cNvSpPr/>
          <p:nvPr/>
        </p:nvSpPr>
        <p:spPr>
          <a:xfrm rot="5400000">
            <a:off x="3223956" y="2834933"/>
            <a:ext cx="239444" cy="524571"/>
          </a:xfrm>
          <a:prstGeom prst="up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76" name="Down Arrow 75"/>
          <p:cNvSpPr/>
          <p:nvPr/>
        </p:nvSpPr>
        <p:spPr>
          <a:xfrm rot="5400000">
            <a:off x="8782945" y="4351445"/>
            <a:ext cx="255684" cy="444998"/>
          </a:xfrm>
          <a:prstGeom prst="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89" name="Bent-Up Arrow 88"/>
          <p:cNvSpPr/>
          <p:nvPr/>
        </p:nvSpPr>
        <p:spPr>
          <a:xfrm>
            <a:off x="3084670" y="4869160"/>
            <a:ext cx="4555796" cy="432048"/>
          </a:xfrm>
          <a:prstGeom prst="bentUpArrow">
            <a:avLst>
              <a:gd name="adj1" fmla="val 29504"/>
              <a:gd name="adj2" fmla="val 25000"/>
              <a:gd name="adj3" fmla="val 25000"/>
            </a:avLst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96" name="Down Arrow 95"/>
          <p:cNvSpPr/>
          <p:nvPr/>
        </p:nvSpPr>
        <p:spPr>
          <a:xfrm rot="16200000">
            <a:off x="11663265" y="4214722"/>
            <a:ext cx="255684" cy="444998"/>
          </a:xfrm>
          <a:prstGeom prst="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97" name="Down Arrow 96"/>
          <p:cNvSpPr/>
          <p:nvPr/>
        </p:nvSpPr>
        <p:spPr>
          <a:xfrm rot="16200000">
            <a:off x="285057" y="4337893"/>
            <a:ext cx="255684" cy="444998"/>
          </a:xfrm>
          <a:prstGeom prst="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98" name="Down Arrow 97"/>
          <p:cNvSpPr/>
          <p:nvPr/>
        </p:nvSpPr>
        <p:spPr>
          <a:xfrm rot="13500000">
            <a:off x="11701465" y="3426214"/>
            <a:ext cx="255684" cy="636302"/>
          </a:xfrm>
          <a:prstGeom prst="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99" name="Down Arrow 98"/>
          <p:cNvSpPr/>
          <p:nvPr/>
        </p:nvSpPr>
        <p:spPr>
          <a:xfrm rot="13500000">
            <a:off x="377923" y="3176275"/>
            <a:ext cx="255684" cy="636302"/>
          </a:xfrm>
          <a:prstGeom prst="downArrow">
            <a:avLst/>
          </a:prstGeom>
          <a:solidFill>
            <a:srgbClr val="FFFF00"/>
          </a:solidFill>
          <a:ln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3" name="Rectangle 2"/>
          <p:cNvSpPr/>
          <p:nvPr/>
        </p:nvSpPr>
        <p:spPr>
          <a:xfrm>
            <a:off x="561111" y="1916832"/>
            <a:ext cx="11115209" cy="4320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r>
              <a:rPr lang="en-US" sz="2000" dirty="0" smtClean="0">
                <a:solidFill>
                  <a:srgbClr val="7030A0"/>
                </a:solidFill>
              </a:rPr>
              <a:t>Post-processing: extraction of parameters to the wall (e.g. CX fluxes and distributions)</a:t>
            </a:r>
          </a:p>
        </p:txBody>
      </p:sp>
      <p:sp>
        <p:nvSpPr>
          <p:cNvPr id="9" name="Down Arrow 8"/>
          <p:cNvSpPr/>
          <p:nvPr/>
        </p:nvSpPr>
        <p:spPr>
          <a:xfrm>
            <a:off x="4525669" y="1249596"/>
            <a:ext cx="343366" cy="451212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19050">
            <a:solidFill>
              <a:srgbClr val="02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pic>
        <p:nvPicPr>
          <p:cNvPr id="57" name="Picture 2" descr="https://tse1.mm.bing.net/th?id=OIP.a_y3Ev8Y3cECbZWJ7xK4hQHaEb&amp;pid=Api"/>
          <p:cNvPicPr>
            <a:picLocks noChangeAspect="1" noChangeArrowheads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837" y="2553186"/>
            <a:ext cx="529198" cy="31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9600"/>
            <a:ext cx="11449050" cy="470770"/>
          </a:xfrm>
        </p:spPr>
        <p:txBody>
          <a:bodyPr/>
          <a:lstStyle/>
          <a:p>
            <a:r>
              <a:rPr lang="de-DE" sz="2400" noProof="0" dirty="0" smtClean="0"/>
              <a:t>TSVV-07</a:t>
            </a:r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19460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9600"/>
            <a:ext cx="11449050" cy="470770"/>
          </a:xfrm>
        </p:spPr>
        <p:txBody>
          <a:bodyPr/>
          <a:lstStyle/>
          <a:p>
            <a:r>
              <a:rPr lang="en-US" sz="2400" noProof="0" dirty="0" smtClean="0"/>
              <a:t>PROJECT TIMELINE</a:t>
            </a:r>
            <a:endParaRPr lang="en-US" sz="2400" noProof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1057"/>
          <a:stretch/>
        </p:blipFill>
        <p:spPr>
          <a:xfrm>
            <a:off x="356994" y="894524"/>
            <a:ext cx="11571654" cy="5882210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4" name="Group 3"/>
          <p:cNvGrpSpPr/>
          <p:nvPr/>
        </p:nvGrpSpPr>
        <p:grpSpPr>
          <a:xfrm>
            <a:off x="1476730" y="870370"/>
            <a:ext cx="9481046" cy="5906364"/>
            <a:chOff x="1476730" y="870370"/>
            <a:chExt cx="9481046" cy="5906364"/>
          </a:xfrm>
        </p:grpSpPr>
        <p:sp>
          <p:nvSpPr>
            <p:cNvPr id="3" name="Rectangle 2"/>
            <p:cNvSpPr/>
            <p:nvPr/>
          </p:nvSpPr>
          <p:spPr>
            <a:xfrm>
              <a:off x="1476730" y="1095768"/>
              <a:ext cx="1821716" cy="5112568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en-US" sz="2400" dirty="0" err="1" smtClean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32103" y="870370"/>
              <a:ext cx="3925673" cy="5906364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en-US" sz="2400" dirty="0" err="1" smtClean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138380" y="1279345"/>
              <a:ext cx="1749708" cy="5112568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en-US" sz="2400" dirty="0" err="1" smtClean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7818" y="3180702"/>
            <a:ext cx="6138573" cy="1821716"/>
            <a:chOff x="37818" y="3180702"/>
            <a:chExt cx="6138573" cy="1821716"/>
          </a:xfrm>
        </p:grpSpPr>
        <p:sp>
          <p:nvSpPr>
            <p:cNvPr id="14" name="Rectangle 13"/>
            <p:cNvSpPr/>
            <p:nvPr/>
          </p:nvSpPr>
          <p:spPr>
            <a:xfrm>
              <a:off x="37818" y="4282338"/>
              <a:ext cx="5986173" cy="72008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en-US" sz="2400" dirty="0" err="1" smtClean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0218" y="3180702"/>
              <a:ext cx="5986173" cy="248298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en-US" sz="240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15588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376634" y="1988111"/>
            <a:ext cx="3751814" cy="2953057"/>
          </a:xfrm>
          <a:prstGeom prst="rect">
            <a:avLst/>
          </a:prstGeom>
          <a:solidFill>
            <a:srgbClr val="C6D9F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6" name="Rectangle 5"/>
          <p:cNvSpPr/>
          <p:nvPr/>
        </p:nvSpPr>
        <p:spPr>
          <a:xfrm>
            <a:off x="5702326" y="1693323"/>
            <a:ext cx="4426122" cy="295815"/>
          </a:xfrm>
          <a:prstGeom prst="rect">
            <a:avLst/>
          </a:prstGeom>
          <a:solidFill>
            <a:srgbClr val="C6D9F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endParaRPr lang="en-US" sz="2400" dirty="0" err="1" smtClean="0"/>
          </a:p>
        </p:txBody>
      </p:sp>
      <p:sp>
        <p:nvSpPr>
          <p:cNvPr id="71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9600"/>
            <a:ext cx="11449050" cy="470770"/>
          </a:xfrm>
        </p:spPr>
        <p:txBody>
          <a:bodyPr/>
          <a:lstStyle/>
          <a:p>
            <a:r>
              <a:rPr lang="en-US" sz="2400" dirty="0" smtClean="0"/>
              <a:t>Team </a:t>
            </a:r>
            <a:r>
              <a:rPr lang="en-US" sz="2400" dirty="0"/>
              <a:t>and </a:t>
            </a:r>
            <a:r>
              <a:rPr lang="en-US" sz="2400" dirty="0" smtClean="0"/>
              <a:t>resources</a:t>
            </a:r>
            <a:endParaRPr lang="en-US" sz="2400" noProof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834898"/>
              </p:ext>
            </p:extLst>
          </p:nvPr>
        </p:nvGraphicFramePr>
        <p:xfrm>
          <a:off x="418559" y="1124744"/>
          <a:ext cx="5283767" cy="4320483"/>
        </p:xfrm>
        <a:graphic>
          <a:graphicData uri="http://schemas.openxmlformats.org/drawingml/2006/table">
            <a:tbl>
              <a:tblPr/>
              <a:tblGrid>
                <a:gridCol w="3184540">
                  <a:extLst>
                    <a:ext uri="{9D8B030D-6E8A-4147-A177-3AD203B41FA5}">
                      <a16:colId xmlns:a16="http://schemas.microsoft.com/office/drawing/2014/main" val="1626292573"/>
                    </a:ext>
                  </a:extLst>
                </a:gridCol>
                <a:gridCol w="1185278">
                  <a:extLst>
                    <a:ext uri="{9D8B030D-6E8A-4147-A177-3AD203B41FA5}">
                      <a16:colId xmlns:a16="http://schemas.microsoft.com/office/drawing/2014/main" val="2744760991"/>
                    </a:ext>
                  </a:extLst>
                </a:gridCol>
                <a:gridCol w="913949">
                  <a:extLst>
                    <a:ext uri="{9D8B030D-6E8A-4147-A177-3AD203B41FA5}">
                      <a16:colId xmlns:a16="http://schemas.microsoft.com/office/drawing/2014/main" val="1893121433"/>
                    </a:ext>
                  </a:extLst>
                </a:gridCol>
              </a:tblGrid>
              <a:tr h="563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Team member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Research unit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597108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ACH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ACH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18.6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228543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Dmitry Matveev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FZJ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085079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Juri Romazanov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039933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Chrisopher Baumann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186558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NN (PhD or Post-Doc)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352746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Aleš Podolník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IPP.CR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223613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Michael Komm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924214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David Tskhakaya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389578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Jernej Kovačič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JSI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491855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NN (PhD or Post-Doc)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VTT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295920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Svetlana Ratynskaia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VR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997927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Panagiotis Tolias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652324"/>
                  </a:ext>
                </a:extLst>
              </a:tr>
              <a:tr h="2889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Ladislas Vignitchouk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14306" marR="14306" marT="1430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7714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5241" y="5692440"/>
            <a:ext cx="7073411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dirty="0" smtClean="0"/>
              <a:t>(+ CEA/USPN and IPP </a:t>
            </a:r>
            <a:r>
              <a:rPr lang="en-US" dirty="0" err="1" smtClean="0"/>
              <a:t>Garching</a:t>
            </a:r>
            <a:r>
              <a:rPr lang="en-US" dirty="0" smtClean="0"/>
              <a:t> teams not present at this meeting)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56040" y="1661049"/>
            <a:ext cx="3610284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2000" dirty="0" smtClean="0"/>
              <a:t>ACH support</a:t>
            </a:r>
          </a:p>
          <a:p>
            <a:pPr algn="l">
              <a:lnSpc>
                <a:spcPct val="95000"/>
              </a:lnSpc>
            </a:pPr>
            <a:endParaRPr lang="en-US" sz="2000" dirty="0"/>
          </a:p>
          <a:p>
            <a:pPr algn="l">
              <a:lnSpc>
                <a:spcPct val="95000"/>
              </a:lnSpc>
            </a:pPr>
            <a:r>
              <a:rPr lang="en-US" sz="2000" dirty="0" smtClean="0"/>
              <a:t>ERO2.0		ACH-BSC	4PM</a:t>
            </a:r>
          </a:p>
          <a:p>
            <a:pPr algn="l">
              <a:lnSpc>
                <a:spcPct val="95000"/>
              </a:lnSpc>
            </a:pPr>
            <a:endParaRPr lang="en-US" sz="2000" dirty="0"/>
          </a:p>
          <a:p>
            <a:pPr algn="l">
              <a:lnSpc>
                <a:spcPct val="95000"/>
              </a:lnSpc>
            </a:pPr>
            <a:r>
              <a:rPr lang="en-US" sz="2000" dirty="0" smtClean="0"/>
              <a:t>SPICE2		ACH-BSC	4PM</a:t>
            </a:r>
          </a:p>
          <a:p>
            <a:pPr algn="l">
              <a:lnSpc>
                <a:spcPct val="95000"/>
              </a:lnSpc>
            </a:pPr>
            <a:endParaRPr lang="en-US" sz="2000" dirty="0"/>
          </a:p>
          <a:p>
            <a:pPr algn="l">
              <a:lnSpc>
                <a:spcPct val="95000"/>
              </a:lnSpc>
            </a:pPr>
            <a:r>
              <a:rPr lang="en-US" sz="2000" dirty="0" err="1" smtClean="0"/>
              <a:t>MIGRAINe</a:t>
            </a:r>
            <a:r>
              <a:rPr lang="en-US" sz="2000" dirty="0" smtClean="0"/>
              <a:t>	ACH-VTT	</a:t>
            </a:r>
            <a:r>
              <a:rPr lang="en-US" sz="2000" dirty="0" smtClean="0"/>
              <a:t>6PM</a:t>
            </a:r>
            <a:endParaRPr lang="en-US" sz="2000" dirty="0" smtClean="0"/>
          </a:p>
          <a:p>
            <a:pPr algn="l">
              <a:lnSpc>
                <a:spcPct val="95000"/>
              </a:lnSpc>
            </a:pPr>
            <a:endParaRPr lang="en-US" sz="2000" dirty="0"/>
          </a:p>
          <a:p>
            <a:pPr algn="l">
              <a:lnSpc>
                <a:spcPct val="95000"/>
              </a:lnSpc>
            </a:pPr>
            <a:endParaRPr lang="en-US" sz="2000" dirty="0" smtClean="0"/>
          </a:p>
          <a:p>
            <a:pPr algn="l">
              <a:lnSpc>
                <a:spcPct val="95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~ </a:t>
            </a:r>
            <a:r>
              <a:rPr lang="en-US" sz="2000" dirty="0" smtClean="0">
                <a:solidFill>
                  <a:srgbClr val="FF0000"/>
                </a:solidFill>
              </a:rPr>
              <a:t>4 </a:t>
            </a:r>
            <a:r>
              <a:rPr lang="en-US" sz="2000" dirty="0" smtClean="0">
                <a:solidFill>
                  <a:srgbClr val="FF0000"/>
                </a:solidFill>
              </a:rPr>
              <a:t>PM still available in 2022 !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488314" y="3881482"/>
            <a:ext cx="348204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92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9600"/>
            <a:ext cx="11449050" cy="470770"/>
          </a:xfrm>
        </p:spPr>
        <p:txBody>
          <a:bodyPr/>
          <a:lstStyle/>
          <a:p>
            <a:r>
              <a:rPr lang="de-DE" sz="2400" dirty="0" smtClean="0"/>
              <a:t>TASKS 2022</a:t>
            </a:r>
            <a:endParaRPr lang="en-US" sz="2400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836712"/>
            <a:ext cx="10945216" cy="4968552"/>
          </a:xfrm>
        </p:spPr>
        <p:txBody>
          <a:bodyPr/>
          <a:lstStyle/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Dedicated </a:t>
            </a:r>
            <a:r>
              <a:rPr lang="en-US" sz="1800" dirty="0"/>
              <a:t>PIC studies with BIT-1 for DEMO-relevant high-density (ne~1e22) divertor </a:t>
            </a:r>
            <a:r>
              <a:rPr lang="en-US" sz="1800" dirty="0" smtClean="0"/>
              <a:t>sheath: provide </a:t>
            </a:r>
            <a:r>
              <a:rPr lang="en-US" sz="1800" dirty="0"/>
              <a:t>relevant input for erosion, dust transport and </a:t>
            </a:r>
            <a:r>
              <a:rPr lang="en-US" sz="1800" dirty="0" smtClean="0"/>
              <a:t>transient melting simulations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Full </a:t>
            </a:r>
            <a:r>
              <a:rPr lang="en-US" sz="1800" dirty="0"/>
              <a:t>3D ERO2.0 simulations using existing PWI databases, sheath models and the plasma solution agreed upon in the preceding phase of the </a:t>
            </a:r>
            <a:r>
              <a:rPr lang="en-US" sz="1800" dirty="0" smtClean="0"/>
              <a:t>project: </a:t>
            </a:r>
            <a:r>
              <a:rPr lang="en-US" sz="1800" dirty="0"/>
              <a:t>provide </a:t>
            </a:r>
            <a:r>
              <a:rPr lang="en-US" sz="1800" dirty="0" smtClean="0"/>
              <a:t>first erosion-deposition </a:t>
            </a:r>
            <a:r>
              <a:rPr lang="en-US" sz="1800" dirty="0"/>
              <a:t>maps and wall lifetime for the main chamber and divertor of </a:t>
            </a:r>
            <a:r>
              <a:rPr lang="en-US" sz="1800" dirty="0" smtClean="0"/>
              <a:t>DEMO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Dedicated </a:t>
            </a:r>
            <a:r>
              <a:rPr lang="en-US" sz="1800" dirty="0"/>
              <a:t>dust transport simulations with </a:t>
            </a:r>
            <a:r>
              <a:rPr lang="en-US" sz="1800" dirty="0" err="1"/>
              <a:t>MIGRAINe</a:t>
            </a:r>
            <a:r>
              <a:rPr lang="en-US" sz="1800" dirty="0"/>
              <a:t> for net deposition locations </a:t>
            </a:r>
            <a:r>
              <a:rPr lang="en-US" sz="1800" dirty="0" smtClean="0"/>
              <a:t>from ERO2.0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Post-process </a:t>
            </a:r>
            <a:r>
              <a:rPr lang="en-US" sz="1800" dirty="0"/>
              <a:t>and </a:t>
            </a:r>
            <a:r>
              <a:rPr lang="en-US" sz="1800" dirty="0" smtClean="0"/>
              <a:t>implement in </a:t>
            </a:r>
            <a:r>
              <a:rPr lang="en-US" sz="1800" dirty="0"/>
              <a:t>ERO2.0 and </a:t>
            </a:r>
            <a:r>
              <a:rPr lang="en-US" sz="1800" dirty="0" err="1"/>
              <a:t>MIGRAINe</a:t>
            </a:r>
            <a:r>
              <a:rPr lang="en-US" sz="1800" dirty="0"/>
              <a:t> </a:t>
            </a:r>
            <a:r>
              <a:rPr lang="en-US" sz="1800" dirty="0" smtClean="0"/>
              <a:t>improved </a:t>
            </a:r>
            <a:r>
              <a:rPr lang="en-US" sz="1800" dirty="0"/>
              <a:t>DEMO plasma solution </a:t>
            </a:r>
            <a:r>
              <a:rPr lang="en-US" sz="1800" dirty="0" smtClean="0"/>
              <a:t>from DCT</a:t>
            </a:r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PIC </a:t>
            </a:r>
            <a:r>
              <a:rPr lang="en-US" sz="1800" dirty="0"/>
              <a:t>simulations with </a:t>
            </a:r>
            <a:r>
              <a:rPr lang="en-US" sz="1800" dirty="0" smtClean="0"/>
              <a:t>SPICE: </a:t>
            </a:r>
            <a:r>
              <a:rPr lang="en-US" sz="1800" dirty="0"/>
              <a:t>identify whether the escaping current scales with electron thermal velocity (which depends only on </a:t>
            </a:r>
            <a:r>
              <a:rPr lang="en-US" sz="1800" dirty="0" err="1"/>
              <a:t>Te</a:t>
            </a:r>
            <a:r>
              <a:rPr lang="en-US" sz="1800" dirty="0"/>
              <a:t>) or on ion sound </a:t>
            </a:r>
            <a:r>
              <a:rPr lang="en-US" sz="1800" dirty="0" smtClean="0"/>
              <a:t>speed (</a:t>
            </a:r>
            <a:r>
              <a:rPr lang="en-US" sz="1800" dirty="0"/>
              <a:t>which includes the influence of </a:t>
            </a:r>
            <a:r>
              <a:rPr lang="en-US" sz="1800" dirty="0" err="1"/>
              <a:t>Ti</a:t>
            </a:r>
            <a:r>
              <a:rPr lang="en-US" sz="1800" dirty="0"/>
              <a:t>).</a:t>
            </a:r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Cumulative </a:t>
            </a:r>
            <a:r>
              <a:rPr lang="en-US" sz="1800" dirty="0"/>
              <a:t>MD simulations with 10-100 million impacts utilizing available W-H interatomic potentials to simulated supersaturated W surfaces under ion </a:t>
            </a:r>
            <a:r>
              <a:rPr lang="en-US" sz="1800" dirty="0" smtClean="0"/>
              <a:t>irradiation; compare </a:t>
            </a:r>
            <a:r>
              <a:rPr lang="en-US" sz="1800" dirty="0"/>
              <a:t>to static </a:t>
            </a:r>
            <a:r>
              <a:rPr lang="en-US" sz="1800" dirty="0" smtClean="0"/>
              <a:t>cases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Implement </a:t>
            </a:r>
            <a:r>
              <a:rPr lang="en-US" sz="1800" dirty="0"/>
              <a:t>representative </a:t>
            </a:r>
            <a:r>
              <a:rPr lang="en-US" sz="1800" dirty="0" smtClean="0"/>
              <a:t>surface </a:t>
            </a:r>
            <a:r>
              <a:rPr lang="en-US" sz="1800" dirty="0"/>
              <a:t>heat fluxes and halo current densities during DEMO VDEs and </a:t>
            </a:r>
            <a:r>
              <a:rPr lang="en-US" sz="1800" dirty="0" smtClean="0"/>
              <a:t>loss </a:t>
            </a:r>
            <a:r>
              <a:rPr lang="en-US" sz="1800" dirty="0"/>
              <a:t>of confinement </a:t>
            </a:r>
            <a:r>
              <a:rPr lang="en-US" sz="1800" dirty="0" smtClean="0"/>
              <a:t>(external </a:t>
            </a:r>
            <a:r>
              <a:rPr lang="en-US" sz="1800" dirty="0"/>
              <a:t>input DCT/WPDES) for transient melting simulations with </a:t>
            </a:r>
            <a:r>
              <a:rPr lang="en-US" sz="1800" dirty="0" smtClean="0"/>
              <a:t>MEMOS-U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Detailed </a:t>
            </a:r>
            <a:r>
              <a:rPr lang="en-US" sz="1800" dirty="0"/>
              <a:t>analysis of </a:t>
            </a:r>
            <a:r>
              <a:rPr lang="en-US" sz="1800" dirty="0" smtClean="0"/>
              <a:t>input/output of </a:t>
            </a:r>
            <a:r>
              <a:rPr lang="en-US" sz="1800" dirty="0"/>
              <a:t>all involved codes </a:t>
            </a:r>
            <a:r>
              <a:rPr lang="en-US" sz="1800" dirty="0" smtClean="0"/>
              <a:t>to summarize </a:t>
            </a:r>
            <a:r>
              <a:rPr lang="en-US" sz="1800" dirty="0"/>
              <a:t>how </a:t>
            </a:r>
            <a:r>
              <a:rPr lang="en-US" sz="1800" dirty="0" smtClean="0"/>
              <a:t>it </a:t>
            </a:r>
            <a:r>
              <a:rPr lang="en-US" sz="1800" dirty="0"/>
              <a:t>can be reduced to IMAS compatible </a:t>
            </a:r>
            <a:r>
              <a:rPr lang="en-US" sz="1800" dirty="0" smtClean="0"/>
              <a:t>interfaces; identify </a:t>
            </a:r>
            <a:r>
              <a:rPr lang="en-US" sz="1800" dirty="0"/>
              <a:t>the work program for IMAS compatibility </a:t>
            </a:r>
            <a:r>
              <a:rPr lang="en-US" sz="1800" dirty="0" smtClean="0"/>
              <a:t>implementation with ACH</a:t>
            </a:r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457" y="271427"/>
            <a:ext cx="828281" cy="63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64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9600"/>
            <a:ext cx="11449050" cy="470770"/>
          </a:xfrm>
        </p:spPr>
        <p:txBody>
          <a:bodyPr/>
          <a:lstStyle/>
          <a:p>
            <a:r>
              <a:rPr lang="de-DE" sz="2400" smtClean="0"/>
              <a:t>DELIVERABLES 2022</a:t>
            </a:r>
            <a:endParaRPr lang="en-US" sz="2400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99" y="836712"/>
            <a:ext cx="11125125" cy="4968552"/>
          </a:xfrm>
        </p:spPr>
        <p:txBody>
          <a:bodyPr/>
          <a:lstStyle/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Improved </a:t>
            </a:r>
            <a:r>
              <a:rPr lang="en-US" sz="1800" dirty="0"/>
              <a:t>results on DEMO-relevant high-density (ne~1e22) divertor </a:t>
            </a:r>
            <a:r>
              <a:rPr lang="en-US" sz="1800" dirty="0" smtClean="0"/>
              <a:t>sheath from </a:t>
            </a:r>
            <a:r>
              <a:rPr lang="en-US" sz="1800" dirty="0"/>
              <a:t>PIC simulations: plasma profiles; energy, </a:t>
            </a:r>
            <a:r>
              <a:rPr lang="en-US" sz="1800" dirty="0" smtClean="0"/>
              <a:t>velocity and </a:t>
            </a:r>
            <a:r>
              <a:rPr lang="en-US" sz="1800" dirty="0"/>
              <a:t>angular </a:t>
            </a:r>
            <a:r>
              <a:rPr lang="en-US" sz="1800" dirty="0" smtClean="0"/>
              <a:t>distributions </a:t>
            </a:r>
            <a:r>
              <a:rPr lang="en-US" sz="1800" dirty="0"/>
              <a:t>at PFC as input </a:t>
            </a:r>
            <a:r>
              <a:rPr lang="en-US" sz="1800" dirty="0" smtClean="0"/>
              <a:t>ERO2.0 and </a:t>
            </a:r>
            <a:r>
              <a:rPr lang="en-US" sz="1800" dirty="0" err="1" smtClean="0"/>
              <a:t>MIGRAINe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First </a:t>
            </a:r>
            <a:r>
              <a:rPr lang="en-US" sz="1800" dirty="0"/>
              <a:t>erosion-deposition maps and wall lifetime in the main chamber and divertor of DEMO based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on </a:t>
            </a:r>
            <a:r>
              <a:rPr lang="en-US" sz="1800" dirty="0"/>
              <a:t>existing PWI databases, sheath models </a:t>
            </a:r>
            <a:r>
              <a:rPr lang="en-US" sz="1800" dirty="0" smtClean="0"/>
              <a:t>and the </a:t>
            </a:r>
            <a:r>
              <a:rPr lang="en-US" sz="1800" dirty="0"/>
              <a:t>“2021” DEMO geometry and plasma </a:t>
            </a:r>
            <a:r>
              <a:rPr lang="en-US" sz="1800" dirty="0" smtClean="0"/>
              <a:t>background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Dust </a:t>
            </a:r>
            <a:r>
              <a:rPr lang="en-US" sz="1800" dirty="0"/>
              <a:t>survival rates and accumulation maps for net deposition locations from deliverable </a:t>
            </a:r>
            <a:r>
              <a:rPr lang="en-US" sz="1800" dirty="0" smtClean="0"/>
              <a:t>2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Improved </a:t>
            </a:r>
            <a:r>
              <a:rPr lang="en-US" sz="1800" dirty="0"/>
              <a:t>DEMO plasma solution </a:t>
            </a:r>
            <a:r>
              <a:rPr lang="en-US" sz="1800" dirty="0" smtClean="0"/>
              <a:t>(DCT) </a:t>
            </a:r>
            <a:r>
              <a:rPr lang="en-US" sz="1800" dirty="0"/>
              <a:t>post-processed and implemented </a:t>
            </a:r>
            <a:r>
              <a:rPr lang="en-US" sz="1800" dirty="0" smtClean="0"/>
              <a:t>in ERO2.0 and </a:t>
            </a:r>
            <a:r>
              <a:rPr lang="en-US" sz="1800" dirty="0" err="1" smtClean="0"/>
              <a:t>MIGRAINe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Description </a:t>
            </a:r>
            <a:r>
              <a:rPr lang="en-US" sz="1800" dirty="0"/>
              <a:t>of the influence of the ion temperature on the escaping current and conclusions on the validity of existing scalings for simulations </a:t>
            </a:r>
            <a:r>
              <a:rPr lang="en-US" sz="1800" dirty="0" smtClean="0"/>
              <a:t>of transient melting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Final </a:t>
            </a:r>
            <a:r>
              <a:rPr lang="en-US" sz="1800" dirty="0"/>
              <a:t>(cumulative) erosion yields for H supersaturated W from MD </a:t>
            </a:r>
            <a:r>
              <a:rPr lang="en-US" sz="1800" dirty="0" smtClean="0"/>
              <a:t>simulations</a:t>
            </a:r>
            <a:endParaRPr lang="en-US" sz="1800" dirty="0"/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Representative </a:t>
            </a:r>
            <a:r>
              <a:rPr lang="en-US" sz="1800" dirty="0"/>
              <a:t>values of surface heat fluxes and halo current densities during DEMO VDEs </a:t>
            </a:r>
            <a:r>
              <a:rPr lang="en-US" sz="1800" dirty="0" smtClean="0"/>
              <a:t>and loss of confinement (external input) </a:t>
            </a:r>
            <a:r>
              <a:rPr lang="en-US" sz="1800" dirty="0"/>
              <a:t>processed and implemented for transient melting </a:t>
            </a:r>
            <a:r>
              <a:rPr lang="en-US" sz="1800" dirty="0" smtClean="0"/>
              <a:t>simulations</a:t>
            </a:r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Detailed </a:t>
            </a:r>
            <a:r>
              <a:rPr lang="en-US" sz="1800" dirty="0"/>
              <a:t>IMAS compatibility requirements and respective work </a:t>
            </a:r>
            <a:r>
              <a:rPr lang="en-US" sz="1800" dirty="0" smtClean="0"/>
              <a:t>plan</a:t>
            </a:r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457" y="271427"/>
            <a:ext cx="828281" cy="63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1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9600"/>
            <a:ext cx="11449050" cy="470770"/>
          </a:xfrm>
        </p:spPr>
        <p:txBody>
          <a:bodyPr/>
          <a:lstStyle/>
          <a:p>
            <a:r>
              <a:rPr lang="de-DE" sz="2400" dirty="0" smtClean="0"/>
              <a:t>DISCUSSION</a:t>
            </a:r>
            <a:endParaRPr lang="en-US" sz="2400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99" y="980728"/>
            <a:ext cx="11125125" cy="4464496"/>
          </a:xfrm>
        </p:spPr>
        <p:txBody>
          <a:bodyPr/>
          <a:lstStyle/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/>
              <a:tabLst>
                <a:tab pos="3051175" algn="r"/>
                <a:tab pos="3314700" algn="l"/>
              </a:tabLst>
            </a:pPr>
            <a:r>
              <a:rPr lang="en-US" sz="1800" dirty="0" smtClean="0"/>
              <a:t>HPC resources Marconi: </a:t>
            </a:r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 smtClean="0"/>
              <a:t>anything left from 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cycle? </a:t>
            </a:r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 smtClean="0"/>
              <a:t>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cycle:</a:t>
            </a:r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457" y="271427"/>
            <a:ext cx="828281" cy="6372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5480" y="2188863"/>
            <a:ext cx="8064896" cy="3472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9600"/>
            <a:ext cx="11449050" cy="470770"/>
          </a:xfrm>
        </p:spPr>
        <p:txBody>
          <a:bodyPr/>
          <a:lstStyle/>
          <a:p>
            <a:r>
              <a:rPr lang="de-DE" sz="2400" dirty="0" smtClean="0"/>
              <a:t>DISCUSSION</a:t>
            </a:r>
            <a:endParaRPr lang="en-US" sz="2400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99" y="980728"/>
            <a:ext cx="11125125" cy="4464496"/>
          </a:xfrm>
        </p:spPr>
        <p:txBody>
          <a:bodyPr/>
          <a:lstStyle/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2"/>
              <a:tabLst>
                <a:tab pos="3051175" algn="r"/>
                <a:tab pos="3314700" algn="l"/>
              </a:tabLst>
            </a:pPr>
            <a:r>
              <a:rPr lang="en-US" sz="1800" dirty="0" smtClean="0"/>
              <a:t>DEMO</a:t>
            </a:r>
          </a:p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2"/>
              <a:tabLst>
                <a:tab pos="3051175" algn="r"/>
                <a:tab pos="3314700" algn="l"/>
              </a:tabLst>
            </a:pPr>
            <a:endParaRPr lang="en-US" sz="1800" dirty="0"/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 smtClean="0"/>
              <a:t>Equilibrium: G EQDSK Format:</a:t>
            </a:r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endParaRPr lang="en-US" sz="1800" dirty="0"/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 smtClean="0"/>
              <a:t>SOLPS-ITER (F. </a:t>
            </a:r>
            <a:r>
              <a:rPr lang="en-US" sz="1800" dirty="0" err="1" smtClean="0"/>
              <a:t>Subba</a:t>
            </a:r>
            <a:r>
              <a:rPr lang="en-US" sz="1800" dirty="0" smtClean="0"/>
              <a:t> et al 2021)</a:t>
            </a:r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endParaRPr lang="en-US" sz="1800" dirty="0"/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endParaRPr lang="en-US" sz="1800" dirty="0" smtClean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457" y="271427"/>
            <a:ext cx="828281" cy="6372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0"/>
          <a:stretch/>
        </p:blipFill>
        <p:spPr>
          <a:xfrm>
            <a:off x="7013413" y="0"/>
            <a:ext cx="4051139" cy="6309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03543" y="38507"/>
            <a:ext cx="2469650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dirty="0" smtClean="0"/>
              <a:t>EOF = End of Flat Top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1503" y="3212975"/>
            <a:ext cx="3553021" cy="2555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5546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6619C-3393-4C40-A047-6B5873621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9600"/>
            <a:ext cx="11449050" cy="470770"/>
          </a:xfrm>
        </p:spPr>
        <p:txBody>
          <a:bodyPr/>
          <a:lstStyle/>
          <a:p>
            <a:r>
              <a:rPr lang="de-DE" sz="2400" dirty="0" smtClean="0"/>
              <a:t>DISCUSSION</a:t>
            </a:r>
            <a:endParaRPr lang="en-US" sz="2400" noProof="0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8513E1D-3637-42BF-9008-6BCCB1FCB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99" y="980728"/>
            <a:ext cx="11125125" cy="4464496"/>
          </a:xfrm>
        </p:spPr>
        <p:txBody>
          <a:bodyPr/>
          <a:lstStyle/>
          <a:p>
            <a:pPr marL="793750" lvl="2" indent="-342900">
              <a:lnSpc>
                <a:spcPct val="100000"/>
              </a:lnSpc>
              <a:spcAft>
                <a:spcPts val="1200"/>
              </a:spcAft>
              <a:buFont typeface="+mj-lt"/>
              <a:buAutoNum type="arabicPeriod" startAt="3"/>
              <a:tabLst>
                <a:tab pos="3051175" algn="r"/>
                <a:tab pos="3314700" algn="l"/>
              </a:tabLst>
            </a:pPr>
            <a:r>
              <a:rPr lang="en-US" sz="1800" dirty="0"/>
              <a:t>ACH support 2022-2023: parallelization, optimization, </a:t>
            </a:r>
            <a:r>
              <a:rPr lang="en-US" sz="1800" dirty="0" err="1" smtClean="0"/>
              <a:t>IMASization</a:t>
            </a:r>
            <a:endParaRPr lang="en-US" sz="1800" dirty="0" smtClean="0"/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 smtClean="0"/>
              <a:t>ERO2.0</a:t>
            </a:r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 smtClean="0"/>
              <a:t>SPICE2</a:t>
            </a:r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 err="1" smtClean="0"/>
              <a:t>MIGRAINe</a:t>
            </a:r>
            <a:endParaRPr lang="en-US" sz="1800" dirty="0" smtClean="0"/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 smtClean="0"/>
              <a:t>MEMOS-U (?)</a:t>
            </a:r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endParaRPr lang="en-US" sz="1800" dirty="0"/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/>
              <a:t>IMAS I/O: </a:t>
            </a:r>
            <a:r>
              <a:rPr lang="en-US" sz="1800" dirty="0" smtClean="0"/>
              <a:t>ACH tutorial: https</a:t>
            </a:r>
            <a:r>
              <a:rPr lang="en-US" sz="1800" dirty="0"/>
              <a:t>://docs.psnc.pl/display/WFMS/Tutorial+-+adapting+codes+to+IMAS</a:t>
            </a:r>
            <a:endParaRPr lang="en-US" sz="1800" dirty="0" smtClean="0"/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endParaRPr lang="en-US" sz="1800" dirty="0"/>
          </a:p>
          <a:p>
            <a:pPr lvl="3">
              <a:lnSpc>
                <a:spcPct val="100000"/>
              </a:lnSpc>
              <a:spcAft>
                <a:spcPts val="1200"/>
              </a:spcAft>
              <a:tabLst>
                <a:tab pos="3051175" algn="r"/>
                <a:tab pos="3314700" algn="l"/>
              </a:tabLst>
            </a:pPr>
            <a:r>
              <a:rPr lang="en-US" sz="1800" dirty="0" err="1" smtClean="0"/>
              <a:t>EUROfusion</a:t>
            </a:r>
            <a:r>
              <a:rPr lang="en-US" sz="1800" dirty="0" smtClean="0"/>
              <a:t> Standard Software: version control, continuous integration, user interface, </a:t>
            </a:r>
            <a:r>
              <a:rPr lang="en-US" sz="1800" dirty="0" err="1" smtClean="0"/>
              <a:t>validation&amp;verificadtion</a:t>
            </a:r>
            <a:r>
              <a:rPr lang="en-US" sz="1800" dirty="0" smtClean="0"/>
              <a:t>, code dissemination, documentation and user support</a:t>
            </a:r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457" y="271427"/>
            <a:ext cx="828281" cy="63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8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8-02-28_ppt_16x9">
  <a:themeElements>
    <a:clrScheme name="Benutzerdefiniert 292">
      <a:dk1>
        <a:sysClr val="windowText" lastClr="000000"/>
      </a:dk1>
      <a:lt1>
        <a:sysClr val="window" lastClr="FFFFFF"/>
      </a:lt1>
      <a:dk2>
        <a:srgbClr val="6D268E"/>
      </a:dk2>
      <a:lt2>
        <a:srgbClr val="EBEBEB"/>
      </a:lt2>
      <a:accent1>
        <a:srgbClr val="023D6B"/>
      </a:accent1>
      <a:accent2>
        <a:srgbClr val="ADBDE3"/>
      </a:accent2>
      <a:accent3>
        <a:srgbClr val="30A93B"/>
      </a:accent3>
      <a:accent4>
        <a:srgbClr val="FFE900"/>
      </a:accent4>
      <a:accent5>
        <a:srgbClr val="FF8C0C"/>
      </a:accent5>
      <a:accent6>
        <a:srgbClr val="DF0F44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5000"/>
          </a:lnSpc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95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Juelich_PowerPoint_16x9_en.potx" id="{29595BB3-892E-4A2B-BFFC-905C8F8D5303}" vid="{E1FF22B7-866D-4E77-AF2B-40B5522CEB0B}"/>
    </a:ext>
  </a:extLst>
</a:theme>
</file>

<file path=ppt/theme/theme2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2018-02-28_ppt_16x9</Template>
  <TotalTime>6757</TotalTime>
  <Words>712</Words>
  <Application>Microsoft Office PowerPoint</Application>
  <PresentationFormat>Widescreen</PresentationFormat>
  <Paragraphs>117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2018-02-28_ppt_16x9</vt:lpstr>
      <vt:lpstr>“Theory, Simulation, Verification and Validation”  TSVV Task 7: Plasma-Wall Interaction in DEMO   2022: STATUS AND PLANS  D. Matveev 11.02.2022</vt:lpstr>
      <vt:lpstr>TSVV-07</vt:lpstr>
      <vt:lpstr>PROJECT TIMELINE</vt:lpstr>
      <vt:lpstr>Team and resources</vt:lpstr>
      <vt:lpstr>TASKS 2022</vt:lpstr>
      <vt:lpstr>DELIVERABLES 2022</vt:lpstr>
      <vt:lpstr>DISCUSSION</vt:lpstr>
      <vt:lpstr>DISCUSSION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of presentation</dc:title>
  <dc:creator>DM</dc:creator>
  <cp:lastModifiedBy>Dmitry Matveev</cp:lastModifiedBy>
  <cp:revision>267</cp:revision>
  <dcterms:created xsi:type="dcterms:W3CDTF">2020-05-26T10:21:50Z</dcterms:created>
  <dcterms:modified xsi:type="dcterms:W3CDTF">2022-02-18T08:50:42Z</dcterms:modified>
</cp:coreProperties>
</file>