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8" r:id="rId2"/>
    <p:sldMasterId id="2147483691" r:id="rId3"/>
    <p:sldMasterId id="2147483703" r:id="rId4"/>
  </p:sldMasterIdLst>
  <p:notesMasterIdLst>
    <p:notesMasterId r:id="rId10"/>
  </p:notesMasterIdLst>
  <p:sldIdLst>
    <p:sldId id="256" r:id="rId5"/>
    <p:sldId id="261" r:id="rId6"/>
    <p:sldId id="259" r:id="rId7"/>
    <p:sldId id="262" r:id="rId8"/>
    <p:sldId id="263"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A"/>
    <a:srgbClr val="FCFCFC"/>
    <a:srgbClr val="FCFCFD"/>
    <a:srgbClr val="FCFDFD"/>
    <a:srgbClr val="FDFDFD"/>
    <a:srgbClr val="FDFDFE"/>
    <a:srgbClr val="FDFEFE"/>
    <a:srgbClr val="FEFEFE"/>
    <a:srgbClr val="FEFEFF"/>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1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716D5-ACEA-43FB-9282-292FC8262548}" type="datetimeFigureOut">
              <a:rPr lang="de-DE" smtClean="0"/>
              <a:t>21.02.2022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46895-DAEF-47E5-8529-7A3EBD8431C8}" type="slidenum">
              <a:rPr lang="de-DE" smtClean="0"/>
              <a:t>‹Nr.›</a:t>
            </a:fld>
            <a:endParaRPr lang="de-DE"/>
          </a:p>
        </p:txBody>
      </p:sp>
    </p:spTree>
    <p:extLst>
      <p:ext uri="{BB962C8B-B14F-4D97-AF65-F5344CB8AC3E}">
        <p14:creationId xmlns:p14="http://schemas.microsoft.com/office/powerpoint/2010/main" val="19156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p:spTree>
      <p:nvGrpSpPr>
        <p:cNvPr id="1" name=""/>
        <p:cNvGrpSpPr/>
        <p:nvPr/>
      </p:nvGrpSpPr>
      <p:grpSpPr>
        <a:xfrm>
          <a:off x="0" y="0"/>
          <a:ext cx="0" cy="0"/>
          <a:chOff x="0" y="0"/>
          <a:chExt cx="0" cy="0"/>
        </a:xfrm>
      </p:grpSpPr>
      <p:sp>
        <p:nvSpPr>
          <p:cNvPr id="19" name="Untertitel 2"/>
          <p:cNvSpPr>
            <a:spLocks noGrp="1"/>
          </p:cNvSpPr>
          <p:nvPr>
            <p:ph type="subTitle" idx="1"/>
          </p:nvPr>
        </p:nvSpPr>
        <p:spPr>
          <a:xfrm>
            <a:off x="1533144" y="3690256"/>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20" name="Titel 7"/>
          <p:cNvSpPr>
            <a:spLocks noGrp="1"/>
          </p:cNvSpPr>
          <p:nvPr>
            <p:ph type="title"/>
          </p:nvPr>
        </p:nvSpPr>
        <p:spPr>
          <a:xfrm>
            <a:off x="1533144" y="1501919"/>
            <a:ext cx="9144000" cy="2055378"/>
          </a:xfrm>
          <a:prstGeom prst="rect">
            <a:avLst/>
          </a:prstGeom>
        </p:spPr>
        <p:txBody>
          <a:bodyPr anchor="b"/>
          <a:lstStyle>
            <a:lvl1pPr algn="ctr">
              <a:defRPr b="1"/>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6F4EBBD8-A576-4697-90A8-A3A1DA1E14A9}" type="datetime1">
              <a:rPr lang="de-DE" smtClean="0"/>
              <a:t>21.02.2022</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grpSp>
        <p:nvGrpSpPr>
          <p:cNvPr id="21" name="Gruppieren 20"/>
          <p:cNvGrpSpPr/>
          <p:nvPr userDrawn="1"/>
        </p:nvGrpSpPr>
        <p:grpSpPr>
          <a:xfrm>
            <a:off x="3520800" y="5270400"/>
            <a:ext cx="5177783" cy="716032"/>
            <a:chOff x="3520800" y="5270400"/>
            <a:chExt cx="5177783" cy="716032"/>
          </a:xfrm>
        </p:grpSpPr>
        <p:pic>
          <p:nvPicPr>
            <p:cNvPr id="23" name="Grafik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24" name="Grafik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39568427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27719487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667569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164771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19969885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7366454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101549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425" y="1912937"/>
            <a:ext cx="5540020" cy="4314721"/>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912937"/>
            <a:ext cx="5540020" cy="4305300"/>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Textplatzhalter 2"/>
          <p:cNvSpPr>
            <a:spLocks noGrp="1"/>
          </p:cNvSpPr>
          <p:nvPr>
            <p:ph type="body" idx="19"/>
          </p:nvPr>
        </p:nvSpPr>
        <p:spPr>
          <a:xfrm>
            <a:off x="479426" y="1089025"/>
            <a:ext cx="5540020"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18" name="Textplatzhalter 4"/>
          <p:cNvSpPr>
            <a:spLocks noGrp="1"/>
          </p:cNvSpPr>
          <p:nvPr>
            <p:ph type="body" sz="quarter" idx="3"/>
          </p:nvPr>
        </p:nvSpPr>
        <p:spPr>
          <a:xfrm>
            <a:off x="6172136" y="1089025"/>
            <a:ext cx="5539678" cy="823912"/>
          </a:xfrm>
          <a:prstGeom prst="rect">
            <a:avLst/>
          </a:prstGeo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Tree>
    <p:extLst>
      <p:ext uri="{BB962C8B-B14F-4D97-AF65-F5344CB8AC3E}">
        <p14:creationId xmlns:p14="http://schemas.microsoft.com/office/powerpoint/2010/main" val="34300001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6170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p:spTree>
      <p:nvGrpSpPr>
        <p:cNvPr id="1" name=""/>
        <p:cNvGrpSpPr/>
        <p:nvPr/>
      </p:nvGrpSpPr>
      <p:grpSpPr>
        <a:xfrm>
          <a:off x="0" y="0"/>
          <a:ext cx="0" cy="0"/>
          <a:chOff x="0" y="0"/>
          <a:chExt cx="0" cy="0"/>
        </a:xfrm>
      </p:grpSpPr>
      <p:sp>
        <p:nvSpPr>
          <p:cNvPr id="33" name="Untertitel 2"/>
          <p:cNvSpPr>
            <a:spLocks noGrp="1"/>
          </p:cNvSpPr>
          <p:nvPr userDrawn="1">
            <p:ph type="subTitle" idx="1"/>
          </p:nvPr>
        </p:nvSpPr>
        <p:spPr>
          <a:xfrm>
            <a:off x="1524000" y="3429000"/>
            <a:ext cx="9144000" cy="1194706"/>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34" name="Titel 7"/>
          <p:cNvSpPr>
            <a:spLocks noGrp="1"/>
          </p:cNvSpPr>
          <p:nvPr userDrawn="1">
            <p:ph type="title"/>
          </p:nvPr>
        </p:nvSpPr>
        <p:spPr>
          <a:xfrm>
            <a:off x="1524000" y="1240663"/>
            <a:ext cx="9144000" cy="2055378"/>
          </a:xfrm>
          <a:prstGeom prst="rect">
            <a:avLst/>
          </a:prstGeom>
        </p:spPr>
        <p:txBody>
          <a:bodyPr anchor="b"/>
          <a:lstStyle>
            <a:lvl1pPr algn="ctr">
              <a:defRPr b="1"/>
            </a:lvl1pPr>
          </a:lstStyle>
          <a:p>
            <a:r>
              <a:rPr lang="de-DE" smtClean="0"/>
              <a:t>Titelmasterformat durch Klicken bearbeiten</a:t>
            </a:r>
            <a:endParaRPr lang="de-DE" dirty="0"/>
          </a:p>
        </p:txBody>
      </p:sp>
      <p:grpSp>
        <p:nvGrpSpPr>
          <p:cNvPr id="14" name="Gruppieren 13"/>
          <p:cNvGrpSpPr/>
          <p:nvPr userDrawn="1"/>
        </p:nvGrpSpPr>
        <p:grpSpPr>
          <a:xfrm>
            <a:off x="1930906" y="5858096"/>
            <a:ext cx="8505866" cy="566770"/>
            <a:chOff x="507813" y="5799994"/>
            <a:chExt cx="8204703" cy="566770"/>
          </a:xfrm>
        </p:grpSpPr>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813" y="5834863"/>
              <a:ext cx="560411" cy="373742"/>
            </a:xfrm>
            <a:prstGeom prst="rect">
              <a:avLst/>
            </a:prstGeom>
          </p:spPr>
        </p:pic>
        <p:sp>
          <p:nvSpPr>
            <p:cNvPr id="18" name="Subtitle 2"/>
            <p:cNvSpPr txBox="1">
              <a:spLocks/>
            </p:cNvSpPr>
            <p:nvPr userDrawn="1"/>
          </p:nvSpPr>
          <p:spPr>
            <a:xfrm>
              <a:off x="1068224" y="5799994"/>
              <a:ext cx="7644292"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sp>
        <p:nvSpPr>
          <p:cNvPr id="3" name="Datumsplatzhalter 2"/>
          <p:cNvSpPr>
            <a:spLocks noGrp="1"/>
          </p:cNvSpPr>
          <p:nvPr>
            <p:ph type="dt" sz="half" idx="10"/>
          </p:nvPr>
        </p:nvSpPr>
        <p:spPr/>
        <p:txBody>
          <a:bodyPr/>
          <a:lstStyle/>
          <a:p>
            <a:fld id="{6F4EBBD8-A576-4697-90A8-A3A1DA1E14A9}" type="datetime1">
              <a:rPr lang="de-DE" smtClean="0"/>
              <a:t>21.02.2022</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31AA536C-85F5-4A1B-A111-7CE00A08BCBC}" type="slidenum">
              <a:rPr lang="de-DE" smtClean="0"/>
              <a:pPr/>
              <a:t>‹Nr.›</a:t>
            </a:fld>
            <a:endParaRPr lang="de-DE" dirty="0"/>
          </a:p>
        </p:txBody>
      </p:sp>
      <p:grpSp>
        <p:nvGrpSpPr>
          <p:cNvPr id="16" name="Gruppieren 15"/>
          <p:cNvGrpSpPr/>
          <p:nvPr userDrawn="1"/>
        </p:nvGrpSpPr>
        <p:grpSpPr>
          <a:xfrm>
            <a:off x="3520800" y="4874400"/>
            <a:ext cx="5177783" cy="716032"/>
            <a:chOff x="3520800" y="5270400"/>
            <a:chExt cx="5177783" cy="716032"/>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2800" y="5425200"/>
              <a:ext cx="2135783" cy="507600"/>
            </a:xfrm>
            <a:prstGeom prst="rect">
              <a:avLst/>
            </a:prstGeom>
          </p:spPr>
        </p:pic>
        <p:pic>
          <p:nvPicPr>
            <p:cNvPr id="19" name="Grafik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382977" cy="716032"/>
            </a:xfrm>
            <a:prstGeom prst="rect">
              <a:avLst/>
            </a:prstGeom>
          </p:spPr>
        </p:pic>
      </p:grpSp>
    </p:spTree>
    <p:extLst>
      <p:ext uri="{BB962C8B-B14F-4D97-AF65-F5344CB8AC3E}">
        <p14:creationId xmlns:p14="http://schemas.microsoft.com/office/powerpoint/2010/main" val="412792222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7-X w/o acknowledgement w/ image">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9395"/>
            <a:ext cx="12192000" cy="2264910"/>
          </a:xfrm>
          <a:prstGeom prst="rect">
            <a:avLst/>
          </a:prstGeom>
        </p:spPr>
      </p:pic>
      <p:sp>
        <p:nvSpPr>
          <p:cNvPr id="14" name="Datumsplatzhalter 2"/>
          <p:cNvSpPr>
            <a:spLocks noGrp="1"/>
          </p:cNvSpPr>
          <p:nvPr>
            <p:ph type="dt" sz="half" idx="10"/>
          </p:nvPr>
        </p:nvSpPr>
        <p:spPr>
          <a:xfrm>
            <a:off x="479425" y="6490520"/>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9239386D-0DD8-4F47-AB93-DD4D12351C48}" type="datetime1">
              <a:rPr lang="de-DE" smtClean="0"/>
              <a:t>21.02.2022</a:t>
            </a:fld>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
        <p:nvSpPr>
          <p:cNvPr id="17" name="Untertitel 2"/>
          <p:cNvSpPr>
            <a:spLocks noGrp="1"/>
          </p:cNvSpPr>
          <p:nvPr>
            <p:ph type="subTitle" idx="1"/>
          </p:nvPr>
        </p:nvSpPr>
        <p:spPr>
          <a:xfrm>
            <a:off x="1524000" y="2510472"/>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23" name="Titel 7"/>
          <p:cNvSpPr>
            <a:spLocks noGrp="1"/>
          </p:cNvSpPr>
          <p:nvPr>
            <p:ph type="title"/>
          </p:nvPr>
        </p:nvSpPr>
        <p:spPr>
          <a:xfrm>
            <a:off x="1524000" y="1136247"/>
            <a:ext cx="9144000" cy="1316396"/>
          </a:xfrm>
          <a:prstGeom prst="rect">
            <a:avLst/>
          </a:prstGeom>
        </p:spPr>
        <p:txBody>
          <a:bodyPr anchor="b"/>
          <a:lstStyle>
            <a:lvl1pPr algn="ctr">
              <a:defRPr b="1"/>
            </a:lvl1pPr>
          </a:lstStyle>
          <a:p>
            <a:r>
              <a:rPr lang="de-DE" smtClean="0"/>
              <a:t>Titelmasterformat durch Klicken bearbeiten</a:t>
            </a:r>
            <a:endParaRPr lang="de-DE" dirty="0"/>
          </a:p>
        </p:txBody>
      </p:sp>
      <p:grpSp>
        <p:nvGrpSpPr>
          <p:cNvPr id="12" name="Gruppieren 11"/>
          <p:cNvGrpSpPr/>
          <p:nvPr userDrawn="1"/>
        </p:nvGrpSpPr>
        <p:grpSpPr>
          <a:xfrm>
            <a:off x="3520800" y="3312000"/>
            <a:ext cx="5163857" cy="662400"/>
            <a:chOff x="3520800" y="5270400"/>
            <a:chExt cx="5163857" cy="662400"/>
          </a:xfrm>
        </p:grpSpPr>
        <p:pic>
          <p:nvPicPr>
            <p:cNvPr id="13" name="Grafi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18" name="Grafik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85903833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7-X w/ acknowledgement w/ image">
    <p:spTree>
      <p:nvGrpSpPr>
        <p:cNvPr id="1" name=""/>
        <p:cNvGrpSpPr/>
        <p:nvPr/>
      </p:nvGrpSpPr>
      <p:grpSpPr>
        <a:xfrm>
          <a:off x="0" y="0"/>
          <a:ext cx="0" cy="0"/>
          <a:chOff x="0" y="0"/>
          <a:chExt cx="0" cy="0"/>
        </a:xfrm>
      </p:grpSpPr>
      <p:pic>
        <p:nvPicPr>
          <p:cNvPr id="18" name="Grafik 17"/>
          <p:cNvPicPr>
            <a:picLocks noChangeAspect="1"/>
          </p:cNvPicPr>
          <p:nvPr userDrawn="1"/>
        </p:nvPicPr>
        <p:blipFill rotWithShape="1">
          <a:blip r:embed="rId2">
            <a:extLst>
              <a:ext uri="{28A0092B-C50C-407E-A947-70E740481C1C}">
                <a14:useLocalDpi xmlns:a14="http://schemas.microsoft.com/office/drawing/2010/main" val="0"/>
              </a:ext>
            </a:extLst>
          </a:blip>
          <a:srcRect t="9428"/>
          <a:stretch/>
        </p:blipFill>
        <p:spPr>
          <a:xfrm>
            <a:off x="0" y="4462943"/>
            <a:ext cx="12192000" cy="2051362"/>
          </a:xfrm>
          <a:prstGeom prst="rect">
            <a:avLst/>
          </a:prstGeom>
        </p:spPr>
      </p:pic>
      <p:sp>
        <p:nvSpPr>
          <p:cNvPr id="14" name="Datumsplatzhalter 2"/>
          <p:cNvSpPr>
            <a:spLocks noGrp="1"/>
          </p:cNvSpPr>
          <p:nvPr>
            <p:ph type="dt" sz="half" idx="10"/>
          </p:nvPr>
        </p:nvSpPr>
        <p:spPr>
          <a:xfrm>
            <a:off x="479425" y="6490520"/>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9239386D-0DD8-4F47-AB93-DD4D12351C48}" type="datetime1">
              <a:rPr lang="de-DE" smtClean="0"/>
              <a:t>21.02.2022</a:t>
            </a:fld>
            <a:endParaRPr lang="de-DE" dirty="0"/>
          </a:p>
        </p:txBody>
      </p:sp>
      <p:sp>
        <p:nvSpPr>
          <p:cNvPr id="15" name="Fußzeilenplatzhalter 3"/>
          <p:cNvSpPr>
            <a:spLocks noGrp="1"/>
          </p:cNvSpPr>
          <p:nvPr>
            <p:ph type="ftr" sz="quarter" idx="11"/>
          </p:nvPr>
        </p:nvSpPr>
        <p:spPr>
          <a:xfrm>
            <a:off x="1813845" y="6488564"/>
            <a:ext cx="8564310" cy="365125"/>
          </a:xfrm>
        </p:spPr>
        <p:txBody>
          <a:bodyPr/>
          <a:lstStyle>
            <a:lvl1pPr>
              <a:defRPr lang="en-US" sz="1000" b="0" kern="1200" dirty="0" smtClean="0">
                <a:solidFill>
                  <a:schemeClr val="tx1">
                    <a:lumMod val="75000"/>
                    <a:lumOff val="25000"/>
                  </a:schemeClr>
                </a:solidFill>
                <a:latin typeface="Arial Narrow" panose="020B0606020202030204" pitchFamily="34" charset="0"/>
                <a:ea typeface="+mn-ea"/>
                <a:cs typeface="+mn-cs"/>
              </a:defRPr>
            </a:lvl1pPr>
          </a:lstStyle>
          <a:p>
            <a:endParaRPr lang="en-US" dirty="0"/>
          </a:p>
        </p:txBody>
      </p:sp>
      <p:sp>
        <p:nvSpPr>
          <p:cNvPr id="16" name="Foliennummernplatzhalter 4"/>
          <p:cNvSpPr>
            <a:spLocks noGrp="1"/>
          </p:cNvSpPr>
          <p:nvPr>
            <p:ph type="sldNum" sz="quarter" idx="12"/>
          </p:nvPr>
        </p:nvSpPr>
        <p:spPr>
          <a:xfrm>
            <a:off x="10632575" y="6490519"/>
            <a:ext cx="1080000" cy="365125"/>
          </a:xfrm>
        </p:spPr>
        <p:txBody>
          <a:bodyPr/>
          <a:lstStyle>
            <a:lvl1pP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
        <p:nvSpPr>
          <p:cNvPr id="17" name="Untertitel 2"/>
          <p:cNvSpPr>
            <a:spLocks noGrp="1"/>
          </p:cNvSpPr>
          <p:nvPr>
            <p:ph type="subTitle" idx="1"/>
          </p:nvPr>
        </p:nvSpPr>
        <p:spPr>
          <a:xfrm>
            <a:off x="1524000" y="2407920"/>
            <a:ext cx="9144000" cy="748028"/>
          </a:xfrm>
          <a:prstGeom prst="rect">
            <a:avLst/>
          </a:prstGeom>
        </p:spPr>
        <p:txBody>
          <a:bodyPr/>
          <a:lstStyle>
            <a:lvl1pPr marL="0" indent="0" algn="ctr">
              <a:buNone/>
              <a:defRPr sz="2400" b="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23" name="Titel 7"/>
          <p:cNvSpPr>
            <a:spLocks noGrp="1"/>
          </p:cNvSpPr>
          <p:nvPr>
            <p:ph type="title"/>
          </p:nvPr>
        </p:nvSpPr>
        <p:spPr>
          <a:xfrm>
            <a:off x="1524000" y="1033695"/>
            <a:ext cx="9144000" cy="1316396"/>
          </a:xfrm>
          <a:prstGeom prst="rect">
            <a:avLst/>
          </a:prstGeom>
        </p:spPr>
        <p:txBody>
          <a:bodyPr anchor="b"/>
          <a:lstStyle>
            <a:lvl1pPr algn="ctr">
              <a:defRPr b="1"/>
            </a:lvl1pPr>
          </a:lstStyle>
          <a:p>
            <a:r>
              <a:rPr lang="de-DE" smtClean="0"/>
              <a:t>Titelmasterformat durch Klicken bearbeiten</a:t>
            </a:r>
            <a:endParaRPr lang="de-DE" dirty="0"/>
          </a:p>
        </p:txBody>
      </p:sp>
      <p:grpSp>
        <p:nvGrpSpPr>
          <p:cNvPr id="19" name="Gruppieren 18"/>
          <p:cNvGrpSpPr/>
          <p:nvPr userDrawn="1"/>
        </p:nvGrpSpPr>
        <p:grpSpPr>
          <a:xfrm>
            <a:off x="1155700" y="3986452"/>
            <a:ext cx="9746155" cy="566770"/>
            <a:chOff x="498625" y="5792837"/>
            <a:chExt cx="9401079" cy="566770"/>
          </a:xfrm>
        </p:grpSpPr>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625" y="5834863"/>
              <a:ext cx="560411" cy="373742"/>
            </a:xfrm>
            <a:prstGeom prst="rect">
              <a:avLst/>
            </a:prstGeom>
          </p:spPr>
        </p:pic>
        <p:sp>
          <p:nvSpPr>
            <p:cNvPr id="21" name="Subtitle 2"/>
            <p:cNvSpPr txBox="1">
              <a:spLocks/>
            </p:cNvSpPr>
            <p:nvPr userDrawn="1"/>
          </p:nvSpPr>
          <p:spPr>
            <a:xfrm>
              <a:off x="1068226" y="5792837"/>
              <a:ext cx="8831478" cy="566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50" dirty="0" smtClean="0">
                  <a:latin typeface="Arial Narrow" panose="020B0606020202030204" pitchFamily="34" charset="0"/>
                </a:rPr>
                <a:t>This work has been carried out within the framework of the </a:t>
              </a:r>
              <a:r>
                <a:rPr lang="en-US" sz="950" dirty="0" err="1" smtClean="0">
                  <a:latin typeface="Arial Narrow" panose="020B0606020202030204" pitchFamily="34" charset="0"/>
                </a:rPr>
                <a:t>EUROfusion</a:t>
              </a:r>
              <a:r>
                <a:rPr lang="en-US" sz="950" dirty="0" smtClean="0">
                  <a:latin typeface="Arial Narrow" panose="020B0606020202030204" pitchFamily="34" charset="0"/>
                </a:rPr>
                <a:t> Consortium, funded by the European Union via the </a:t>
              </a:r>
              <a:r>
                <a:rPr lang="en-US" sz="950" dirty="0" err="1" smtClean="0">
                  <a:latin typeface="Arial Narrow" panose="020B0606020202030204" pitchFamily="34" charset="0"/>
                </a:rPr>
                <a:t>Euratom</a:t>
              </a:r>
              <a:r>
                <a:rPr lang="en-US" sz="950" dirty="0" smtClean="0">
                  <a:latin typeface="Arial Narrow" panose="020B0606020202030204" pitchFamily="34" charset="0"/>
                </a:rPr>
                <a:t> Research and Training </a:t>
              </a:r>
              <a:r>
                <a:rPr lang="en-US" sz="950" dirty="0" err="1" smtClean="0">
                  <a:latin typeface="Arial Narrow" panose="020B0606020202030204" pitchFamily="34" charset="0"/>
                </a:rPr>
                <a:t>Programme</a:t>
              </a:r>
              <a:r>
                <a:rPr lang="en-US" sz="950" dirty="0" smtClean="0">
                  <a:latin typeface="Arial Narrow" panose="020B0606020202030204" pitchFamily="34" charset="0"/>
                </a:rPr>
                <a:t> (Grant Agreement No 101052200 — </a:t>
              </a:r>
              <a:r>
                <a:rPr lang="en-US" sz="950" dirty="0" err="1" smtClean="0">
                  <a:latin typeface="Arial Narrow" panose="020B0606020202030204" pitchFamily="34" charset="0"/>
                </a:rPr>
                <a:t>EUROfusion</a:t>
              </a:r>
              <a:r>
                <a:rPr lang="en-US" sz="950" dirty="0" smtClean="0">
                  <a:latin typeface="Arial Narrow" panose="020B0606020202030204" pitchFamily="34"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950" dirty="0">
                <a:latin typeface="Arial Narrow" panose="020B0606020202030204" pitchFamily="34" charset="0"/>
              </a:endParaRPr>
            </a:p>
          </p:txBody>
        </p:sp>
      </p:grpSp>
      <p:grpSp>
        <p:nvGrpSpPr>
          <p:cNvPr id="39" name="Gruppieren 38"/>
          <p:cNvGrpSpPr/>
          <p:nvPr userDrawn="1"/>
        </p:nvGrpSpPr>
        <p:grpSpPr>
          <a:xfrm>
            <a:off x="3520800" y="3240000"/>
            <a:ext cx="5163857" cy="662400"/>
            <a:chOff x="3520800" y="5270400"/>
            <a:chExt cx="5163857" cy="662400"/>
          </a:xfrm>
        </p:grpSpPr>
        <p:pic>
          <p:nvPicPr>
            <p:cNvPr id="40" name="Grafik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85200" y="5418000"/>
              <a:ext cx="1999457" cy="475200"/>
            </a:xfrm>
            <a:prstGeom prst="rect">
              <a:avLst/>
            </a:prstGeom>
          </p:spPr>
        </p:pic>
        <p:pic>
          <p:nvPicPr>
            <p:cNvPr id="41" name="Grafik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0800" y="5270400"/>
              <a:ext cx="2204488" cy="662400"/>
            </a:xfrm>
            <a:prstGeom prst="rect">
              <a:avLst/>
            </a:prstGeom>
          </p:spPr>
        </p:pic>
      </p:grpSp>
    </p:spTree>
    <p:extLst>
      <p:ext uri="{BB962C8B-B14F-4D97-AF65-F5344CB8AC3E}">
        <p14:creationId xmlns:p14="http://schemas.microsoft.com/office/powerpoint/2010/main" val="17393731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W7-X">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9"/>
            <a:ext cx="9502775" cy="640303"/>
          </a:xfrm>
          <a:prstGeom prst="rect">
            <a:avLst/>
          </a:prstGeom>
        </p:spPr>
        <p:txBody>
          <a:bodyPr anchor="b">
            <a:normAutofit/>
          </a:bodyPr>
          <a:lstStyle>
            <a:lvl1pPr>
              <a:defRPr sz="3200" b="1">
                <a:solidFill>
                  <a:srgbClr val="326CB3"/>
                </a:solidFill>
                <a:latin typeface="Arial Narrow" panose="020B0606020202030204" pitchFamily="34" charset="0"/>
              </a:defRPr>
            </a:lvl1pPr>
          </a:lstStyle>
          <a:p>
            <a:r>
              <a:rPr lang="de-DE" dirty="0" smtClean="0"/>
              <a:t>Titelmasterformat durch Klicken bearbeiten</a:t>
            </a:r>
            <a:endParaRPr lang="de-DE" dirty="0"/>
          </a:p>
        </p:txBody>
      </p:sp>
      <p:pic>
        <p:nvPicPr>
          <p:cNvPr id="1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649" y="191123"/>
            <a:ext cx="607440" cy="540000"/>
          </a:xfrm>
          <a:prstGeom prst="rect">
            <a:avLst/>
          </a:prstGeom>
        </p:spPr>
      </p:pic>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pic>
        <p:nvPicPr>
          <p:cNvPr id="11"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07953" y="186366"/>
            <a:ext cx="60391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22"/>
          <p:cNvSpPr>
            <a:spLocks noGrp="1"/>
          </p:cNvSpPr>
          <p:nvPr>
            <p:ph type="body" sz="quarter" idx="13"/>
          </p:nvPr>
        </p:nvSpPr>
        <p:spPr>
          <a:xfrm>
            <a:off x="479425" y="1092173"/>
            <a:ext cx="11233150" cy="5109247"/>
          </a:xfrm>
          <a:prstGeom prst="rect">
            <a:avLst/>
          </a:prstGeom>
        </p:spPr>
        <p:txBody>
          <a:bodyPr/>
          <a:lstStyle>
            <a:lvl1pPr>
              <a:defRPr sz="2400" b="1">
                <a:solidFill>
                  <a:schemeClr val="tx1"/>
                </a:solidFill>
              </a:defRPr>
            </a:lvl1pPr>
            <a:lvl2pPr>
              <a:defRPr sz="2000" b="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5245549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780" y="1096930"/>
            <a:ext cx="11232438" cy="5104490"/>
          </a:xfrm>
          <a:prstGeom prst="rect">
            <a:avLst/>
          </a:prstGeom>
        </p:spPr>
        <p:txBody>
          <a:bodyPr lIns="0"/>
          <a:lstStyle>
            <a:lvl1pPr>
              <a:defRPr lang="de-DE" sz="2400" b="1" kern="1200" smtClean="0">
                <a:solidFill>
                  <a:schemeClr val="tx1"/>
                </a:solidFill>
                <a:latin typeface="+mj-lt"/>
                <a:ea typeface="+mn-ea"/>
                <a:cs typeface="+mn-cs"/>
              </a:defRPr>
            </a:lvl1pPr>
            <a:lvl2pPr>
              <a:defRPr lang="de-DE" sz="2000" b="0" kern="1200" dirty="0" smtClean="0">
                <a:solidFill>
                  <a:schemeClr val="tx1"/>
                </a:solidFill>
                <a:latin typeface="+mj-lt"/>
                <a:ea typeface="+mn-ea"/>
                <a:cs typeface="+mn-cs"/>
              </a:defRPr>
            </a:lvl2pPr>
            <a:lvl3pPr>
              <a:defRPr lang="de-DE" sz="1800" kern="1200" dirty="0" smtClean="0">
                <a:solidFill>
                  <a:schemeClr val="tx1"/>
                </a:solidFill>
                <a:latin typeface="+mj-lt"/>
                <a:ea typeface="+mn-ea"/>
                <a:cs typeface="+mn-cs"/>
              </a:defRPr>
            </a:lvl3pPr>
            <a:lvl4pPr>
              <a:defRPr>
                <a:latin typeface="+mj-lt"/>
              </a:defRPr>
            </a:lvl4pPr>
            <a:lvl5pPr>
              <a:defRPr lang="de-DE" sz="1600" kern="1200" dirty="0" smtClean="0">
                <a:solidFill>
                  <a:schemeClr val="tx1"/>
                </a:solidFill>
                <a:latin typeface="+mj-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1519152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6" name="Textplatzhalter 5"/>
          <p:cNvSpPr>
            <a:spLocks noGrp="1"/>
          </p:cNvSpPr>
          <p:nvPr>
            <p:ph type="body" sz="quarter" idx="17"/>
          </p:nvPr>
        </p:nvSpPr>
        <p:spPr>
          <a:xfrm>
            <a:off x="479425" y="1096930"/>
            <a:ext cx="11233150" cy="5094320"/>
          </a:xfrm>
          <a:prstGeom prst="rect">
            <a:avLst/>
          </a:prstGeom>
        </p:spPr>
        <p:txBody>
          <a:bodyPr lIns="0"/>
          <a:lstStyle>
            <a:lvl1pPr>
              <a:defRPr lang="de-DE" sz="2400" b="1" kern="1200" dirty="0" smtClean="0">
                <a:solidFill>
                  <a:schemeClr val="tx1"/>
                </a:solidFill>
                <a:latin typeface="+mj-lt"/>
                <a:ea typeface="+mn-ea"/>
                <a:cs typeface="+mn-cs"/>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9416291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27583013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fld id="{6F4EBBD8-A576-4697-90A8-A3A1DA1E14A9}" type="datetime1">
              <a:rPr lang="de-DE" smtClean="0"/>
              <a:t>21.02.2022</a:t>
            </a:fld>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‹Nr.›</a:t>
            </a:fld>
            <a:endParaRPr lang="de-DE" dirty="0"/>
          </a:p>
        </p:txBody>
      </p:sp>
      <p:sp>
        <p:nvSpPr>
          <p:cNvPr id="14" name="Inhaltsplatzhalter 2"/>
          <p:cNvSpPr>
            <a:spLocks noGrp="1"/>
          </p:cNvSpPr>
          <p:nvPr>
            <p:ph idx="1"/>
          </p:nvPr>
        </p:nvSpPr>
        <p:spPr>
          <a:xfrm>
            <a:off x="479780"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7" name="Inhaltsplatzhalter 2"/>
          <p:cNvSpPr>
            <a:spLocks noGrp="1"/>
          </p:cNvSpPr>
          <p:nvPr>
            <p:ph idx="18"/>
          </p:nvPr>
        </p:nvSpPr>
        <p:spPr>
          <a:xfrm>
            <a:off x="6175248" y="1089025"/>
            <a:ext cx="5540020" cy="5129212"/>
          </a:xfrm>
          <a:prstGeom prst="rect">
            <a:avLst/>
          </a:prstGeom>
        </p:spPr>
        <p:txBody>
          <a:bodyPr lIns="0"/>
          <a:lstStyle>
            <a:lvl1pPr>
              <a:defRPr lang="de-DE" sz="2400" b="1" kern="1200" smtClean="0">
                <a:solidFill>
                  <a:schemeClr val="tx1"/>
                </a:solidFill>
                <a:latin typeface="+mn-lt"/>
                <a:ea typeface="+mn-ea"/>
                <a:cs typeface="+mn-cs"/>
              </a:defRPr>
            </a:lvl1pPr>
            <a:lvl2pPr>
              <a:defRPr lang="de-DE" sz="2000" b="0" kern="1200" dirty="0" smtClean="0">
                <a:solidFill>
                  <a:schemeClr val="tx1"/>
                </a:solidFill>
                <a:latin typeface="+mn-lt"/>
                <a:ea typeface="+mn-ea"/>
                <a:cs typeface="+mn-cs"/>
              </a:defRPr>
            </a:lvl2pPr>
            <a:lvl3pPr>
              <a:defRPr lang="de-DE" sz="1800" kern="1200" dirty="0" smtClean="0">
                <a:solidFill>
                  <a:schemeClr val="tx1"/>
                </a:solidFill>
                <a:latin typeface="+mn-lt"/>
                <a:ea typeface="+mn-ea"/>
                <a:cs typeface="+mn-cs"/>
              </a:defRPr>
            </a:lvl3pPr>
            <a:lvl5pPr>
              <a:defRPr lang="de-DE" sz="1600" kern="1200" dirty="0" smtClean="0">
                <a:solidFill>
                  <a:schemeClr val="tx1"/>
                </a:solidFill>
                <a:latin typeface="+mn-lt"/>
                <a:ea typeface="+mn-ea"/>
                <a:cs typeface="+mn-cs"/>
              </a:defRPr>
            </a:lvl5p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5641956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8.xml"/><Relationship Id="rId7" Type="http://schemas.openxmlformats.org/officeDocument/2006/relationships/image" Target="../media/image8.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fld id="{6F4EBBD8-A576-4697-90A8-A3A1DA1E14A9}" type="datetime1">
              <a:rPr lang="de-DE" smtClean="0"/>
              <a:t>21.02.2022</a:t>
            </a:fld>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pic>
        <p:nvPicPr>
          <p:cNvPr id="7" name="Grafik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4351" y="189217"/>
            <a:ext cx="571391" cy="511634"/>
          </a:xfrm>
          <a:prstGeom prst="rect">
            <a:avLst/>
          </a:prstGeom>
        </p:spPr>
      </p:pic>
      <p:pic>
        <p:nvPicPr>
          <p:cNvPr id="8" name="Grafik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334500" y="183600"/>
            <a:ext cx="2401557" cy="516910"/>
          </a:xfrm>
          <a:prstGeom prst="rect">
            <a:avLst/>
          </a:prstGeom>
        </p:spPr>
      </p:pic>
    </p:spTree>
    <p:extLst>
      <p:ext uri="{BB962C8B-B14F-4D97-AF65-F5344CB8AC3E}">
        <p14:creationId xmlns:p14="http://schemas.microsoft.com/office/powerpoint/2010/main" val="5402461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5" r:id="rId4"/>
    <p:sldLayoutId id="2147483718"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86" userDrawn="1">
          <p15:clr>
            <a:srgbClr val="F26B43"/>
          </p15:clr>
        </p15:guide>
        <p15:guide id="9" orient="horz" pos="438">
          <p15:clr>
            <a:srgbClr val="F26B43"/>
          </p15:clr>
        </p15:guide>
        <p15:guide id="10" orient="horz" pos="3917">
          <p15:clr>
            <a:srgbClr val="F26B43"/>
          </p15:clr>
        </p15:guide>
        <p15:guide id="11" orient="horz" pos="23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fld id="{6F4EBBD8-A576-4697-90A8-A3A1DA1E14A9}" type="datetime1">
              <a:rPr lang="de-DE" smtClean="0"/>
              <a:t>21.02.2022</a:t>
            </a:fld>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pic>
        <p:nvPicPr>
          <p:cNvPr id="8" name="Picture 1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1110850" y="191293"/>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58570" y="191598"/>
            <a:ext cx="599049" cy="536400"/>
          </a:xfrm>
          <a:prstGeom prst="rect">
            <a:avLst/>
          </a:prstGeom>
        </p:spPr>
      </p:pic>
    </p:spTree>
    <p:extLst>
      <p:ext uri="{BB962C8B-B14F-4D97-AF65-F5344CB8AC3E}">
        <p14:creationId xmlns:p14="http://schemas.microsoft.com/office/powerpoint/2010/main" val="295447090"/>
      </p:ext>
    </p:extLst>
  </p:cSld>
  <p:clrMap bg1="lt1" tx1="dk1" bg2="lt2" tx2="dk2" accent1="accent1" accent2="accent2" accent3="accent3" accent4="accent4" accent5="accent5" accent6="accent6" hlink="hlink" folHlink="folHlink"/>
  <p:sldLayoutIdLst>
    <p:sldLayoutId id="2147483699" r:id="rId1"/>
    <p:sldLayoutId id="2147483716" r:id="rId2"/>
    <p:sldLayoutId id="2147483700" r:id="rId3"/>
    <p:sldLayoutId id="2147483701" r:id="rId4"/>
    <p:sldLayoutId id="2147483702"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fld id="{6F4EBBD8-A576-4697-90A8-A3A1DA1E14A9}" type="datetime1">
              <a:rPr lang="de-DE" smtClean="0"/>
              <a:t>21.02.2022</a:t>
            </a:fld>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pic>
        <p:nvPicPr>
          <p:cNvPr id="8" name="Picture 1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1110850" y="188912"/>
            <a:ext cx="600964" cy="5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864169"/>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693" r:id="rId3"/>
    <p:sldLayoutId id="2147483694" r:id="rId4"/>
    <p:sldLayoutId id="2147483695" r:id="rId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479425" y="6356350"/>
            <a:ext cx="1115375" cy="365125"/>
          </a:xfrm>
          <a:prstGeom prst="rect">
            <a:avLst/>
          </a:prstGeom>
        </p:spPr>
        <p:txBody>
          <a:bodyPr vert="horz" lIns="0" tIns="45720" rIns="91440" bIns="45720" rtlCol="0" anchor="ctr"/>
          <a:lstStyle>
            <a:lvl1pPr algn="l">
              <a:defRPr sz="1000" b="0">
                <a:solidFill>
                  <a:schemeClr val="tx1">
                    <a:lumMod val="75000"/>
                    <a:lumOff val="25000"/>
                  </a:schemeClr>
                </a:solidFill>
                <a:latin typeface="Arial Narrow" panose="020B0606020202030204" pitchFamily="34" charset="0"/>
              </a:defRPr>
            </a:lvl1pPr>
          </a:lstStyle>
          <a:p>
            <a:fld id="{6F4EBBD8-A576-4697-90A8-A3A1DA1E14A9}" type="datetime1">
              <a:rPr lang="de-DE" smtClean="0"/>
              <a:t>21.02.2022</a:t>
            </a:fld>
            <a:endParaRPr lang="de-DE" dirty="0"/>
          </a:p>
        </p:txBody>
      </p:sp>
      <p:sp>
        <p:nvSpPr>
          <p:cNvPr id="5" name="Fußzeilenplatzhalter 4"/>
          <p:cNvSpPr>
            <a:spLocks noGrp="1"/>
          </p:cNvSpPr>
          <p:nvPr>
            <p:ph type="ftr" sz="quarter" idx="3"/>
          </p:nvPr>
        </p:nvSpPr>
        <p:spPr>
          <a:xfrm>
            <a:off x="1812000" y="6356350"/>
            <a:ext cx="8568000" cy="365125"/>
          </a:xfrm>
          <a:prstGeom prst="rect">
            <a:avLst/>
          </a:prstGeom>
        </p:spPr>
        <p:txBody>
          <a:bodyPr vert="horz" lIns="91440" tIns="45720" rIns="91440" bIns="45720" rtlCol="0" anchor="ctr"/>
          <a:lstStyle>
            <a:lvl1pPr algn="ctr">
              <a:defRPr lang="de-DE" sz="1000" b="0" kern="1200">
                <a:solidFill>
                  <a:schemeClr val="tx1">
                    <a:lumMod val="75000"/>
                    <a:lumOff val="25000"/>
                  </a:schemeClr>
                </a:solidFill>
                <a:latin typeface="Arial Narrow" panose="020B0606020202030204" pitchFamily="34" charset="0"/>
                <a:ea typeface="+mn-ea"/>
                <a:cs typeface="+mn-cs"/>
              </a:defRPr>
            </a:lvl1pPr>
          </a:lstStyle>
          <a:p>
            <a:endParaRPr lang="de-DE" dirty="0"/>
          </a:p>
        </p:txBody>
      </p:sp>
      <p:sp>
        <p:nvSpPr>
          <p:cNvPr id="6" name="Foliennummernplatzhalter 5"/>
          <p:cNvSpPr>
            <a:spLocks noGrp="1"/>
          </p:cNvSpPr>
          <p:nvPr>
            <p:ph type="sldNum" sz="quarter" idx="4"/>
          </p:nvPr>
        </p:nvSpPr>
        <p:spPr>
          <a:xfrm>
            <a:off x="10634400" y="6356350"/>
            <a:ext cx="1080000" cy="365125"/>
          </a:xfrm>
          <a:prstGeom prst="rect">
            <a:avLst/>
          </a:prstGeom>
        </p:spPr>
        <p:txBody>
          <a:bodyPr vert="horz" lIns="0" tIns="45720" rIns="0" bIns="45720" rtlCol="0" anchor="ctr"/>
          <a:lstStyle>
            <a:lvl1pPr algn="r">
              <a:defRPr lang="de-DE" sz="1000" b="0" kern="1200" smtClean="0">
                <a:solidFill>
                  <a:schemeClr val="tx1">
                    <a:lumMod val="75000"/>
                    <a:lumOff val="25000"/>
                  </a:schemeClr>
                </a:solidFill>
                <a:latin typeface="Arial Narrow" panose="020B0606020202030204" pitchFamily="34" charset="0"/>
                <a:ea typeface="+mn-ea"/>
                <a:cs typeface="+mn-cs"/>
              </a:defRPr>
            </a:lvl1pPr>
          </a:lstStyle>
          <a:p>
            <a:fld id="{31AA536C-85F5-4A1B-A111-7CE00A08BCBC}" type="slidenum">
              <a:rPr lang="de-DE" smtClean="0"/>
              <a:pPr/>
              <a:t>‹Nr.›</a:t>
            </a:fld>
            <a:endParaRPr lang="de-DE" dirty="0"/>
          </a:p>
        </p:txBody>
      </p:sp>
    </p:spTree>
    <p:extLst>
      <p:ext uri="{BB962C8B-B14F-4D97-AF65-F5344CB8AC3E}">
        <p14:creationId xmlns:p14="http://schemas.microsoft.com/office/powerpoint/2010/main" val="2164823379"/>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7378">
          <p15:clr>
            <a:srgbClr val="F26B43"/>
          </p15:clr>
        </p15:guide>
        <p15:guide id="3" pos="302">
          <p15:clr>
            <a:srgbClr val="F26B43"/>
          </p15:clr>
        </p15:guide>
        <p15:guide id="4" orient="horz" pos="119">
          <p15:clr>
            <a:srgbClr val="F26B43"/>
          </p15:clr>
        </p15:guide>
        <p15:guide id="5" orient="horz" pos="3997">
          <p15:clr>
            <a:srgbClr val="F26B43"/>
          </p15:clr>
        </p15:guide>
        <p15:guide id="6" orient="horz" pos="572">
          <p15:clr>
            <a:srgbClr val="F26B43"/>
          </p15:clr>
        </p15:guide>
        <p15:guide id="7" orient="horz" pos="686">
          <p15:clr>
            <a:srgbClr val="F26B43"/>
          </p15:clr>
        </p15:guide>
        <p15:guide id="8" orient="horz" pos="2273">
          <p15:clr>
            <a:srgbClr val="F26B43"/>
          </p15:clr>
        </p15:guide>
        <p15:guide id="9" orient="horz" pos="458">
          <p15:clr>
            <a:srgbClr val="F26B43"/>
          </p15:clr>
        </p15:guide>
        <p15:guide id="10" orient="horz" pos="39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US" dirty="0" smtClean="0"/>
              <a:t>C. Killer for TG Scenario, 21.02.2022</a:t>
            </a:r>
            <a:endParaRPr lang="en-US" dirty="0"/>
          </a:p>
        </p:txBody>
      </p:sp>
      <p:sp>
        <p:nvSpPr>
          <p:cNvPr id="3" name="Titel 2"/>
          <p:cNvSpPr>
            <a:spLocks noGrp="1"/>
          </p:cNvSpPr>
          <p:nvPr>
            <p:ph type="title"/>
          </p:nvPr>
        </p:nvSpPr>
        <p:spPr/>
        <p:txBody>
          <a:bodyPr/>
          <a:lstStyle/>
          <a:p>
            <a:r>
              <a:rPr lang="en-US" dirty="0"/>
              <a:t>Proposal ideas on fast electrons in the edge</a:t>
            </a:r>
          </a:p>
        </p:txBody>
      </p:sp>
      <p:sp>
        <p:nvSpPr>
          <p:cNvPr id="4" name="Datumsplatzhalter 3"/>
          <p:cNvSpPr>
            <a:spLocks noGrp="1"/>
          </p:cNvSpPr>
          <p:nvPr>
            <p:ph type="dt" sz="half" idx="10"/>
          </p:nvPr>
        </p:nvSpPr>
        <p:spPr/>
        <p:txBody>
          <a:bodyPr/>
          <a:lstStyle/>
          <a:p>
            <a:fld id="{6F4EBBD8-A576-4697-90A8-A3A1DA1E14A9}" type="datetime1">
              <a:rPr lang="de-DE" smtClean="0"/>
              <a:t>21.02.2022</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31AA536C-85F5-4A1B-A111-7CE00A08BCBC}" type="slidenum">
              <a:rPr lang="de-DE" smtClean="0"/>
              <a:pPr/>
              <a:t>1</a:t>
            </a:fld>
            <a:endParaRPr lang="de-DE" dirty="0"/>
          </a:p>
        </p:txBody>
      </p:sp>
    </p:spTree>
    <p:extLst>
      <p:ext uri="{BB962C8B-B14F-4D97-AF65-F5344CB8AC3E}">
        <p14:creationId xmlns:p14="http://schemas.microsoft.com/office/powerpoint/2010/main" val="402250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en-US" dirty="0" smtClean="0"/>
              <a:t>Recap: </a:t>
            </a:r>
            <a:r>
              <a:rPr lang="en-US" dirty="0"/>
              <a:t>indications for electron population far outside the </a:t>
            </a:r>
            <a:r>
              <a:rPr lang="en-US" dirty="0" smtClean="0"/>
              <a:t>SOL</a:t>
            </a:r>
            <a:endParaRPr lang="en-US" dirty="0"/>
          </a:p>
        </p:txBody>
      </p:sp>
      <p:sp>
        <p:nvSpPr>
          <p:cNvPr id="4" name="Datumsplatzhalter 3"/>
          <p:cNvSpPr>
            <a:spLocks noGrp="1"/>
          </p:cNvSpPr>
          <p:nvPr>
            <p:ph type="dt" sz="half" idx="14"/>
          </p:nvPr>
        </p:nvSpPr>
        <p:spPr/>
        <p:txBody>
          <a:bodyPr/>
          <a:lstStyle/>
          <a:p>
            <a:fld id="{6F4EBBD8-A576-4697-90A8-A3A1DA1E14A9}" type="datetime1">
              <a:rPr lang="de-DE" smtClean="0"/>
              <a:t>21.02.2022</a:t>
            </a:fld>
            <a:endParaRPr lang="de-DE" dirty="0"/>
          </a:p>
        </p:txBody>
      </p:sp>
      <p:sp>
        <p:nvSpPr>
          <p:cNvPr id="6" name="Foliennummernplatzhalter 5"/>
          <p:cNvSpPr>
            <a:spLocks noGrp="1"/>
          </p:cNvSpPr>
          <p:nvPr>
            <p:ph type="sldNum" sz="quarter" idx="16"/>
          </p:nvPr>
        </p:nvSpPr>
        <p:spPr/>
        <p:txBody>
          <a:bodyPr/>
          <a:lstStyle/>
          <a:p>
            <a:fld id="{31AA536C-85F5-4A1B-A111-7CE00A08BCBC}" type="slidenum">
              <a:rPr lang="de-DE" smtClean="0"/>
              <a:pPr/>
              <a:t>2</a:t>
            </a:fld>
            <a:endParaRPr lang="de-DE" dirty="0"/>
          </a:p>
        </p:txBody>
      </p:sp>
      <p:sp>
        <p:nvSpPr>
          <p:cNvPr id="2" name="Textplatzhalter 1"/>
          <p:cNvSpPr>
            <a:spLocks noGrp="1"/>
          </p:cNvSpPr>
          <p:nvPr>
            <p:ph type="body" sz="quarter" idx="17"/>
          </p:nvPr>
        </p:nvSpPr>
        <p:spPr>
          <a:xfrm>
            <a:off x="479425" y="1096929"/>
            <a:ext cx="6184986" cy="5534529"/>
          </a:xfrm>
        </p:spPr>
        <p:txBody>
          <a:bodyPr/>
          <a:lstStyle/>
          <a:p>
            <a:r>
              <a:rPr lang="en-US" sz="2000" dirty="0" smtClean="0"/>
              <a:t>hot </a:t>
            </a:r>
            <a:r>
              <a:rPr lang="en-US" sz="2000" dirty="0"/>
              <a:t>spots </a:t>
            </a:r>
            <a:r>
              <a:rPr lang="en-US" sz="2000" dirty="0" smtClean="0"/>
              <a:t>on </a:t>
            </a:r>
            <a:r>
              <a:rPr lang="en-US" sz="2000" dirty="0"/>
              <a:t>walls, probes, … </a:t>
            </a:r>
            <a:r>
              <a:rPr lang="en-US" dirty="0"/>
              <a:t/>
            </a:r>
            <a:br>
              <a:rPr lang="en-US" dirty="0"/>
            </a:br>
            <a:r>
              <a:rPr lang="en-US" sz="1800" b="0" dirty="0"/>
              <a:t>(at positions that are not expected to receive heat loads</a:t>
            </a:r>
            <a:r>
              <a:rPr lang="en-US" sz="1800" b="0" dirty="0" smtClean="0"/>
              <a:t>)</a:t>
            </a:r>
          </a:p>
          <a:p>
            <a:r>
              <a:rPr lang="en-US" sz="2000" dirty="0"/>
              <a:t>negative floating potentials seen by probes</a:t>
            </a:r>
            <a:br>
              <a:rPr lang="en-US" sz="2000" dirty="0"/>
            </a:br>
            <a:r>
              <a:rPr lang="en-US" sz="1800" b="0" dirty="0"/>
              <a:t>(where it should be zero, since </a:t>
            </a:r>
            <a:r>
              <a:rPr lang="en-US" sz="1800" b="0" i="1" dirty="0"/>
              <a:t>n</a:t>
            </a:r>
            <a:r>
              <a:rPr lang="en-US" sz="1800" b="0" dirty="0"/>
              <a:t>=0</a:t>
            </a:r>
            <a:r>
              <a:rPr lang="en-US" sz="1800" b="0" dirty="0" smtClean="0"/>
              <a:t>)</a:t>
            </a:r>
            <a:endParaRPr lang="en-US" sz="2000" b="0" dirty="0"/>
          </a:p>
          <a:p>
            <a:r>
              <a:rPr lang="en-US" sz="2000" dirty="0"/>
              <a:t>occurring in pure ECRH plasmas with </a:t>
            </a:r>
            <a:r>
              <a:rPr lang="en-US" sz="2000" i="1" dirty="0"/>
              <a:t>P</a:t>
            </a:r>
            <a:r>
              <a:rPr lang="en-US" sz="2000" baseline="-25000" dirty="0"/>
              <a:t>ECRH</a:t>
            </a:r>
            <a:r>
              <a:rPr lang="en-US" sz="2000" dirty="0"/>
              <a:t>/</a:t>
            </a:r>
            <a:r>
              <a:rPr lang="en-US" sz="2000" i="1" dirty="0" err="1"/>
              <a:t>n</a:t>
            </a:r>
            <a:r>
              <a:rPr lang="en-US" sz="2000" baseline="-25000" dirty="0" err="1"/>
              <a:t>dl</a:t>
            </a:r>
            <a:r>
              <a:rPr lang="en-US" sz="2000" dirty="0"/>
              <a:t> &gt; 1</a:t>
            </a:r>
            <a:br>
              <a:rPr lang="en-US" sz="2000" dirty="0"/>
            </a:br>
            <a:r>
              <a:rPr lang="en-US" sz="1800" b="0" dirty="0"/>
              <a:t>(for </a:t>
            </a:r>
            <a:r>
              <a:rPr lang="en-US" sz="1800" b="0" i="1" dirty="0"/>
              <a:t>P</a:t>
            </a:r>
            <a:r>
              <a:rPr lang="en-US" sz="1800" b="0" baseline="-25000" dirty="0"/>
              <a:t>ECRH</a:t>
            </a:r>
            <a:r>
              <a:rPr lang="en-US" sz="1800" b="0" dirty="0"/>
              <a:t> in MW and </a:t>
            </a:r>
            <a:r>
              <a:rPr lang="en-US" sz="1800" b="0" i="1" dirty="0" err="1"/>
              <a:t>n</a:t>
            </a:r>
            <a:r>
              <a:rPr lang="en-US" sz="1800" b="0" baseline="-25000" dirty="0" err="1"/>
              <a:t>dl</a:t>
            </a:r>
            <a:r>
              <a:rPr lang="en-US" sz="1800" b="0" dirty="0"/>
              <a:t> in 10</a:t>
            </a:r>
            <a:r>
              <a:rPr lang="en-US" sz="1800" b="0" baseline="30000" dirty="0"/>
              <a:t>19</a:t>
            </a:r>
            <a:r>
              <a:rPr lang="en-US" sz="1800" b="0" dirty="0"/>
              <a:t>m</a:t>
            </a:r>
            <a:r>
              <a:rPr lang="en-US" sz="1800" b="0" baseline="30000" dirty="0"/>
              <a:t>-2</a:t>
            </a:r>
            <a:r>
              <a:rPr lang="en-US" sz="1800" b="0" dirty="0"/>
              <a:t>) </a:t>
            </a:r>
          </a:p>
          <a:p>
            <a:endParaRPr lang="en-US" sz="2000" b="0" dirty="0"/>
          </a:p>
          <a:p>
            <a:r>
              <a:rPr lang="en-US" sz="2000" dirty="0" smtClean="0"/>
              <a:t>relevance to TF 1: </a:t>
            </a:r>
            <a:r>
              <a:rPr lang="en-US" sz="2000" i="1" dirty="0" smtClean="0"/>
              <a:t>Exploration </a:t>
            </a:r>
            <a:r>
              <a:rPr lang="en-US" sz="2000" i="1" dirty="0"/>
              <a:t>of heating scenarios using </a:t>
            </a:r>
            <a:r>
              <a:rPr lang="en-US" sz="2000" i="1" dirty="0" smtClean="0"/>
              <a:t>upgraded </a:t>
            </a:r>
            <a:r>
              <a:rPr lang="en-US" sz="2000" i="1" dirty="0"/>
              <a:t>plasma heating </a:t>
            </a:r>
            <a:r>
              <a:rPr lang="en-US" sz="2000" i="1" dirty="0" smtClean="0"/>
              <a:t>capabilities</a:t>
            </a:r>
          </a:p>
          <a:p>
            <a:pPr lvl="1"/>
            <a:r>
              <a:rPr lang="en-US" sz="1800" b="0" i="1" dirty="0"/>
              <a:t>Exhaustive operational map of the W7-X configuration </a:t>
            </a:r>
            <a:r>
              <a:rPr lang="en-US" sz="1800" b="0" i="1" dirty="0" smtClean="0"/>
              <a:t>space </a:t>
            </a:r>
            <a:r>
              <a:rPr lang="en-US" sz="1800" b="0" i="1" dirty="0"/>
              <a:t>incl. operation limits </a:t>
            </a:r>
          </a:p>
          <a:p>
            <a:pPr lvl="1"/>
            <a:r>
              <a:rPr lang="en-US" sz="1800" b="0" i="1" dirty="0" smtClean="0"/>
              <a:t>Demonstration </a:t>
            </a:r>
            <a:r>
              <a:rPr lang="en-US" sz="1800" b="0" i="1" dirty="0"/>
              <a:t>of safe operation of heating systems </a:t>
            </a:r>
            <a:endParaRPr lang="en-US" sz="2400" b="0" i="1" dirty="0"/>
          </a:p>
          <a:p>
            <a:endParaRPr lang="en-US" sz="2000" b="0" dirty="0" smtClean="0"/>
          </a:p>
          <a:p>
            <a:r>
              <a:rPr lang="en-US" sz="2000" b="0" dirty="0" smtClean="0"/>
              <a:t>see </a:t>
            </a:r>
            <a:r>
              <a:rPr lang="en-US" sz="2000" b="0" dirty="0"/>
              <a:t>also:</a:t>
            </a:r>
          </a:p>
          <a:p>
            <a:pPr lvl="1"/>
            <a:r>
              <a:rPr lang="en-US" sz="1600" dirty="0"/>
              <a:t>Physics meeting 20.11.2019</a:t>
            </a:r>
          </a:p>
          <a:p>
            <a:pPr lvl="1"/>
            <a:r>
              <a:rPr lang="en-US" sz="1600" dirty="0"/>
              <a:t>TG scenario </a:t>
            </a:r>
            <a:r>
              <a:rPr lang="en-US" sz="1600" dirty="0" smtClean="0"/>
              <a:t>16.03.2020, 21.09.2020</a:t>
            </a:r>
            <a:endParaRPr lang="en-US" sz="1600" dirty="0"/>
          </a:p>
        </p:txBody>
      </p:sp>
      <p:pic>
        <p:nvPicPr>
          <p:cNvPr id="9" name="20181002.046_AEQ31_zo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38768" y="964618"/>
            <a:ext cx="4229634" cy="5511920"/>
          </a:xfrm>
          <a:prstGeom prst="rect">
            <a:avLst/>
          </a:prstGeom>
        </p:spPr>
      </p:pic>
      <p:sp>
        <p:nvSpPr>
          <p:cNvPr id="10" name="Textfeld 9"/>
          <p:cNvSpPr txBox="1"/>
          <p:nvPr/>
        </p:nvSpPr>
        <p:spPr>
          <a:xfrm>
            <a:off x="7842390" y="6476538"/>
            <a:ext cx="1922321" cy="307777"/>
          </a:xfrm>
          <a:prstGeom prst="rect">
            <a:avLst/>
          </a:prstGeom>
          <a:noFill/>
        </p:spPr>
        <p:txBody>
          <a:bodyPr wrap="none" rtlCol="0">
            <a:spAutoFit/>
          </a:bodyPr>
          <a:lstStyle/>
          <a:p>
            <a:r>
              <a:rPr lang="de-DE" sz="1400" dirty="0" smtClean="0"/>
              <a:t>[</a:t>
            </a:r>
            <a:r>
              <a:rPr lang="de-DE" sz="1400" dirty="0" err="1" smtClean="0"/>
              <a:t>video</a:t>
            </a:r>
            <a:r>
              <a:rPr lang="de-DE" sz="1400" dirty="0" smtClean="0"/>
              <a:t>: </a:t>
            </a:r>
            <a:r>
              <a:rPr lang="de-DE" sz="1400" dirty="0" err="1" smtClean="0"/>
              <a:t>Aleix</a:t>
            </a:r>
            <a:r>
              <a:rPr lang="de-DE" sz="1400" dirty="0" smtClean="0"/>
              <a:t> Puig </a:t>
            </a:r>
            <a:r>
              <a:rPr lang="de-DE" sz="1400" dirty="0" err="1" smtClean="0"/>
              <a:t>Sitjes</a:t>
            </a:r>
            <a:r>
              <a:rPr lang="de-DE" sz="1400" dirty="0" smtClean="0"/>
              <a:t>]</a:t>
            </a:r>
            <a:endParaRPr lang="de-DE" sz="1400" dirty="0"/>
          </a:p>
        </p:txBody>
      </p:sp>
      <p:sp>
        <p:nvSpPr>
          <p:cNvPr id="11" name="Textfeld 10"/>
          <p:cNvSpPr txBox="1"/>
          <p:nvPr/>
        </p:nvSpPr>
        <p:spPr>
          <a:xfrm>
            <a:off x="9699934" y="964618"/>
            <a:ext cx="1412566" cy="369332"/>
          </a:xfrm>
          <a:prstGeom prst="rect">
            <a:avLst/>
          </a:prstGeom>
          <a:noFill/>
        </p:spPr>
        <p:txBody>
          <a:bodyPr wrap="none" rtlCol="0">
            <a:spAutoFit/>
          </a:bodyPr>
          <a:lstStyle/>
          <a:p>
            <a:r>
              <a:rPr lang="en-US" b="1" dirty="0" smtClean="0">
                <a:solidFill>
                  <a:schemeClr val="bg1"/>
                </a:solidFill>
              </a:rPr>
              <a:t>20181002.46</a:t>
            </a:r>
            <a:endParaRPr lang="en-US" b="1" dirty="0">
              <a:solidFill>
                <a:schemeClr val="bg1"/>
              </a:solidFill>
            </a:endParaRPr>
          </a:p>
        </p:txBody>
      </p:sp>
    </p:spTree>
    <p:extLst>
      <p:ext uri="{BB962C8B-B14F-4D97-AF65-F5344CB8AC3E}">
        <p14:creationId xmlns:p14="http://schemas.microsoft.com/office/powerpoint/2010/main" val="3923370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some more </a:t>
            </a:r>
            <a:r>
              <a:rPr lang="en-US" dirty="0" err="1" smtClean="0"/>
              <a:t>obversations</a:t>
            </a:r>
            <a:endParaRPr lang="en-US" dirty="0"/>
          </a:p>
        </p:txBody>
      </p:sp>
      <p:sp>
        <p:nvSpPr>
          <p:cNvPr id="3" name="Datumsplatzhalter 2"/>
          <p:cNvSpPr>
            <a:spLocks noGrp="1"/>
          </p:cNvSpPr>
          <p:nvPr>
            <p:ph type="dt" sz="half" idx="14"/>
          </p:nvPr>
        </p:nvSpPr>
        <p:spPr/>
        <p:txBody>
          <a:bodyPr/>
          <a:lstStyle/>
          <a:p>
            <a:fld id="{6F4EBBD8-A576-4697-90A8-A3A1DA1E14A9}" type="datetime1">
              <a:rPr lang="de-DE" smtClean="0"/>
              <a:t>21.02.2022</a:t>
            </a:fld>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3</a:t>
            </a:fld>
            <a:endParaRPr lang="de-DE" dirty="0"/>
          </a:p>
        </p:txBody>
      </p:sp>
      <p:sp>
        <p:nvSpPr>
          <p:cNvPr id="6" name="Textplatzhalter 5"/>
          <p:cNvSpPr>
            <a:spLocks noGrp="1"/>
          </p:cNvSpPr>
          <p:nvPr>
            <p:ph type="body" sz="quarter" idx="17"/>
          </p:nvPr>
        </p:nvSpPr>
        <p:spPr/>
        <p:txBody>
          <a:bodyPr/>
          <a:lstStyle/>
          <a:p>
            <a:r>
              <a:rPr lang="en-US" dirty="0" smtClean="0"/>
              <a:t>hot spots in low density plasmas depending on magnetic configuration</a:t>
            </a:r>
          </a:p>
          <a:p>
            <a:r>
              <a:rPr lang="en-US" dirty="0" smtClean="0"/>
              <a:t>stationary “stripes” on MPM </a:t>
            </a:r>
            <a:r>
              <a:rPr lang="en-US" dirty="0" smtClean="0">
                <a:sym typeface="Wingdings" panose="05000000000000000000" pitchFamily="2" charset="2"/>
              </a:rPr>
              <a:t> presumably by electron population tied to rational surface</a:t>
            </a:r>
            <a:endParaRPr lang="en-US"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425" y="2502053"/>
            <a:ext cx="5560586" cy="4235603"/>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5" y="2485872"/>
            <a:ext cx="2660763" cy="2502644"/>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947" y="2485872"/>
            <a:ext cx="5581828" cy="4251784"/>
          </a:xfrm>
          <a:prstGeom prst="rect">
            <a:avLst/>
          </a:prstGeom>
        </p:spPr>
      </p:pic>
      <p:sp>
        <p:nvSpPr>
          <p:cNvPr id="10" name="Textfeld 9"/>
          <p:cNvSpPr txBox="1"/>
          <p:nvPr/>
        </p:nvSpPr>
        <p:spPr>
          <a:xfrm>
            <a:off x="5477036" y="2502053"/>
            <a:ext cx="562975" cy="369332"/>
          </a:xfrm>
          <a:prstGeom prst="rect">
            <a:avLst/>
          </a:prstGeom>
          <a:noFill/>
        </p:spPr>
        <p:txBody>
          <a:bodyPr wrap="none" rtlCol="0">
            <a:spAutoFit/>
          </a:bodyPr>
          <a:lstStyle/>
          <a:p>
            <a:r>
              <a:rPr lang="en-US" dirty="0" smtClean="0">
                <a:solidFill>
                  <a:schemeClr val="bg1"/>
                </a:solidFill>
              </a:rPr>
              <a:t>EJM</a:t>
            </a:r>
            <a:endParaRPr lang="en-US" dirty="0">
              <a:solidFill>
                <a:schemeClr val="bg1"/>
              </a:solidFill>
            </a:endParaRPr>
          </a:p>
        </p:txBody>
      </p:sp>
      <p:sp>
        <p:nvSpPr>
          <p:cNvPr id="11" name="Textfeld 10"/>
          <p:cNvSpPr txBox="1"/>
          <p:nvPr/>
        </p:nvSpPr>
        <p:spPr>
          <a:xfrm>
            <a:off x="11366800" y="2485872"/>
            <a:ext cx="562975" cy="369332"/>
          </a:xfrm>
          <a:prstGeom prst="rect">
            <a:avLst/>
          </a:prstGeom>
          <a:noFill/>
        </p:spPr>
        <p:txBody>
          <a:bodyPr wrap="none" rtlCol="0">
            <a:spAutoFit/>
          </a:bodyPr>
          <a:lstStyle/>
          <a:p>
            <a:r>
              <a:rPr lang="en-US" dirty="0" smtClean="0">
                <a:solidFill>
                  <a:schemeClr val="bg1"/>
                </a:solidFill>
              </a:rPr>
              <a:t>KJM</a:t>
            </a:r>
            <a:endParaRPr lang="en-US" dirty="0">
              <a:solidFill>
                <a:schemeClr val="bg1"/>
              </a:solidFill>
            </a:endParaRPr>
          </a:p>
        </p:txBody>
      </p:sp>
    </p:spTree>
    <p:extLst>
      <p:ext uri="{BB962C8B-B14F-4D97-AF65-F5344CB8AC3E}">
        <p14:creationId xmlns:p14="http://schemas.microsoft.com/office/powerpoint/2010/main" val="189810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Relevance for OP2</a:t>
            </a:r>
            <a:endParaRPr lang="en-US" dirty="0"/>
          </a:p>
        </p:txBody>
      </p:sp>
      <p:sp>
        <p:nvSpPr>
          <p:cNvPr id="3" name="Datumsplatzhalter 2"/>
          <p:cNvSpPr>
            <a:spLocks noGrp="1"/>
          </p:cNvSpPr>
          <p:nvPr>
            <p:ph type="dt" sz="half" idx="14"/>
          </p:nvPr>
        </p:nvSpPr>
        <p:spPr/>
        <p:txBody>
          <a:bodyPr/>
          <a:lstStyle/>
          <a:p>
            <a:fld id="{6F4EBBD8-A576-4697-90A8-A3A1DA1E14A9}" type="datetime1">
              <a:rPr lang="de-DE" smtClean="0"/>
              <a:t>21.02.2022</a:t>
            </a:fld>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4</a:t>
            </a:fld>
            <a:endParaRPr lang="de-DE" dirty="0"/>
          </a:p>
        </p:txBody>
      </p:sp>
      <p:sp>
        <p:nvSpPr>
          <p:cNvPr id="6" name="Textplatzhalter 5"/>
          <p:cNvSpPr>
            <a:spLocks noGrp="1"/>
          </p:cNvSpPr>
          <p:nvPr>
            <p:ph type="body" sz="quarter" idx="17"/>
          </p:nvPr>
        </p:nvSpPr>
        <p:spPr/>
        <p:txBody>
          <a:bodyPr/>
          <a:lstStyle/>
          <a:p>
            <a:r>
              <a:rPr lang="en-US" sz="2000" dirty="0" smtClean="0"/>
              <a:t>TF I: </a:t>
            </a:r>
            <a:r>
              <a:rPr lang="en-US" sz="2000" i="1" dirty="0"/>
              <a:t>Exploration of heating scenarios using upgraded plasma heating capabilities</a:t>
            </a:r>
          </a:p>
          <a:p>
            <a:pPr lvl="1"/>
            <a:r>
              <a:rPr lang="en-US" sz="1800" i="1" dirty="0"/>
              <a:t>Exhaustive operational map of the W7-X configuration space incl. operation limits </a:t>
            </a:r>
          </a:p>
          <a:p>
            <a:pPr lvl="1"/>
            <a:r>
              <a:rPr lang="en-US" sz="1800" i="1" dirty="0"/>
              <a:t>Demonstration of safe operation of heating systems </a:t>
            </a:r>
            <a:endParaRPr lang="en-US" sz="2400" i="1" dirty="0"/>
          </a:p>
          <a:p>
            <a:r>
              <a:rPr lang="en-US" sz="2000" dirty="0" smtClean="0"/>
              <a:t>ECRH power has increased from OP1 and will increase further</a:t>
            </a:r>
          </a:p>
          <a:p>
            <a:pPr lvl="1"/>
            <a:r>
              <a:rPr lang="en-US" sz="1800" dirty="0" smtClean="0"/>
              <a:t>does the </a:t>
            </a:r>
            <a:r>
              <a:rPr lang="en-US" sz="1800" i="1" dirty="0"/>
              <a:t>P</a:t>
            </a:r>
            <a:r>
              <a:rPr lang="en-US" sz="1800" baseline="-25000" dirty="0"/>
              <a:t>ECRH</a:t>
            </a:r>
            <a:r>
              <a:rPr lang="en-US" sz="1800" dirty="0"/>
              <a:t>/</a:t>
            </a:r>
            <a:r>
              <a:rPr lang="en-US" sz="1800" i="1" dirty="0" err="1"/>
              <a:t>n</a:t>
            </a:r>
            <a:r>
              <a:rPr lang="en-US" sz="1800" baseline="-25000" dirty="0" err="1"/>
              <a:t>dl</a:t>
            </a:r>
            <a:r>
              <a:rPr lang="en-US" sz="1800" dirty="0"/>
              <a:t> &gt; </a:t>
            </a:r>
            <a:r>
              <a:rPr lang="en-US" sz="1800" dirty="0" smtClean="0"/>
              <a:t>1 existence regime transfer to higher power? Hopefully not… </a:t>
            </a:r>
            <a:r>
              <a:rPr lang="en-US" sz="1800" dirty="0"/>
              <a:t/>
            </a:r>
            <a:br>
              <a:rPr lang="en-US" sz="1800" dirty="0"/>
            </a:br>
            <a:r>
              <a:rPr lang="en-US" sz="1800" dirty="0" smtClean="0">
                <a:sym typeface="Wingdings" panose="05000000000000000000" pitchFamily="2" charset="2"/>
              </a:rPr>
              <a:t> map out operational space (in heating power, density, potentially ECRH details (choice/settings of </a:t>
            </a:r>
            <a:r>
              <a:rPr lang="en-US" sz="1800" dirty="0" err="1" smtClean="0">
                <a:sym typeface="Wingdings" panose="05000000000000000000" pitchFamily="2" charset="2"/>
              </a:rPr>
              <a:t>gyrotrons</a:t>
            </a:r>
            <a:r>
              <a:rPr lang="en-US" sz="1800" dirty="0" smtClean="0">
                <a:sym typeface="Wingdings" panose="05000000000000000000" pitchFamily="2" charset="2"/>
              </a:rPr>
              <a:t>))</a:t>
            </a:r>
          </a:p>
          <a:p>
            <a:r>
              <a:rPr lang="en-US" sz="2000" dirty="0" smtClean="0">
                <a:sym typeface="Wingdings" panose="05000000000000000000" pitchFamily="2" charset="2"/>
              </a:rPr>
              <a:t>acceleration mechanism</a:t>
            </a:r>
          </a:p>
          <a:p>
            <a:pPr lvl="1"/>
            <a:r>
              <a:rPr lang="en-US" sz="1800" dirty="0" smtClean="0">
                <a:sym typeface="Wingdings" panose="05000000000000000000" pitchFamily="2" charset="2"/>
              </a:rPr>
              <a:t>candidate: Parametric Decay Instability. First observations in OP1.2b, experiments with upgraded diagnostic planned [</a:t>
            </a:r>
            <a:r>
              <a:rPr lang="en-US" sz="1800" dirty="0" err="1" smtClean="0">
                <a:sym typeface="Wingdings" panose="05000000000000000000" pitchFamily="2" charset="2"/>
              </a:rPr>
              <a:t>Moseev+DTU</a:t>
            </a:r>
            <a:r>
              <a:rPr lang="en-US" sz="1800" dirty="0">
                <a:sym typeface="Wingdings" panose="05000000000000000000" pitchFamily="2" charset="2"/>
              </a:rPr>
              <a:t>]</a:t>
            </a:r>
            <a:endParaRPr lang="en-US" sz="1800" dirty="0" smtClean="0">
              <a:sym typeface="Wingdings" panose="05000000000000000000" pitchFamily="2" charset="2"/>
            </a:endParaRPr>
          </a:p>
          <a:p>
            <a:pPr lvl="1"/>
            <a:r>
              <a:rPr lang="en-US" sz="1800" dirty="0" smtClean="0">
                <a:sym typeface="Wingdings" panose="05000000000000000000" pitchFamily="2" charset="2"/>
              </a:rPr>
              <a:t>parallel electric fields (similar to tokamak runaway mechanism) can transiently appear in edge due to current distribution, but no candidate for plasma in equilibrium [</a:t>
            </a:r>
            <a:r>
              <a:rPr lang="en-US" sz="1800" dirty="0" err="1" smtClean="0">
                <a:sym typeface="Wingdings" panose="05000000000000000000" pitchFamily="2" charset="2"/>
              </a:rPr>
              <a:t>Aleynikov</a:t>
            </a:r>
            <a:r>
              <a:rPr lang="en-US" sz="1800" dirty="0" smtClean="0">
                <a:sym typeface="Wingdings" panose="05000000000000000000" pitchFamily="2" charset="2"/>
              </a:rPr>
              <a:t>]</a:t>
            </a:r>
          </a:p>
          <a:p>
            <a:r>
              <a:rPr lang="en-US" sz="2000" dirty="0" smtClean="0">
                <a:sym typeface="Wingdings" panose="05000000000000000000" pitchFamily="2" charset="2"/>
              </a:rPr>
              <a:t>fundamental understanding of fast particle losses</a:t>
            </a:r>
          </a:p>
          <a:p>
            <a:pPr lvl="1"/>
            <a:r>
              <a:rPr lang="en-US" sz="1800" dirty="0" smtClean="0">
                <a:sym typeface="Wingdings" panose="05000000000000000000" pitchFamily="2" charset="2"/>
              </a:rPr>
              <a:t>experimentally observed fast electron losses as validation for ASCOT, BEAMS3D</a:t>
            </a:r>
          </a:p>
          <a:p>
            <a:pPr lvl="1"/>
            <a:r>
              <a:rPr lang="en-US" sz="1800" dirty="0" smtClean="0">
                <a:sym typeface="Wingdings" panose="05000000000000000000" pitchFamily="2" charset="2"/>
              </a:rPr>
              <a:t>(in some configurations (e.g. KJM), MPM data indicates ion losses in pure ECRH plasmas)</a:t>
            </a:r>
            <a:r>
              <a:rPr lang="en-US" sz="1800" dirty="0"/>
              <a:t/>
            </a:r>
            <a:br>
              <a:rPr lang="en-US" sz="1800" dirty="0"/>
            </a:br>
            <a:endParaRPr lang="en-US" sz="1800" dirty="0"/>
          </a:p>
        </p:txBody>
      </p:sp>
    </p:spTree>
    <p:extLst>
      <p:ext uri="{BB962C8B-B14F-4D97-AF65-F5344CB8AC3E}">
        <p14:creationId xmlns:p14="http://schemas.microsoft.com/office/powerpoint/2010/main" val="420664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Proposals for OP2.1/2.2</a:t>
            </a:r>
            <a:endParaRPr lang="en-US" dirty="0"/>
          </a:p>
        </p:txBody>
      </p:sp>
      <p:sp>
        <p:nvSpPr>
          <p:cNvPr id="3" name="Datumsplatzhalter 2"/>
          <p:cNvSpPr>
            <a:spLocks noGrp="1"/>
          </p:cNvSpPr>
          <p:nvPr>
            <p:ph type="dt" sz="half" idx="14"/>
          </p:nvPr>
        </p:nvSpPr>
        <p:spPr/>
        <p:txBody>
          <a:bodyPr/>
          <a:lstStyle/>
          <a:p>
            <a:fld id="{6F4EBBD8-A576-4697-90A8-A3A1DA1E14A9}" type="datetime1">
              <a:rPr lang="de-DE" smtClean="0"/>
              <a:t>21.02.2022</a:t>
            </a:fld>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31AA536C-85F5-4A1B-A111-7CE00A08BCBC}" type="slidenum">
              <a:rPr lang="de-DE" smtClean="0"/>
              <a:pPr/>
              <a:t>5</a:t>
            </a:fld>
            <a:endParaRPr lang="de-DE" dirty="0"/>
          </a:p>
        </p:txBody>
      </p:sp>
      <p:sp>
        <p:nvSpPr>
          <p:cNvPr id="6" name="Textplatzhalter 5"/>
          <p:cNvSpPr>
            <a:spLocks noGrp="1"/>
          </p:cNvSpPr>
          <p:nvPr>
            <p:ph type="body" sz="quarter" idx="17"/>
          </p:nvPr>
        </p:nvSpPr>
        <p:spPr/>
        <p:txBody>
          <a:bodyPr/>
          <a:lstStyle/>
          <a:p>
            <a:r>
              <a:rPr lang="en-US" dirty="0" smtClean="0"/>
              <a:t>piggyback survey using MPM whenever electric probes are operated</a:t>
            </a:r>
          </a:p>
          <a:p>
            <a:pPr lvl="1"/>
            <a:r>
              <a:rPr lang="en-US" dirty="0" smtClean="0"/>
              <a:t>look for fast particle signatures outside the SOL whenever electric probes are operated (see caki_007 in OP1.2b)</a:t>
            </a:r>
          </a:p>
          <a:p>
            <a:pPr lvl="1"/>
            <a:r>
              <a:rPr lang="en-US" dirty="0" smtClean="0"/>
              <a:t>in addition have an eye on pop-up divertor probes (although these only cover a much smaller spatial area)</a:t>
            </a:r>
            <a:endParaRPr lang="en-US" dirty="0"/>
          </a:p>
          <a:p>
            <a:r>
              <a:rPr lang="en-US" dirty="0" smtClean="0"/>
              <a:t>use MPM and video cameras in </a:t>
            </a:r>
            <a:r>
              <a:rPr lang="en-US" i="1" dirty="0" smtClean="0"/>
              <a:t>P</a:t>
            </a:r>
            <a:r>
              <a:rPr lang="en-US" baseline="-25000" dirty="0" smtClean="0"/>
              <a:t>ECRH</a:t>
            </a:r>
            <a:r>
              <a:rPr lang="en-US" dirty="0" smtClean="0"/>
              <a:t>, </a:t>
            </a:r>
            <a:r>
              <a:rPr lang="en-US" i="1" dirty="0" smtClean="0"/>
              <a:t>n</a:t>
            </a:r>
            <a:r>
              <a:rPr lang="en-US" dirty="0" smtClean="0"/>
              <a:t> operational space</a:t>
            </a:r>
          </a:p>
          <a:p>
            <a:pPr lvl="1"/>
            <a:r>
              <a:rPr lang="en-US" dirty="0" smtClean="0"/>
              <a:t>if this is caused by PDI, SOL density profiles are important </a:t>
            </a:r>
            <a:r>
              <a:rPr lang="en-US" dirty="0" smtClean="0">
                <a:sym typeface="Wingdings" panose="05000000000000000000" pitchFamily="2" charset="2"/>
              </a:rPr>
              <a:t> study variations of SOL density profile while keeping </a:t>
            </a:r>
            <a:r>
              <a:rPr lang="en-US" dirty="0" err="1" smtClean="0">
                <a:sym typeface="Wingdings" panose="05000000000000000000" pitchFamily="2" charset="2"/>
              </a:rPr>
              <a:t>n</a:t>
            </a:r>
            <a:r>
              <a:rPr lang="en-US" baseline="-25000" dirty="0" err="1" smtClean="0">
                <a:sym typeface="Wingdings" panose="05000000000000000000" pitchFamily="2" charset="2"/>
              </a:rPr>
              <a:t>dl</a:t>
            </a:r>
            <a:r>
              <a:rPr lang="en-US" dirty="0" smtClean="0">
                <a:sym typeface="Wingdings" panose="05000000000000000000" pitchFamily="2" charset="2"/>
              </a:rPr>
              <a:t> constant.</a:t>
            </a:r>
          </a:p>
          <a:p>
            <a:pPr lvl="1"/>
            <a:r>
              <a:rPr lang="en-US" dirty="0"/>
              <a:t>PDI group is preparing dedicated proposals (TG Heating</a:t>
            </a:r>
            <a:r>
              <a:rPr lang="en-US" dirty="0" smtClean="0"/>
              <a:t>?) </a:t>
            </a:r>
            <a:r>
              <a:rPr lang="en-US" dirty="0" smtClean="0">
                <a:sym typeface="Wingdings" panose="05000000000000000000" pitchFamily="2" charset="2"/>
              </a:rPr>
              <a:t> perhaps </a:t>
            </a:r>
            <a:r>
              <a:rPr lang="en-US" dirty="0" smtClean="0"/>
              <a:t>attach </a:t>
            </a:r>
            <a:r>
              <a:rPr lang="en-US" dirty="0"/>
              <a:t>MPM operation to those </a:t>
            </a:r>
            <a:r>
              <a:rPr lang="en-US" dirty="0" smtClean="0"/>
              <a:t>proposals</a:t>
            </a:r>
          </a:p>
          <a:p>
            <a:pPr lvl="1"/>
            <a:r>
              <a:rPr lang="en-US" dirty="0" smtClean="0"/>
              <a:t>in OP1.2b, worst scenario was in reversed field. Coincidence? </a:t>
            </a:r>
            <a:r>
              <a:rPr lang="en-US" dirty="0" smtClean="0">
                <a:sym typeface="Wingdings" panose="05000000000000000000" pitchFamily="2" charset="2"/>
              </a:rPr>
              <a:t> Carefully check reversed field experiments</a:t>
            </a:r>
          </a:p>
          <a:p>
            <a:pPr lvl="1"/>
            <a:r>
              <a:rPr lang="en-US" dirty="0" smtClean="0">
                <a:sym typeface="Wingdings" panose="05000000000000000000" pitchFamily="2" charset="2"/>
              </a:rPr>
              <a:t>inject pellets / </a:t>
            </a:r>
            <a:r>
              <a:rPr lang="en-US" dirty="0" err="1" smtClean="0">
                <a:sym typeface="Wingdings" panose="05000000000000000000" pitchFamily="2" charset="2"/>
              </a:rPr>
              <a:t>Tespel</a:t>
            </a:r>
            <a:r>
              <a:rPr lang="en-US" dirty="0" smtClean="0">
                <a:sym typeface="Wingdings" panose="05000000000000000000" pitchFamily="2" charset="2"/>
              </a:rPr>
              <a:t> in fast electron scenario  increased ablation (seen in TJ-II)</a:t>
            </a:r>
            <a:endParaRPr lang="en-US" dirty="0" smtClean="0"/>
          </a:p>
          <a:p>
            <a:r>
              <a:rPr lang="en-US" dirty="0"/>
              <a:t>new </a:t>
            </a:r>
            <a:r>
              <a:rPr lang="en-US" dirty="0" smtClean="0"/>
              <a:t>electron </a:t>
            </a:r>
            <a:r>
              <a:rPr lang="en-US" dirty="0"/>
              <a:t>probe for measurement of non-thermal electron currents (FZJ/EAST)</a:t>
            </a:r>
          </a:p>
          <a:p>
            <a:pPr lvl="1"/>
            <a:r>
              <a:rPr lang="en-US" dirty="0"/>
              <a:t>shielding ions (small aperture, electrical bias) </a:t>
            </a:r>
            <a:r>
              <a:rPr lang="en-US" dirty="0">
                <a:sym typeface="Wingdings" panose="05000000000000000000" pitchFamily="2" charset="2"/>
              </a:rPr>
              <a:t> only sensitive to </a:t>
            </a:r>
            <a:r>
              <a:rPr lang="en-US" dirty="0" smtClean="0">
                <a:sym typeface="Wingdings" panose="05000000000000000000" pitchFamily="2" charset="2"/>
              </a:rPr>
              <a:t>electrons</a:t>
            </a:r>
          </a:p>
          <a:p>
            <a:pPr lvl="1"/>
            <a:r>
              <a:rPr lang="en-US" dirty="0" smtClean="0">
                <a:sym typeface="Wingdings" panose="05000000000000000000" pitchFamily="2" charset="2"/>
              </a:rPr>
              <a:t>resolves direction along/against field (indications for preferred directionality </a:t>
            </a:r>
            <a:br>
              <a:rPr lang="en-US" dirty="0" smtClean="0">
                <a:sym typeface="Wingdings" panose="05000000000000000000" pitchFamily="2" charset="2"/>
              </a:rPr>
            </a:br>
            <a:r>
              <a:rPr lang="en-US" dirty="0" smtClean="0">
                <a:sym typeface="Wingdings" panose="05000000000000000000" pitchFamily="2" charset="2"/>
              </a:rPr>
              <a:t>of electrons in OP1.2)</a:t>
            </a:r>
            <a:endParaRPr lang="en-US" dirty="0">
              <a:sym typeface="Wingdings" panose="05000000000000000000" pitchFamily="2" charset="2"/>
            </a:endParaRPr>
          </a:p>
          <a:p>
            <a:pPr lvl="1"/>
            <a:r>
              <a:rPr lang="en-US" dirty="0">
                <a:sym typeface="Wingdings" panose="05000000000000000000" pitchFamily="2" charset="2"/>
              </a:rPr>
              <a:t>presentation later today (TG Edge/Divertor, 21.02.2022 15.30)</a:t>
            </a:r>
            <a:endParaRPr lang="en-US" dirty="0"/>
          </a:p>
          <a:p>
            <a:endParaRPr lang="en-US" dirty="0"/>
          </a:p>
          <a:p>
            <a:pPr lvl="1"/>
            <a:endParaRPr lang="en-US" dirty="0" smtClean="0"/>
          </a:p>
          <a:p>
            <a:endParaRPr lang="en-US" dirty="0" smtClean="0"/>
          </a:p>
        </p:txBody>
      </p:sp>
      <p:pic>
        <p:nvPicPr>
          <p:cNvPr id="7" name="Grafik 6"/>
          <p:cNvPicPr>
            <a:picLocks noChangeAspect="1"/>
          </p:cNvPicPr>
          <p:nvPr/>
        </p:nvPicPr>
        <p:blipFill>
          <a:blip r:embed="rId2"/>
          <a:stretch>
            <a:fillRect/>
          </a:stretch>
        </p:blipFill>
        <p:spPr>
          <a:xfrm>
            <a:off x="8677459" y="4722262"/>
            <a:ext cx="3252316" cy="2135738"/>
          </a:xfrm>
          <a:prstGeom prst="rect">
            <a:avLst/>
          </a:prstGeom>
        </p:spPr>
      </p:pic>
    </p:spTree>
    <p:extLst>
      <p:ext uri="{BB962C8B-B14F-4D97-AF65-F5344CB8AC3E}">
        <p14:creationId xmlns:p14="http://schemas.microsoft.com/office/powerpoint/2010/main" val="1763965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B38E543F-A129-40C0-ADBB-433F65C5093B}"/>
    </a:ext>
  </a:extLst>
</a:theme>
</file>

<file path=ppt/theme/theme2.xml><?xml version="1.0" encoding="utf-8"?>
<a:theme xmlns:a="http://schemas.openxmlformats.org/drawingml/2006/main" name="Content">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FAAC022C-BDCA-486D-9192-2B2D81FEC5B6}"/>
    </a:ext>
  </a:extLst>
</a:theme>
</file>

<file path=ppt/theme/theme3.xml><?xml version="1.0" encoding="utf-8"?>
<a:theme xmlns:a="http://schemas.openxmlformats.org/drawingml/2006/main" name="IPP_only">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IPP Slide 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E76A6302-06F5-411F-9080-DEBE3294FD38}"/>
    </a:ext>
  </a:extLst>
</a:theme>
</file>

<file path=ppt/theme/theme4.xml><?xml version="1.0" encoding="utf-8"?>
<a:theme xmlns:a="http://schemas.openxmlformats.org/drawingml/2006/main" name="Blank">
  <a:themeElements>
    <a:clrScheme name="IPP">
      <a:dk1>
        <a:sysClr val="windowText" lastClr="000000"/>
      </a:dk1>
      <a:lt1>
        <a:sysClr val="window" lastClr="FFFFFF"/>
      </a:lt1>
      <a:dk2>
        <a:srgbClr val="44546A"/>
      </a:dk2>
      <a:lt2>
        <a:srgbClr val="E7E6E6"/>
      </a:lt2>
      <a:accent1>
        <a:srgbClr val="005BAA"/>
      </a:accent1>
      <a:accent2>
        <a:srgbClr val="B42041"/>
      </a:accent2>
      <a:accent3>
        <a:srgbClr val="70AD47"/>
      </a:accent3>
      <a:accent4>
        <a:srgbClr val="F9A807"/>
      </a:accent4>
      <a:accent5>
        <a:srgbClr val="4472C4"/>
      </a:accent5>
      <a:accent6>
        <a:srgbClr val="FF0000"/>
      </a:accent6>
      <a:hlink>
        <a:srgbClr val="005BAA"/>
      </a:hlink>
      <a:folHlink>
        <a:srgbClr val="954F72"/>
      </a:folHlink>
    </a:clrScheme>
    <a:fontScheme name="Standard">
      <a:majorFont>
        <a:latin typeface="Arial Narrow"/>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Folien-Muster Logo Wendelstein 7-X.pptx" id="{C543C980-2F68-4B72-B6FA-AAFF205D1708}" vid="{7422B880-84A2-4B5A-821E-D6700FA56196}"/>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PP blue">
      <a:srgbClr val="005BAA"/>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slide_template_W7X_2022_02_16_9</Template>
  <TotalTime>0</TotalTime>
  <Words>533</Words>
  <Application>Microsoft Office PowerPoint</Application>
  <PresentationFormat>Breitbild</PresentationFormat>
  <Paragraphs>57</Paragraphs>
  <Slides>5</Slides>
  <Notes>0</Notes>
  <HiddenSlides>0</HiddenSlides>
  <MMClips>1</MMClips>
  <ScaleCrop>false</ScaleCrop>
  <HeadingPairs>
    <vt:vector size="6" baseType="variant">
      <vt:variant>
        <vt:lpstr>Verwendete Schriftarten</vt:lpstr>
      </vt:variant>
      <vt:variant>
        <vt:i4>4</vt:i4>
      </vt:variant>
      <vt:variant>
        <vt:lpstr>Design</vt:lpstr>
      </vt:variant>
      <vt:variant>
        <vt:i4>4</vt:i4>
      </vt:variant>
      <vt:variant>
        <vt:lpstr>Folientitel</vt:lpstr>
      </vt:variant>
      <vt:variant>
        <vt:i4>5</vt:i4>
      </vt:variant>
    </vt:vector>
  </HeadingPairs>
  <TitlesOfParts>
    <vt:vector size="13" baseType="lpstr">
      <vt:lpstr>Arial</vt:lpstr>
      <vt:lpstr>Arial Narrow</vt:lpstr>
      <vt:lpstr>Calibri</vt:lpstr>
      <vt:lpstr>Wingdings</vt:lpstr>
      <vt:lpstr>Title</vt:lpstr>
      <vt:lpstr>Content</vt:lpstr>
      <vt:lpstr>IPP_only</vt:lpstr>
      <vt:lpstr>Blank</vt:lpstr>
      <vt:lpstr>Proposal ideas on fast electrons in the edge</vt:lpstr>
      <vt:lpstr>Recap: indications for electron population far outside the SOL</vt:lpstr>
      <vt:lpstr>some more obversations</vt:lpstr>
      <vt:lpstr>Relevance for OP2</vt:lpstr>
      <vt:lpstr>Proposals for OP2.1/2.2</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electron proposals OP2</dc:title>
  <dc:creator>Carsten Killer</dc:creator>
  <cp:lastModifiedBy>Carsten Killer</cp:lastModifiedBy>
  <cp:revision>20</cp:revision>
  <dcterms:created xsi:type="dcterms:W3CDTF">2022-02-21T08:24:06Z</dcterms:created>
  <dcterms:modified xsi:type="dcterms:W3CDTF">2022-02-21T13:18:08Z</dcterms:modified>
</cp:coreProperties>
</file>