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9" r:id="rId3"/>
    <p:sldId id="263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F3285-F58C-44C2-A6A3-4E1EFEDD7A5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C1DEA-5BCB-4316-9AE6-22C0BCC2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46895-DAEF-47E5-8529-7A3EBD8431C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67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3.wmf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tif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814349-AC77-465C-B16C-046861DD986E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5822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597780"/>
            <a:ext cx="12209760" cy="22691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189217"/>
            <a:ext cx="576000" cy="51205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07E0193A-8FE9-4619-B6DF-5B3EEB80D9D5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485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5242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87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191104"/>
            <a:ext cx="576000" cy="5120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6C77-A968-4E51-91C2-9218931BA6A0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3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9" y="191103"/>
            <a:ext cx="576000" cy="512049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82A2-0E0F-4118-B231-B205E0412339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6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UG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91104"/>
            <a:ext cx="576000" cy="51205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19E8570-8907-4E1E-93BF-AF4F64FB8EAF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677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53956"/>
            <a:ext cx="12192001" cy="22624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3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0063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3"/>
            <a:ext cx="607440" cy="540000"/>
          </a:xfrm>
          <a:prstGeom prst="rect">
            <a:avLst/>
          </a:prstGeom>
        </p:spPr>
      </p:pic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05EEA8-A11D-4100-8A49-6566800063C8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8693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4"/>
            <a:ext cx="607443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92963B-A086-4F4F-989B-532DFCE181B7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278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76051F-1AA8-4F26-AABF-17D7F8EEF756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33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231253-F247-4906-ACF2-6E58534D6AD9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418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CEF1-58E8-4BEB-B630-987B42F0F56B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614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0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49B0-550B-47D4-9C19-757EAFDDE1E4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8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89217"/>
            <a:ext cx="575532" cy="511634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78F2-3A68-4F5C-B55A-71D4F72E6AA6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7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89217"/>
            <a:ext cx="576000" cy="512050"/>
          </a:xfrm>
          <a:prstGeom prst="rect">
            <a:avLst/>
          </a:prstGeom>
        </p:spPr>
      </p:pic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63DB-9F4A-4DC9-BCBC-981AE09180D7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03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B3BCE55-8D8D-4B5D-85C8-CB1895225FFE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SOL transport subgroup - proposal discussion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3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uro-fusion.org/event/1236/" TargetMode="External"/><Relationship Id="rId2" Type="http://schemas.openxmlformats.org/officeDocument/2006/relationships/hyperlink" Target="file:///\\x-drive\W7-X%20Team\Exchange\Topical%20Group%20Edge%20and%20Divertor\Top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euro-fusion.org/event/1743/" TargetMode="External"/><Relationship Id="rId4" Type="http://schemas.openxmlformats.org/officeDocument/2006/relationships/hyperlink" Target="https://www.mindmeister.com/map/1918710383?t=3vVL0Ox9s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oMbBjzMZLUcDKudnqcnpeKnqds3RmQAldg8t5ozv-F8/edit#gi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502600" y="3150552"/>
            <a:ext cx="11042015" cy="748028"/>
          </a:xfrm>
        </p:spPr>
        <p:txBody>
          <a:bodyPr/>
          <a:lstStyle/>
          <a:p>
            <a:r>
              <a:rPr lang="en-US" sz="2200" dirty="0" smtClean="0"/>
              <a:t>V. Perseo on behalf of the whole group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2937" y="1494387"/>
            <a:ext cx="10721340" cy="1316396"/>
          </a:xfrm>
        </p:spPr>
        <p:txBody>
          <a:bodyPr/>
          <a:lstStyle/>
          <a:p>
            <a:r>
              <a:rPr lang="en-US" dirty="0" smtClean="0"/>
              <a:t>SOL transport subgroup – proposal discussion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A536C-85F5-4A1B-A111-7CE00A08BCB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386F-35AC-4934-ACF1-83DFBD596D53}" type="datetime1">
              <a:rPr lang="en-GB" smtClean="0"/>
              <a:t>09/03/2022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5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on SOL transport and profiles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6EB49-A7C3-4F72-A8B4-8283A6FCD551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Complete list on x-drive: </a:t>
            </a:r>
            <a:br>
              <a:rPr lang="en-US" sz="2200" dirty="0"/>
            </a:br>
            <a:r>
              <a:rPr lang="en-US" sz="2200" dirty="0"/>
              <a:t>	      </a:t>
            </a:r>
            <a:r>
              <a:rPr lang="en-US" sz="2200" dirty="0">
                <a:hlinkClick r:id="rId2" action="ppaction://hlinkfile"/>
              </a:rPr>
              <a:t>\\x-drive\W7-X Team\Exchange\Topical Group Edge and Divertor\Topics</a:t>
            </a:r>
            <a:endParaRPr lang="en-US" sz="2200" dirty="0"/>
          </a:p>
          <a:p>
            <a:r>
              <a:rPr lang="en-US" sz="2200" dirty="0"/>
              <a:t>Ideas based </a:t>
            </a:r>
            <a:r>
              <a:rPr lang="en-US" sz="2200" dirty="0" smtClean="0"/>
              <a:t>on </a:t>
            </a:r>
            <a:r>
              <a:rPr lang="en-US" sz="2200" dirty="0"/>
              <a:t>OP1.2 (report on </a:t>
            </a:r>
            <a:r>
              <a:rPr lang="en-US" sz="2200" dirty="0" err="1">
                <a:hlinkClick r:id="rId3"/>
              </a:rPr>
              <a:t>indico</a:t>
            </a:r>
            <a:r>
              <a:rPr lang="en-US" sz="2200" dirty="0">
                <a:hlinkClick r:id="rId3"/>
              </a:rPr>
              <a:t> - 09.08.2021</a:t>
            </a:r>
            <a:r>
              <a:rPr lang="en-US" sz="2200" dirty="0"/>
              <a:t>) and on </a:t>
            </a:r>
            <a:r>
              <a:rPr lang="en-US" sz="2200" dirty="0" err="1">
                <a:hlinkClick r:id="rId4"/>
              </a:rPr>
              <a:t>mindmap</a:t>
            </a:r>
            <a:endParaRPr lang="en-US" sz="2200" dirty="0"/>
          </a:p>
          <a:p>
            <a:r>
              <a:rPr lang="en-US" sz="2200" dirty="0" smtClean="0"/>
              <a:t>Last status update on </a:t>
            </a:r>
            <a:r>
              <a:rPr lang="en-US" sz="2200" dirty="0" err="1" smtClean="0">
                <a:hlinkClick r:id="rId5"/>
              </a:rPr>
              <a:t>indico</a:t>
            </a:r>
            <a:r>
              <a:rPr lang="en-US" sz="2200" dirty="0" smtClean="0">
                <a:hlinkClick r:id="rId5"/>
              </a:rPr>
              <a:t> - 07.02.2022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Aim: grouping the discussion of the proposals to find common points</a:t>
            </a:r>
            <a:br>
              <a:rPr lang="en-US" sz="2200" dirty="0" smtClean="0"/>
            </a:br>
            <a:r>
              <a:rPr lang="en-US" sz="2200" dirty="0" smtClean="0">
                <a:sym typeface="Wingdings" panose="05000000000000000000" pitchFamily="2" charset="2"/>
              </a:rPr>
              <a:t> Helpful for proposal writing and in terms of session organization (see Victoria’s contribution)</a:t>
            </a:r>
          </a:p>
          <a:p>
            <a:r>
              <a:rPr lang="en-US" sz="2200" dirty="0" smtClean="0"/>
              <a:t>Proposals could be grouped in:</a:t>
            </a:r>
          </a:p>
          <a:p>
            <a:pPr lvl="1"/>
            <a:r>
              <a:rPr lang="en-US" sz="1800" dirty="0" smtClean="0"/>
              <a:t>Physics topics</a:t>
            </a:r>
          </a:p>
          <a:p>
            <a:pPr lvl="2"/>
            <a:r>
              <a:rPr lang="en-US" sz="1600" dirty="0"/>
              <a:t>Profile measurements</a:t>
            </a:r>
          </a:p>
          <a:p>
            <a:pPr lvl="2"/>
            <a:r>
              <a:rPr lang="en-US" sz="1600" dirty="0"/>
              <a:t>Drifts</a:t>
            </a:r>
          </a:p>
          <a:p>
            <a:pPr lvl="2"/>
            <a:r>
              <a:rPr lang="en-US" sz="1600" dirty="0"/>
              <a:t>Transport mechanisms (effect of radiation, gradients, flows)</a:t>
            </a:r>
          </a:p>
          <a:p>
            <a:pPr lvl="2"/>
            <a:r>
              <a:rPr lang="en-US" sz="1600" dirty="0"/>
              <a:t>SOL </a:t>
            </a:r>
            <a:r>
              <a:rPr lang="en-US" sz="1600" dirty="0" smtClean="0"/>
              <a:t>turbulence</a:t>
            </a:r>
          </a:p>
          <a:p>
            <a:pPr lvl="1"/>
            <a:r>
              <a:rPr lang="en-US" sz="1800" dirty="0" smtClean="0"/>
              <a:t>Or similar experimental conditions</a:t>
            </a:r>
          </a:p>
          <a:p>
            <a:pPr lvl="2"/>
            <a:r>
              <a:rPr lang="en-US" sz="1600" dirty="0" smtClean="0"/>
              <a:t>Magnetic configuration (reversed field, control coils, iota scan, …)</a:t>
            </a:r>
          </a:p>
          <a:p>
            <a:pPr lvl="2"/>
            <a:r>
              <a:rPr lang="en-US" sz="1600" dirty="0" smtClean="0"/>
              <a:t>Density/power scan</a:t>
            </a:r>
          </a:p>
          <a:p>
            <a:pPr lvl="2"/>
            <a:r>
              <a:rPr lang="en-US" sz="1600" dirty="0" smtClean="0"/>
              <a:t>…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effective proposal planning, important to: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05EEA8-A11D-4100-8A49-6566800063C8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 smtClean="0"/>
              <a:t>Fix the magnetic field configuration</a:t>
            </a:r>
          </a:p>
          <a:p>
            <a:r>
              <a:rPr lang="en-US" sz="2200" dirty="0" smtClean="0"/>
              <a:t>Fix the essential diagnostic</a:t>
            </a:r>
          </a:p>
          <a:p>
            <a:pPr lvl="1"/>
            <a:r>
              <a:rPr lang="en-US" sz="1800" dirty="0" smtClean="0"/>
              <a:t>Pay attention to diagnostic requirements, such as flat top for profile diagnostics</a:t>
            </a:r>
          </a:p>
          <a:p>
            <a:pPr lvl="1"/>
            <a:r>
              <a:rPr lang="en-US" sz="1800" dirty="0" smtClean="0"/>
              <a:t>Take into account the effect of perturbative diagnostics (e.g. MPM plunges)</a:t>
            </a:r>
          </a:p>
          <a:p>
            <a:r>
              <a:rPr lang="en-US" sz="2200" dirty="0" smtClean="0"/>
              <a:t>Fix the parameter scan</a:t>
            </a:r>
          </a:p>
          <a:p>
            <a:r>
              <a:rPr lang="en-US" sz="2200" dirty="0" smtClean="0"/>
              <a:t>Highlight anything that is particularly special (especially during our discussions)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In the following: attempt of division of proposals per topic, with color coding mostly inherited from previous report (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piggy-back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200" b="1" dirty="0">
                <a:solidFill>
                  <a:srgbClr val="0063B3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need dedicated session, </a:t>
            </a:r>
            <a:r>
              <a:rPr lang="en-US" sz="2200" b="1" dirty="0">
                <a:solidFill>
                  <a:srgbClr val="0063B3"/>
                </a:solidFill>
              </a:rPr>
              <a:t>need of special requirements for </a:t>
            </a:r>
            <a:r>
              <a:rPr lang="en-US" sz="2200" b="1" dirty="0" smtClean="0">
                <a:solidFill>
                  <a:srgbClr val="0063B3"/>
                </a:solidFill>
              </a:rPr>
              <a:t>diagnostics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04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 of grouping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05EEA8-A11D-4100-8A49-6566800063C8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r>
              <a:rPr lang="de-DE" smtClean="0"/>
              <a:t> 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29244"/>
              </p:ext>
            </p:extLst>
          </p:nvPr>
        </p:nvGraphicFramePr>
        <p:xfrm>
          <a:off x="479422" y="1092175"/>
          <a:ext cx="11234979" cy="5663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929">
                  <a:extLst>
                    <a:ext uri="{9D8B030D-6E8A-4147-A177-3AD203B41FA5}">
                      <a16:colId xmlns:a16="http://schemas.microsoft.com/office/drawing/2014/main" val="2804243278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val="947499132"/>
                    </a:ext>
                  </a:extLst>
                </a:gridCol>
                <a:gridCol w="4226011">
                  <a:extLst>
                    <a:ext uri="{9D8B030D-6E8A-4147-A177-3AD203B41FA5}">
                      <a16:colId xmlns:a16="http://schemas.microsoft.com/office/drawing/2014/main" val="3452819499"/>
                    </a:ext>
                  </a:extLst>
                </a:gridCol>
                <a:gridCol w="3847266">
                  <a:extLst>
                    <a:ext uri="{9D8B030D-6E8A-4147-A177-3AD203B41FA5}">
                      <a16:colId xmlns:a16="http://schemas.microsoft.com/office/drawing/2014/main" val="1142716637"/>
                    </a:ext>
                  </a:extLst>
                </a:gridCol>
              </a:tblGrid>
              <a:tr h="501052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topic/condition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proponent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>
                        <a:tabLst>
                          <a:tab pos="90488" algn="l"/>
                        </a:tabLst>
                      </a:pP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Proposal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 smtClean="0">
                          <a:effectLst/>
                        </a:rPr>
                        <a:t>Required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experimental condition (as currently known)</a:t>
                      </a:r>
                      <a:endParaRPr lang="en-US" sz="1100" b="1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11325"/>
                  </a:ext>
                </a:extLst>
              </a:tr>
              <a:tr h="501052">
                <a:tc rowSpan="6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drifts/reversed field experiments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 fontAlgn="ctr"/>
                      <a:r>
                        <a:rPr lang="en-US" sz="1100" u="none" strike="noStrike" dirty="0">
                          <a:effectLst/>
                        </a:rPr>
                        <a:t>M. </a:t>
                      </a:r>
                      <a:r>
                        <a:rPr lang="en-US" sz="1100" u="none" strike="noStrike" dirty="0" err="1">
                          <a:effectLst/>
                        </a:rPr>
                        <a:t>Jakubowski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Edge drifts influence on divertor loads and particle exhaust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u="none" strike="noStrike" dirty="0" smtClean="0">
                          <a:effectLst/>
                        </a:rPr>
                        <a:t>Magnetic configurations of interest: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standard and high mirror with reversed field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85269"/>
                  </a:ext>
                </a:extLst>
              </a:tr>
              <a:tr h="87134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 fontAlgn="ctr"/>
                      <a:r>
                        <a:rPr lang="en-US" sz="1100" u="none" strike="noStrike" dirty="0">
                          <a:effectLst/>
                        </a:rPr>
                        <a:t>M. </a:t>
                      </a:r>
                      <a:r>
                        <a:rPr lang="en-US" sz="1100" u="none" strike="noStrike" dirty="0" err="1">
                          <a:effectLst/>
                        </a:rPr>
                        <a:t>Kriete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Drifts influence on SOL transport mechanisms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u="none" strike="noStrike" dirty="0" smtClean="0">
                          <a:effectLst/>
                        </a:rPr>
                        <a:t>Magnetic </a:t>
                      </a:r>
                      <a:r>
                        <a:rPr lang="en-US" sz="1100" u="none" strike="noStrike" dirty="0">
                          <a:effectLst/>
                        </a:rPr>
                        <a:t>configurations of </a:t>
                      </a:r>
                      <a:r>
                        <a:rPr lang="en-US" sz="1100" u="none" strike="noStrike" dirty="0" smtClean="0">
                          <a:effectLst/>
                        </a:rPr>
                        <a:t>interest: </a:t>
                      </a:r>
                      <a:r>
                        <a:rPr lang="en-US" sz="1100" u="none" strike="noStrike" dirty="0">
                          <a:effectLst/>
                        </a:rPr>
                        <a:t>standard, low iota (?), limiter </a:t>
                      </a:r>
                      <a:r>
                        <a:rPr lang="en-US" sz="1100" u="none" strike="noStrike" dirty="0" smtClean="0">
                          <a:effectLst/>
                        </a:rPr>
                        <a:t>(?) with reversed field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Fixed input power + repetitions at different densities and/or transient densities scans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491889"/>
                  </a:ext>
                </a:extLst>
              </a:tr>
              <a:tr h="461535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A. Pandey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Effects of drifts in SOL on </a:t>
                      </a:r>
                      <a:r>
                        <a:rPr lang="en-US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sheath-drop 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and plasma potential above the divertor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100" u="none" strike="noStrike" dirty="0" smtClean="0">
                          <a:effectLst/>
                        </a:rPr>
                        <a:t>Magnetic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configuration of interest: may depend on island position with respect to the Langmuir probes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56962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NN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Database on drifts for modelling comparisons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u="none" strike="noStrike" dirty="0">
                          <a:effectLst/>
                        </a:rPr>
                        <a:t>Construction of database of drift effects for </a:t>
                      </a:r>
                      <a:r>
                        <a:rPr lang="en-US" sz="1100" u="none" strike="noStrike" dirty="0" smtClean="0">
                          <a:effectLst/>
                        </a:rPr>
                        <a:t>comparison </a:t>
                      </a:r>
                      <a:r>
                        <a:rPr lang="en-US" sz="1100" u="none" strike="noStrike" dirty="0">
                          <a:effectLst/>
                        </a:rPr>
                        <a:t>with </a:t>
                      </a:r>
                      <a:r>
                        <a:rPr lang="en-US" sz="1100" u="none" strike="noStrike" dirty="0" smtClean="0">
                          <a:effectLst/>
                        </a:rPr>
                        <a:t>modelling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baseline="0" dirty="0" smtClean="0">
                          <a:effectLst/>
                          <a:sym typeface="Wingdings" panose="05000000000000000000" pitchFamily="2" charset="2"/>
                        </a:rPr>
                        <a:t> need of experiments with similar design throughout the entire reversed field 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94842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marL="90488" indent="0"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D. Zhang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Transport from core to SOL reflected in radiation up-down asymmetries</a:t>
                      </a:r>
                      <a:endParaRPr lang="en-US" sz="1100" b="1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Magnetic configurations of interest: low/high iota and  low/high mirror vs standard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with reversed field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41230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marL="90488" indent="0"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0063B3"/>
                          </a:solidFill>
                          <a:effectLst/>
                        </a:rPr>
                        <a:t>Effect of error field on SOL transport</a:t>
                      </a:r>
                      <a:endParaRPr lang="en-US" sz="1100" b="1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Magnetic configurations of interest: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standard with reversed field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14983"/>
                  </a:ext>
                </a:extLst>
              </a:tr>
              <a:tr h="485404">
                <a:tc rowSpan="3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Upstream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characterization/flat top experimental conditions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Flom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0063B3"/>
                          </a:solidFill>
                          <a:effectLst/>
                        </a:rPr>
                        <a:t>Profile diagnostics exploitation for SOL and upstream characterization</a:t>
                      </a:r>
                      <a:endParaRPr lang="en-US" sz="1100" b="1" i="0" u="none" strike="noStrike" dirty="0" smtClean="0">
                        <a:solidFill>
                          <a:srgbClr val="0063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Best magnetic configuration: with good island view for He beam (standard?), Alkali beam (standard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conf</a:t>
                      </a:r>
                      <a:r>
                        <a:rPr lang="en-US" sz="1100" u="none" strike="noStrike" dirty="0" smtClean="0">
                          <a:effectLst/>
                        </a:rPr>
                        <a:t>), and MPM (standard?) Modifications with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I_cc</a:t>
                      </a:r>
                      <a:r>
                        <a:rPr lang="en-US" sz="1100" u="none" strike="noStrike" dirty="0" smtClean="0">
                          <a:effectLst/>
                        </a:rPr>
                        <a:t> or planar coils for rotating islands in better locations?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24846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marL="90488" indent="0"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Yang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err="1" smtClean="0">
                          <a:solidFill>
                            <a:srgbClr val="0063B3"/>
                          </a:solidFill>
                          <a:effectLst/>
                        </a:rPr>
                        <a:t>Ti</a:t>
                      </a:r>
                      <a:r>
                        <a:rPr lang="en-US" sz="1100" b="1" u="none" strike="noStrike" dirty="0" smtClean="0">
                          <a:solidFill>
                            <a:srgbClr val="0063B3"/>
                          </a:solidFill>
                          <a:effectLst/>
                        </a:rPr>
                        <a:t> measurements in the island SOL</a:t>
                      </a:r>
                      <a:endParaRPr lang="en-US" sz="1100" b="1" i="0" u="none" strike="noStrike" dirty="0" smtClean="0">
                        <a:solidFill>
                          <a:srgbClr val="0063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Best magnetic configuration: with good island view for Alkali beam and MPM (standard), parameter scans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42056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marL="90488" indent="0"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Reimold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EMC3-Eirene reference plasma experiment for simulation validation</a:t>
                      </a:r>
                      <a:endParaRPr lang="en-US" sz="11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Plasma experiment designed to be reproduced in modelling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baseline="0" dirty="0" smtClean="0">
                          <a:effectLst/>
                          <a:sym typeface="Wingdings" panose="05000000000000000000" pitchFamily="2" charset="2"/>
                        </a:rPr>
                        <a:t> need of good diagnostic coverage  Flat top desirable both for steady state conditions and for diagnostic requirements. </a:t>
                      </a:r>
                      <a:r>
                        <a:rPr lang="en-US" sz="1100" u="none" strike="noStrike" dirty="0" smtClean="0">
                          <a:effectLst/>
                        </a:rPr>
                        <a:t>Best if repeatable, to exclude effects from machine conditions.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839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9393" y="90278"/>
            <a:ext cx="231595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piggy-back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need dedicated session</a:t>
            </a:r>
          </a:p>
          <a:p>
            <a:r>
              <a:rPr lang="en-US" sz="1400" b="1" dirty="0" smtClean="0">
                <a:solidFill>
                  <a:srgbClr val="0063B3"/>
                </a:solidFill>
              </a:rPr>
              <a:t>requirements for diagnostics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684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 of</a:t>
            </a:r>
            <a:r>
              <a:rPr lang="en-US" dirty="0"/>
              <a:t> grouping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05EEA8-A11D-4100-8A49-6566800063C8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SOL transport subgroup - proposal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r>
              <a:rPr lang="de-DE" smtClean="0"/>
              <a:t> 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80116"/>
              </p:ext>
            </p:extLst>
          </p:nvPr>
        </p:nvGraphicFramePr>
        <p:xfrm>
          <a:off x="479422" y="1092175"/>
          <a:ext cx="11234979" cy="4956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929">
                  <a:extLst>
                    <a:ext uri="{9D8B030D-6E8A-4147-A177-3AD203B41FA5}">
                      <a16:colId xmlns:a16="http://schemas.microsoft.com/office/drawing/2014/main" val="2804243278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val="947499132"/>
                    </a:ext>
                  </a:extLst>
                </a:gridCol>
                <a:gridCol w="4226011">
                  <a:extLst>
                    <a:ext uri="{9D8B030D-6E8A-4147-A177-3AD203B41FA5}">
                      <a16:colId xmlns:a16="http://schemas.microsoft.com/office/drawing/2014/main" val="3452819499"/>
                    </a:ext>
                  </a:extLst>
                </a:gridCol>
                <a:gridCol w="3847266">
                  <a:extLst>
                    <a:ext uri="{9D8B030D-6E8A-4147-A177-3AD203B41FA5}">
                      <a16:colId xmlns:a16="http://schemas.microsoft.com/office/drawing/2014/main" val="1142716637"/>
                    </a:ext>
                  </a:extLst>
                </a:gridCol>
              </a:tblGrid>
              <a:tr h="501052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topic/condition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proponent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>
                        <a:tabLst>
                          <a:tab pos="90488" algn="l"/>
                        </a:tabLst>
                      </a:pP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Proposal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 smtClean="0">
                          <a:effectLst/>
                        </a:rPr>
                        <a:t>Required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experimental condition (as currently known)</a:t>
                      </a:r>
                      <a:endParaRPr lang="en-US" sz="1100" b="1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11325"/>
                  </a:ext>
                </a:extLst>
              </a:tr>
              <a:tr h="501052">
                <a:tc rowSpan="4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Density-power scans/radiation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movement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 fontAlgn="ctr"/>
                      <a:r>
                        <a:rPr lang="en-US" sz="1100" u="none" strike="noStrike" dirty="0" smtClean="0">
                          <a:effectLst/>
                        </a:rPr>
                        <a:t>D. Zhang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Effect of radiation on SOL transport (Correlation of radiation zone location with edge plasma parameters)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u="none" strike="noStrike" dirty="0" smtClean="0">
                          <a:effectLst/>
                        </a:rPr>
                        <a:t>Magnetic configuration of interest: low/high iota and low/high mirror vs standard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85269"/>
                  </a:ext>
                </a:extLst>
              </a:tr>
              <a:tr h="87134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G.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Partesotti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 smtClean="0">
                          <a:solidFill>
                            <a:srgbClr val="0063B3"/>
                          </a:solidFill>
                          <a:effectLst/>
                        </a:rPr>
                        <a:t>Radiation stability for different island chains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u="none" strike="noStrike" dirty="0" smtClean="0">
                          <a:effectLst/>
                        </a:rPr>
                        <a:t>Need of different magnetic configurations with different number of islands (standard, high iota, low iota, limiter?)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Experiments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repeated with similar plasma conditions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491889"/>
                  </a:ext>
                </a:extLst>
              </a:tr>
              <a:tr h="461535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V. Perseo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Impurity flow measurements: identification of thermal force regime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100" u="none" strike="noStrike" dirty="0" smtClean="0">
                          <a:effectLst/>
                        </a:rPr>
                        <a:t>Magnetic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configuration of interest: standard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56962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A. Pandey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u="none" strike="noStrike" dirty="0" err="1" smtClean="0">
                          <a:solidFill>
                            <a:srgbClr val="0063B3"/>
                          </a:solidFill>
                          <a:effectLst/>
                        </a:rPr>
                        <a:t>Te</a:t>
                      </a:r>
                      <a:r>
                        <a:rPr lang="en-US" sz="1100" b="1" u="none" strike="noStrike" dirty="0" smtClean="0">
                          <a:solidFill>
                            <a:srgbClr val="0063B3"/>
                          </a:solidFill>
                          <a:effectLst/>
                        </a:rPr>
                        <a:t> and ne parallel gradients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en-US" sz="1100" u="none" strike="noStrike" dirty="0" smtClean="0">
                          <a:effectLst/>
                        </a:rPr>
                        <a:t>Magnetic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configuration of interest: standard</a:t>
                      </a:r>
                      <a:br>
                        <a:rPr lang="en-US" sz="1100" u="none" strike="noStrike" baseline="0" dirty="0" smtClean="0">
                          <a:effectLst/>
                        </a:rPr>
                      </a:br>
                      <a:r>
                        <a:rPr lang="en-US" sz="1100" u="none" strike="noStrike" baseline="0" dirty="0" smtClean="0">
                          <a:effectLst/>
                        </a:rPr>
                        <a:t>MPM plunges required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94842"/>
                  </a:ext>
                </a:extLst>
              </a:tr>
              <a:tr h="485404">
                <a:tc rowSpan="2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Scan of island size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Flom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Impact of island size on SOL transport</a:t>
                      </a:r>
                      <a:endParaRPr lang="en-US" sz="1100" b="1" i="0" u="none" strike="noStrike" dirty="0" smtClean="0">
                        <a:solidFill>
                          <a:srgbClr val="0063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Magnetic configuration of interest: standard</a:t>
                      </a:r>
                    </a:p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island sizes achieved with control coils, if not enough, also iota modification</a:t>
                      </a:r>
                      <a:b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of density scan (flat top steps for 2D He and Alkali beams)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24846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marL="90488" indent="0"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Bold,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Killer,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M.Vecsei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Estimation of the perpendicular diffusion coefficient</a:t>
                      </a:r>
                      <a:endParaRPr lang="en-US" sz="1100" b="1" i="0" u="none" strike="noStrike" dirty="0" smtClean="0">
                        <a:solidFill>
                          <a:srgbClr val="0063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Best magnetic configuration: with good island view for Alkali beam and MPM (standard), parameter scans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742056"/>
                  </a:ext>
                </a:extLst>
              </a:tr>
              <a:tr h="485404">
                <a:tc rowSpan="2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Depending on machine operation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Perseo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rgbClr val="548235"/>
                          </a:solidFill>
                          <a:effectLst/>
                        </a:rPr>
                        <a:t>Measurements of main ion flows (He plasmas)</a:t>
                      </a:r>
                      <a:endParaRPr lang="en-US" sz="1100" b="1" i="0" u="none" strike="noStrike" dirty="0" smtClean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of He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operation (entirely piggy back)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56518"/>
                  </a:ext>
                </a:extLst>
              </a:tr>
              <a:tr h="485404">
                <a:tc vMerge="1">
                  <a:txBody>
                    <a:bodyPr/>
                    <a:lstStyle/>
                    <a:p>
                      <a:pPr marL="90488" indent="0"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Perseo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Impact of NBI on SOL transport</a:t>
                      </a:r>
                      <a:endParaRPr lang="en-US" sz="1100" b="1" i="0" u="none" strike="noStrike" dirty="0" smtClean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of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NBI operation (entirely piggy back)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485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9393" y="90278"/>
            <a:ext cx="231595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piggy-back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need dedicated session</a:t>
            </a:r>
          </a:p>
          <a:p>
            <a:r>
              <a:rPr lang="en-US" sz="1400" b="1" dirty="0" smtClean="0">
                <a:solidFill>
                  <a:srgbClr val="0063B3"/>
                </a:solidFill>
              </a:rPr>
              <a:t>requirements for diagnostics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900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from SOL turbulence subgroup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B1429-EF9B-482C-949B-88B1D88B432D}" type="datetime1">
              <a:rPr lang="en-GB" smtClean="0"/>
              <a:t>09/03/2022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Perseo, density scans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 smtClean="0"/>
              <a:t>Most updated list of proposals: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docs.google.com/spreadsheets/d/1oMbBjzMZLUcDKudnqcnpeKnqds3RmQAldg8t5ozv-F8/edit#gid=0</a:t>
            </a:r>
            <a:endParaRPr lang="en-US" sz="1800" dirty="0" smtClean="0"/>
          </a:p>
          <a:p>
            <a:r>
              <a:rPr lang="en-US" sz="2200" dirty="0" smtClean="0"/>
              <a:t>General overview:</a:t>
            </a:r>
          </a:p>
          <a:p>
            <a:pPr lvl="1"/>
            <a:r>
              <a:rPr lang="en-US" sz="1800" dirty="0" smtClean="0"/>
              <a:t>Magnetic configurations of interest:</a:t>
            </a:r>
          </a:p>
          <a:p>
            <a:pPr lvl="2"/>
            <a:r>
              <a:rPr lang="en-US" sz="1600" dirty="0" smtClean="0"/>
              <a:t>Standard, high mirror, high iota, limiter configurations</a:t>
            </a:r>
          </a:p>
          <a:p>
            <a:pPr lvl="2"/>
            <a:r>
              <a:rPr lang="en-US" sz="1600" dirty="0" smtClean="0"/>
              <a:t>Low field experiments </a:t>
            </a:r>
          </a:p>
          <a:p>
            <a:pPr lvl="2"/>
            <a:r>
              <a:rPr lang="en-US" sz="1600" dirty="0" smtClean="0"/>
              <a:t>Low </a:t>
            </a:r>
            <a:r>
              <a:rPr lang="en-US" sz="1600" dirty="0"/>
              <a:t>iota </a:t>
            </a:r>
            <a:r>
              <a:rPr lang="en-US" sz="1600" dirty="0" smtClean="0"/>
              <a:t>configuration (for </a:t>
            </a:r>
            <a:r>
              <a:rPr lang="en-US" sz="1600" dirty="0"/>
              <a:t>island position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Control coil operation for changing island size and position</a:t>
            </a:r>
          </a:p>
          <a:p>
            <a:pPr lvl="1"/>
            <a:r>
              <a:rPr lang="en-US" sz="1800" dirty="0" smtClean="0"/>
              <a:t>Scenarios: </a:t>
            </a:r>
          </a:p>
          <a:p>
            <a:pPr lvl="2"/>
            <a:r>
              <a:rPr lang="en-US" sz="1600" dirty="0" smtClean="0"/>
              <a:t>standard configuration + X2 ECRH</a:t>
            </a:r>
          </a:p>
          <a:p>
            <a:pPr lvl="2"/>
            <a:r>
              <a:rPr lang="en-US" sz="1600" dirty="0" smtClean="0"/>
              <a:t>Detachment</a:t>
            </a:r>
          </a:p>
          <a:p>
            <a:pPr lvl="2"/>
            <a:r>
              <a:rPr lang="en-US" sz="1600" dirty="0" smtClean="0"/>
              <a:t>High beta</a:t>
            </a:r>
          </a:p>
          <a:p>
            <a:pPr lvl="1"/>
            <a:r>
              <a:rPr lang="en-US" sz="1800" dirty="0" smtClean="0"/>
              <a:t>Most important requirements: flat top/stable plasma conditions for good measurements and enough time for operation of non-standard diagnostics </a:t>
            </a:r>
            <a:r>
              <a:rPr lang="en-US" sz="1800" dirty="0"/>
              <a:t>(ABES, GPI, MPM, HHF probes</a:t>
            </a:r>
            <a:r>
              <a:rPr lang="en-US" sz="1800" dirty="0" smtClean="0"/>
              <a:t>)</a:t>
            </a:r>
          </a:p>
          <a:p>
            <a:r>
              <a:rPr lang="en-US" sz="2200" b="1" dirty="0" smtClean="0"/>
              <a:t>Please refer to Carsten Killer for </a:t>
            </a:r>
            <a:r>
              <a:rPr lang="en-US" sz="2200" b="1" smtClean="0"/>
              <a:t>questions/new ideas </a:t>
            </a:r>
            <a:r>
              <a:rPr lang="en-US" sz="2200" b="1" dirty="0" smtClean="0">
                <a:sym typeface="Wingdings" panose="05000000000000000000" pitchFamily="2" charset="2"/>
              </a:rPr>
              <a:t></a:t>
            </a:r>
            <a:r>
              <a:rPr lang="en-US" sz="2200" b="1" dirty="0" smtClean="0"/>
              <a:t> proposals developed in details in the context of turbulence topical group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2812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Widescreen</PresentationFormat>
  <Paragraphs>133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Wingdings</vt:lpstr>
      <vt:lpstr>Office</vt:lpstr>
      <vt:lpstr>SOL transport subgroup – proposal discussion</vt:lpstr>
      <vt:lpstr>Proposals on SOL transport and profiles</vt:lpstr>
      <vt:lpstr>For effective proposal planning, important to:</vt:lpstr>
      <vt:lpstr>First attempt of grouping</vt:lpstr>
      <vt:lpstr>First attempt of grouping</vt:lpstr>
      <vt:lpstr>Comments from SOL turbulence subgroup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transport subgroup – proposal discussion</dc:title>
  <dc:creator>Valeria Perseo</dc:creator>
  <cp:lastModifiedBy>Valeria Perseo</cp:lastModifiedBy>
  <cp:revision>31</cp:revision>
  <dcterms:created xsi:type="dcterms:W3CDTF">2022-03-07T09:49:37Z</dcterms:created>
  <dcterms:modified xsi:type="dcterms:W3CDTF">2022-03-09T12:00:00Z</dcterms:modified>
</cp:coreProperties>
</file>