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  <p:sldMasterId id="2147483698" r:id="rId2"/>
    <p:sldMasterId id="2147483691" r:id="rId3"/>
    <p:sldMasterId id="2147483703" r:id="rId4"/>
  </p:sldMasterIdLst>
  <p:notesMasterIdLst>
    <p:notesMasterId r:id="rId7"/>
  </p:notesMasterIdLst>
  <p:sldIdLst>
    <p:sldId id="273" r:id="rId5"/>
    <p:sldId id="293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AA"/>
    <a:srgbClr val="FCFCFC"/>
    <a:srgbClr val="FCFCFD"/>
    <a:srgbClr val="FCFDFD"/>
    <a:srgbClr val="FDFDFD"/>
    <a:srgbClr val="FDFDFE"/>
    <a:srgbClr val="FDFEFE"/>
    <a:srgbClr val="FEFEFE"/>
    <a:srgbClr val="FEFEFF"/>
    <a:srgbClr val="FE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51" autoAdjust="0"/>
  </p:normalViewPr>
  <p:slideViewPr>
    <p:cSldViewPr snapToGrid="0">
      <p:cViewPr varScale="1">
        <p:scale>
          <a:sx n="119" d="100"/>
          <a:sy n="119" d="100"/>
        </p:scale>
        <p:origin x="132" y="13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716D5-ACEA-43FB-9282-292FC8262548}" type="datetimeFigureOut">
              <a:rPr lang="de-DE" smtClean="0"/>
              <a:t>09.03.2022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46895-DAEF-47E5-8529-7A3EBD8431C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5632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7-X w/o acknowledg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Untertitel 2"/>
          <p:cNvSpPr>
            <a:spLocks noGrp="1"/>
          </p:cNvSpPr>
          <p:nvPr>
            <p:ph type="subTitle" idx="1"/>
          </p:nvPr>
        </p:nvSpPr>
        <p:spPr>
          <a:xfrm>
            <a:off x="1533144" y="3690256"/>
            <a:ext cx="9144000" cy="11947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sp>
        <p:nvSpPr>
          <p:cNvPr id="20" name="Titel 7"/>
          <p:cNvSpPr>
            <a:spLocks noGrp="1"/>
          </p:cNvSpPr>
          <p:nvPr>
            <p:ph type="title"/>
          </p:nvPr>
        </p:nvSpPr>
        <p:spPr>
          <a:xfrm>
            <a:off x="1533144" y="1501919"/>
            <a:ext cx="9144000" cy="2055378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D57C-E931-4455-A178-2157B4E56789}" type="datetime1">
              <a:rPr lang="de-DE" smtClean="0"/>
              <a:t>09.03.2022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grpSp>
        <p:nvGrpSpPr>
          <p:cNvPr id="21" name="Gruppieren 20"/>
          <p:cNvGrpSpPr/>
          <p:nvPr userDrawn="1"/>
        </p:nvGrpSpPr>
        <p:grpSpPr>
          <a:xfrm>
            <a:off x="3520800" y="5270400"/>
            <a:ext cx="5177783" cy="716032"/>
            <a:chOff x="3520800" y="5270400"/>
            <a:chExt cx="5177783" cy="716032"/>
          </a:xfrm>
        </p:grpSpPr>
        <p:pic>
          <p:nvPicPr>
            <p:cNvPr id="23" name="Grafik 2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2800" y="5425200"/>
              <a:ext cx="2135783" cy="507600"/>
            </a:xfrm>
            <a:prstGeom prst="rect">
              <a:avLst/>
            </a:prstGeom>
          </p:spPr>
        </p:pic>
        <p:pic>
          <p:nvPicPr>
            <p:cNvPr id="24" name="Grafik 2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0800" y="5270400"/>
              <a:ext cx="2382977" cy="7160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684276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1D3898D-BD7A-47AD-94F4-CCE871D83331}" type="datetime1">
              <a:rPr lang="de-DE" smtClean="0"/>
              <a:t>09.03.2022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96930"/>
            <a:ext cx="11232438" cy="510449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>
              <a:defRPr>
                <a:latin typeface="+mj-lt"/>
              </a:defRPr>
            </a:lvl4pPr>
            <a:lvl5pPr>
              <a:defRPr lang="de-DE" sz="16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756982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F96AFAC-BD34-44AC-9E24-410A64336C32}" type="datetime1">
              <a:rPr lang="de-DE" smtClean="0"/>
              <a:t>09.03.2022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96930"/>
            <a:ext cx="11232438" cy="510449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>
              <a:defRPr>
                <a:latin typeface="+mj-lt"/>
              </a:defRPr>
            </a:lvl4pPr>
            <a:lvl5pPr>
              <a:defRPr lang="de-DE" sz="16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647714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734C7C0-AAD1-432F-8C04-03094A5AB324}" type="datetime1">
              <a:rPr lang="de-DE" smtClean="0"/>
              <a:t>09.03.2022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698850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1B83F35-B3A7-4A05-A495-A8448841CF48}" type="datetime1">
              <a:rPr lang="de-DE" smtClean="0"/>
              <a:t>09.03.2022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89025"/>
            <a:ext cx="5540020" cy="5129212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7" name="Inhaltsplatzhalter 2"/>
          <p:cNvSpPr>
            <a:spLocks noGrp="1"/>
          </p:cNvSpPr>
          <p:nvPr>
            <p:ph idx="18"/>
          </p:nvPr>
        </p:nvSpPr>
        <p:spPr>
          <a:xfrm>
            <a:off x="6175248" y="1089025"/>
            <a:ext cx="5540020" cy="5129212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664544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02365EE-3DE4-4A2B-9151-9A17604E1112}" type="datetime1">
              <a:rPr lang="de-DE" smtClean="0"/>
              <a:t>09.03.2022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425" y="1912937"/>
            <a:ext cx="5540020" cy="4314721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7" name="Inhaltsplatzhalter 2"/>
          <p:cNvSpPr>
            <a:spLocks noGrp="1"/>
          </p:cNvSpPr>
          <p:nvPr>
            <p:ph idx="18"/>
          </p:nvPr>
        </p:nvSpPr>
        <p:spPr>
          <a:xfrm>
            <a:off x="6175248" y="1912937"/>
            <a:ext cx="5540020" cy="430530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6" name="Textplatzhalter 2"/>
          <p:cNvSpPr>
            <a:spLocks noGrp="1"/>
          </p:cNvSpPr>
          <p:nvPr>
            <p:ph type="body" idx="19"/>
          </p:nvPr>
        </p:nvSpPr>
        <p:spPr>
          <a:xfrm>
            <a:off x="479426" y="1089025"/>
            <a:ext cx="5540020" cy="823912"/>
          </a:xfrm>
          <a:prstGeom prst="rect">
            <a:avLst/>
          </a:prstGeom>
        </p:spPr>
        <p:txBody>
          <a:bodyPr l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18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136" y="1089025"/>
            <a:ext cx="5539678" cy="823912"/>
          </a:xfrm>
          <a:prstGeom prst="rect">
            <a:avLst/>
          </a:prstGeom>
        </p:spPr>
        <p:txBody>
          <a:bodyPr l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43000010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161705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7-X w/ acknowledg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Untertitel 2"/>
          <p:cNvSpPr>
            <a:spLocks noGrp="1"/>
          </p:cNvSpPr>
          <p:nvPr userDrawn="1">
            <p:ph type="subTitle" idx="1"/>
          </p:nvPr>
        </p:nvSpPr>
        <p:spPr>
          <a:xfrm>
            <a:off x="1524000" y="3429000"/>
            <a:ext cx="9144000" cy="11947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sp>
        <p:nvSpPr>
          <p:cNvPr id="34" name="Titel 7"/>
          <p:cNvSpPr>
            <a:spLocks noGrp="1"/>
          </p:cNvSpPr>
          <p:nvPr userDrawn="1">
            <p:ph type="title"/>
          </p:nvPr>
        </p:nvSpPr>
        <p:spPr>
          <a:xfrm>
            <a:off x="1524000" y="1240663"/>
            <a:ext cx="9144000" cy="2055378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grpSp>
        <p:nvGrpSpPr>
          <p:cNvPr id="14" name="Gruppieren 13"/>
          <p:cNvGrpSpPr/>
          <p:nvPr userDrawn="1"/>
        </p:nvGrpSpPr>
        <p:grpSpPr>
          <a:xfrm>
            <a:off x="1930906" y="5892965"/>
            <a:ext cx="8434419" cy="566770"/>
            <a:chOff x="507813" y="5834863"/>
            <a:chExt cx="8135786" cy="566770"/>
          </a:xfrm>
        </p:grpSpPr>
        <p:pic>
          <p:nvPicPr>
            <p:cNvPr id="15" name="Grafik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813" y="5834863"/>
              <a:ext cx="560411" cy="373742"/>
            </a:xfrm>
            <a:prstGeom prst="rect">
              <a:avLst/>
            </a:prstGeom>
          </p:spPr>
        </p:pic>
        <p:sp>
          <p:nvSpPr>
            <p:cNvPr id="18" name="Subtitle 2"/>
            <p:cNvSpPr txBox="1">
              <a:spLocks/>
            </p:cNvSpPr>
            <p:nvPr userDrawn="1"/>
          </p:nvSpPr>
          <p:spPr>
            <a:xfrm>
              <a:off x="1068224" y="5834863"/>
              <a:ext cx="7575375" cy="56677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dirty="0" smtClean="0">
                  <a:latin typeface="Arial Narrow" panose="020B0606020202030204" pitchFamily="34" charset="0"/>
                </a:rPr>
                <a:t>This work has been carried out within the framework of the EUROfusion Consortium and has received funding from the </a:t>
              </a:r>
              <a:r>
                <a:rPr lang="en-US" sz="1000" dirty="0" err="1" smtClean="0">
                  <a:latin typeface="Arial Narrow" panose="020B0606020202030204" pitchFamily="34" charset="0"/>
                </a:rPr>
                <a:t>Euratom</a:t>
              </a:r>
              <a:r>
                <a:rPr lang="en-US" sz="1000" dirty="0" smtClean="0">
                  <a:latin typeface="Arial Narrow" panose="020B0606020202030204" pitchFamily="34" charset="0"/>
                </a:rPr>
                <a:t> research and training </a:t>
              </a:r>
              <a:r>
                <a:rPr lang="en-US" sz="1000" dirty="0" err="1" smtClean="0">
                  <a:latin typeface="Arial Narrow" panose="020B0606020202030204" pitchFamily="34" charset="0"/>
                </a:rPr>
                <a:t>programme</a:t>
              </a:r>
              <a:r>
                <a:rPr lang="en-US" sz="1000" dirty="0" smtClean="0">
                  <a:latin typeface="Arial Narrow" panose="020B0606020202030204" pitchFamily="34" charset="0"/>
                </a:rPr>
                <a:t> 2014-2018 and 2019-2020 under grant agreement No 633053. The views and opinions expressed herein do not necessarily reflect those of the European Commission.</a:t>
              </a:r>
              <a:endParaRPr lang="en-US" sz="10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BE70-A348-4A1F-91E0-D404C352ECAF}" type="datetime1">
              <a:rPr lang="de-DE" smtClean="0"/>
              <a:t>09.03.2022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grpSp>
        <p:nvGrpSpPr>
          <p:cNvPr id="16" name="Gruppieren 15"/>
          <p:cNvGrpSpPr/>
          <p:nvPr userDrawn="1"/>
        </p:nvGrpSpPr>
        <p:grpSpPr>
          <a:xfrm>
            <a:off x="3520800" y="4874400"/>
            <a:ext cx="5177783" cy="716032"/>
            <a:chOff x="3520800" y="5270400"/>
            <a:chExt cx="5177783" cy="716032"/>
          </a:xfrm>
        </p:grpSpPr>
        <p:pic>
          <p:nvPicPr>
            <p:cNvPr id="17" name="Grafik 1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2800" y="5425200"/>
              <a:ext cx="2135783" cy="507600"/>
            </a:xfrm>
            <a:prstGeom prst="rect">
              <a:avLst/>
            </a:prstGeom>
          </p:spPr>
        </p:pic>
        <p:pic>
          <p:nvPicPr>
            <p:cNvPr id="19" name="Grafik 18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0800" y="5270400"/>
              <a:ext cx="2382977" cy="7160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2792222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7-X w/o acknowledgement w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9395"/>
            <a:ext cx="12192000" cy="2264910"/>
          </a:xfrm>
          <a:prstGeom prst="rect">
            <a:avLst/>
          </a:prstGeom>
        </p:spPr>
      </p:pic>
      <p:sp>
        <p:nvSpPr>
          <p:cNvPr id="14" name="Datumsplatzhalter 2"/>
          <p:cNvSpPr>
            <a:spLocks noGrp="1"/>
          </p:cNvSpPr>
          <p:nvPr>
            <p:ph type="dt" sz="half" idx="10"/>
          </p:nvPr>
        </p:nvSpPr>
        <p:spPr>
          <a:xfrm>
            <a:off x="479425" y="6490520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E9FE0361-FAD3-4EF4-AF9E-4E925CE45409}" type="datetime1">
              <a:rPr lang="de-DE" smtClean="0"/>
              <a:t>09.03.2022</a:t>
            </a:fld>
            <a:endParaRPr lang="de-DE" dirty="0"/>
          </a:p>
        </p:txBody>
      </p:sp>
      <p:sp>
        <p:nvSpPr>
          <p:cNvPr id="1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813845" y="6488564"/>
            <a:ext cx="8564310" cy="365125"/>
          </a:xfrm>
        </p:spPr>
        <p:txBody>
          <a:bodyPr/>
          <a:lstStyle>
            <a:lvl1pPr>
              <a:defRPr lang="en-US" sz="1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V. Perseo - thermal force measurement</a:t>
            </a:r>
            <a:endParaRPr lang="en-US" dirty="0"/>
          </a:p>
        </p:txBody>
      </p:sp>
      <p:sp>
        <p:nvSpPr>
          <p:cNvPr id="16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0632575" y="6490519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7" name="Untertitel 2"/>
          <p:cNvSpPr>
            <a:spLocks noGrp="1"/>
          </p:cNvSpPr>
          <p:nvPr>
            <p:ph type="subTitle" idx="1"/>
          </p:nvPr>
        </p:nvSpPr>
        <p:spPr>
          <a:xfrm>
            <a:off x="1524000" y="2510472"/>
            <a:ext cx="9144000" cy="7480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sp>
        <p:nvSpPr>
          <p:cNvPr id="23" name="Titel 7"/>
          <p:cNvSpPr>
            <a:spLocks noGrp="1"/>
          </p:cNvSpPr>
          <p:nvPr>
            <p:ph type="title"/>
          </p:nvPr>
        </p:nvSpPr>
        <p:spPr>
          <a:xfrm>
            <a:off x="1524000" y="1136247"/>
            <a:ext cx="9144000" cy="1316396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grpSp>
        <p:nvGrpSpPr>
          <p:cNvPr id="12" name="Gruppieren 11"/>
          <p:cNvGrpSpPr/>
          <p:nvPr userDrawn="1"/>
        </p:nvGrpSpPr>
        <p:grpSpPr>
          <a:xfrm>
            <a:off x="3520800" y="3312000"/>
            <a:ext cx="5163857" cy="662400"/>
            <a:chOff x="3520800" y="5270400"/>
            <a:chExt cx="5163857" cy="662400"/>
          </a:xfrm>
        </p:grpSpPr>
        <p:pic>
          <p:nvPicPr>
            <p:cNvPr id="13" name="Grafik 12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5200" y="5418000"/>
              <a:ext cx="1999457" cy="475200"/>
            </a:xfrm>
            <a:prstGeom prst="rect">
              <a:avLst/>
            </a:prstGeom>
          </p:spPr>
        </p:pic>
        <p:pic>
          <p:nvPicPr>
            <p:cNvPr id="18" name="Grafik 17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0800" y="5270400"/>
              <a:ext cx="2204488" cy="662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5903833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7-X w/ acknowledgement w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1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28"/>
          <a:stretch/>
        </p:blipFill>
        <p:spPr>
          <a:xfrm>
            <a:off x="0" y="4462943"/>
            <a:ext cx="12192000" cy="2051362"/>
          </a:xfrm>
          <a:prstGeom prst="rect">
            <a:avLst/>
          </a:prstGeom>
        </p:spPr>
      </p:pic>
      <p:sp>
        <p:nvSpPr>
          <p:cNvPr id="14" name="Datumsplatzhalter 2"/>
          <p:cNvSpPr>
            <a:spLocks noGrp="1"/>
          </p:cNvSpPr>
          <p:nvPr>
            <p:ph type="dt" sz="half" idx="10"/>
          </p:nvPr>
        </p:nvSpPr>
        <p:spPr>
          <a:xfrm>
            <a:off x="479425" y="6490520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AD39118-7FEC-453E-93A9-357B20AD90E5}" type="datetime1">
              <a:rPr lang="de-DE" smtClean="0"/>
              <a:t>09.03.2022</a:t>
            </a:fld>
            <a:endParaRPr lang="de-DE" dirty="0"/>
          </a:p>
        </p:txBody>
      </p:sp>
      <p:sp>
        <p:nvSpPr>
          <p:cNvPr id="1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813845" y="6488564"/>
            <a:ext cx="8564310" cy="365125"/>
          </a:xfrm>
        </p:spPr>
        <p:txBody>
          <a:bodyPr/>
          <a:lstStyle>
            <a:lvl1pPr>
              <a:defRPr lang="en-US" sz="1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V. Perseo - thermal force measurement</a:t>
            </a:r>
            <a:endParaRPr lang="en-US" dirty="0"/>
          </a:p>
        </p:txBody>
      </p:sp>
      <p:sp>
        <p:nvSpPr>
          <p:cNvPr id="16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0632575" y="6490519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7" name="Untertitel 2"/>
          <p:cNvSpPr>
            <a:spLocks noGrp="1"/>
          </p:cNvSpPr>
          <p:nvPr>
            <p:ph type="subTitle" idx="1"/>
          </p:nvPr>
        </p:nvSpPr>
        <p:spPr>
          <a:xfrm>
            <a:off x="1524000" y="2407920"/>
            <a:ext cx="9144000" cy="7480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sp>
        <p:nvSpPr>
          <p:cNvPr id="23" name="Titel 7"/>
          <p:cNvSpPr>
            <a:spLocks noGrp="1"/>
          </p:cNvSpPr>
          <p:nvPr>
            <p:ph type="title"/>
          </p:nvPr>
        </p:nvSpPr>
        <p:spPr>
          <a:xfrm>
            <a:off x="1524000" y="1033695"/>
            <a:ext cx="9144000" cy="1316396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grpSp>
        <p:nvGrpSpPr>
          <p:cNvPr id="19" name="Gruppieren 18"/>
          <p:cNvGrpSpPr/>
          <p:nvPr userDrawn="1"/>
        </p:nvGrpSpPr>
        <p:grpSpPr>
          <a:xfrm>
            <a:off x="1155700" y="4028478"/>
            <a:ext cx="10055224" cy="566770"/>
            <a:chOff x="498625" y="5834863"/>
            <a:chExt cx="9699204" cy="566770"/>
          </a:xfrm>
        </p:grpSpPr>
        <p:pic>
          <p:nvPicPr>
            <p:cNvPr id="20" name="Grafik 1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8625" y="5834863"/>
              <a:ext cx="560411" cy="373742"/>
            </a:xfrm>
            <a:prstGeom prst="rect">
              <a:avLst/>
            </a:prstGeom>
          </p:spPr>
        </p:pic>
        <p:sp>
          <p:nvSpPr>
            <p:cNvPr id="21" name="Subtitle 2"/>
            <p:cNvSpPr txBox="1">
              <a:spLocks/>
            </p:cNvSpPr>
            <p:nvPr userDrawn="1"/>
          </p:nvSpPr>
          <p:spPr>
            <a:xfrm>
              <a:off x="1068224" y="5834863"/>
              <a:ext cx="9129605" cy="56677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dirty="0" smtClean="0">
                  <a:latin typeface="Arial Narrow" panose="020B0606020202030204" pitchFamily="34" charset="0"/>
                </a:rPr>
                <a:t>This work has been carried out within the framework of the EUROfusion Consortium and has received funding from the </a:t>
              </a:r>
              <a:r>
                <a:rPr lang="en-US" sz="1000" dirty="0" err="1" smtClean="0">
                  <a:latin typeface="Arial Narrow" panose="020B0606020202030204" pitchFamily="34" charset="0"/>
                </a:rPr>
                <a:t>Euratom</a:t>
              </a:r>
              <a:r>
                <a:rPr lang="en-US" sz="1000" dirty="0" smtClean="0">
                  <a:latin typeface="Arial Narrow" panose="020B0606020202030204" pitchFamily="34" charset="0"/>
                </a:rPr>
                <a:t> research and training </a:t>
              </a:r>
              <a:r>
                <a:rPr lang="en-US" sz="1000" dirty="0" err="1" smtClean="0">
                  <a:latin typeface="Arial Narrow" panose="020B0606020202030204" pitchFamily="34" charset="0"/>
                </a:rPr>
                <a:t>programme</a:t>
              </a:r>
              <a:r>
                <a:rPr lang="en-US" sz="1000" dirty="0" smtClean="0">
                  <a:latin typeface="Arial Narrow" panose="020B0606020202030204" pitchFamily="34" charset="0"/>
                </a:rPr>
                <a:t> 2014-2018 and 2019-2020 under grant agreement No 633053. The views and opinions expressed herein do not necessarily reflect those of the European Commission.</a:t>
              </a:r>
              <a:endParaRPr lang="en-US" sz="1000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39" name="Gruppieren 38"/>
          <p:cNvGrpSpPr/>
          <p:nvPr userDrawn="1"/>
        </p:nvGrpSpPr>
        <p:grpSpPr>
          <a:xfrm>
            <a:off x="3520800" y="3240000"/>
            <a:ext cx="5163857" cy="662400"/>
            <a:chOff x="3520800" y="5270400"/>
            <a:chExt cx="5163857" cy="662400"/>
          </a:xfrm>
        </p:grpSpPr>
        <p:pic>
          <p:nvPicPr>
            <p:cNvPr id="40" name="Grafik 39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5200" y="5418000"/>
              <a:ext cx="1999457" cy="475200"/>
            </a:xfrm>
            <a:prstGeom prst="rect">
              <a:avLst/>
            </a:prstGeom>
          </p:spPr>
        </p:pic>
        <p:pic>
          <p:nvPicPr>
            <p:cNvPr id="41" name="Grafik 40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0800" y="5270400"/>
              <a:ext cx="2204488" cy="662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3937316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95027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FF4F8E-11EB-4AD7-B278-B5816528BED4}" type="datetime1">
              <a:rPr lang="de-DE" smtClean="0"/>
              <a:t>09.03.2022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96930"/>
            <a:ext cx="11232438" cy="510449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>
              <a:defRPr>
                <a:latin typeface="+mj-lt"/>
              </a:defRPr>
            </a:lvl4pPr>
            <a:lvl5pPr>
              <a:defRPr lang="de-DE" sz="16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191525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95027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FB3B4F7-7F42-47E4-B21C-837C12222752}" type="datetime1">
              <a:rPr lang="de-DE" smtClean="0"/>
              <a:t>09.03.2022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479425" y="1096930"/>
            <a:ext cx="11233150" cy="509432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162912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95027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B321BCF-154A-410A-8695-3439233AE577}" type="datetime1">
              <a:rPr lang="de-DE" smtClean="0"/>
              <a:t>09.03.2022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830137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95027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75141B2-0FF3-45A8-8F57-5DF5275C4F7C}" type="datetime1">
              <a:rPr lang="de-DE" smtClean="0"/>
              <a:t>09.03.2022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89025"/>
            <a:ext cx="5540020" cy="5129212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7" name="Inhaltsplatzhalter 2"/>
          <p:cNvSpPr>
            <a:spLocks noGrp="1"/>
          </p:cNvSpPr>
          <p:nvPr>
            <p:ph idx="18"/>
          </p:nvPr>
        </p:nvSpPr>
        <p:spPr>
          <a:xfrm>
            <a:off x="6175248" y="1089025"/>
            <a:ext cx="5540020" cy="5129212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1956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95027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50AB160-434D-43E1-958A-62E7AD87DD14}" type="datetime1">
              <a:rPr lang="de-DE" smtClean="0"/>
              <a:t>09.03.2022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425" y="1912937"/>
            <a:ext cx="5540020" cy="4314721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7" name="Inhaltsplatzhalter 2"/>
          <p:cNvSpPr>
            <a:spLocks noGrp="1"/>
          </p:cNvSpPr>
          <p:nvPr>
            <p:ph idx="18"/>
          </p:nvPr>
        </p:nvSpPr>
        <p:spPr>
          <a:xfrm>
            <a:off x="6175248" y="1912937"/>
            <a:ext cx="5540020" cy="430530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6" name="Textplatzhalter 2"/>
          <p:cNvSpPr>
            <a:spLocks noGrp="1"/>
          </p:cNvSpPr>
          <p:nvPr>
            <p:ph type="body" idx="19"/>
          </p:nvPr>
        </p:nvSpPr>
        <p:spPr>
          <a:xfrm>
            <a:off x="479426" y="1089025"/>
            <a:ext cx="5540020" cy="823912"/>
          </a:xfrm>
          <a:prstGeom prst="rect">
            <a:avLst/>
          </a:prstGeom>
        </p:spPr>
        <p:txBody>
          <a:bodyPr l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18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136" y="1089025"/>
            <a:ext cx="5539678" cy="823912"/>
          </a:xfrm>
          <a:prstGeom prst="rect">
            <a:avLst/>
          </a:prstGeom>
        </p:spPr>
        <p:txBody>
          <a:bodyPr l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77194871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w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79425" y="6356350"/>
            <a:ext cx="11153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86AA60FB-6D89-4317-B246-CE804672A5FB}" type="datetime1">
              <a:rPr lang="de-DE" smtClean="0"/>
              <a:t>09.03.2022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12000" y="6356350"/>
            <a:ext cx="856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34400" y="6356350"/>
            <a:ext cx="1080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351" y="189217"/>
            <a:ext cx="571391" cy="511634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0" y="183600"/>
            <a:ext cx="2401557" cy="51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246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378">
          <p15:clr>
            <a:srgbClr val="F26B43"/>
          </p15:clr>
        </p15:guide>
        <p15:guide id="3" pos="302">
          <p15:clr>
            <a:srgbClr val="F26B43"/>
          </p15:clr>
        </p15:guide>
        <p15:guide id="4" orient="horz" pos="119">
          <p15:clr>
            <a:srgbClr val="F26B43"/>
          </p15:clr>
        </p15:guide>
        <p15:guide id="5" orient="horz" pos="3997">
          <p15:clr>
            <a:srgbClr val="F26B43"/>
          </p15:clr>
        </p15:guide>
        <p15:guide id="6" orient="horz" pos="572">
          <p15:clr>
            <a:srgbClr val="F26B43"/>
          </p15:clr>
        </p15:guide>
        <p15:guide id="7" orient="horz" pos="686">
          <p15:clr>
            <a:srgbClr val="F26B43"/>
          </p15:clr>
        </p15:guide>
        <p15:guide id="8" orient="horz" pos="2286" userDrawn="1">
          <p15:clr>
            <a:srgbClr val="F26B43"/>
          </p15:clr>
        </p15:guide>
        <p15:guide id="9" orient="horz" pos="438">
          <p15:clr>
            <a:srgbClr val="F26B43"/>
          </p15:clr>
        </p15:guide>
        <p15:guide id="10" orient="horz" pos="3917">
          <p15:clr>
            <a:srgbClr val="F26B43"/>
          </p15:clr>
        </p15:guide>
        <p15:guide id="11" orient="horz" pos="23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79425" y="6356350"/>
            <a:ext cx="11153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BDC954DB-AE81-4E04-BAD6-B20D6C95A501}" type="datetime1">
              <a:rPr lang="de-DE" smtClean="0"/>
              <a:t>09.03.2022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12000" y="6356350"/>
            <a:ext cx="856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34400" y="6356350"/>
            <a:ext cx="1080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10850" y="191293"/>
            <a:ext cx="600964" cy="537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k 8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570" y="191598"/>
            <a:ext cx="599049" cy="53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47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16" r:id="rId2"/>
    <p:sldLayoutId id="2147483700" r:id="rId3"/>
    <p:sldLayoutId id="2147483701" r:id="rId4"/>
    <p:sldLayoutId id="2147483702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378">
          <p15:clr>
            <a:srgbClr val="F26B43"/>
          </p15:clr>
        </p15:guide>
        <p15:guide id="3" pos="302">
          <p15:clr>
            <a:srgbClr val="F26B43"/>
          </p15:clr>
        </p15:guide>
        <p15:guide id="4" orient="horz" pos="119">
          <p15:clr>
            <a:srgbClr val="F26B43"/>
          </p15:clr>
        </p15:guide>
        <p15:guide id="5" orient="horz" pos="3997">
          <p15:clr>
            <a:srgbClr val="F26B43"/>
          </p15:clr>
        </p15:guide>
        <p15:guide id="6" orient="horz" pos="572">
          <p15:clr>
            <a:srgbClr val="F26B43"/>
          </p15:clr>
        </p15:guide>
        <p15:guide id="7" orient="horz" pos="686">
          <p15:clr>
            <a:srgbClr val="F26B43"/>
          </p15:clr>
        </p15:guide>
        <p15:guide id="8" orient="horz" pos="2273">
          <p15:clr>
            <a:srgbClr val="F26B43"/>
          </p15:clr>
        </p15:guide>
        <p15:guide id="9" orient="horz" pos="458">
          <p15:clr>
            <a:srgbClr val="F26B43"/>
          </p15:clr>
        </p15:guide>
        <p15:guide id="10" orient="horz" pos="3917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79425" y="6356350"/>
            <a:ext cx="11153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920226F9-2E16-4762-9F48-2487859F767C}" type="datetime1">
              <a:rPr lang="de-DE" smtClean="0"/>
              <a:t>09.03.2022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12000" y="6356350"/>
            <a:ext cx="856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34400" y="6356350"/>
            <a:ext cx="1080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10850" y="188912"/>
            <a:ext cx="600964" cy="537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686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717" r:id="rId2"/>
    <p:sldLayoutId id="2147483693" r:id="rId3"/>
    <p:sldLayoutId id="2147483694" r:id="rId4"/>
    <p:sldLayoutId id="2147483695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378">
          <p15:clr>
            <a:srgbClr val="F26B43"/>
          </p15:clr>
        </p15:guide>
        <p15:guide id="3" pos="302">
          <p15:clr>
            <a:srgbClr val="F26B43"/>
          </p15:clr>
        </p15:guide>
        <p15:guide id="4" orient="horz" pos="119">
          <p15:clr>
            <a:srgbClr val="F26B43"/>
          </p15:clr>
        </p15:guide>
        <p15:guide id="5" orient="horz" pos="3997">
          <p15:clr>
            <a:srgbClr val="F26B43"/>
          </p15:clr>
        </p15:guide>
        <p15:guide id="6" orient="horz" pos="572">
          <p15:clr>
            <a:srgbClr val="F26B43"/>
          </p15:clr>
        </p15:guide>
        <p15:guide id="7" orient="horz" pos="686">
          <p15:clr>
            <a:srgbClr val="F26B43"/>
          </p15:clr>
        </p15:guide>
        <p15:guide id="8" orient="horz" pos="2273">
          <p15:clr>
            <a:srgbClr val="F26B43"/>
          </p15:clr>
        </p15:guide>
        <p15:guide id="9" orient="horz" pos="458">
          <p15:clr>
            <a:srgbClr val="F26B43"/>
          </p15:clr>
        </p15:guide>
        <p15:guide id="10" orient="horz" pos="39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79425" y="6356350"/>
            <a:ext cx="11153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4D52389D-5A72-4009-A948-A37BB036D5AE}" type="datetime1">
              <a:rPr lang="de-DE" smtClean="0"/>
              <a:t>09.03.2022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12000" y="6356350"/>
            <a:ext cx="856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34400" y="6356350"/>
            <a:ext cx="1080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4823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378">
          <p15:clr>
            <a:srgbClr val="F26B43"/>
          </p15:clr>
        </p15:guide>
        <p15:guide id="3" pos="302">
          <p15:clr>
            <a:srgbClr val="F26B43"/>
          </p15:clr>
        </p15:guide>
        <p15:guide id="4" orient="horz" pos="119">
          <p15:clr>
            <a:srgbClr val="F26B43"/>
          </p15:clr>
        </p15:guide>
        <p15:guide id="5" orient="horz" pos="3997">
          <p15:clr>
            <a:srgbClr val="F26B43"/>
          </p15:clr>
        </p15:guide>
        <p15:guide id="6" orient="horz" pos="572">
          <p15:clr>
            <a:srgbClr val="F26B43"/>
          </p15:clr>
        </p15:guide>
        <p15:guide id="7" orient="horz" pos="686">
          <p15:clr>
            <a:srgbClr val="F26B43"/>
          </p15:clr>
        </p15:guide>
        <p15:guide id="8" orient="horz" pos="2273">
          <p15:clr>
            <a:srgbClr val="F26B43"/>
          </p15:clr>
        </p15:guide>
        <p15:guide id="9" orient="horz" pos="458">
          <p15:clr>
            <a:srgbClr val="F26B43"/>
          </p15:clr>
        </p15:guide>
        <p15:guide id="10" orient="horz" pos="39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14508-0DC5-4E07-A6A4-8CD3857B40B4}" type="datetime1">
              <a:rPr lang="de-DE" smtClean="0"/>
              <a:t>09.03.2022</a:t>
            </a:fld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u="sng" dirty="0" smtClean="0"/>
              <a:t>V. Perseo</a:t>
            </a:r>
            <a:r>
              <a:rPr lang="de-DE" dirty="0" smtClean="0"/>
              <a:t>, D. </a:t>
            </a:r>
            <a:r>
              <a:rPr lang="de-DE" dirty="0" err="1" smtClean="0"/>
              <a:t>Gradic</a:t>
            </a:r>
            <a:r>
              <a:rPr lang="de-DE" dirty="0" smtClean="0"/>
              <a:t>, …?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NBI on SOL transport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V. Perseo - thermal force measurement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7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Impact of NBI on SOL transport</a:t>
            </a:r>
            <a:endParaRPr lang="de-DE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69A265A-7F14-412F-BCCD-B1A62BDF5234}" type="datetime1">
              <a:rPr lang="de-DE" smtClean="0"/>
              <a:t>09.03.2022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V. Perseo - thermal force measurement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2</a:t>
            </a:fld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Inhaltsplatzhalter 3"/>
              <p:cNvSpPr>
                <a:spLocks noGrp="1"/>
              </p:cNvSpPr>
              <p:nvPr>
                <p:ph idx="1"/>
              </p:nvPr>
            </p:nvSpPr>
            <p:spPr>
              <a:xfrm>
                <a:off x="487446" y="967417"/>
                <a:ext cx="6643270" cy="5104490"/>
              </a:xfrm>
            </p:spPr>
            <p:txBody>
              <a:bodyPr lIns="0"/>
              <a:lstStyle/>
              <a:p>
                <a:pPr marL="0" lvl="0" indent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</a:pPr>
                <a:r>
                  <a:rPr lang="en-US" altLang="de-DE" sz="2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Motivation:</a:t>
                </a:r>
                <a:endParaRPr lang="en-US" altLang="de-DE" sz="2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lvl="0" indent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</a:pPr>
                <a:r>
                  <a:rPr lang="en-US" altLang="de-DE" sz="16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NBI beams cross the SOL and could deposit part or their particles and energy in the SOL, which could cause asymmetries in the island chain. Moreover, NBI operation might change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de-DE" sz="1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de-DE" sz="1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𝑇</m:t>
                        </m:r>
                      </m:e>
                      <m:sub>
                        <m:r>
                          <a:rPr lang="en-US" altLang="de-DE" sz="1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  <m:r>
                      <a:rPr lang="en-US" altLang="de-DE" sz="1600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US" altLang="de-DE" sz="16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de-DE" sz="1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de-DE" sz="1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𝑇</m:t>
                        </m:r>
                      </m:e>
                      <m:sub>
                        <m:r>
                          <a:rPr lang="en-US" altLang="de-DE" sz="1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altLang="de-DE" sz="16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at the upstream location and influence the SOL gradients.</a:t>
                </a:r>
                <a:endParaRPr lang="en-US" altLang="de-DE" sz="1600" b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lvl="0" indent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</a:pPr>
                <a:endParaRPr lang="en-US" altLang="de-DE" sz="16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lvl="0" indent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</a:pPr>
                <a:r>
                  <a:rPr lang="en-US" altLang="de-DE" sz="2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Objectives:</a:t>
                </a:r>
              </a:p>
              <a:p>
                <a:pPr marL="0" lvl="0" indent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</a:pPr>
                <a:r>
                  <a:rPr lang="en-US" altLang="de-DE" sz="16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Monitoring of SOL parameters during NBI </a:t>
                </a:r>
                <a:r>
                  <a:rPr lang="en-US" altLang="de-DE" sz="1600" b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and NBI+ECRH operation</a:t>
                </a:r>
                <a:r>
                  <a:rPr lang="en-US" altLang="de-DE" sz="16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  <a:endParaRPr lang="en-US" altLang="de-DE" sz="16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lvl="0" indent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</a:pPr>
                <a:endParaRPr lang="en-US" altLang="de-DE" sz="1600" b="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lvl="0" indent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</a:pPr>
                <a:r>
                  <a:rPr lang="en-US" altLang="de-DE" sz="2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Special requirements:</a:t>
                </a:r>
              </a:p>
              <a:p>
                <a:pPr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0" u="sng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Diagnostics: </a:t>
                </a:r>
              </a:p>
              <a:p>
                <a:pPr lvl="1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CIS </a:t>
                </a:r>
              </a:p>
              <a:p>
                <a:pPr lvl="1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IR cameras</a:t>
                </a:r>
              </a:p>
              <a:p>
                <a:pPr lvl="1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Langmuir probes</a:t>
                </a:r>
              </a:p>
              <a:p>
                <a:pPr lvl="1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Upstream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de-DE" sz="1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de-DE" sz="1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𝑇</m:t>
                        </m:r>
                      </m:e>
                      <m:sub>
                        <m:r>
                          <a:rPr lang="en-US" altLang="de-DE" sz="1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  <m:r>
                      <a:rPr lang="en-US" altLang="de-DE" sz="16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measurements?</a:t>
                </a:r>
              </a:p>
              <a:p>
                <a:pPr lvl="1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Profile diagnostics?</a:t>
                </a:r>
              </a:p>
              <a:p>
                <a:pPr lvl="1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… any other available diagnostic</a:t>
                </a:r>
              </a:p>
              <a:p>
                <a:pPr marL="457200" lvl="1" indent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</a:pPr>
                <a:endParaRPr lang="en-US" altLang="de-DE" sz="16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</a:pPr>
                <a:r>
                  <a:rPr lang="en-US" sz="2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Can be combined with:</a:t>
                </a:r>
              </a:p>
              <a:p>
                <a:pPr lvl="1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NBI operation</a:t>
                </a:r>
              </a:p>
              <a:p>
                <a:pPr lvl="1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Proposal meant to be fully piggy-back</a:t>
                </a:r>
                <a:endParaRPr lang="en-US" altLang="de-DE" sz="1600" b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4" name="Inhaltsplatzhalt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7446" y="967417"/>
                <a:ext cx="6643270" cy="5104490"/>
              </a:xfrm>
              <a:blipFill>
                <a:blip r:embed="rId2"/>
                <a:stretch>
                  <a:fillRect l="-2569" t="-836" r="-642" b="-108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598249"/>
              </p:ext>
            </p:extLst>
          </p:nvPr>
        </p:nvGraphicFramePr>
        <p:xfrm>
          <a:off x="8259956" y="5515647"/>
          <a:ext cx="326193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2969">
                  <a:extLst>
                    <a:ext uri="{9D8B030D-6E8A-4147-A177-3AD203B41FA5}">
                      <a16:colId xmlns:a16="http://schemas.microsoft.com/office/drawing/2014/main" val="3827600593"/>
                    </a:ext>
                  </a:extLst>
                </a:gridCol>
                <a:gridCol w="1368969">
                  <a:extLst>
                    <a:ext uri="{9D8B030D-6E8A-4147-A177-3AD203B41FA5}">
                      <a16:colId xmlns:a16="http://schemas.microsoft.com/office/drawing/2014/main" val="2982598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Task Force(s)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I-2,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III-2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844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Mag.</a:t>
                      </a:r>
                      <a:r>
                        <a:rPr lang="en-US" baseline="0" dirty="0" smtClean="0"/>
                        <a:t> Configurations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EIM,</a:t>
                      </a:r>
                      <a:r>
                        <a:rPr lang="en-US" baseline="0" dirty="0" smtClean="0"/>
                        <a:t> or KJM?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023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No.</a:t>
                      </a:r>
                      <a:r>
                        <a:rPr lang="en-US" baseline="0" dirty="0" smtClean="0"/>
                        <a:t> of programs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Piggy back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272478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4464" y="990138"/>
            <a:ext cx="4870372" cy="445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30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">
  <a:themeElements>
    <a:clrScheme name="IP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BAA"/>
      </a:accent1>
      <a:accent2>
        <a:srgbClr val="B42041"/>
      </a:accent2>
      <a:accent3>
        <a:srgbClr val="70AD47"/>
      </a:accent3>
      <a:accent4>
        <a:srgbClr val="F9A807"/>
      </a:accent4>
      <a:accent5>
        <a:srgbClr val="4472C4"/>
      </a:accent5>
      <a:accent6>
        <a:srgbClr val="FF0000"/>
      </a:accent6>
      <a:hlink>
        <a:srgbClr val="005BAA"/>
      </a:hlink>
      <a:folHlink>
        <a:srgbClr val="954F72"/>
      </a:folHlink>
    </a:clrScheme>
    <a:fontScheme name="IPP Slide 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slide_template_W7X_2021_1_16_9" id="{DB204B8B-2A32-4AB1-8B06-73C1C2016281}" vid="{A03B6DF7-8AFC-492F-A27B-F0D4904FAE74}"/>
    </a:ext>
  </a:extLst>
</a:theme>
</file>

<file path=ppt/theme/theme2.xml><?xml version="1.0" encoding="utf-8"?>
<a:theme xmlns:a="http://schemas.openxmlformats.org/drawingml/2006/main" name="Content">
  <a:themeElements>
    <a:clrScheme name="IP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BAA"/>
      </a:accent1>
      <a:accent2>
        <a:srgbClr val="B42041"/>
      </a:accent2>
      <a:accent3>
        <a:srgbClr val="70AD47"/>
      </a:accent3>
      <a:accent4>
        <a:srgbClr val="F9A807"/>
      </a:accent4>
      <a:accent5>
        <a:srgbClr val="4472C4"/>
      </a:accent5>
      <a:accent6>
        <a:srgbClr val="FF0000"/>
      </a:accent6>
      <a:hlink>
        <a:srgbClr val="005BAA"/>
      </a:hlink>
      <a:folHlink>
        <a:srgbClr val="954F72"/>
      </a:folHlink>
    </a:clrScheme>
    <a:fontScheme name="IPP Slide 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slide_template_W7X_2021_1_16_9" id="{DB204B8B-2A32-4AB1-8B06-73C1C2016281}" vid="{79052847-E89B-4EE1-BF57-F6174897CD11}"/>
    </a:ext>
  </a:extLst>
</a:theme>
</file>

<file path=ppt/theme/theme3.xml><?xml version="1.0" encoding="utf-8"?>
<a:theme xmlns:a="http://schemas.openxmlformats.org/drawingml/2006/main" name="IPP_only">
  <a:themeElements>
    <a:clrScheme name="IP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BAA"/>
      </a:accent1>
      <a:accent2>
        <a:srgbClr val="B42041"/>
      </a:accent2>
      <a:accent3>
        <a:srgbClr val="70AD47"/>
      </a:accent3>
      <a:accent4>
        <a:srgbClr val="F9A807"/>
      </a:accent4>
      <a:accent5>
        <a:srgbClr val="4472C4"/>
      </a:accent5>
      <a:accent6>
        <a:srgbClr val="FF0000"/>
      </a:accent6>
      <a:hlink>
        <a:srgbClr val="005BAA"/>
      </a:hlink>
      <a:folHlink>
        <a:srgbClr val="954F72"/>
      </a:folHlink>
    </a:clrScheme>
    <a:fontScheme name="IPP Slide 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slide_template_W7X_2021_1_16_9" id="{DB204B8B-2A32-4AB1-8B06-73C1C2016281}" vid="{1CB40B42-8524-476D-B45F-908EFFE5EF28}"/>
    </a:ext>
  </a:extLst>
</a:theme>
</file>

<file path=ppt/theme/theme4.xml><?xml version="1.0" encoding="utf-8"?>
<a:theme xmlns:a="http://schemas.openxmlformats.org/drawingml/2006/main" name="Blank">
  <a:themeElements>
    <a:clrScheme name="IP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BAA"/>
      </a:accent1>
      <a:accent2>
        <a:srgbClr val="B42041"/>
      </a:accent2>
      <a:accent3>
        <a:srgbClr val="70AD47"/>
      </a:accent3>
      <a:accent4>
        <a:srgbClr val="F9A807"/>
      </a:accent4>
      <a:accent5>
        <a:srgbClr val="4472C4"/>
      </a:accent5>
      <a:accent6>
        <a:srgbClr val="FF0000"/>
      </a:accent6>
      <a:hlink>
        <a:srgbClr val="005BAA"/>
      </a:hlink>
      <a:folHlink>
        <a:srgbClr val="954F72"/>
      </a:folHlink>
    </a:clrScheme>
    <a:fontScheme name="Standard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slide_template_W7X_2021_1_16_9" id="{DB204B8B-2A32-4AB1-8B06-73C1C2016281}" vid="{9D555B17-F7CD-45D6-8709-D6982EBE01C8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slide_template_W7X_2021_1_16_9</Template>
  <TotalTime>0</TotalTime>
  <Words>169</Words>
  <Application>Microsoft Office PowerPoint</Application>
  <PresentationFormat>Widescreen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Narrow</vt:lpstr>
      <vt:lpstr>Calibri</vt:lpstr>
      <vt:lpstr>Cambria Math</vt:lpstr>
      <vt:lpstr>Title</vt:lpstr>
      <vt:lpstr>Content</vt:lpstr>
      <vt:lpstr>IPP_only</vt:lpstr>
      <vt:lpstr>Blank</vt:lpstr>
      <vt:lpstr>Impact of NBI on SOL transport</vt:lpstr>
      <vt:lpstr>Impact of NBI on SOL transport</vt:lpstr>
    </vt:vector>
  </TitlesOfParts>
  <Company>Max-Planck-Institut f. Plasmaphysik, Greifswald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</dc:title>
  <dc:creator>Felix Reimold</dc:creator>
  <cp:lastModifiedBy>Valeria Perseo</cp:lastModifiedBy>
  <cp:revision>145</cp:revision>
  <dcterms:created xsi:type="dcterms:W3CDTF">2021-03-10T14:07:24Z</dcterms:created>
  <dcterms:modified xsi:type="dcterms:W3CDTF">2022-03-09T11:47:08Z</dcterms:modified>
</cp:coreProperties>
</file>