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698" r:id="rId2"/>
    <p:sldMasterId id="2147483691" r:id="rId3"/>
    <p:sldMasterId id="2147483703" r:id="rId4"/>
  </p:sldMasterIdLst>
  <p:notesMasterIdLst>
    <p:notesMasterId r:id="rId7"/>
  </p:notesMasterIdLst>
  <p:sldIdLst>
    <p:sldId id="273" r:id="rId5"/>
    <p:sldId id="29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FCFCFC"/>
    <a:srgbClr val="FCFCFD"/>
    <a:srgbClr val="FCFDFD"/>
    <a:srgbClr val="FDFDFD"/>
    <a:srgbClr val="FDFDFE"/>
    <a:srgbClr val="FDFEFE"/>
    <a:srgbClr val="FEFEFE"/>
    <a:srgbClr val="FEFE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1" autoAdjust="0"/>
  </p:normalViewPr>
  <p:slideViewPr>
    <p:cSldViewPr snapToGrid="0">
      <p:cViewPr varScale="1">
        <p:scale>
          <a:sx n="119" d="100"/>
          <a:sy n="119" d="100"/>
        </p:scale>
        <p:origin x="132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16D5-ACEA-43FB-9282-292FC8262548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895-DAEF-47E5-8529-7A3EBD8431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3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ntertitel 2"/>
          <p:cNvSpPr>
            <a:spLocks noGrp="1"/>
          </p:cNvSpPr>
          <p:nvPr>
            <p:ph type="subTitle" idx="1"/>
          </p:nvPr>
        </p:nvSpPr>
        <p:spPr>
          <a:xfrm>
            <a:off x="1533144" y="3690256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0" name="Titel 7"/>
          <p:cNvSpPr>
            <a:spLocks noGrp="1"/>
          </p:cNvSpPr>
          <p:nvPr>
            <p:ph type="title"/>
          </p:nvPr>
        </p:nvSpPr>
        <p:spPr>
          <a:xfrm>
            <a:off x="1533144" y="1501919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D57C-E931-4455-A178-2157B4E56789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3520800" y="5270400"/>
            <a:ext cx="5177783" cy="716032"/>
            <a:chOff x="3520800" y="5270400"/>
            <a:chExt cx="5177783" cy="716032"/>
          </a:xfrm>
        </p:grpSpPr>
        <p:pic>
          <p:nvPicPr>
            <p:cNvPr id="23" name="Grafik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8427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1D3898D-BD7A-47AD-94F4-CCE871D83331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5698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96AFAC-BD34-44AC-9E24-410A64336C32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771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734C7C0-AAD1-432F-8C04-03094A5AB324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9885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B83F35-B3A7-4A05-A495-A8448841CF48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66454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2365EE-3DE4-4A2B-9151-9A17604E1112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300001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6170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34" name="Titel 7"/>
          <p:cNvSpPr>
            <a:spLocks noGrp="1"/>
          </p:cNvSpPr>
          <p:nvPr userDrawn="1"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930906" y="5892965"/>
            <a:ext cx="8434419" cy="566770"/>
            <a:chOff x="507813" y="5834863"/>
            <a:chExt cx="8135786" cy="566770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 userDrawn="1"/>
          </p:nvSpPr>
          <p:spPr>
            <a:xfrm>
              <a:off x="1068224" y="5834863"/>
              <a:ext cx="757537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BE70-A348-4A1F-91E0-D404C352ECAF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3520800" y="4874400"/>
            <a:ext cx="5177783" cy="716032"/>
            <a:chOff x="3520800" y="5270400"/>
            <a:chExt cx="5177783" cy="716032"/>
          </a:xfrm>
        </p:grpSpPr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79222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E9FE0361-FAD3-4EF4-AF9E-4E925CE45409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90383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28"/>
          <a:stretch/>
        </p:blipFill>
        <p:spPr>
          <a:xfrm>
            <a:off x="0" y="4462943"/>
            <a:ext cx="12192000" cy="2051362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AD39118-7FEC-453E-93A9-357B20AD90E5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407920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033695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1155700" y="4028478"/>
            <a:ext cx="10055224" cy="566770"/>
            <a:chOff x="498625" y="5834863"/>
            <a:chExt cx="9699204" cy="566770"/>
          </a:xfrm>
        </p:grpSpPr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625" y="5834863"/>
              <a:ext cx="560411" cy="373742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 userDrawn="1"/>
          </p:nvSpPr>
          <p:spPr>
            <a:xfrm>
              <a:off x="1068224" y="5834863"/>
              <a:ext cx="912960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9" name="Gruppieren 38"/>
          <p:cNvGrpSpPr/>
          <p:nvPr userDrawn="1"/>
        </p:nvGrpSpPr>
        <p:grpSpPr>
          <a:xfrm>
            <a:off x="3520800" y="3240000"/>
            <a:ext cx="5163857" cy="662400"/>
            <a:chOff x="3520800" y="5270400"/>
            <a:chExt cx="5163857" cy="662400"/>
          </a:xfrm>
        </p:grpSpPr>
        <p:pic>
          <p:nvPicPr>
            <p:cNvPr id="40" name="Grafik 3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41" name="Grafik 4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3731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FF4F8E-11EB-4AD7-B278-B5816528BED4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19152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B3B4F7-7F42-47E4-B21C-837C12222752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79425" y="1096930"/>
            <a:ext cx="11233150" cy="509432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16291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321BCF-154A-410A-8695-3439233AE577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83013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75141B2-0FF3-45A8-8F57-5DF5275C4F7C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1956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50AB160-434D-43E1-958A-62E7AD87DD14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719487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86AA60FB-6D89-4317-B246-CE804672A5FB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351" y="189217"/>
            <a:ext cx="571391" cy="51163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183600"/>
            <a:ext cx="2401557" cy="5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86" userDrawn="1">
          <p15:clr>
            <a:srgbClr val="F26B43"/>
          </p15:clr>
        </p15:guide>
        <p15:guide id="9" orient="horz" pos="438">
          <p15:clr>
            <a:srgbClr val="F26B43"/>
          </p15:clr>
        </p15:guide>
        <p15:guide id="10" orient="horz" pos="3917">
          <p15:clr>
            <a:srgbClr val="F26B43"/>
          </p15:clr>
        </p15:guide>
        <p15:guide id="11" orient="horz" pos="23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BDC954DB-AE81-4E04-BAD6-B20D6C95A501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91293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570" y="191598"/>
            <a:ext cx="599049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6" r:id="rId2"/>
    <p:sldLayoutId id="2147483700" r:id="rId3"/>
    <p:sldLayoutId id="2147483701" r:id="rId4"/>
    <p:sldLayoutId id="2147483702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920226F9-2E16-4762-9F48-2487859F767C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88912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6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17" r:id="rId2"/>
    <p:sldLayoutId id="2147483693" r:id="rId3"/>
    <p:sldLayoutId id="2147483694" r:id="rId4"/>
    <p:sldLayoutId id="2147483695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4D52389D-5A72-4009-A948-A37BB036D5AE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V. Perseo - thermal force measurement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8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4508-0DC5-4E07-A6A4-8CD3857B40B4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u="sng" dirty="0" smtClean="0"/>
              <a:t>V. Perseo</a:t>
            </a:r>
            <a:r>
              <a:rPr lang="de-DE" dirty="0" smtClean="0"/>
              <a:t>, D. </a:t>
            </a:r>
            <a:r>
              <a:rPr lang="de-DE" dirty="0" err="1" smtClean="0"/>
              <a:t>Gradic</a:t>
            </a:r>
            <a:r>
              <a:rPr lang="de-DE" dirty="0" smtClean="0"/>
              <a:t>, …?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NBI on SOL transport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Impact of NBI on SOL transport</a:t>
            </a:r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9A265A-7F14-412F-BCCD-B1A62BDF5234}" type="datetime1">
              <a:rPr lang="de-DE" smtClean="0"/>
              <a:t>09.03.2022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V. Perseo - thermal force measurement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2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idx="1"/>
              </p:nvPr>
            </p:nvSpPr>
            <p:spPr>
              <a:xfrm>
                <a:off x="487446" y="967417"/>
                <a:ext cx="6643270" cy="5104490"/>
              </a:xfrm>
            </p:spPr>
            <p:txBody>
              <a:bodyPr lIns="0"/>
              <a:lstStyle/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Motivation:</a:t>
                </a:r>
                <a:endParaRPr lang="en-US" altLang="de-DE" sz="2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NBI beams cross the SOL and could deposit part or their particles and energy in the SOL, which could cause asymmetries in the island chain. Moreover, NBI operation might change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US" altLang="de-DE" sz="16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at the upstream location and influence the SOL gradients.</a:t>
                </a:r>
                <a:endParaRPr lang="en-US" altLang="de-DE" sz="16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altLang="de-DE" sz="16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Objectives:</a:t>
                </a: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Monitoring of SOL parameters during NBI </a:t>
                </a:r>
                <a:r>
                  <a:rPr lang="en-US" altLang="de-DE" sz="1600" b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and NBI+ECRH operation</a:t>
                </a:r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en-US" altLang="de-DE" sz="16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altLang="de-DE" sz="1600" b="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Special requirements:</a:t>
                </a: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0" u="sng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Diagnostics: 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CIS 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IR cameras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Langmuir probes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Upstream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altLang="de-DE" sz="1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US" altLang="de-DE" sz="1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measurements?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Profile diagnostics?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… any other available diagnostic</a:t>
                </a:r>
              </a:p>
              <a:p>
                <a:pPr marL="457200" lvl="1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altLang="de-DE" sz="16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sz="22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Can be combined with: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NBI operation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Proposal meant to be fully piggy-back</a:t>
                </a:r>
                <a:endParaRPr lang="en-US" altLang="de-DE" sz="1600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7446" y="967417"/>
                <a:ext cx="6643270" cy="5104490"/>
              </a:xfrm>
              <a:blipFill>
                <a:blip r:embed="rId2"/>
                <a:stretch>
                  <a:fillRect l="-2569" t="-836" r="-642" b="-10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598249"/>
              </p:ext>
            </p:extLst>
          </p:nvPr>
        </p:nvGraphicFramePr>
        <p:xfrm>
          <a:off x="8259956" y="5515647"/>
          <a:ext cx="32619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969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368969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 Force(s)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I-2,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III-2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Mag.</a:t>
                      </a:r>
                      <a:r>
                        <a:rPr lang="en-US" baseline="0" dirty="0" smtClean="0"/>
                        <a:t> 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EIM,</a:t>
                      </a:r>
                      <a:r>
                        <a:rPr lang="en-US" baseline="0" dirty="0" smtClean="0"/>
                        <a:t> or KJM?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of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Piggy back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72478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464" y="990138"/>
            <a:ext cx="4870372" cy="445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0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A03B6DF7-8AFC-492F-A27B-F0D4904FAE74}"/>
    </a:ext>
  </a:extLst>
</a:theme>
</file>

<file path=ppt/theme/theme2.xml><?xml version="1.0" encoding="utf-8"?>
<a:theme xmlns:a="http://schemas.openxmlformats.org/drawingml/2006/main" name="Content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79052847-E89B-4EE1-BF57-F6174897CD11}"/>
    </a:ext>
  </a:extLst>
</a:theme>
</file>

<file path=ppt/theme/theme3.xml><?xml version="1.0" encoding="utf-8"?>
<a:theme xmlns:a="http://schemas.openxmlformats.org/drawingml/2006/main" name="IPP_only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1CB40B42-8524-476D-B45F-908EFFE5EF28}"/>
    </a:ext>
  </a:extLst>
</a:theme>
</file>

<file path=ppt/theme/theme4.xml><?xml version="1.0" encoding="utf-8"?>
<a:theme xmlns:a="http://schemas.openxmlformats.org/drawingml/2006/main" name="Blank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Standard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9D555B17-F7CD-45D6-8709-D6982EBE01C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slide_template_W7X_2021_1_16_9</Template>
  <TotalTime>0</TotalTime>
  <Words>169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Calibri</vt:lpstr>
      <vt:lpstr>Cambria Math</vt:lpstr>
      <vt:lpstr>Title</vt:lpstr>
      <vt:lpstr>Content</vt:lpstr>
      <vt:lpstr>IPP_only</vt:lpstr>
      <vt:lpstr>Blank</vt:lpstr>
      <vt:lpstr>Impact of NBI on SOL transport</vt:lpstr>
      <vt:lpstr>Impact of NBI on SOL transport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creator>Felix Reimold</dc:creator>
  <cp:lastModifiedBy>Valeria Perseo</cp:lastModifiedBy>
  <cp:revision>145</cp:revision>
  <dcterms:created xsi:type="dcterms:W3CDTF">2021-03-10T14:07:24Z</dcterms:created>
  <dcterms:modified xsi:type="dcterms:W3CDTF">2022-03-09T11:47:08Z</dcterms:modified>
</cp:coreProperties>
</file>