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698" r:id="rId2"/>
    <p:sldMasterId id="2147483691" r:id="rId3"/>
    <p:sldMasterId id="2147483703" r:id="rId4"/>
  </p:sldMasterIdLst>
  <p:notesMasterIdLst>
    <p:notesMasterId r:id="rId7"/>
  </p:notesMasterIdLst>
  <p:sldIdLst>
    <p:sldId id="273" r:id="rId5"/>
    <p:sldId id="29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FCFCFC"/>
    <a:srgbClr val="FCFCFD"/>
    <a:srgbClr val="FCFDFD"/>
    <a:srgbClr val="FDFDFD"/>
    <a:srgbClr val="FDFDFE"/>
    <a:srgbClr val="FD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23.03.2022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1533144" y="3690256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0" name="Titel 7"/>
          <p:cNvSpPr>
            <a:spLocks noGrp="1"/>
          </p:cNvSpPr>
          <p:nvPr>
            <p:ph type="title"/>
          </p:nvPr>
        </p:nvSpPr>
        <p:spPr>
          <a:xfrm>
            <a:off x="1533144" y="1501919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D30F-1230-4D37-B402-B3F6CC592B20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3520800" y="5270400"/>
            <a:ext cx="5177783" cy="716032"/>
            <a:chOff x="3520800" y="5270400"/>
            <a:chExt cx="5177783" cy="716032"/>
          </a:xfrm>
        </p:grpSpPr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8427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2D1F97-944A-47FA-B3A7-57FA9FD3E176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5698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614F8E-5C74-4029-AC4F-3C2743C239DA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771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0BCE79-F5CA-4B90-A7D3-531D84128233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885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4909CB-D01F-4396-A3E5-6F41D03F70CD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66454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319D1D-4B03-4086-8635-0F0D64F95940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300001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6170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34" name="Titel 7"/>
          <p:cNvSpPr>
            <a:spLocks noGrp="1"/>
          </p:cNvSpPr>
          <p:nvPr userDrawn="1"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930906" y="5892965"/>
            <a:ext cx="8434419" cy="566770"/>
            <a:chOff x="507813" y="5834863"/>
            <a:chExt cx="8135786" cy="566770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 userDrawn="1"/>
          </p:nvSpPr>
          <p:spPr>
            <a:xfrm>
              <a:off x="1068224" y="5834863"/>
              <a:ext cx="757537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28AF-A054-41C9-BC77-03A5A745352B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520800" y="4874400"/>
            <a:ext cx="5177783" cy="716032"/>
            <a:chOff x="3520800" y="5270400"/>
            <a:chExt cx="5177783" cy="716032"/>
          </a:xfrm>
        </p:grpSpPr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9222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F47D05D-6055-4222-B0EB-5507A02448A2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90383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8"/>
          <a:stretch/>
        </p:blipFill>
        <p:spPr>
          <a:xfrm>
            <a:off x="0" y="4462943"/>
            <a:ext cx="12192000" cy="2051362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6F83A5EB-46B4-4FE8-BBF5-99A291CD15E4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407920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033695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1155700" y="4028478"/>
            <a:ext cx="10055224" cy="566770"/>
            <a:chOff x="498625" y="5834863"/>
            <a:chExt cx="9699204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25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912960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9" name="Gruppieren 38"/>
          <p:cNvGrpSpPr/>
          <p:nvPr userDrawn="1"/>
        </p:nvGrpSpPr>
        <p:grpSpPr>
          <a:xfrm>
            <a:off x="3520800" y="3240000"/>
            <a:ext cx="5163857" cy="662400"/>
            <a:chOff x="3520800" y="5270400"/>
            <a:chExt cx="5163857" cy="662400"/>
          </a:xfrm>
        </p:grpSpPr>
        <p:pic>
          <p:nvPicPr>
            <p:cNvPr id="40" name="Grafik 3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3731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AD54E4-8067-40BB-AC37-F00B420FA3AA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19152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79425" y="1096930"/>
            <a:ext cx="11233150" cy="509432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16291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217154-668A-4781-B3DC-B448FE484057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3013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82845D-092C-4D35-901B-C70D61C3D179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1956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4C627D-BC07-4D62-993F-3E947EF18093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719487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D7140B5F-A543-4166-8AAE-5029E4201A94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51" y="189217"/>
            <a:ext cx="571391" cy="51163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83600"/>
            <a:ext cx="2401557" cy="5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86" userDrawn="1">
          <p15:clr>
            <a:srgbClr val="F26B43"/>
          </p15:clr>
        </p15:guide>
        <p15:guide id="9" orient="horz" pos="438">
          <p15:clr>
            <a:srgbClr val="F26B43"/>
          </p15:clr>
        </p15:guide>
        <p15:guide id="10" orient="horz" pos="3917">
          <p15:clr>
            <a:srgbClr val="F26B43"/>
          </p15:clr>
        </p15:guide>
        <p15:guide id="11" orient="horz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77C6D7D-3508-4185-BD22-2B7367D51501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91293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570" y="191598"/>
            <a:ext cx="599049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234A5442-DFE0-4FAD-89D3-243F895DFF9B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88912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7" r:id="rId2"/>
    <p:sldLayoutId id="2147483693" r:id="rId3"/>
    <p:sldLayoutId id="2147483694" r:id="rId4"/>
    <p:sldLayoutId id="2147483695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3BEDEF3A-0E2A-47A4-9499-0ED7A3F4DFE2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8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01D-5EA6-4D75-92F9-B9949C71E327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u="sng" dirty="0" smtClean="0"/>
              <a:t>M. Jakubowski</a:t>
            </a:r>
            <a:r>
              <a:rPr lang="de-DE" dirty="0" smtClean="0"/>
              <a:t>, M. </a:t>
            </a:r>
            <a:r>
              <a:rPr lang="de-DE" dirty="0" err="1" smtClean="0"/>
              <a:t>Kriete</a:t>
            </a:r>
            <a:r>
              <a:rPr lang="de-DE" dirty="0" smtClean="0"/>
              <a:t>, B. Zamorski, A. </a:t>
            </a:r>
            <a:r>
              <a:rPr lang="de-DE" dirty="0" err="1" smtClean="0"/>
              <a:t>Pandey</a:t>
            </a:r>
            <a:r>
              <a:rPr lang="de-DE" dirty="0" smtClean="0"/>
              <a:t>, V. Perseo, M. </a:t>
            </a:r>
            <a:r>
              <a:rPr lang="pl-PL" dirty="0" smtClean="0"/>
              <a:t>Ślęczka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Influence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edge</a:t>
            </a:r>
            <a:r>
              <a:rPr lang="de-DE" dirty="0" smtClean="0"/>
              <a:t> </a:t>
            </a:r>
            <a:r>
              <a:rPr lang="de-DE" dirty="0" err="1" smtClean="0"/>
              <a:t>plasma</a:t>
            </a:r>
            <a:r>
              <a:rPr lang="de-DE" dirty="0" smtClean="0"/>
              <a:t> </a:t>
            </a:r>
            <a:r>
              <a:rPr lang="de-DE" dirty="0" err="1" smtClean="0"/>
              <a:t>drifts</a:t>
            </a:r>
            <a:r>
              <a:rPr lang="de-DE" dirty="0" smtClean="0"/>
              <a:t> on SOL </a:t>
            </a:r>
            <a:r>
              <a:rPr lang="de-DE" dirty="0" err="1" smtClean="0"/>
              <a:t>and</a:t>
            </a:r>
            <a:r>
              <a:rPr lang="de-DE" dirty="0" smtClean="0"/>
              <a:t> divertor</a:t>
            </a: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2348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edge</a:t>
            </a:r>
            <a:r>
              <a:rPr lang="de-DE" dirty="0"/>
              <a:t> </a:t>
            </a:r>
            <a:r>
              <a:rPr lang="de-DE" dirty="0" err="1"/>
              <a:t>plasma</a:t>
            </a:r>
            <a:r>
              <a:rPr lang="de-DE" dirty="0"/>
              <a:t> </a:t>
            </a:r>
            <a:r>
              <a:rPr lang="de-DE" dirty="0" err="1"/>
              <a:t>drifts</a:t>
            </a:r>
            <a:r>
              <a:rPr lang="de-DE" dirty="0"/>
              <a:t> on SOL </a:t>
            </a:r>
            <a:r>
              <a:rPr lang="de-DE" dirty="0" err="1"/>
              <a:t>and</a:t>
            </a:r>
            <a:r>
              <a:rPr lang="de-DE" dirty="0"/>
              <a:t> divertor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5EBB6F-798F-4F72-805A-333D49BE81E3}" type="datetime1">
              <a:rPr lang="de-DE" smtClean="0"/>
              <a:t>23.03.2022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Lead Proponent – Proposal Summary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79425" y="1016990"/>
            <a:ext cx="7050379" cy="5104490"/>
          </a:xfrm>
        </p:spPr>
        <p:txBody>
          <a:bodyPr lIns="0"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 smtClean="0">
                <a:latin typeface="Arial" panose="020B0604020202020204" pitchFamily="34" charset="0"/>
              </a:rPr>
              <a:t>Objectives: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600" b="0" dirty="0" smtClean="0">
                <a:latin typeface="Arial" panose="020B0604020202020204" pitchFamily="34" charset="0"/>
              </a:rPr>
              <a:t>Diagnose the influence of edge drifts on the transport and flows in the scrape-off layer and the heat and particle fluxes to the divertor.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600" b="0" dirty="0" smtClean="0">
                <a:latin typeface="Arial" panose="020B0604020202020204" pitchFamily="34" charset="0"/>
              </a:rPr>
              <a:t>Identify the main mechanisms influencing the edge drifts, incl. parameters: ne, Te, toroidal current, heating.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600" b="0" dirty="0" smtClean="0">
                <a:latin typeface="Arial" panose="020B0604020202020204" pitchFamily="34" charset="0"/>
              </a:rPr>
              <a:t>Influence of drifts on detachment performance (neutral pressure,  flux asymmetries)</a:t>
            </a:r>
            <a:endParaRPr lang="en-US" altLang="de-DE" dirty="0" smtClean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 smtClean="0">
                <a:latin typeface="Arial" panose="020B0604020202020204" pitchFamily="34" charset="0"/>
              </a:rPr>
              <a:t>Approach:</a:t>
            </a:r>
            <a:endParaRPr lang="en-US" altLang="de-DE" dirty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600" b="0" dirty="0" smtClean="0">
                <a:latin typeface="Arial" panose="020B0604020202020204" pitchFamily="34" charset="0"/>
              </a:rPr>
              <a:t> Find proper correction of error fields for –EJM, -KJM (another proposal)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600" b="0" dirty="0" smtClean="0">
                <a:latin typeface="Arial" panose="020B0604020202020204" pitchFamily="34" charset="0"/>
              </a:rPr>
              <a:t>Execute a series of discharges with different plasma parameters, heating, density with both directions of the magnetic field.</a:t>
            </a:r>
            <a:endParaRPr lang="en-US" altLang="de-DE" sz="1600" b="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 smtClean="0">
                <a:latin typeface="Arial" panose="020B0604020202020204" pitchFamily="34" charset="0"/>
              </a:rPr>
              <a:t>Specific requirements: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600" dirty="0" smtClean="0">
                <a:latin typeface="Arial" panose="020B0604020202020204" pitchFamily="34" charset="0"/>
              </a:rPr>
              <a:t>CIS, IR, LP, MPM probes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600" dirty="0" smtClean="0">
                <a:latin typeface="Arial" panose="020B0604020202020204" pitchFamily="34" charset="0"/>
              </a:rPr>
              <a:t>Spectroscopy Balmer series for detachment</a:t>
            </a:r>
            <a:endParaRPr lang="en-US" altLang="de-DE" sz="1600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600" smtClean="0">
                <a:latin typeface="Arial" panose="020B0604020202020204" pitchFamily="34" charset="0"/>
              </a:rPr>
              <a:t>Reversed field in EJM, KJM</a:t>
            </a:r>
            <a:endParaRPr lang="en-US" altLang="de-DE" sz="1600" dirty="0" smtClean="0"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009704"/>
              </p:ext>
            </p:extLst>
          </p:nvPr>
        </p:nvGraphicFramePr>
        <p:xfrm>
          <a:off x="8907515" y="2878355"/>
          <a:ext cx="294497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07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034363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 Force(s)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I, II, III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Mag.</a:t>
                      </a:r>
                      <a:r>
                        <a:rPr lang="en-US" baseline="0" dirty="0" smtClean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±EIM,</a:t>
                      </a:r>
                      <a:r>
                        <a:rPr lang="en-US" baseline="0" dirty="0" smtClean="0"/>
                        <a:t> ±KJM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 + 10</a:t>
                      </a:r>
                      <a:r>
                        <a:rPr lang="en-US" dirty="0" smtClean="0"/>
                        <a:t>     , </a:t>
                      </a:r>
                      <a:r>
                        <a:rPr lang="pl-PL" dirty="0" smtClean="0"/>
                        <a:t>10</a:t>
                      </a:r>
                      <a:r>
                        <a:rPr lang="pl-PL" baseline="0" dirty="0" smtClean="0"/>
                        <a:t> + 10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52349"/>
              </p:ext>
            </p:extLst>
          </p:nvPr>
        </p:nvGraphicFramePr>
        <p:xfrm>
          <a:off x="5242621" y="4771272"/>
          <a:ext cx="662591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559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3340359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Requested</a:t>
                      </a:r>
                      <a:r>
                        <a:rPr lang="en-US" baseline="0" dirty="0" smtClean="0"/>
                        <a:t>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Heating [MW] (ECRH,</a:t>
                      </a:r>
                      <a:r>
                        <a:rPr lang="en-US" baseline="0" dirty="0" smtClean="0"/>
                        <a:t> NBI, ICRH)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2-4-6-8</a:t>
                      </a:r>
                      <a:r>
                        <a:rPr lang="en-US" dirty="0" smtClean="0"/>
                        <a:t> (ECRH)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Density (feed-</a:t>
                      </a:r>
                      <a:r>
                        <a:rPr lang="en-US" dirty="0" err="1" smtClean="0"/>
                        <a:t>fwd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[10</a:t>
                      </a:r>
                      <a:r>
                        <a:rPr lang="en-US" baseline="30000" dirty="0" smtClean="0"/>
                        <a:t>19 </a:t>
                      </a:r>
                      <a:r>
                        <a:rPr lang="en-US" baseline="0" dirty="0" smtClean="0"/>
                        <a:t>m</a:t>
                      </a:r>
                      <a:r>
                        <a:rPr lang="en-US" baseline="30000" dirty="0" smtClean="0"/>
                        <a:t>-3</a:t>
                      </a:r>
                      <a:r>
                        <a:rPr lang="en-US" baseline="0" dirty="0" smtClean="0"/>
                        <a:t>] 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</a:t>
                      </a:r>
                      <a:r>
                        <a:rPr lang="en-US" dirty="0" smtClean="0"/>
                        <a:t>.0-</a:t>
                      </a:r>
                      <a:r>
                        <a:rPr lang="pl-PL" dirty="0" smtClean="0"/>
                        <a:t>11</a:t>
                      </a:r>
                      <a:r>
                        <a:rPr lang="en-US" dirty="0" smtClean="0"/>
                        <a:t>.0 (fb)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Impurities (seeding, LBO, TESPEL)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No seeding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59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30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A03B6DF7-8AFC-492F-A27B-F0D4904FAE74}"/>
    </a:ext>
  </a:extLst>
</a:theme>
</file>

<file path=ppt/theme/theme2.xml><?xml version="1.0" encoding="utf-8"?>
<a:theme xmlns:a="http://schemas.openxmlformats.org/drawingml/2006/main" name="Content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79052847-E89B-4EE1-BF57-F6174897CD11}"/>
    </a:ext>
  </a:extLst>
</a:theme>
</file>

<file path=ppt/theme/theme3.xml><?xml version="1.0" encoding="utf-8"?>
<a:theme xmlns:a="http://schemas.openxmlformats.org/drawingml/2006/main" name="IPP_only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1CB40B42-8524-476D-B45F-908EFFE5EF28}"/>
    </a:ext>
  </a:extLst>
</a:theme>
</file>

<file path=ppt/theme/theme4.xml><?xml version="1.0" encoding="utf-8"?>
<a:theme xmlns:a="http://schemas.openxmlformats.org/drawingml/2006/main" name="Blank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9D555B17-F7CD-45D6-8709-D6982EBE01C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0</TotalTime>
  <Words>250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Title</vt:lpstr>
      <vt:lpstr>Content</vt:lpstr>
      <vt:lpstr>IPP_only</vt:lpstr>
      <vt:lpstr>Blank</vt:lpstr>
      <vt:lpstr>Influence of edge plasma drifts on SOL and divertor</vt:lpstr>
      <vt:lpstr>Influence of edge plasma drifts on SOL and divertor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Felix Reimold</dc:creator>
  <cp:lastModifiedBy>Marcin Jakubowski</cp:lastModifiedBy>
  <cp:revision>117</cp:revision>
  <dcterms:created xsi:type="dcterms:W3CDTF">2021-03-10T14:07:24Z</dcterms:created>
  <dcterms:modified xsi:type="dcterms:W3CDTF">2022-03-23T12:18:26Z</dcterms:modified>
</cp:coreProperties>
</file>