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handoutMasterIdLst>
    <p:handoutMasterId r:id="rId7"/>
  </p:handoutMasterIdLst>
  <p:sldIdLst>
    <p:sldId id="583" r:id="rId2"/>
    <p:sldId id="294" r:id="rId3"/>
    <p:sldId id="585" r:id="rId4"/>
    <p:sldId id="586"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4FFDB36B-BB8C-45CA-9FC5-5CAFDECCA49E}">
          <p14:sldIdLst>
            <p14:sldId id="583"/>
            <p14:sldId id="294"/>
            <p14:sldId id="585"/>
            <p14:sldId id="586"/>
          </p14:sldIdLst>
        </p14:section>
        <p14:section name="back-up" id="{0BDCA3D7-CA5D-4599-989B-720F6AB7F20E}">
          <p14:sldIdLst/>
        </p14:section>
      </p14:sectionLst>
    </p:ext>
    <p:ext uri="{EFAFB233-063F-42B5-8137-9DF3F51BA10A}">
      <p15:sldGuideLst xmlns:p15="http://schemas.microsoft.com/office/powerpoint/2012/main">
        <p15:guide id="1" orient="horz" pos="1026" userDrawn="1">
          <p15:clr>
            <a:srgbClr val="A4A3A4"/>
          </p15:clr>
        </p15:guide>
        <p15:guide id="2" pos="234"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0000FF"/>
    <a:srgbClr val="88B74A"/>
    <a:srgbClr val="FF9116"/>
    <a:srgbClr val="CC00FF"/>
    <a:srgbClr val="1395FB"/>
    <a:srgbClr val="FF9010"/>
    <a:srgbClr val="FF0000"/>
    <a:srgbClr val="E91F4B"/>
    <a:srgbClr val="3AB1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8" autoAdjust="0"/>
    <p:restoredTop sz="72575" autoAdjust="0"/>
  </p:normalViewPr>
  <p:slideViewPr>
    <p:cSldViewPr showGuides="1">
      <p:cViewPr varScale="1">
        <p:scale>
          <a:sx n="96" d="100"/>
          <a:sy n="96" d="100"/>
        </p:scale>
        <p:origin x="1038" y="84"/>
      </p:cViewPr>
      <p:guideLst>
        <p:guide orient="horz" pos="1026"/>
        <p:guide pos="23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62" d="100"/>
          <a:sy n="62" d="100"/>
        </p:scale>
        <p:origin x="2419" y="4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xmlns="" id="{6E1389CC-567B-462D-9606-5A6D48725E1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a:extLst>
              <a:ext uri="{FF2B5EF4-FFF2-40B4-BE49-F238E27FC236}">
                <a16:creationId xmlns:a16="http://schemas.microsoft.com/office/drawing/2014/main" xmlns="" id="{E32223E6-8DEC-4459-8B52-D06E9BD3DAD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DE9E86A-6679-4EC8-847C-9F954F45BF68}" type="datetimeFigureOut">
              <a:rPr lang="de-DE" smtClean="0"/>
              <a:t>11.03.2022</a:t>
            </a:fld>
            <a:endParaRPr lang="de-DE"/>
          </a:p>
        </p:txBody>
      </p:sp>
      <p:sp>
        <p:nvSpPr>
          <p:cNvPr id="4" name="Fußzeilenplatzhalter 3">
            <a:extLst>
              <a:ext uri="{FF2B5EF4-FFF2-40B4-BE49-F238E27FC236}">
                <a16:creationId xmlns:a16="http://schemas.microsoft.com/office/drawing/2014/main" xmlns="" id="{DDE09F90-192B-4C21-A710-7EFC4BA93B8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a:extLst>
              <a:ext uri="{FF2B5EF4-FFF2-40B4-BE49-F238E27FC236}">
                <a16:creationId xmlns:a16="http://schemas.microsoft.com/office/drawing/2014/main" xmlns="" id="{077B6243-ABD9-472E-9641-6E7B2B863DE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48E8B7-5326-4A3E-8AE4-83D3CDA8A9FC}" type="slidenum">
              <a:rPr lang="de-DE" smtClean="0"/>
              <a:t>‹Nr.›</a:t>
            </a:fld>
            <a:endParaRPr lang="de-DE"/>
          </a:p>
        </p:txBody>
      </p:sp>
    </p:spTree>
    <p:extLst>
      <p:ext uri="{BB962C8B-B14F-4D97-AF65-F5344CB8AC3E}">
        <p14:creationId xmlns:p14="http://schemas.microsoft.com/office/powerpoint/2010/main" val="946575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13C419-10E8-4216-A6CC-B7C8A23909AD}" type="datetimeFigureOut">
              <a:rPr lang="de-DE" smtClean="0"/>
              <a:t>11.03.2022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66CAD1-FD47-46B0-9C16-1B81F4E690E0}" type="slidenum">
              <a:rPr lang="de-DE" smtClean="0"/>
              <a:t>‹Nr.›</a:t>
            </a:fld>
            <a:endParaRPr lang="de-DE"/>
          </a:p>
        </p:txBody>
      </p:sp>
    </p:spTree>
    <p:extLst>
      <p:ext uri="{BB962C8B-B14F-4D97-AF65-F5344CB8AC3E}">
        <p14:creationId xmlns:p14="http://schemas.microsoft.com/office/powerpoint/2010/main" val="901325447"/>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1pPr>
    <a:lvl2pPr marL="6286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10858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3pPr>
    <a:lvl4pPr marL="15430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20002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kern="0" dirty="0"/>
              <a:t>There are v</a:t>
            </a:r>
            <a:r>
              <a:rPr lang="en-US" sz="1200" kern="0" dirty="0"/>
              <a:t>ery little data for ion temperatures, hence I have two related proposals.</a:t>
            </a:r>
          </a:p>
        </p:txBody>
      </p:sp>
      <p:sp>
        <p:nvSpPr>
          <p:cNvPr id="4" name="灯片编号占位符 3"/>
          <p:cNvSpPr>
            <a:spLocks noGrp="1"/>
          </p:cNvSpPr>
          <p:nvPr>
            <p:ph type="sldNum" sz="quarter" idx="5"/>
          </p:nvPr>
        </p:nvSpPr>
        <p:spPr/>
        <p:txBody>
          <a:bodyPr/>
          <a:lstStyle/>
          <a:p>
            <a:fld id="{FF66CAD1-FD47-46B0-9C16-1B81F4E690E0}" type="slidenum">
              <a:rPr lang="de-DE" smtClean="0"/>
              <a:t>1</a:t>
            </a:fld>
            <a:endParaRPr lang="de-DE"/>
          </a:p>
        </p:txBody>
      </p:sp>
    </p:spTree>
    <p:extLst>
      <p:ext uri="{BB962C8B-B14F-4D97-AF65-F5344CB8AC3E}">
        <p14:creationId xmlns:p14="http://schemas.microsoft.com/office/powerpoint/2010/main" val="1433743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285750" indent="-285750">
              <a:buFont typeface="Arial" panose="020B0604020202020204" pitchFamily="34" charset="0"/>
              <a:buChar char="•"/>
            </a:pPr>
            <a:r>
              <a:rPr lang="en-US" altLang="zh-CN" sz="1200" kern="0" dirty="0"/>
              <a:t>The first proposal is effect of magnetic configuration on ion temperature profiles</a:t>
            </a:r>
          </a:p>
          <a:p>
            <a:pPr marL="285750" indent="-285750">
              <a:buFont typeface="Arial" panose="020B0604020202020204" pitchFamily="34" charset="0"/>
              <a:buChar char="•"/>
            </a:pPr>
            <a:r>
              <a:rPr lang="en-US" altLang="zh-CN" sz="1200" kern="0" dirty="0"/>
              <a:t>Previous experimental results have shown magnetic configuration significantly affects the SOL profiles of electron temperature, density and radial electric field. But t</a:t>
            </a:r>
            <a:r>
              <a:rPr lang="en-US" sz="1200" kern="0" dirty="0"/>
              <a:t>here is very little data for ion temperature. Hence, we propose to investigate the ion temperature profiles in different magnetic configurations. </a:t>
            </a:r>
          </a:p>
          <a:p>
            <a:pPr marL="285750" indent="-285750">
              <a:buFont typeface="Arial" panose="020B0604020202020204" pitchFamily="34" charset="0"/>
              <a:buChar char="•"/>
            </a:pPr>
            <a:endParaRPr lang="en-US" sz="1200" kern="0" dirty="0"/>
          </a:p>
          <a:p>
            <a:pPr marL="285750" indent="-285750">
              <a:buFont typeface="Arial" panose="020B0604020202020204" pitchFamily="34" charset="0"/>
              <a:buChar char="•"/>
            </a:pPr>
            <a:r>
              <a:rPr lang="en-US" altLang="zh-CN" sz="1200" kern="0" dirty="0"/>
              <a:t>This figure plots the connection length along the manipulator for different magnetic configurations, they show large differences and have a large impact on SOL ion temperature profiles.</a:t>
            </a:r>
          </a:p>
          <a:p>
            <a:pPr marL="285750" indent="-285750">
              <a:buFont typeface="Arial" panose="020B0604020202020204" pitchFamily="34" charset="0"/>
              <a:buChar char="•"/>
            </a:pPr>
            <a:endParaRPr lang="en-US" sz="1200" kern="0" dirty="0"/>
          </a:p>
          <a:p>
            <a:pPr marL="285750" indent="-285750">
              <a:buFont typeface="Arial" panose="020B0604020202020204" pitchFamily="34" charset="0"/>
              <a:buChar char="•"/>
            </a:pPr>
            <a:r>
              <a:rPr lang="en-US" sz="1200" kern="0" dirty="0"/>
              <a:t>In this proposal, the main diagnostics is the manipulator with a RFA head, by its measurement, to identify the role of magnetic configuration on </a:t>
            </a:r>
            <a:r>
              <a:rPr lang="en-US" sz="1200" kern="0" dirty="0" err="1"/>
              <a:t>Ti</a:t>
            </a:r>
            <a:r>
              <a:rPr lang="en-US" sz="1200" kern="0" dirty="0"/>
              <a:t> profiles.</a:t>
            </a:r>
          </a:p>
          <a:p>
            <a:pPr marL="285750" indent="-285750">
              <a:buFont typeface="Arial" panose="020B0604020202020204" pitchFamily="34" charset="0"/>
              <a:buChar char="•"/>
            </a:pPr>
            <a:r>
              <a:rPr lang="en-US" sz="1200" kern="0" dirty="0"/>
              <a:t>About the diagnostics, beside the RFA, CIS, PCR and maybe any other available diagnostics are required.</a:t>
            </a:r>
          </a:p>
          <a:p>
            <a:pPr marL="285750" indent="-285750">
              <a:buFont typeface="Arial" panose="020B0604020202020204" pitchFamily="34" charset="0"/>
              <a:buChar char="•"/>
            </a:pPr>
            <a:r>
              <a:rPr lang="en-US" sz="1200" kern="0" dirty="0"/>
              <a:t>This proposal will be carried out in standard, high mirror, high iota and low iota configurations.</a:t>
            </a:r>
          </a:p>
          <a:p>
            <a:pPr marL="285750" indent="-285750">
              <a:buFont typeface="Arial" panose="020B0604020202020204" pitchFamily="34" charset="0"/>
              <a:buChar char="•"/>
            </a:pPr>
            <a:r>
              <a:rPr lang="en-US" sz="1200" kern="0" dirty="0"/>
              <a:t>and it could be performed as a piggyback.</a:t>
            </a:r>
          </a:p>
        </p:txBody>
      </p:sp>
      <p:sp>
        <p:nvSpPr>
          <p:cNvPr id="4" name="灯片编号占位符 3"/>
          <p:cNvSpPr>
            <a:spLocks noGrp="1"/>
          </p:cNvSpPr>
          <p:nvPr>
            <p:ph type="sldNum" sz="quarter" idx="5"/>
          </p:nvPr>
        </p:nvSpPr>
        <p:spPr/>
        <p:txBody>
          <a:bodyPr/>
          <a:lstStyle/>
          <a:p>
            <a:fld id="{FF66CAD1-FD47-46B0-9C16-1B81F4E690E0}" type="slidenum">
              <a:rPr lang="de-DE" smtClean="0"/>
              <a:t>2</a:t>
            </a:fld>
            <a:endParaRPr lang="de-DE"/>
          </a:p>
        </p:txBody>
      </p:sp>
    </p:spTree>
    <p:extLst>
      <p:ext uri="{BB962C8B-B14F-4D97-AF65-F5344CB8AC3E}">
        <p14:creationId xmlns:p14="http://schemas.microsoft.com/office/powerpoint/2010/main" val="4092809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dirty="0"/>
              <a:t>Killer’s paper also shows the heating power and central plasma fueling have effects on SOL profiles (but their role is not consistent in all configurations). hence, the second proposal is to investigate the ion to electron temperature ratio in dependence of density, ECRH and ICRH heating.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dirty="0"/>
              <a:t>this proposal will be carried out during density rise, ECRH and ICRH operation.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zh-CN" dirty="0"/>
          </a:p>
        </p:txBody>
      </p:sp>
      <p:sp>
        <p:nvSpPr>
          <p:cNvPr id="4" name="灯片编号占位符 3"/>
          <p:cNvSpPr>
            <a:spLocks noGrp="1"/>
          </p:cNvSpPr>
          <p:nvPr>
            <p:ph type="sldNum" sz="quarter" idx="5"/>
          </p:nvPr>
        </p:nvSpPr>
        <p:spPr/>
        <p:txBody>
          <a:bodyPr/>
          <a:lstStyle/>
          <a:p>
            <a:fld id="{FF66CAD1-FD47-46B0-9C16-1B81F4E690E0}" type="slidenum">
              <a:rPr lang="de-DE" smtClean="0"/>
              <a:t>3</a:t>
            </a:fld>
            <a:endParaRPr lang="de-DE"/>
          </a:p>
        </p:txBody>
      </p:sp>
    </p:spTree>
    <p:extLst>
      <p:ext uri="{BB962C8B-B14F-4D97-AF65-F5344CB8AC3E}">
        <p14:creationId xmlns:p14="http://schemas.microsoft.com/office/powerpoint/2010/main" val="23791839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Additionally, I also have several proposals about the ion temperature related turbulence transport, and they have been discussed in the SOL turbulence group. Hence, they won’t be shown here.</a:t>
            </a:r>
          </a:p>
          <a:p>
            <a:endParaRPr lang="en-US" altLang="zh-CN" dirty="0"/>
          </a:p>
        </p:txBody>
      </p:sp>
      <p:sp>
        <p:nvSpPr>
          <p:cNvPr id="4" name="灯片编号占位符 3"/>
          <p:cNvSpPr>
            <a:spLocks noGrp="1"/>
          </p:cNvSpPr>
          <p:nvPr>
            <p:ph type="sldNum" sz="quarter" idx="5"/>
          </p:nvPr>
        </p:nvSpPr>
        <p:spPr/>
        <p:txBody>
          <a:bodyPr/>
          <a:lstStyle/>
          <a:p>
            <a:fld id="{FF66CAD1-FD47-46B0-9C16-1B81F4E690E0}" type="slidenum">
              <a:rPr lang="de-DE" smtClean="0"/>
              <a:t>4</a:t>
            </a:fld>
            <a:endParaRPr lang="de-DE"/>
          </a:p>
        </p:txBody>
      </p:sp>
    </p:spTree>
    <p:extLst>
      <p:ext uri="{BB962C8B-B14F-4D97-AF65-F5344CB8AC3E}">
        <p14:creationId xmlns:p14="http://schemas.microsoft.com/office/powerpoint/2010/main" val="3214635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3">
    <p:spTree>
      <p:nvGrpSpPr>
        <p:cNvPr id="1" name=""/>
        <p:cNvGrpSpPr/>
        <p:nvPr/>
      </p:nvGrpSpPr>
      <p:grpSpPr>
        <a:xfrm>
          <a:off x="0" y="0"/>
          <a:ext cx="0" cy="0"/>
          <a:chOff x="0" y="0"/>
          <a:chExt cx="0" cy="0"/>
        </a:xfrm>
      </p:grpSpPr>
      <p:sp>
        <p:nvSpPr>
          <p:cNvPr id="5" name="Bildplatzhalter 4">
            <a:extLst>
              <a:ext uri="{FF2B5EF4-FFF2-40B4-BE49-F238E27FC236}">
                <a16:creationId xmlns:a16="http://schemas.microsoft.com/office/drawing/2014/main" xmlns="" id="{54A1B7C4-7B43-4178-878E-3C1A63AA60FE}"/>
              </a:ext>
            </a:extLst>
          </p:cNvPr>
          <p:cNvSpPr>
            <a:spLocks noGrp="1"/>
          </p:cNvSpPr>
          <p:nvPr>
            <p:ph type="pic" sz="quarter" idx="13"/>
          </p:nvPr>
        </p:nvSpPr>
        <p:spPr>
          <a:xfrm>
            <a:off x="371475" y="341313"/>
            <a:ext cx="11449050" cy="3087687"/>
          </a:xfrm>
          <a:solidFill>
            <a:schemeClr val="bg2"/>
          </a:solidFill>
        </p:spPr>
        <p:txBody>
          <a:bodyPr anchor="ctr"/>
          <a:lstStyle>
            <a:lvl1pPr marL="0" indent="0" algn="ctr">
              <a:buNone/>
              <a:defRPr sz="1600">
                <a:solidFill>
                  <a:schemeClr val="tx1"/>
                </a:solidFill>
              </a:defRPr>
            </a:lvl1pPr>
          </a:lstStyle>
          <a:p>
            <a:r>
              <a:rPr lang="de-DE"/>
              <a:t>Bild durch Klicken auf Symbol hinzufügen</a:t>
            </a:r>
            <a:endParaRPr lang="de-DE" dirty="0"/>
          </a:p>
        </p:txBody>
      </p:sp>
      <p:sp>
        <p:nvSpPr>
          <p:cNvPr id="13" name="Rechteck 12">
            <a:extLst>
              <a:ext uri="{FF2B5EF4-FFF2-40B4-BE49-F238E27FC236}">
                <a16:creationId xmlns:a16="http://schemas.microsoft.com/office/drawing/2014/main" xmlns="" id="{E713E3ED-78BF-4AEF-A5C2-46B7E751DB0E}"/>
              </a:ext>
            </a:extLst>
          </p:cNvPr>
          <p:cNvSpPr/>
          <p:nvPr userDrawn="1"/>
        </p:nvSpPr>
        <p:spPr>
          <a:xfrm>
            <a:off x="0" y="3429000"/>
            <a:ext cx="12192000" cy="19018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2" name="Title 1"/>
          <p:cNvSpPr>
            <a:spLocks noGrp="1"/>
          </p:cNvSpPr>
          <p:nvPr>
            <p:ph type="ctrTitle" hasCustomPrompt="1"/>
          </p:nvPr>
        </p:nvSpPr>
        <p:spPr>
          <a:xfrm>
            <a:off x="731839" y="3633688"/>
            <a:ext cx="10728324" cy="623404"/>
          </a:xfrm>
        </p:spPr>
        <p:txBody>
          <a:bodyPr anchor="t"/>
          <a:lstStyle>
            <a:lvl1pPr algn="l">
              <a:lnSpc>
                <a:spcPct val="114000"/>
              </a:lnSpc>
              <a:spcBef>
                <a:spcPts val="0"/>
              </a:spcBef>
              <a:defRPr sz="3200" cap="none" spc="0" baseline="0">
                <a:solidFill>
                  <a:schemeClr val="bg1"/>
                </a:solidFill>
              </a:defRPr>
            </a:lvl1pPr>
          </a:lstStyle>
          <a:p>
            <a:r>
              <a:rPr lang="de-DE" dirty="0"/>
              <a:t>Headline der Präsentation</a:t>
            </a:r>
            <a:endParaRPr lang="en-US" dirty="0"/>
          </a:p>
        </p:txBody>
      </p:sp>
      <p:sp>
        <p:nvSpPr>
          <p:cNvPr id="3" name="Subtitle 2"/>
          <p:cNvSpPr>
            <a:spLocks noGrp="1"/>
          </p:cNvSpPr>
          <p:nvPr>
            <p:ph type="subTitle" idx="1" hasCustomPrompt="1"/>
          </p:nvPr>
        </p:nvSpPr>
        <p:spPr>
          <a:xfrm>
            <a:off x="731837" y="4970822"/>
            <a:ext cx="10728325" cy="360000"/>
          </a:xfrm>
        </p:spPr>
        <p:txBody>
          <a:bodyPr/>
          <a:lstStyle>
            <a:lvl1pPr marL="0" indent="0" algn="l">
              <a:buNone/>
              <a:defRPr sz="1600" cap="none" spc="6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Datum  |  Name</a:t>
            </a:r>
            <a:endParaRPr lang="en-US" dirty="0"/>
          </a:p>
        </p:txBody>
      </p:sp>
      <p:pic>
        <p:nvPicPr>
          <p:cNvPr id="9" name="Grafik 8">
            <a:extLst>
              <a:ext uri="{FF2B5EF4-FFF2-40B4-BE49-F238E27FC236}">
                <a16:creationId xmlns:a16="http://schemas.microsoft.com/office/drawing/2014/main" xmlns="" id="{133D537E-7D32-4AF3-8F50-037B43117FF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38656" y="6005352"/>
            <a:ext cx="1881980" cy="548854"/>
          </a:xfrm>
          <a:prstGeom prst="rect">
            <a:avLst/>
          </a:prstGeom>
        </p:spPr>
      </p:pic>
      <p:sp>
        <p:nvSpPr>
          <p:cNvPr id="11" name="Textplatzhalter 4">
            <a:extLst>
              <a:ext uri="{FF2B5EF4-FFF2-40B4-BE49-F238E27FC236}">
                <a16:creationId xmlns:a16="http://schemas.microsoft.com/office/drawing/2014/main" xmlns="" id="{8C01FBAE-554D-4B0D-8AF7-B43C69B5E2D2}"/>
              </a:ext>
            </a:extLst>
          </p:cNvPr>
          <p:cNvSpPr>
            <a:spLocks noGrp="1"/>
          </p:cNvSpPr>
          <p:nvPr>
            <p:ph type="body" sz="quarter" idx="14" hasCustomPrompt="1"/>
          </p:nvPr>
        </p:nvSpPr>
        <p:spPr>
          <a:xfrm>
            <a:off x="359532" y="6423285"/>
            <a:ext cx="2304000" cy="118800"/>
          </a:xfrm>
          <a:blipFill>
            <a:blip r:embed="rId3"/>
            <a:stretch>
              <a:fillRect/>
            </a:stretch>
          </a:blipFill>
        </p:spPr>
        <p:txBody>
          <a:bodyPr/>
          <a:lstStyle>
            <a:lvl1pPr marL="0" indent="0">
              <a:buNone/>
              <a:defRPr sz="200">
                <a:solidFill>
                  <a:schemeClr val="bg1"/>
                </a:solidFill>
              </a:defRPr>
            </a:lvl1pPr>
          </a:lstStyle>
          <a:p>
            <a:pPr lvl="0"/>
            <a:r>
              <a:rPr lang="de-DE" dirty="0"/>
              <a:t> </a:t>
            </a:r>
          </a:p>
        </p:txBody>
      </p:sp>
    </p:spTree>
    <p:extLst>
      <p:ext uri="{BB962C8B-B14F-4D97-AF65-F5344CB8AC3E}">
        <p14:creationId xmlns:p14="http://schemas.microsoft.com/office/powerpoint/2010/main" val="2073494238"/>
      </p:ext>
    </p:extLst>
  </p:cSld>
  <p:clrMapOvr>
    <a:masterClrMapping/>
  </p:clrMapOvr>
  <p:extLst mod="1">
    <p:ext uri="{DCECCB84-F9BA-43D5-87BE-67443E8EF086}">
      <p15:sldGuideLst xmlns:p15="http://schemas.microsoft.com/office/powerpoint/2012/main">
        <p15:guide id="1" pos="461" userDrawn="1">
          <p15:clr>
            <a:srgbClr val="FBAE40"/>
          </p15:clr>
        </p15:guide>
        <p15:guide id="2" pos="7219"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6" name="Foliennummernplatzhalter 17">
            <a:extLst>
              <a:ext uri="{FF2B5EF4-FFF2-40B4-BE49-F238E27FC236}">
                <a16:creationId xmlns:a16="http://schemas.microsoft.com/office/drawing/2014/main" xmlns="" id="{0B4C7AED-9E85-4815-9651-6C1530282602}"/>
              </a:ext>
            </a:extLst>
          </p:cNvPr>
          <p:cNvSpPr>
            <a:spLocks noGrp="1"/>
          </p:cNvSpPr>
          <p:nvPr>
            <p:ph type="sldNum" sz="quarter" idx="14"/>
          </p:nvPr>
        </p:nvSpPr>
        <p:spPr>
          <a:xfrm>
            <a:off x="479376" y="6448251"/>
            <a:ext cx="720000" cy="221109"/>
          </a:xfrm>
        </p:spPr>
        <p:txBody>
          <a:bodyPr/>
          <a:lstStyle/>
          <a:p>
            <a:r>
              <a:rPr lang="de-DE" dirty="0"/>
              <a:t> </a:t>
            </a:r>
            <a:fld id="{A52F4D17-1AD6-42D9-B93A-EB002C62F438}" type="slidenum">
              <a:rPr lang="de-DE" smtClean="0"/>
              <a:pPr/>
              <a:t>‹Nr.›</a:t>
            </a:fld>
            <a:r>
              <a:rPr lang="de-DE" dirty="0"/>
              <a:t>/</a:t>
            </a:r>
            <a:r>
              <a:rPr lang="en-US" altLang="zh-CN" dirty="0"/>
              <a:t>17</a:t>
            </a:r>
            <a:endParaRPr lang="de-DE" dirty="0"/>
          </a:p>
        </p:txBody>
      </p:sp>
      <p:sp>
        <p:nvSpPr>
          <p:cNvPr id="7" name="Date Placeholder 3">
            <a:extLst>
              <a:ext uri="{FF2B5EF4-FFF2-40B4-BE49-F238E27FC236}">
                <a16:creationId xmlns:a16="http://schemas.microsoft.com/office/drawing/2014/main" xmlns="" id="{3F13AE35-5AEB-4C47-A2AD-DC8E29C76851}"/>
              </a:ext>
            </a:extLst>
          </p:cNvPr>
          <p:cNvSpPr txBox="1">
            <a:spLocks/>
          </p:cNvSpPr>
          <p:nvPr userDrawn="1"/>
        </p:nvSpPr>
        <p:spPr>
          <a:xfrm>
            <a:off x="3647728" y="6525344"/>
            <a:ext cx="4680520" cy="221109"/>
          </a:xfrm>
          <a:prstGeom prst="rect">
            <a:avLst/>
          </a:prstGeom>
        </p:spPr>
        <p:txBody>
          <a:bodyPr vert="horz" lIns="0" tIns="0" rIns="0" bIns="0" rtlCol="0" anchor="t" anchorCtr="0">
            <a:noAutofit/>
          </a:bodyPr>
          <a:lstStyle>
            <a:defPPr>
              <a:defRPr lang="en-US"/>
            </a:defPPr>
            <a:lvl1pPr marL="0" algn="ctr" defTabSz="457200" rtl="0" eaLnBrk="1" latinLnBrk="0" hangingPunct="1">
              <a:defRPr sz="12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de-DE" dirty="0"/>
              <a:t>Jie Yang | 01.03.2022</a:t>
            </a:r>
          </a:p>
        </p:txBody>
      </p:sp>
    </p:spTree>
    <p:extLst>
      <p:ext uri="{BB962C8B-B14F-4D97-AF65-F5344CB8AC3E}">
        <p14:creationId xmlns:p14="http://schemas.microsoft.com/office/powerpoint/2010/main" val="106313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13" name="Titel 12"/>
          <p:cNvSpPr>
            <a:spLocks noGrp="1"/>
          </p:cNvSpPr>
          <p:nvPr>
            <p:ph type="title"/>
          </p:nvPr>
        </p:nvSpPr>
        <p:spPr>
          <a:xfrm>
            <a:off x="479425" y="188638"/>
            <a:ext cx="9502775" cy="658800"/>
          </a:xfrm>
          <a:prstGeom prst="rect">
            <a:avLst/>
          </a:prstGeom>
        </p:spPr>
        <p:txBody>
          <a:bodyPr lIns="0" rIns="0" anchor="b">
            <a:normAutofit/>
          </a:bodyPr>
          <a:lstStyle>
            <a:lvl1pPr>
              <a:defRPr sz="3200" b="1">
                <a:solidFill>
                  <a:schemeClr val="accent1"/>
                </a:solidFill>
                <a:latin typeface="Arial Narrow" panose="020B0606020202030204" pitchFamily="34" charset="0"/>
              </a:defRPr>
            </a:lvl1pPr>
          </a:lstStyle>
          <a:p>
            <a:r>
              <a:rPr lang="de-DE" dirty="0"/>
              <a:t>Titelmasterformat durch Klicken bearbeiten</a:t>
            </a:r>
          </a:p>
        </p:txBody>
      </p:sp>
      <p:cxnSp>
        <p:nvCxnSpPr>
          <p:cNvPr id="15" name="Gerader Verbinder 10"/>
          <p:cNvCxnSpPr/>
          <p:nvPr userDrawn="1"/>
        </p:nvCxnSpPr>
        <p:spPr bwMode="auto">
          <a:xfrm>
            <a:off x="479425" y="909768"/>
            <a:ext cx="11233149" cy="0"/>
          </a:xfrm>
          <a:prstGeom prst="line">
            <a:avLst/>
          </a:prstGeom>
          <a:solidFill>
            <a:schemeClr val="accent1"/>
          </a:solidFill>
          <a:ln w="12700" cap="flat" cmpd="sng" algn="ctr">
            <a:solidFill>
              <a:schemeClr val="bg1">
                <a:lumMod val="75000"/>
              </a:schemeClr>
            </a:solidFill>
            <a:prstDash val="solid"/>
            <a:round/>
            <a:headEnd type="none" w="med" len="med"/>
            <a:tailEnd type="none" w="med" len="med"/>
          </a:ln>
          <a:effectLst/>
        </p:spPr>
      </p:cxnSp>
      <p:sp>
        <p:nvSpPr>
          <p:cNvPr id="2" name="Datumsplatzhalter 1"/>
          <p:cNvSpPr>
            <a:spLocks noGrp="1"/>
          </p:cNvSpPr>
          <p:nvPr>
            <p:ph type="dt" sz="half" idx="14"/>
          </p:nvPr>
        </p:nvSpPr>
        <p:spPr/>
        <p:txBody>
          <a:bodyPr/>
          <a:lstStyle/>
          <a:p>
            <a:r>
              <a:rPr lang="de-DE" dirty="0"/>
              <a:t>Jie Yang | 01.03.2022</a:t>
            </a:r>
          </a:p>
        </p:txBody>
      </p:sp>
      <p:sp>
        <p:nvSpPr>
          <p:cNvPr id="3" name="Fußzeilenplatzhalter 2"/>
          <p:cNvSpPr>
            <a:spLocks noGrp="1"/>
          </p:cNvSpPr>
          <p:nvPr>
            <p:ph type="ftr" sz="quarter" idx="15"/>
          </p:nvPr>
        </p:nvSpPr>
        <p:spPr/>
        <p:txBody>
          <a:bodyPr/>
          <a:lstStyle/>
          <a:p>
            <a:r>
              <a:rPr lang="en-US"/>
              <a:t>F. Reimold - EMC3 Drift Project</a:t>
            </a:r>
            <a:endParaRPr lang="de-DE" dirty="0"/>
          </a:p>
        </p:txBody>
      </p:sp>
      <p:sp>
        <p:nvSpPr>
          <p:cNvPr id="4" name="Foliennummernplatzhalter 3"/>
          <p:cNvSpPr>
            <a:spLocks noGrp="1"/>
          </p:cNvSpPr>
          <p:nvPr>
            <p:ph type="sldNum" sz="quarter" idx="16"/>
          </p:nvPr>
        </p:nvSpPr>
        <p:spPr/>
        <p:txBody>
          <a:bodyPr/>
          <a:lstStyle/>
          <a:p>
            <a:fld id="{31AA536C-85F5-4A1B-A111-7CE00A08BCBC}" type="slidenum">
              <a:rPr lang="de-DE" smtClean="0"/>
              <a:pPr/>
              <a:t>‹Nr.›</a:t>
            </a:fld>
            <a:endParaRPr lang="de-DE" dirty="0"/>
          </a:p>
        </p:txBody>
      </p:sp>
      <p:sp>
        <p:nvSpPr>
          <p:cNvPr id="14" name="Inhaltsplatzhalter 2"/>
          <p:cNvSpPr>
            <a:spLocks noGrp="1"/>
          </p:cNvSpPr>
          <p:nvPr>
            <p:ph idx="1"/>
          </p:nvPr>
        </p:nvSpPr>
        <p:spPr>
          <a:xfrm>
            <a:off x="479780" y="1096930"/>
            <a:ext cx="11232438" cy="5104490"/>
          </a:xfrm>
          <a:prstGeom prst="rect">
            <a:avLst/>
          </a:prstGeom>
        </p:spPr>
        <p:txBody>
          <a:bodyPr lIns="0"/>
          <a:lstStyle>
            <a:lvl1pPr>
              <a:defRPr lang="de-DE" sz="2400" b="1" kern="1200" smtClean="0">
                <a:solidFill>
                  <a:schemeClr val="tx1"/>
                </a:solidFill>
                <a:latin typeface="+mj-lt"/>
                <a:ea typeface="+mn-ea"/>
                <a:cs typeface="+mn-cs"/>
              </a:defRPr>
            </a:lvl1pPr>
            <a:lvl2pPr>
              <a:defRPr lang="de-DE" sz="2000" b="0" kern="1200" dirty="0" smtClean="0">
                <a:solidFill>
                  <a:schemeClr val="tx1"/>
                </a:solidFill>
                <a:latin typeface="+mj-lt"/>
                <a:ea typeface="+mn-ea"/>
                <a:cs typeface="+mn-cs"/>
              </a:defRPr>
            </a:lvl2pPr>
            <a:lvl3pPr>
              <a:defRPr lang="de-DE" sz="1800" kern="1200" dirty="0" smtClean="0">
                <a:solidFill>
                  <a:schemeClr val="tx1"/>
                </a:solidFill>
                <a:latin typeface="+mj-lt"/>
                <a:ea typeface="+mn-ea"/>
                <a:cs typeface="+mn-cs"/>
              </a:defRPr>
            </a:lvl3pPr>
            <a:lvl4pPr>
              <a:defRPr>
                <a:latin typeface="+mj-lt"/>
              </a:defRPr>
            </a:lvl4pPr>
            <a:lvl5pPr>
              <a:defRPr lang="de-DE" sz="1600" kern="1200" dirty="0" smtClean="0">
                <a:solidFill>
                  <a:schemeClr val="tx1"/>
                </a:solidFill>
                <a:latin typeface="+mj-lt"/>
                <a:ea typeface="+mn-ea"/>
                <a:cs typeface="+mn-cs"/>
              </a:defRPr>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1490035864"/>
      </p:ext>
    </p:extLst>
  </p:cSld>
  <p:clrMapOvr>
    <a:masterClrMapping/>
  </p:clrMapOvr>
  <p:extLst>
    <p:ext uri="{DCECCB84-F9BA-43D5-87BE-67443E8EF086}">
      <p15:sldGuideLst xmlns:p15="http://schemas.microsoft.com/office/powerpoint/2012/main">
        <p15:guide id="8" pos="7378">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emf"/><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1475" y="1563143"/>
            <a:ext cx="11449050" cy="4214255"/>
          </a:xfrm>
          <a:prstGeom prst="rect">
            <a:avLst/>
          </a:prstGeom>
        </p:spPr>
        <p:txBody>
          <a:bodyPr vert="horz" lIns="0" tIns="0" rIns="0" bIns="0" rtlCol="0" anchor="t" anchorCtr="0">
            <a:no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6" name="Slide Number Placeholder 5"/>
          <p:cNvSpPr>
            <a:spLocks noGrp="1"/>
          </p:cNvSpPr>
          <p:nvPr>
            <p:ph type="sldNum" sz="quarter" idx="4"/>
          </p:nvPr>
        </p:nvSpPr>
        <p:spPr>
          <a:xfrm>
            <a:off x="479376" y="6570142"/>
            <a:ext cx="720000" cy="221109"/>
          </a:xfrm>
          <a:prstGeom prst="rect">
            <a:avLst/>
          </a:prstGeom>
        </p:spPr>
        <p:txBody>
          <a:bodyPr vert="horz" lIns="0" tIns="0" rIns="0" bIns="0" rtlCol="0" anchor="t" anchorCtr="0">
            <a:noAutofit/>
          </a:bodyPr>
          <a:lstStyle>
            <a:lvl1pPr algn="l">
              <a:defRPr sz="1200">
                <a:solidFill>
                  <a:schemeClr val="accent1"/>
                </a:solidFill>
              </a:defRPr>
            </a:lvl1pPr>
          </a:lstStyle>
          <a:p>
            <a:fld id="{A52F4D17-1AD6-42D9-B93A-EB002C62F438}" type="slidenum">
              <a:rPr lang="de-DE" smtClean="0"/>
              <a:pPr/>
              <a:t>‹Nr.›</a:t>
            </a:fld>
            <a:r>
              <a:rPr lang="de-DE" dirty="0"/>
              <a:t>/</a:t>
            </a:r>
            <a:r>
              <a:rPr lang="en-US" altLang="zh-CN" dirty="0"/>
              <a:t>17</a:t>
            </a:r>
            <a:endParaRPr lang="de-DE" dirty="0"/>
          </a:p>
        </p:txBody>
      </p:sp>
      <p:sp>
        <p:nvSpPr>
          <p:cNvPr id="2" name="Title Placeholder 1"/>
          <p:cNvSpPr>
            <a:spLocks noGrp="1"/>
          </p:cNvSpPr>
          <p:nvPr>
            <p:ph type="title"/>
          </p:nvPr>
        </p:nvSpPr>
        <p:spPr>
          <a:xfrm>
            <a:off x="371475" y="324000"/>
            <a:ext cx="9108901" cy="1124780"/>
          </a:xfrm>
          <a:prstGeom prst="rect">
            <a:avLst/>
          </a:prstGeom>
        </p:spPr>
        <p:txBody>
          <a:bodyPr vert="horz" lIns="0" tIns="0" rIns="0" bIns="0" rtlCol="0" anchor="t" anchorCtr="0">
            <a:noAutofit/>
          </a:bodyPr>
          <a:lstStyle/>
          <a:p>
            <a:r>
              <a:rPr lang="de-DE" dirty="0"/>
              <a:t>Mastertitelformat bearbeiten</a:t>
            </a:r>
            <a:endParaRPr lang="en-US" dirty="0"/>
          </a:p>
        </p:txBody>
      </p:sp>
      <p:pic>
        <p:nvPicPr>
          <p:cNvPr id="13" name="Grafik 12">
            <a:extLst>
              <a:ext uri="{FF2B5EF4-FFF2-40B4-BE49-F238E27FC236}">
                <a16:creationId xmlns:a16="http://schemas.microsoft.com/office/drawing/2014/main" xmlns="" id="{F2C4F5F8-9F24-424C-8284-2E94052236C1}"/>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128448" y="6237312"/>
            <a:ext cx="1881980" cy="548854"/>
          </a:xfrm>
          <a:prstGeom prst="rect">
            <a:avLst/>
          </a:prstGeom>
        </p:spPr>
      </p:pic>
      <p:sp>
        <p:nvSpPr>
          <p:cNvPr id="9" name="Date Placeholder 3">
            <a:extLst>
              <a:ext uri="{FF2B5EF4-FFF2-40B4-BE49-F238E27FC236}">
                <a16:creationId xmlns:a16="http://schemas.microsoft.com/office/drawing/2014/main" xmlns="" id="{82CC5E0C-A85D-4723-B69D-777AA51598F0}"/>
              </a:ext>
            </a:extLst>
          </p:cNvPr>
          <p:cNvSpPr>
            <a:spLocks noGrp="1"/>
          </p:cNvSpPr>
          <p:nvPr>
            <p:ph type="dt" sz="half" idx="2"/>
          </p:nvPr>
        </p:nvSpPr>
        <p:spPr>
          <a:xfrm>
            <a:off x="2495600" y="6570142"/>
            <a:ext cx="4680520" cy="221109"/>
          </a:xfrm>
          <a:prstGeom prst="rect">
            <a:avLst/>
          </a:prstGeom>
        </p:spPr>
        <p:txBody>
          <a:bodyPr vert="horz" lIns="0" tIns="0" rIns="0" bIns="0" rtlCol="0" anchor="t" anchorCtr="0">
            <a:noAutofit/>
          </a:bodyPr>
          <a:lstStyle>
            <a:lvl1pPr algn="ctr">
              <a:defRPr sz="1200">
                <a:solidFill>
                  <a:schemeClr val="accent1"/>
                </a:solidFill>
              </a:defRPr>
            </a:lvl1pPr>
          </a:lstStyle>
          <a:p>
            <a:endParaRPr lang="de-DE" dirty="0"/>
          </a:p>
        </p:txBody>
      </p:sp>
    </p:spTree>
    <p:extLst>
      <p:ext uri="{BB962C8B-B14F-4D97-AF65-F5344CB8AC3E}">
        <p14:creationId xmlns:p14="http://schemas.microsoft.com/office/powerpoint/2010/main" val="3822747736"/>
      </p:ext>
    </p:extLst>
  </p:cSld>
  <p:clrMap bg1="lt1" tx1="dk1" bg2="lt2" tx2="dk2" accent1="accent1" accent2="accent2" accent3="accent3" accent4="accent4" accent5="accent5" accent6="accent6" hlink="hlink" folHlink="folHlink"/>
  <p:sldLayoutIdLst>
    <p:sldLayoutId id="2147483670" r:id="rId1"/>
    <p:sldLayoutId id="2147483667" r:id="rId2"/>
    <p:sldLayoutId id="2147483674" r:id="rId3"/>
  </p:sldLayoutIdLst>
  <p:hf hdr="0" ftr="0" dt="0"/>
  <p:txStyles>
    <p:titleStyle>
      <a:lvl1pPr algn="l" defTabSz="914400" rtl="0" eaLnBrk="1" latinLnBrk="0" hangingPunct="1">
        <a:lnSpc>
          <a:spcPct val="114000"/>
        </a:lnSpc>
        <a:spcBef>
          <a:spcPct val="0"/>
        </a:spcBef>
        <a:buNone/>
        <a:defRPr sz="3200" b="1" kern="1200" cap="none" spc="100" baseline="0">
          <a:solidFill>
            <a:schemeClr val="accent1"/>
          </a:solidFill>
          <a:latin typeface="+mj-lt"/>
          <a:ea typeface="+mj-ea"/>
          <a:cs typeface="+mj-cs"/>
        </a:defRPr>
      </a:lvl1pPr>
    </p:titleStyle>
    <p:bodyStyle>
      <a:lvl1pPr marL="228600" indent="-228600" algn="l" defTabSz="914400" rtl="0" eaLnBrk="1" latinLnBrk="0" hangingPunct="1">
        <a:lnSpc>
          <a:spcPct val="114000"/>
        </a:lnSpc>
        <a:spcBef>
          <a:spcPts val="0"/>
        </a:spcBef>
        <a:spcAft>
          <a:spcPts val="600"/>
        </a:spcAft>
        <a:buFont typeface="Calibri" panose="020F0502020204030204" pitchFamily="34" charset="0"/>
        <a:buChar char="•"/>
        <a:defRPr sz="2200" kern="1200">
          <a:solidFill>
            <a:schemeClr val="tx1"/>
          </a:solidFill>
          <a:latin typeface="+mn-lt"/>
          <a:ea typeface="+mn-ea"/>
          <a:cs typeface="+mn-cs"/>
        </a:defRPr>
      </a:lvl1pPr>
      <a:lvl2pPr marL="450850" indent="-234950" algn="l" defTabSz="914400" rtl="0" eaLnBrk="1" latinLnBrk="0" hangingPunct="1">
        <a:lnSpc>
          <a:spcPct val="114000"/>
        </a:lnSpc>
        <a:spcBef>
          <a:spcPts val="0"/>
        </a:spcBef>
        <a:spcAft>
          <a:spcPts val="600"/>
        </a:spcAft>
        <a:buFont typeface="Calibri" panose="020F0502020204030204" pitchFamily="34" charset="0"/>
        <a:buChar char="•"/>
        <a:defRPr sz="2200" kern="1200">
          <a:solidFill>
            <a:schemeClr val="tx1"/>
          </a:solidFill>
          <a:latin typeface="+mn-lt"/>
          <a:ea typeface="+mn-ea"/>
          <a:cs typeface="+mn-cs"/>
        </a:defRPr>
      </a:lvl2pPr>
      <a:lvl3pPr marL="666750" indent="-215900" algn="l" defTabSz="914400" rtl="0" eaLnBrk="1" latinLnBrk="0" hangingPunct="1">
        <a:lnSpc>
          <a:spcPct val="114000"/>
        </a:lnSpc>
        <a:spcBef>
          <a:spcPts val="0"/>
        </a:spcBef>
        <a:spcAft>
          <a:spcPts val="600"/>
        </a:spcAft>
        <a:buFont typeface="Calibri" panose="020F0502020204030204" pitchFamily="34" charset="0"/>
        <a:buChar char="•"/>
        <a:defRPr sz="2200" kern="1200">
          <a:solidFill>
            <a:schemeClr val="tx1"/>
          </a:solidFill>
          <a:latin typeface="+mn-lt"/>
          <a:ea typeface="+mn-ea"/>
          <a:cs typeface="+mn-cs"/>
        </a:defRPr>
      </a:lvl3pPr>
      <a:lvl4pPr marL="895350" indent="-215900" algn="l" defTabSz="914400" rtl="0" eaLnBrk="1" latinLnBrk="0" hangingPunct="1">
        <a:lnSpc>
          <a:spcPct val="114000"/>
        </a:lnSpc>
        <a:spcBef>
          <a:spcPts val="0"/>
        </a:spcBef>
        <a:spcAft>
          <a:spcPts val="600"/>
        </a:spcAft>
        <a:buFont typeface="Calibri" panose="020F0502020204030204" pitchFamily="34" charset="0"/>
        <a:buChar char="•"/>
        <a:defRPr sz="2200" kern="1200">
          <a:solidFill>
            <a:schemeClr val="tx1"/>
          </a:solidFill>
          <a:latin typeface="+mn-lt"/>
          <a:ea typeface="+mn-ea"/>
          <a:cs typeface="+mn-cs"/>
        </a:defRPr>
      </a:lvl4pPr>
      <a:lvl5pPr marL="1117600" indent="-215900" algn="l" defTabSz="914400" rtl="0" eaLnBrk="1" latinLnBrk="0" hangingPunct="1">
        <a:lnSpc>
          <a:spcPct val="114000"/>
        </a:lnSpc>
        <a:spcBef>
          <a:spcPts val="0"/>
        </a:spcBef>
        <a:spcAft>
          <a:spcPts val="600"/>
        </a:spcAft>
        <a:buFont typeface="Calibri" panose="020F0502020204030204" pitchFamily="34" charset="0"/>
        <a:buChar char="•"/>
        <a:defRPr sz="2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26" userDrawn="1">
          <p15:clr>
            <a:srgbClr val="F26B43"/>
          </p15:clr>
        </p15:guide>
        <p15:guide id="2" pos="234" userDrawn="1">
          <p15:clr>
            <a:srgbClr val="F26B43"/>
          </p15:clr>
        </p15:guide>
        <p15:guide id="3" pos="7446" userDrawn="1">
          <p15:clr>
            <a:srgbClr val="F26B43"/>
          </p15:clr>
        </p15:guide>
        <p15:guide id="4" orient="horz" pos="278" userDrawn="1">
          <p15:clr>
            <a:srgbClr val="F26B43"/>
          </p15:clr>
        </p15:guide>
        <p15:guide id="6" pos="3659" userDrawn="1">
          <p15:clr>
            <a:srgbClr val="F26B43"/>
          </p15:clr>
        </p15:guide>
        <p15:guide id="7" pos="4021" userDrawn="1">
          <p15:clr>
            <a:srgbClr val="F26B43"/>
          </p15:clr>
        </p15:guide>
        <p15:guide id="8" orient="horz" pos="363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299356" y="4653136"/>
            <a:ext cx="11593288" cy="576064"/>
          </a:xfrm>
        </p:spPr>
        <p:txBody>
          <a:bodyPr/>
          <a:lstStyle/>
          <a:p>
            <a:r>
              <a:rPr lang="en-US" altLang="zh-CN" sz="1500" dirty="0"/>
              <a:t>03.03.2022 | </a:t>
            </a:r>
            <a:r>
              <a:rPr lang="en-US" altLang="zh-CN" sz="1500" dirty="0" err="1"/>
              <a:t>Jie</a:t>
            </a:r>
            <a:r>
              <a:rPr lang="en-US" altLang="zh-CN" sz="1500" dirty="0"/>
              <a:t> Yang, </a:t>
            </a:r>
            <a:r>
              <a:rPr lang="de-DE" sz="1500" dirty="0"/>
              <a:t>Philipp drews, </a:t>
            </a:r>
            <a:r>
              <a:rPr lang="en-US" sz="1500" dirty="0" err="1"/>
              <a:t>Yunfeng</a:t>
            </a:r>
            <a:r>
              <a:rPr lang="en-US" sz="1500" dirty="0"/>
              <a:t> Liang</a:t>
            </a:r>
            <a:r>
              <a:rPr lang="pl-PL" sz="1500" dirty="0"/>
              <a:t>, </a:t>
            </a:r>
            <a:r>
              <a:rPr lang="en-US" sz="1500" dirty="0"/>
              <a:t>Alex</a:t>
            </a:r>
            <a:r>
              <a:rPr lang="en-US" altLang="zh-CN" sz="1500" dirty="0"/>
              <a:t>ander </a:t>
            </a:r>
            <a:r>
              <a:rPr lang="en-US" altLang="zh-CN" sz="1500" dirty="0" err="1"/>
              <a:t>Knieps</a:t>
            </a:r>
            <a:r>
              <a:rPr lang="en-US" sz="1500" dirty="0"/>
              <a:t>, Song Zhou, </a:t>
            </a:r>
            <a:r>
              <a:rPr lang="de-DE" sz="1500" dirty="0"/>
              <a:t>Olaf Neubauer</a:t>
            </a:r>
            <a:endParaRPr lang="en-US" altLang="zh-CN" sz="1500" dirty="0"/>
          </a:p>
        </p:txBody>
      </p:sp>
      <p:sp>
        <p:nvSpPr>
          <p:cNvPr id="6" name="Text Placeholder 5"/>
          <p:cNvSpPr>
            <a:spLocks noGrp="1"/>
          </p:cNvSpPr>
          <p:nvPr>
            <p:ph type="body" sz="quarter" idx="14"/>
          </p:nvPr>
        </p:nvSpPr>
        <p:spPr/>
        <p:txBody>
          <a:bodyPr/>
          <a:lstStyle/>
          <a:p>
            <a:endParaRPr lang="en-US"/>
          </a:p>
        </p:txBody>
      </p:sp>
      <p:pic>
        <p:nvPicPr>
          <p:cNvPr id="7" name="Bildplatzhalter 8">
            <a:extLst>
              <a:ext uri="{FF2B5EF4-FFF2-40B4-BE49-F238E27FC236}">
                <a16:creationId xmlns:a16="http://schemas.microsoft.com/office/drawing/2014/main" xmlns="" id="{D2FBB3C9-E17B-488D-B1B0-FD199934614E}"/>
              </a:ext>
            </a:extLst>
          </p:cNvPr>
          <p:cNvPicPr>
            <a:picLocks noGrp="1" noChangeAspect="1"/>
          </p:cNvPicPr>
          <p:nvPr>
            <p:ph type="pic" sz="quarter" idx="13"/>
          </p:nvPr>
        </p:nvPicPr>
        <p:blipFill>
          <a:blip r:embed="rId3" cstate="print">
            <a:extLst>
              <a:ext uri="{28A0092B-C50C-407E-A947-70E740481C1C}">
                <a14:useLocalDpi xmlns:a14="http://schemas.microsoft.com/office/drawing/2010/main" val="0"/>
              </a:ext>
            </a:extLst>
          </a:blip>
          <a:srcRect t="172" b="172"/>
          <a:stretch>
            <a:fillRect/>
          </a:stretch>
        </p:blipFill>
        <p:spPr/>
      </p:pic>
      <p:sp>
        <p:nvSpPr>
          <p:cNvPr id="2" name="文本框 1">
            <a:extLst>
              <a:ext uri="{FF2B5EF4-FFF2-40B4-BE49-F238E27FC236}">
                <a16:creationId xmlns:a16="http://schemas.microsoft.com/office/drawing/2014/main" xmlns="" id="{90CAB8B0-6586-4F80-B510-185165C7270D}"/>
              </a:ext>
            </a:extLst>
          </p:cNvPr>
          <p:cNvSpPr txBox="1"/>
          <p:nvPr/>
        </p:nvSpPr>
        <p:spPr>
          <a:xfrm>
            <a:off x="479376" y="3573016"/>
            <a:ext cx="10945216" cy="530915"/>
          </a:xfrm>
          <a:prstGeom prst="rect">
            <a:avLst/>
          </a:prstGeom>
          <a:noFill/>
        </p:spPr>
        <p:txBody>
          <a:bodyPr wrap="square" rtlCol="0">
            <a:spAutoFit/>
          </a:bodyPr>
          <a:lstStyle/>
          <a:p>
            <a:pPr algn="ctr">
              <a:lnSpc>
                <a:spcPct val="95000"/>
              </a:lnSpc>
            </a:pPr>
            <a:r>
              <a:rPr lang="en-US" sz="3000" b="1" dirty="0">
                <a:solidFill>
                  <a:schemeClr val="bg1"/>
                </a:solidFill>
              </a:rPr>
              <a:t>Proposals for SOL transport</a:t>
            </a:r>
          </a:p>
        </p:txBody>
      </p:sp>
    </p:spTree>
    <p:extLst>
      <p:ext uri="{BB962C8B-B14F-4D97-AF65-F5344CB8AC3E}">
        <p14:creationId xmlns:p14="http://schemas.microsoft.com/office/powerpoint/2010/main" val="4165095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title"/>
          </p:nvPr>
        </p:nvSpPr>
        <p:spPr>
          <a:xfrm>
            <a:off x="479376" y="112879"/>
            <a:ext cx="9865047" cy="658800"/>
          </a:xfrm>
        </p:spPr>
        <p:txBody>
          <a:bodyPr>
            <a:normAutofit/>
          </a:bodyPr>
          <a:lstStyle/>
          <a:p>
            <a:r>
              <a:rPr lang="en-US" dirty="0"/>
              <a:t>Configuration effect on </a:t>
            </a:r>
            <a:r>
              <a:rPr lang="en-US" i="1" dirty="0" err="1"/>
              <a:t>T</a:t>
            </a:r>
            <a:r>
              <a:rPr lang="en-US" baseline="-25000" dirty="0" err="1"/>
              <a:t>i</a:t>
            </a:r>
            <a:r>
              <a:rPr lang="en-US" dirty="0"/>
              <a:t> profile</a:t>
            </a:r>
            <a:endParaRPr lang="de-DE" dirty="0"/>
          </a:p>
        </p:txBody>
      </p:sp>
      <p:sp>
        <p:nvSpPr>
          <p:cNvPr id="10" name="Datumsplatzhalter 9"/>
          <p:cNvSpPr>
            <a:spLocks noGrp="1"/>
          </p:cNvSpPr>
          <p:nvPr>
            <p:ph type="dt" sz="half" idx="14"/>
          </p:nvPr>
        </p:nvSpPr>
        <p:spPr>
          <a:xfrm>
            <a:off x="4655840" y="6570141"/>
            <a:ext cx="2520280" cy="221109"/>
          </a:xfrm>
        </p:spPr>
        <p:txBody>
          <a:bodyPr/>
          <a:lstStyle/>
          <a:p>
            <a:r>
              <a:rPr lang="de-DE" dirty="0"/>
              <a:t>03.03.2022</a:t>
            </a:r>
          </a:p>
        </p:txBody>
      </p:sp>
      <p:sp>
        <p:nvSpPr>
          <p:cNvPr id="8" name="Foliennummernplatzhalter 7"/>
          <p:cNvSpPr>
            <a:spLocks noGrp="1"/>
          </p:cNvSpPr>
          <p:nvPr>
            <p:ph type="sldNum" sz="quarter" idx="16"/>
          </p:nvPr>
        </p:nvSpPr>
        <p:spPr/>
        <p:txBody>
          <a:bodyPr/>
          <a:lstStyle/>
          <a:p>
            <a:fld id="{31AA536C-85F5-4A1B-A111-7CE00A08BCBC}" type="slidenum">
              <a:rPr lang="de-DE" smtClean="0"/>
              <a:pPr/>
              <a:t>2</a:t>
            </a:fld>
            <a:endParaRPr lang="de-DE" dirty="0"/>
          </a:p>
        </p:txBody>
      </p:sp>
      <p:sp>
        <p:nvSpPr>
          <p:cNvPr id="4" name="Inhaltsplatzhalter 3"/>
          <p:cNvSpPr>
            <a:spLocks noGrp="1"/>
          </p:cNvSpPr>
          <p:nvPr>
            <p:ph idx="1"/>
          </p:nvPr>
        </p:nvSpPr>
        <p:spPr>
          <a:xfrm>
            <a:off x="479376" y="1007159"/>
            <a:ext cx="7128792" cy="5112568"/>
          </a:xfrm>
        </p:spPr>
        <p:txBody>
          <a:bodyPr lIns="0"/>
          <a:lstStyle/>
          <a:p>
            <a:pPr marL="0" lvl="0" indent="0" eaLnBrk="0" fontAlgn="base" hangingPunct="0">
              <a:lnSpc>
                <a:spcPct val="100000"/>
              </a:lnSpc>
              <a:spcBef>
                <a:spcPct val="0"/>
              </a:spcBef>
              <a:spcAft>
                <a:spcPct val="0"/>
              </a:spcAft>
              <a:buNone/>
            </a:pPr>
            <a:r>
              <a:rPr lang="en-US" altLang="de-DE" sz="2100" dirty="0">
                <a:latin typeface="Arial" panose="020B0604020202020204" pitchFamily="34" charset="0"/>
              </a:rPr>
              <a:t>Objectives:</a:t>
            </a:r>
          </a:p>
          <a:p>
            <a:pPr eaLnBrk="0" fontAlgn="base" hangingPunct="0">
              <a:lnSpc>
                <a:spcPct val="100000"/>
              </a:lnSpc>
              <a:spcBef>
                <a:spcPct val="0"/>
              </a:spcBef>
              <a:spcAft>
                <a:spcPct val="0"/>
              </a:spcAft>
            </a:pPr>
            <a:r>
              <a:rPr lang="en-US" altLang="zh-CN" sz="1800" b="0" dirty="0">
                <a:latin typeface="Arial" panose="020B0604020202020204" pitchFamily="34" charset="0"/>
              </a:rPr>
              <a:t>There is v</a:t>
            </a:r>
            <a:r>
              <a:rPr lang="en-US" sz="1800" b="0" dirty="0">
                <a:latin typeface="Arial" panose="020B0604020202020204" pitchFamily="34" charset="0"/>
              </a:rPr>
              <a:t>ery little data for </a:t>
            </a:r>
            <a:r>
              <a:rPr lang="en-US" altLang="de-DE" sz="1800" b="0" i="1" dirty="0" err="1">
                <a:latin typeface="Arial" panose="020B0604020202020204" pitchFamily="34" charset="0"/>
              </a:rPr>
              <a:t>T</a:t>
            </a:r>
            <a:r>
              <a:rPr lang="en-US" altLang="de-DE" sz="1800" b="0" baseline="-25000" dirty="0" err="1">
                <a:latin typeface="Arial" panose="020B0604020202020204" pitchFamily="34" charset="0"/>
              </a:rPr>
              <a:t>i</a:t>
            </a:r>
            <a:r>
              <a:rPr lang="en-US" sz="1800" b="0" dirty="0">
                <a:latin typeface="Arial" panose="020B0604020202020204" pitchFamily="34" charset="0"/>
              </a:rPr>
              <a:t>. </a:t>
            </a:r>
            <a:r>
              <a:rPr lang="en-US" altLang="de-DE" sz="1800" b="0" dirty="0">
                <a:latin typeface="Arial" panose="020B0604020202020204" pitchFamily="34" charset="0"/>
              </a:rPr>
              <a:t>Investigate magnetic configuration effect on SOL </a:t>
            </a:r>
            <a:r>
              <a:rPr lang="en-US" altLang="de-DE" sz="1800" b="0" i="1" dirty="0" err="1">
                <a:latin typeface="Arial" panose="020B0604020202020204" pitchFamily="34" charset="0"/>
              </a:rPr>
              <a:t>T</a:t>
            </a:r>
            <a:r>
              <a:rPr lang="en-US" altLang="de-DE" sz="1800" b="0" baseline="-25000" dirty="0" err="1">
                <a:latin typeface="Arial" panose="020B0604020202020204" pitchFamily="34" charset="0"/>
              </a:rPr>
              <a:t>i</a:t>
            </a:r>
            <a:r>
              <a:rPr lang="en-US" altLang="de-DE" sz="1800" b="0" dirty="0">
                <a:latin typeface="Arial" panose="020B0604020202020204" pitchFamily="34" charset="0"/>
              </a:rPr>
              <a:t> profile </a:t>
            </a:r>
          </a:p>
          <a:p>
            <a:pPr eaLnBrk="0" fontAlgn="base" hangingPunct="0">
              <a:lnSpc>
                <a:spcPct val="100000"/>
              </a:lnSpc>
              <a:spcBef>
                <a:spcPct val="0"/>
              </a:spcBef>
              <a:spcAft>
                <a:spcPct val="0"/>
              </a:spcAft>
            </a:pPr>
            <a:r>
              <a:rPr lang="en-US" altLang="de-DE" sz="1800" b="0" dirty="0">
                <a:latin typeface="Arial" panose="020B0604020202020204" pitchFamily="34" charset="0"/>
              </a:rPr>
              <a:t>Strong change of connection length (the island remnant in most configurations is very small)</a:t>
            </a:r>
          </a:p>
          <a:p>
            <a:pPr marL="0" indent="0" eaLnBrk="0" fontAlgn="base" hangingPunct="0">
              <a:lnSpc>
                <a:spcPct val="100000"/>
              </a:lnSpc>
              <a:spcBef>
                <a:spcPct val="0"/>
              </a:spcBef>
              <a:spcAft>
                <a:spcPct val="0"/>
              </a:spcAft>
              <a:buNone/>
            </a:pPr>
            <a:r>
              <a:rPr lang="en-US" altLang="de-DE" sz="1800" b="0" dirty="0">
                <a:latin typeface="Arial" panose="020B0604020202020204" pitchFamily="34" charset="0"/>
              </a:rPr>
              <a:t>  </a:t>
            </a:r>
            <a:endParaRPr lang="en-US" altLang="de-DE" sz="1200" dirty="0">
              <a:latin typeface="Arial" panose="020B0604020202020204" pitchFamily="34" charset="0"/>
            </a:endParaRPr>
          </a:p>
          <a:p>
            <a:pPr marL="0" indent="0" eaLnBrk="0" fontAlgn="base" hangingPunct="0">
              <a:lnSpc>
                <a:spcPct val="100000"/>
              </a:lnSpc>
              <a:spcBef>
                <a:spcPct val="0"/>
              </a:spcBef>
              <a:spcAft>
                <a:spcPct val="0"/>
              </a:spcAft>
              <a:buNone/>
            </a:pPr>
            <a:r>
              <a:rPr lang="en-US" altLang="de-DE" sz="2100" dirty="0">
                <a:latin typeface="Arial" panose="020B0604020202020204" pitchFamily="34" charset="0"/>
              </a:rPr>
              <a:t>Approach:</a:t>
            </a:r>
          </a:p>
          <a:p>
            <a:pPr eaLnBrk="0" fontAlgn="base" hangingPunct="0">
              <a:lnSpc>
                <a:spcPct val="100000"/>
              </a:lnSpc>
              <a:spcBef>
                <a:spcPct val="0"/>
              </a:spcBef>
              <a:spcAft>
                <a:spcPct val="0"/>
              </a:spcAft>
            </a:pPr>
            <a:r>
              <a:rPr lang="en-US" altLang="de-DE" sz="1800" b="0" dirty="0">
                <a:latin typeface="Arial" panose="020B0604020202020204" pitchFamily="34" charset="0"/>
              </a:rPr>
              <a:t>Identify the role of the magnetic configuration on </a:t>
            </a:r>
            <a:r>
              <a:rPr lang="en-US" altLang="de-DE" sz="1800" b="0" i="1" dirty="0" err="1">
                <a:latin typeface="Arial" panose="020B0604020202020204" pitchFamily="34" charset="0"/>
              </a:rPr>
              <a:t>T</a:t>
            </a:r>
            <a:r>
              <a:rPr lang="en-US" altLang="de-DE" sz="1800" b="0" baseline="-25000" dirty="0" err="1">
                <a:latin typeface="Arial" panose="020B0604020202020204" pitchFamily="34" charset="0"/>
              </a:rPr>
              <a:t>i</a:t>
            </a:r>
            <a:r>
              <a:rPr lang="en-US" altLang="de-DE" sz="1800" b="0" dirty="0">
                <a:latin typeface="Arial" panose="020B0604020202020204" pitchFamily="34" charset="0"/>
              </a:rPr>
              <a:t>  profiles via MPM’s measurement</a:t>
            </a:r>
          </a:p>
          <a:p>
            <a:pPr marL="0" indent="0" eaLnBrk="0" fontAlgn="base" hangingPunct="0">
              <a:lnSpc>
                <a:spcPct val="100000"/>
              </a:lnSpc>
              <a:spcBef>
                <a:spcPct val="0"/>
              </a:spcBef>
              <a:spcAft>
                <a:spcPct val="0"/>
              </a:spcAft>
              <a:buNone/>
            </a:pPr>
            <a:endParaRPr lang="en-US" altLang="de-DE" sz="1600" dirty="0">
              <a:latin typeface="Arial" panose="020B0604020202020204" pitchFamily="34" charset="0"/>
            </a:endParaRPr>
          </a:p>
          <a:p>
            <a:pPr marL="0" lvl="0" indent="0" eaLnBrk="0" fontAlgn="base" hangingPunct="0">
              <a:lnSpc>
                <a:spcPct val="100000"/>
              </a:lnSpc>
              <a:spcBef>
                <a:spcPct val="0"/>
              </a:spcBef>
              <a:spcAft>
                <a:spcPct val="0"/>
              </a:spcAft>
              <a:buNone/>
            </a:pPr>
            <a:r>
              <a:rPr lang="en-US" altLang="de-DE" sz="2100" dirty="0">
                <a:latin typeface="Arial" panose="020B0604020202020204" pitchFamily="34" charset="0"/>
              </a:rPr>
              <a:t>Specific requirements:</a:t>
            </a:r>
          </a:p>
          <a:p>
            <a:pPr eaLnBrk="0" fontAlgn="base" hangingPunct="0">
              <a:lnSpc>
                <a:spcPct val="100000"/>
              </a:lnSpc>
              <a:spcBef>
                <a:spcPct val="0"/>
              </a:spcBef>
              <a:spcAft>
                <a:spcPct val="0"/>
              </a:spcAft>
            </a:pPr>
            <a:r>
              <a:rPr lang="en-US" altLang="de-DE" sz="1800" b="0" dirty="0">
                <a:latin typeface="Arial" panose="020B0604020202020204" pitchFamily="34" charset="0"/>
              </a:rPr>
              <a:t>Configuration: standard, high mirror, high iota, low iota</a:t>
            </a:r>
          </a:p>
          <a:p>
            <a:pPr lvl="0" eaLnBrk="0" fontAlgn="base" hangingPunct="0">
              <a:lnSpc>
                <a:spcPct val="100000"/>
              </a:lnSpc>
              <a:spcBef>
                <a:spcPct val="0"/>
              </a:spcBef>
              <a:spcAft>
                <a:spcPct val="0"/>
              </a:spcAft>
            </a:pPr>
            <a:r>
              <a:rPr lang="pl-PL" altLang="de-DE" sz="1800" b="0" dirty="0">
                <a:latin typeface="Arial" panose="020B0604020202020204" pitchFamily="34" charset="0"/>
              </a:rPr>
              <a:t>D</a:t>
            </a:r>
            <a:r>
              <a:rPr lang="en-US" altLang="de-DE" sz="1800" b="0" dirty="0" err="1">
                <a:latin typeface="Arial" panose="020B0604020202020204" pitchFamily="34" charset="0"/>
              </a:rPr>
              <a:t>iagnostic</a:t>
            </a:r>
            <a:r>
              <a:rPr lang="pl-PL" altLang="de-DE" sz="1800" b="0" dirty="0">
                <a:latin typeface="Arial" panose="020B0604020202020204" pitchFamily="34" charset="0"/>
              </a:rPr>
              <a:t>s: </a:t>
            </a:r>
            <a:r>
              <a:rPr lang="en-US" altLang="de-DE" sz="1800" b="0" dirty="0">
                <a:latin typeface="Arial" panose="020B0604020202020204" pitchFamily="34" charset="0"/>
              </a:rPr>
              <a:t>MPM/w RFA</a:t>
            </a:r>
            <a:r>
              <a:rPr lang="pl-PL" altLang="de-DE" sz="1800" b="0" dirty="0">
                <a:latin typeface="Arial" panose="020B0604020202020204" pitchFamily="34" charset="0"/>
              </a:rPr>
              <a:t>,</a:t>
            </a:r>
            <a:r>
              <a:rPr lang="en-US" altLang="de-DE" sz="1800" b="0" dirty="0">
                <a:latin typeface="Arial" panose="020B0604020202020204" pitchFamily="34" charset="0"/>
              </a:rPr>
              <a:t>CIS,</a:t>
            </a:r>
            <a:r>
              <a:rPr lang="pl-PL" altLang="de-DE" sz="1800" b="0" dirty="0">
                <a:latin typeface="Arial" panose="020B0604020202020204" pitchFamily="34" charset="0"/>
              </a:rPr>
              <a:t> </a:t>
            </a:r>
            <a:r>
              <a:rPr lang="en-US" altLang="de-DE" sz="1800" b="0" dirty="0">
                <a:latin typeface="Arial" panose="020B0604020202020204" pitchFamily="34" charset="0"/>
              </a:rPr>
              <a:t>poloidal correlation reflectometer (PCR), density profile </a:t>
            </a:r>
            <a:r>
              <a:rPr lang="en-GB" sz="1800" b="0" spc="-1" dirty="0">
                <a:solidFill>
                  <a:srgbClr val="000000"/>
                </a:solidFill>
              </a:rPr>
              <a:t>reflectometer, </a:t>
            </a:r>
            <a:r>
              <a:rPr lang="en-US" altLang="de-DE" sz="1800" b="0" dirty="0">
                <a:latin typeface="Arial" panose="020B0604020202020204" pitchFamily="34" charset="0"/>
              </a:rPr>
              <a:t>divertor probes, </a:t>
            </a:r>
            <a:r>
              <a:rPr lang="pl-PL" altLang="de-DE" sz="1800" b="0" dirty="0">
                <a:latin typeface="Arial" panose="020B0604020202020204" pitchFamily="34" charset="0"/>
              </a:rPr>
              <a:t>divertor thermography</a:t>
            </a:r>
            <a:r>
              <a:rPr lang="en-US" altLang="de-DE" sz="1800" b="0" dirty="0">
                <a:latin typeface="Arial" panose="020B0604020202020204" pitchFamily="34" charset="0"/>
              </a:rPr>
              <a:t>, IR cameras…</a:t>
            </a:r>
          </a:p>
          <a:p>
            <a:pPr eaLnBrk="0" fontAlgn="base" hangingPunct="0">
              <a:lnSpc>
                <a:spcPct val="100000"/>
              </a:lnSpc>
              <a:spcBef>
                <a:spcPct val="0"/>
              </a:spcBef>
              <a:spcAft>
                <a:spcPct val="0"/>
              </a:spcAft>
            </a:pPr>
            <a:endParaRPr lang="en-US" altLang="de-DE" sz="1800" b="0" dirty="0">
              <a:latin typeface="Arial" panose="020B0604020202020204" pitchFamily="34" charset="0"/>
            </a:endParaRPr>
          </a:p>
          <a:p>
            <a:pPr marL="0" indent="0" eaLnBrk="0" fontAlgn="base" hangingPunct="0">
              <a:lnSpc>
                <a:spcPct val="100000"/>
              </a:lnSpc>
              <a:spcBef>
                <a:spcPct val="0"/>
              </a:spcBef>
              <a:spcAft>
                <a:spcPct val="0"/>
              </a:spcAft>
              <a:buNone/>
            </a:pPr>
            <a:r>
              <a:rPr lang="en-US" altLang="de-DE" sz="2100" dirty="0">
                <a:latin typeface="Arial" panose="020B0604020202020204" pitchFamily="34" charset="0"/>
              </a:rPr>
              <a:t>Can be combined with:</a:t>
            </a:r>
          </a:p>
          <a:p>
            <a:pPr eaLnBrk="0" fontAlgn="base" hangingPunct="0">
              <a:lnSpc>
                <a:spcPct val="100000"/>
              </a:lnSpc>
              <a:spcBef>
                <a:spcPct val="0"/>
              </a:spcBef>
              <a:spcAft>
                <a:spcPct val="0"/>
              </a:spcAft>
            </a:pPr>
            <a:r>
              <a:rPr lang="en-US" altLang="de-DE" sz="1800" b="0" dirty="0">
                <a:latin typeface="Arial" panose="020B0604020202020204" pitchFamily="34" charset="0"/>
              </a:rPr>
              <a:t>Could be performed as a piggyback</a:t>
            </a:r>
          </a:p>
        </p:txBody>
      </p:sp>
      <p:sp>
        <p:nvSpPr>
          <p:cNvPr id="3" name="文本框 2">
            <a:extLst>
              <a:ext uri="{FF2B5EF4-FFF2-40B4-BE49-F238E27FC236}">
                <a16:creationId xmlns:a16="http://schemas.microsoft.com/office/drawing/2014/main" xmlns="" id="{6E8F0561-09A7-44E5-A702-B0AB93251162}"/>
              </a:ext>
            </a:extLst>
          </p:cNvPr>
          <p:cNvSpPr txBox="1"/>
          <p:nvPr/>
        </p:nvSpPr>
        <p:spPr>
          <a:xfrm>
            <a:off x="9048328" y="1745328"/>
            <a:ext cx="1728192" cy="297004"/>
          </a:xfrm>
          <a:prstGeom prst="rect">
            <a:avLst/>
          </a:prstGeom>
          <a:noFill/>
        </p:spPr>
        <p:txBody>
          <a:bodyPr wrap="square" rtlCol="0">
            <a:spAutoFit/>
          </a:bodyPr>
          <a:lstStyle/>
          <a:p>
            <a:pPr algn="l">
              <a:lnSpc>
                <a:spcPct val="95000"/>
              </a:lnSpc>
            </a:pPr>
            <a:r>
              <a:rPr lang="en-US" sz="1400" dirty="0"/>
              <a:t>*C. Killer, NF, 2019</a:t>
            </a:r>
          </a:p>
        </p:txBody>
      </p:sp>
      <p:pic>
        <p:nvPicPr>
          <p:cNvPr id="6" name="图片 5">
            <a:extLst>
              <a:ext uri="{FF2B5EF4-FFF2-40B4-BE49-F238E27FC236}">
                <a16:creationId xmlns:a16="http://schemas.microsoft.com/office/drawing/2014/main" xmlns="" id="{FF6E2BFC-BBED-4CF5-91CB-9D917D79FAA9}"/>
              </a:ext>
            </a:extLst>
          </p:cNvPr>
          <p:cNvPicPr>
            <a:picLocks noChangeAspect="1"/>
          </p:cNvPicPr>
          <p:nvPr/>
        </p:nvPicPr>
        <p:blipFill>
          <a:blip r:embed="rId3"/>
          <a:stretch>
            <a:fillRect/>
          </a:stretch>
        </p:blipFill>
        <p:spPr>
          <a:xfrm>
            <a:off x="7752184" y="2028656"/>
            <a:ext cx="4104456" cy="2800687"/>
          </a:xfrm>
          <a:prstGeom prst="rect">
            <a:avLst/>
          </a:prstGeom>
        </p:spPr>
      </p:pic>
    </p:spTree>
    <p:extLst>
      <p:ext uri="{BB962C8B-B14F-4D97-AF65-F5344CB8AC3E}">
        <p14:creationId xmlns:p14="http://schemas.microsoft.com/office/powerpoint/2010/main" val="1445309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title"/>
          </p:nvPr>
        </p:nvSpPr>
        <p:spPr>
          <a:xfrm>
            <a:off x="479376" y="96488"/>
            <a:ext cx="11089232" cy="658800"/>
          </a:xfrm>
        </p:spPr>
        <p:txBody>
          <a:bodyPr>
            <a:normAutofit fontScale="90000"/>
          </a:bodyPr>
          <a:lstStyle/>
          <a:p>
            <a:r>
              <a:rPr lang="en-US" dirty="0"/>
              <a:t>Study of </a:t>
            </a:r>
            <a:r>
              <a:rPr lang="en-US" i="1" dirty="0" err="1"/>
              <a:t>T</a:t>
            </a:r>
            <a:r>
              <a:rPr lang="en-US" baseline="-25000" dirty="0" err="1"/>
              <a:t>i</a:t>
            </a:r>
            <a:r>
              <a:rPr lang="en-US" dirty="0"/>
              <a:t>/</a:t>
            </a:r>
            <a:r>
              <a:rPr lang="en-US" i="1" dirty="0" err="1"/>
              <a:t>T</a:t>
            </a:r>
            <a:r>
              <a:rPr lang="en-US" baseline="-25000" dirty="0" err="1"/>
              <a:t>e</a:t>
            </a:r>
            <a:r>
              <a:rPr lang="en-US" dirty="0"/>
              <a:t> ratio in dependence of density, ECRH and ICRH heating</a:t>
            </a:r>
            <a:endParaRPr lang="de-DE" dirty="0"/>
          </a:p>
        </p:txBody>
      </p:sp>
      <p:sp>
        <p:nvSpPr>
          <p:cNvPr id="10" name="Datumsplatzhalter 9"/>
          <p:cNvSpPr>
            <a:spLocks noGrp="1"/>
          </p:cNvSpPr>
          <p:nvPr>
            <p:ph type="dt" sz="half" idx="14"/>
          </p:nvPr>
        </p:nvSpPr>
        <p:spPr>
          <a:xfrm>
            <a:off x="4655840" y="6570141"/>
            <a:ext cx="2520280" cy="221109"/>
          </a:xfrm>
        </p:spPr>
        <p:txBody>
          <a:bodyPr/>
          <a:lstStyle/>
          <a:p>
            <a:r>
              <a:rPr lang="de-DE" dirty="0"/>
              <a:t>03.03.2022</a:t>
            </a:r>
          </a:p>
        </p:txBody>
      </p:sp>
      <p:sp>
        <p:nvSpPr>
          <p:cNvPr id="8" name="Foliennummernplatzhalter 7"/>
          <p:cNvSpPr>
            <a:spLocks noGrp="1"/>
          </p:cNvSpPr>
          <p:nvPr>
            <p:ph type="sldNum" sz="quarter" idx="16"/>
          </p:nvPr>
        </p:nvSpPr>
        <p:spPr/>
        <p:txBody>
          <a:bodyPr/>
          <a:lstStyle/>
          <a:p>
            <a:fld id="{31AA536C-85F5-4A1B-A111-7CE00A08BCBC}" type="slidenum">
              <a:rPr lang="de-DE" smtClean="0"/>
              <a:pPr/>
              <a:t>3</a:t>
            </a:fld>
            <a:endParaRPr lang="de-DE" dirty="0"/>
          </a:p>
        </p:txBody>
      </p:sp>
      <p:sp>
        <p:nvSpPr>
          <p:cNvPr id="11" name="Inhaltsplatzhalter 3">
            <a:extLst>
              <a:ext uri="{FF2B5EF4-FFF2-40B4-BE49-F238E27FC236}">
                <a16:creationId xmlns:a16="http://schemas.microsoft.com/office/drawing/2014/main" xmlns="" id="{A1C61D7A-BB51-4D23-85B6-FB3ACB97ECFD}"/>
              </a:ext>
            </a:extLst>
          </p:cNvPr>
          <p:cNvSpPr>
            <a:spLocks noGrp="1"/>
          </p:cNvSpPr>
          <p:nvPr>
            <p:ph idx="1"/>
          </p:nvPr>
        </p:nvSpPr>
        <p:spPr>
          <a:xfrm>
            <a:off x="479376" y="1232952"/>
            <a:ext cx="7632848" cy="4428296"/>
          </a:xfrm>
        </p:spPr>
        <p:txBody>
          <a:bodyPr lIns="0"/>
          <a:lstStyle/>
          <a:p>
            <a:pPr marL="0" lvl="0" indent="0" eaLnBrk="0" fontAlgn="base" hangingPunct="0">
              <a:lnSpc>
                <a:spcPct val="100000"/>
              </a:lnSpc>
              <a:spcBef>
                <a:spcPct val="0"/>
              </a:spcBef>
              <a:spcAft>
                <a:spcPct val="0"/>
              </a:spcAft>
              <a:buNone/>
            </a:pPr>
            <a:r>
              <a:rPr lang="en-US" altLang="de-DE" sz="2100" dirty="0">
                <a:latin typeface="Arial" panose="020B0604020202020204" pitchFamily="34" charset="0"/>
              </a:rPr>
              <a:t>Objectives:</a:t>
            </a:r>
          </a:p>
          <a:p>
            <a:pPr eaLnBrk="0" fontAlgn="base" hangingPunct="0">
              <a:lnSpc>
                <a:spcPct val="100000"/>
              </a:lnSpc>
              <a:spcBef>
                <a:spcPct val="0"/>
              </a:spcBef>
              <a:spcAft>
                <a:spcPct val="0"/>
              </a:spcAft>
            </a:pPr>
            <a:r>
              <a:rPr lang="en-US" altLang="zh-CN" sz="1800" b="0" dirty="0">
                <a:latin typeface="Arial" panose="020B0604020202020204" pitchFamily="34" charset="0"/>
              </a:rPr>
              <a:t>Investigate SOL </a:t>
            </a:r>
            <a:r>
              <a:rPr lang="en-US" altLang="zh-CN" sz="1800" b="0" dirty="0" err="1">
                <a:latin typeface="Arial" panose="020B0604020202020204" pitchFamily="34" charset="0"/>
              </a:rPr>
              <a:t>Ti</a:t>
            </a:r>
            <a:r>
              <a:rPr lang="en-US" altLang="zh-CN" sz="1800" b="0" dirty="0">
                <a:latin typeface="Arial" panose="020B0604020202020204" pitchFamily="34" charset="0"/>
              </a:rPr>
              <a:t>/</a:t>
            </a:r>
            <a:r>
              <a:rPr lang="en-US" altLang="zh-CN" sz="1800" b="0" dirty="0" err="1">
                <a:latin typeface="Arial" panose="020B0604020202020204" pitchFamily="34" charset="0"/>
              </a:rPr>
              <a:t>Te</a:t>
            </a:r>
            <a:r>
              <a:rPr lang="en-US" altLang="zh-CN" sz="1800" b="0" dirty="0">
                <a:latin typeface="Arial" panose="020B0604020202020204" pitchFamily="34" charset="0"/>
              </a:rPr>
              <a:t> ratio in dependence of density, ECRH and ICRH heating</a:t>
            </a:r>
            <a:endParaRPr lang="en-US" sz="1800" b="0" dirty="0">
              <a:latin typeface="Arial" panose="020B0604020202020204" pitchFamily="34" charset="0"/>
            </a:endParaRPr>
          </a:p>
          <a:p>
            <a:pPr marL="0" indent="0" eaLnBrk="0" fontAlgn="base" hangingPunct="0">
              <a:lnSpc>
                <a:spcPct val="100000"/>
              </a:lnSpc>
              <a:spcBef>
                <a:spcPct val="0"/>
              </a:spcBef>
              <a:spcAft>
                <a:spcPct val="0"/>
              </a:spcAft>
              <a:buNone/>
            </a:pPr>
            <a:endParaRPr lang="en-US" altLang="de-DE" sz="1200" dirty="0">
              <a:latin typeface="Arial" panose="020B0604020202020204" pitchFamily="34" charset="0"/>
            </a:endParaRPr>
          </a:p>
          <a:p>
            <a:pPr marL="0" indent="0" eaLnBrk="0" fontAlgn="base" hangingPunct="0">
              <a:lnSpc>
                <a:spcPct val="100000"/>
              </a:lnSpc>
              <a:spcBef>
                <a:spcPct val="0"/>
              </a:spcBef>
              <a:spcAft>
                <a:spcPct val="0"/>
              </a:spcAft>
              <a:buNone/>
            </a:pPr>
            <a:r>
              <a:rPr lang="en-US" altLang="de-DE" sz="2100" dirty="0">
                <a:latin typeface="Arial" panose="020B0604020202020204" pitchFamily="34" charset="0"/>
              </a:rPr>
              <a:t>Approach:</a:t>
            </a:r>
          </a:p>
          <a:p>
            <a:pPr eaLnBrk="0" fontAlgn="base" hangingPunct="0">
              <a:lnSpc>
                <a:spcPct val="100000"/>
              </a:lnSpc>
              <a:spcBef>
                <a:spcPct val="0"/>
              </a:spcBef>
              <a:spcAft>
                <a:spcPct val="0"/>
              </a:spcAft>
            </a:pPr>
            <a:r>
              <a:rPr lang="en-US" altLang="de-DE" sz="1800" b="0" dirty="0">
                <a:latin typeface="Arial" panose="020B0604020202020204" pitchFamily="34" charset="0"/>
              </a:rPr>
              <a:t>Monitoring of </a:t>
            </a:r>
            <a:r>
              <a:rPr lang="en-US" altLang="zh-CN" sz="1800" b="0" dirty="0" err="1">
                <a:latin typeface="Arial" panose="020B0604020202020204" pitchFamily="34" charset="0"/>
              </a:rPr>
              <a:t>Ti</a:t>
            </a:r>
            <a:r>
              <a:rPr lang="en-US" altLang="zh-CN" sz="1800" b="0" dirty="0">
                <a:latin typeface="Arial" panose="020B0604020202020204" pitchFamily="34" charset="0"/>
              </a:rPr>
              <a:t>/</a:t>
            </a:r>
            <a:r>
              <a:rPr lang="en-US" altLang="zh-CN" sz="1800" b="0" dirty="0" err="1">
                <a:latin typeface="Arial" panose="020B0604020202020204" pitchFamily="34" charset="0"/>
              </a:rPr>
              <a:t>Te</a:t>
            </a:r>
            <a:r>
              <a:rPr lang="en-US" altLang="zh-CN" sz="1800" b="0" dirty="0">
                <a:latin typeface="Arial" panose="020B0604020202020204" pitchFamily="34" charset="0"/>
              </a:rPr>
              <a:t> ratio</a:t>
            </a:r>
            <a:r>
              <a:rPr lang="en-US" altLang="de-DE" sz="1800" b="0" dirty="0">
                <a:latin typeface="Arial" panose="020B0604020202020204" pitchFamily="34" charset="0"/>
              </a:rPr>
              <a:t> during density rise, ECRH and ICRH operation via MPM’s measurement</a:t>
            </a:r>
          </a:p>
          <a:p>
            <a:pPr eaLnBrk="0" fontAlgn="base" hangingPunct="0">
              <a:lnSpc>
                <a:spcPct val="100000"/>
              </a:lnSpc>
              <a:spcBef>
                <a:spcPct val="0"/>
              </a:spcBef>
              <a:spcAft>
                <a:spcPct val="0"/>
              </a:spcAft>
            </a:pPr>
            <a:endParaRPr lang="en-US" altLang="de-DE" sz="1600" dirty="0">
              <a:latin typeface="Arial" panose="020B0604020202020204" pitchFamily="34" charset="0"/>
            </a:endParaRPr>
          </a:p>
          <a:p>
            <a:pPr marL="0" lvl="0" indent="0" eaLnBrk="0" fontAlgn="base" hangingPunct="0">
              <a:lnSpc>
                <a:spcPct val="100000"/>
              </a:lnSpc>
              <a:spcBef>
                <a:spcPct val="0"/>
              </a:spcBef>
              <a:spcAft>
                <a:spcPct val="0"/>
              </a:spcAft>
              <a:buNone/>
            </a:pPr>
            <a:r>
              <a:rPr lang="en-US" altLang="de-DE" sz="2100" dirty="0">
                <a:latin typeface="Arial" panose="020B0604020202020204" pitchFamily="34" charset="0"/>
              </a:rPr>
              <a:t>Specific requirements:</a:t>
            </a:r>
          </a:p>
          <a:p>
            <a:pPr eaLnBrk="0" fontAlgn="base" hangingPunct="0">
              <a:lnSpc>
                <a:spcPct val="150000"/>
              </a:lnSpc>
              <a:spcBef>
                <a:spcPct val="0"/>
              </a:spcBef>
              <a:spcAft>
                <a:spcPct val="0"/>
              </a:spcAft>
            </a:pPr>
            <a:r>
              <a:rPr lang="en-US" altLang="de-DE" sz="1800" b="0" dirty="0">
                <a:latin typeface="Arial" panose="020B0604020202020204" pitchFamily="34" charset="0"/>
              </a:rPr>
              <a:t>Configuration: standard</a:t>
            </a:r>
          </a:p>
          <a:p>
            <a:pPr eaLnBrk="0" fontAlgn="base" hangingPunct="0">
              <a:lnSpc>
                <a:spcPct val="150000"/>
              </a:lnSpc>
              <a:spcBef>
                <a:spcPct val="0"/>
              </a:spcBef>
              <a:spcAft>
                <a:spcPct val="0"/>
              </a:spcAft>
            </a:pPr>
            <a:r>
              <a:rPr lang="pl-PL" altLang="de-DE" sz="1800" b="0" dirty="0">
                <a:latin typeface="Arial" panose="020B0604020202020204" pitchFamily="34" charset="0"/>
              </a:rPr>
              <a:t>D</a:t>
            </a:r>
            <a:r>
              <a:rPr lang="en-US" altLang="de-DE" sz="1800" b="0" dirty="0" err="1">
                <a:latin typeface="Arial" panose="020B0604020202020204" pitchFamily="34" charset="0"/>
              </a:rPr>
              <a:t>iagnostic</a:t>
            </a:r>
            <a:r>
              <a:rPr lang="pl-PL" altLang="de-DE" sz="1800" b="0" dirty="0">
                <a:latin typeface="Arial" panose="020B0604020202020204" pitchFamily="34" charset="0"/>
              </a:rPr>
              <a:t>s: </a:t>
            </a:r>
            <a:r>
              <a:rPr lang="en-US" altLang="de-DE" sz="1800" b="0" dirty="0">
                <a:latin typeface="Arial" panose="020B0604020202020204" pitchFamily="34" charset="0"/>
              </a:rPr>
              <a:t>MPM/w RFA</a:t>
            </a:r>
            <a:r>
              <a:rPr lang="pl-PL" altLang="de-DE" sz="1800" b="0" dirty="0">
                <a:latin typeface="Arial" panose="020B0604020202020204" pitchFamily="34" charset="0"/>
              </a:rPr>
              <a:t>,</a:t>
            </a:r>
            <a:r>
              <a:rPr lang="en-US" altLang="de-DE" sz="1800" b="0" dirty="0">
                <a:latin typeface="Arial" panose="020B0604020202020204" pitchFamily="34" charset="0"/>
              </a:rPr>
              <a:t> CIS,</a:t>
            </a:r>
            <a:r>
              <a:rPr lang="pl-PL" altLang="de-DE" sz="1800" b="0" dirty="0">
                <a:latin typeface="Arial" panose="020B0604020202020204" pitchFamily="34" charset="0"/>
              </a:rPr>
              <a:t> </a:t>
            </a:r>
            <a:r>
              <a:rPr lang="en-US" altLang="de-DE" sz="1800" b="0" dirty="0">
                <a:latin typeface="Arial" panose="020B0604020202020204" pitchFamily="34" charset="0"/>
              </a:rPr>
              <a:t>poloidal correlation reflectometer (PCR), density profile </a:t>
            </a:r>
            <a:r>
              <a:rPr lang="en-GB" sz="1800" b="0" spc="-1" dirty="0">
                <a:solidFill>
                  <a:srgbClr val="000000"/>
                </a:solidFill>
              </a:rPr>
              <a:t>reflectometer, </a:t>
            </a:r>
            <a:r>
              <a:rPr lang="en-US" altLang="de-DE" sz="1800" b="0" dirty="0">
                <a:latin typeface="Arial" panose="020B0604020202020204" pitchFamily="34" charset="0"/>
              </a:rPr>
              <a:t>divertor probes, IR cameras</a:t>
            </a:r>
            <a:r>
              <a:rPr lang="en-US" altLang="de-DE" sz="1800" b="0" dirty="0" smtClean="0">
                <a:latin typeface="Arial" panose="020B0604020202020204" pitchFamily="34" charset="0"/>
              </a:rPr>
              <a:t>…</a:t>
            </a:r>
          </a:p>
          <a:p>
            <a:pPr eaLnBrk="0" fontAlgn="base" hangingPunct="0">
              <a:lnSpc>
                <a:spcPct val="150000"/>
              </a:lnSpc>
              <a:spcBef>
                <a:spcPct val="0"/>
              </a:spcBef>
              <a:spcAft>
                <a:spcPct val="0"/>
              </a:spcAft>
            </a:pPr>
            <a:r>
              <a:rPr lang="en-US" altLang="de-DE" sz="1800" b="0" dirty="0" smtClean="0">
                <a:latin typeface="Arial" panose="020B0604020202020204" pitchFamily="34" charset="0"/>
              </a:rPr>
              <a:t>Keep density and heating during the discharge constant</a:t>
            </a:r>
            <a:endParaRPr lang="en-US" altLang="de-DE" sz="1800" b="0" dirty="0">
              <a:latin typeface="Arial" panose="020B0604020202020204" pitchFamily="34" charset="0"/>
            </a:endParaRPr>
          </a:p>
          <a:p>
            <a:pPr lvl="0" eaLnBrk="0" fontAlgn="base" hangingPunct="0">
              <a:lnSpc>
                <a:spcPct val="150000"/>
              </a:lnSpc>
              <a:spcBef>
                <a:spcPct val="0"/>
              </a:spcBef>
              <a:spcAft>
                <a:spcPct val="0"/>
              </a:spcAft>
            </a:pPr>
            <a:r>
              <a:rPr lang="en-US" altLang="de-DE" sz="1800" b="0" dirty="0">
                <a:latin typeface="Arial" panose="020B0604020202020204" pitchFamily="34" charset="0"/>
              </a:rPr>
              <a:t>Programs: 18</a:t>
            </a:r>
          </a:p>
        </p:txBody>
      </p:sp>
      <p:pic>
        <p:nvPicPr>
          <p:cNvPr id="4" name="Grafik 3"/>
          <p:cNvPicPr>
            <a:picLocks noChangeAspect="1"/>
          </p:cNvPicPr>
          <p:nvPr/>
        </p:nvPicPr>
        <p:blipFill>
          <a:blip r:embed="rId3"/>
          <a:stretch>
            <a:fillRect/>
          </a:stretch>
        </p:blipFill>
        <p:spPr>
          <a:xfrm>
            <a:off x="7968208" y="1109679"/>
            <a:ext cx="4446359" cy="3337344"/>
          </a:xfrm>
          <a:prstGeom prst="rect">
            <a:avLst/>
          </a:prstGeom>
        </p:spPr>
      </p:pic>
    </p:spTree>
    <p:extLst>
      <p:ext uri="{BB962C8B-B14F-4D97-AF65-F5344CB8AC3E}">
        <p14:creationId xmlns:p14="http://schemas.microsoft.com/office/powerpoint/2010/main" val="416141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title"/>
          </p:nvPr>
        </p:nvSpPr>
        <p:spPr>
          <a:xfrm>
            <a:off x="479376" y="96488"/>
            <a:ext cx="11089232" cy="658800"/>
          </a:xfrm>
        </p:spPr>
        <p:txBody>
          <a:bodyPr>
            <a:normAutofit/>
          </a:bodyPr>
          <a:lstStyle/>
          <a:p>
            <a:r>
              <a:rPr lang="en-US" dirty="0"/>
              <a:t>Measurement of ion temperature related turbulence</a:t>
            </a:r>
            <a:endParaRPr lang="de-DE" dirty="0"/>
          </a:p>
        </p:txBody>
      </p:sp>
      <p:sp>
        <p:nvSpPr>
          <p:cNvPr id="10" name="Datumsplatzhalter 9"/>
          <p:cNvSpPr>
            <a:spLocks noGrp="1"/>
          </p:cNvSpPr>
          <p:nvPr>
            <p:ph type="dt" sz="half" idx="14"/>
          </p:nvPr>
        </p:nvSpPr>
        <p:spPr>
          <a:xfrm>
            <a:off x="4655840" y="6570141"/>
            <a:ext cx="2520280" cy="221109"/>
          </a:xfrm>
        </p:spPr>
        <p:txBody>
          <a:bodyPr/>
          <a:lstStyle/>
          <a:p>
            <a:r>
              <a:rPr lang="de-DE" dirty="0"/>
              <a:t>03.03.2022</a:t>
            </a:r>
          </a:p>
        </p:txBody>
      </p:sp>
      <p:sp>
        <p:nvSpPr>
          <p:cNvPr id="8" name="Foliennummernplatzhalter 7"/>
          <p:cNvSpPr>
            <a:spLocks noGrp="1"/>
          </p:cNvSpPr>
          <p:nvPr>
            <p:ph type="sldNum" sz="quarter" idx="16"/>
          </p:nvPr>
        </p:nvSpPr>
        <p:spPr/>
        <p:txBody>
          <a:bodyPr/>
          <a:lstStyle/>
          <a:p>
            <a:fld id="{31AA536C-85F5-4A1B-A111-7CE00A08BCBC}" type="slidenum">
              <a:rPr lang="de-DE" smtClean="0"/>
              <a:pPr/>
              <a:t>4</a:t>
            </a:fld>
            <a:endParaRPr lang="de-DE" dirty="0"/>
          </a:p>
        </p:txBody>
      </p:sp>
      <p:sp>
        <p:nvSpPr>
          <p:cNvPr id="11" name="Inhaltsplatzhalter 3">
            <a:extLst>
              <a:ext uri="{FF2B5EF4-FFF2-40B4-BE49-F238E27FC236}">
                <a16:creationId xmlns:a16="http://schemas.microsoft.com/office/drawing/2014/main" xmlns="" id="{A1C61D7A-BB51-4D23-85B6-FB3ACB97ECFD}"/>
              </a:ext>
            </a:extLst>
          </p:cNvPr>
          <p:cNvSpPr>
            <a:spLocks noGrp="1"/>
          </p:cNvSpPr>
          <p:nvPr>
            <p:ph idx="1"/>
          </p:nvPr>
        </p:nvSpPr>
        <p:spPr>
          <a:xfrm>
            <a:off x="551384" y="1412776"/>
            <a:ext cx="9721080" cy="2376264"/>
          </a:xfrm>
        </p:spPr>
        <p:txBody>
          <a:bodyPr lIns="0"/>
          <a:lstStyle/>
          <a:p>
            <a:pPr marL="0" lvl="0" indent="0" eaLnBrk="0" fontAlgn="base" hangingPunct="0">
              <a:lnSpc>
                <a:spcPct val="100000"/>
              </a:lnSpc>
              <a:spcBef>
                <a:spcPct val="0"/>
              </a:spcBef>
              <a:spcAft>
                <a:spcPct val="0"/>
              </a:spcAft>
              <a:buNone/>
            </a:pPr>
            <a:r>
              <a:rPr lang="en-US" altLang="de-DE" sz="2100" dirty="0">
                <a:latin typeface="Arial" panose="020B0604020202020204" pitchFamily="34" charset="0"/>
              </a:rPr>
              <a:t>Three topics:</a:t>
            </a:r>
          </a:p>
          <a:p>
            <a:pPr marL="0" lvl="0" indent="0" eaLnBrk="0" fontAlgn="base" hangingPunct="0">
              <a:lnSpc>
                <a:spcPct val="100000"/>
              </a:lnSpc>
              <a:spcBef>
                <a:spcPct val="0"/>
              </a:spcBef>
              <a:spcAft>
                <a:spcPct val="0"/>
              </a:spcAft>
              <a:buNone/>
            </a:pPr>
            <a:endParaRPr lang="en-US" altLang="de-DE" sz="2100" b="0" dirty="0">
              <a:latin typeface="Arial" panose="020B0604020202020204" pitchFamily="34" charset="0"/>
            </a:endParaRPr>
          </a:p>
          <a:p>
            <a:pPr eaLnBrk="0" fontAlgn="base" hangingPunct="0">
              <a:lnSpc>
                <a:spcPct val="150000"/>
              </a:lnSpc>
              <a:spcBef>
                <a:spcPct val="0"/>
              </a:spcBef>
              <a:spcAft>
                <a:spcPct val="0"/>
              </a:spcAft>
            </a:pPr>
            <a:r>
              <a:rPr lang="en-US" altLang="de-DE" sz="1800" b="0" dirty="0">
                <a:latin typeface="Arial" panose="020B0604020202020204" pitchFamily="34" charset="0"/>
              </a:rPr>
              <a:t>Beta effect on SOL profiles and turbulence transport</a:t>
            </a:r>
          </a:p>
          <a:p>
            <a:pPr eaLnBrk="0" fontAlgn="base" hangingPunct="0">
              <a:lnSpc>
                <a:spcPct val="150000"/>
              </a:lnSpc>
              <a:spcBef>
                <a:spcPct val="0"/>
              </a:spcBef>
              <a:spcAft>
                <a:spcPct val="0"/>
              </a:spcAft>
            </a:pPr>
            <a:r>
              <a:rPr lang="en-US" altLang="de-DE" sz="1800" b="0" dirty="0">
                <a:latin typeface="Arial" panose="020B0604020202020204" pitchFamily="34" charset="0"/>
              </a:rPr>
              <a:t>Magnetic topology effect on beta-induced </a:t>
            </a:r>
            <a:r>
              <a:rPr lang="en-US" altLang="de-DE" sz="1800" b="0" dirty="0" err="1">
                <a:latin typeface="Arial" panose="020B0604020202020204" pitchFamily="34" charset="0"/>
              </a:rPr>
              <a:t>Alfvén</a:t>
            </a:r>
            <a:r>
              <a:rPr lang="en-US" altLang="de-DE" sz="1800" b="0" dirty="0">
                <a:latin typeface="Arial" panose="020B0604020202020204" pitchFamily="34" charset="0"/>
              </a:rPr>
              <a:t> eigenmodes</a:t>
            </a:r>
          </a:p>
          <a:p>
            <a:pPr eaLnBrk="0" fontAlgn="base" hangingPunct="0">
              <a:lnSpc>
                <a:spcPct val="150000"/>
              </a:lnSpc>
              <a:spcBef>
                <a:spcPct val="0"/>
              </a:spcBef>
              <a:spcAft>
                <a:spcPct val="0"/>
              </a:spcAft>
            </a:pPr>
            <a:r>
              <a:rPr lang="en-US" altLang="de-DE" sz="1800" b="0" dirty="0">
                <a:latin typeface="Arial" panose="020B0604020202020204" pitchFamily="34" charset="0"/>
              </a:rPr>
              <a:t>Edge profiles and turbulence transport in the process from attached to detached plasmas</a:t>
            </a:r>
          </a:p>
        </p:txBody>
      </p:sp>
    </p:spTree>
    <p:extLst>
      <p:ext uri="{BB962C8B-B14F-4D97-AF65-F5344CB8AC3E}">
        <p14:creationId xmlns:p14="http://schemas.microsoft.com/office/powerpoint/2010/main" val="2001788188"/>
      </p:ext>
    </p:extLst>
  </p:cSld>
  <p:clrMapOvr>
    <a:masterClrMapping/>
  </p:clrMapOvr>
</p:sld>
</file>

<file path=ppt/theme/theme1.xml><?xml version="1.0" encoding="utf-8"?>
<a:theme xmlns:a="http://schemas.openxmlformats.org/drawingml/2006/main" name="Jülich">
  <a:themeElements>
    <a:clrScheme name="Benutzerdefiniert 292">
      <a:dk1>
        <a:sysClr val="windowText" lastClr="000000"/>
      </a:dk1>
      <a:lt1>
        <a:sysClr val="window" lastClr="FFFFFF"/>
      </a:lt1>
      <a:dk2>
        <a:srgbClr val="6D268E"/>
      </a:dk2>
      <a:lt2>
        <a:srgbClr val="EBEBEB"/>
      </a:lt2>
      <a:accent1>
        <a:srgbClr val="023D6B"/>
      </a:accent1>
      <a:accent2>
        <a:srgbClr val="ADBDE3"/>
      </a:accent2>
      <a:accent3>
        <a:srgbClr val="30A93B"/>
      </a:accent3>
      <a:accent4>
        <a:srgbClr val="FFE900"/>
      </a:accent4>
      <a:accent5>
        <a:srgbClr val="FF8C0C"/>
      </a:accent5>
      <a:accent6>
        <a:srgbClr val="DF0F44"/>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lnSpc>
            <a:spcPct val="95000"/>
          </a:lnSpc>
          <a:defRPr sz="24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lnSpc>
            <a:spcPct val="95000"/>
          </a:lnSpc>
          <a:defRPr sz="2400" dirty="0" err="1" smtClean="0"/>
        </a:defPPr>
      </a:lstStyle>
    </a:txDef>
  </a:objectDefaults>
  <a:extraClrSchemeLst/>
  <a:extLst>
    <a:ext uri="{05A4C25C-085E-4340-85A3-A5531E510DB2}">
      <thm15:themeFamily xmlns:thm15="http://schemas.microsoft.com/office/thememl/2012/main" name="Juelich_PowerPoint_16x9.potx [Schreibgeschützt]" id="{1D5870C1-ED2E-458B-9D26-7C2165391F8E}" vid="{ECA633D5-B50F-4CC5-B0B2-301A8F461BCB}"/>
    </a:ext>
  </a:extLst>
</a:theme>
</file>

<file path=ppt/theme/theme2.xml><?xml version="1.0" encoding="utf-8"?>
<a:theme xmlns:a="http://schemas.openxmlformats.org/drawingml/2006/main" name="Office">
  <a:themeElements>
    <a:clrScheme name="Benutzerdefiniert 282">
      <a:dk1>
        <a:sysClr val="windowText" lastClr="000000"/>
      </a:dk1>
      <a:lt1>
        <a:sysClr val="window" lastClr="FFFFFF"/>
      </a:lt1>
      <a:dk2>
        <a:srgbClr val="AF82B9"/>
      </a:dk2>
      <a:lt2>
        <a:srgbClr val="EBEBEB"/>
      </a:lt2>
      <a:accent1>
        <a:srgbClr val="023D6B"/>
      </a:accent1>
      <a:accent2>
        <a:srgbClr val="ADBDE3"/>
      </a:accent2>
      <a:accent3>
        <a:srgbClr val="B9D25F"/>
      </a:accent3>
      <a:accent4>
        <a:srgbClr val="FAEB5A"/>
      </a:accent4>
      <a:accent5>
        <a:srgbClr val="FAB45A"/>
      </a:accent5>
      <a:accent6>
        <a:srgbClr val="EB5F73"/>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Benutzerdefiniert 282">
      <a:dk1>
        <a:sysClr val="windowText" lastClr="000000"/>
      </a:dk1>
      <a:lt1>
        <a:sysClr val="window" lastClr="FFFFFF"/>
      </a:lt1>
      <a:dk2>
        <a:srgbClr val="AF82B9"/>
      </a:dk2>
      <a:lt2>
        <a:srgbClr val="EBEBEB"/>
      </a:lt2>
      <a:accent1>
        <a:srgbClr val="023D6B"/>
      </a:accent1>
      <a:accent2>
        <a:srgbClr val="ADBDE3"/>
      </a:accent2>
      <a:accent3>
        <a:srgbClr val="B9D25F"/>
      </a:accent3>
      <a:accent4>
        <a:srgbClr val="FAEB5A"/>
      </a:accent4>
      <a:accent5>
        <a:srgbClr val="FAB45A"/>
      </a:accent5>
      <a:accent6>
        <a:srgbClr val="EB5F73"/>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556</Words>
  <Application>Microsoft Office PowerPoint</Application>
  <PresentationFormat>Breitbild</PresentationFormat>
  <Paragraphs>58</Paragraphs>
  <Slides>4</Slides>
  <Notes>4</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4</vt:i4>
      </vt:variant>
    </vt:vector>
  </HeadingPairs>
  <TitlesOfParts>
    <vt:vector size="8" baseType="lpstr">
      <vt:lpstr>Arial</vt:lpstr>
      <vt:lpstr>Arial Narrow</vt:lpstr>
      <vt:lpstr>Calibri</vt:lpstr>
      <vt:lpstr>Jülich</vt:lpstr>
      <vt:lpstr>PowerPoint-Präsentation</vt:lpstr>
      <vt:lpstr>Configuration effect on Ti profile</vt:lpstr>
      <vt:lpstr>Study of Ti/Te ratio in dependence of density, ECRH and ICRH heating</vt:lpstr>
      <vt:lpstr>Measurement of ion temperature related turbulence</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headline der präsentation</dc:title>
  <dc:subject/>
  <dc:creator>Yunfeng Liang</dc:creator>
  <cp:keywords/>
  <dc:description/>
  <cp:lastModifiedBy>Philipp Drews</cp:lastModifiedBy>
  <cp:revision>1779</cp:revision>
  <dcterms:created xsi:type="dcterms:W3CDTF">2020-06-25T06:53:37Z</dcterms:created>
  <dcterms:modified xsi:type="dcterms:W3CDTF">2022-03-11T12:29:00Z</dcterms:modified>
  <cp:category/>
</cp:coreProperties>
</file>