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451" r:id="rId3"/>
    <p:sldId id="452" r:id="rId4"/>
    <p:sldId id="446" r:id="rId5"/>
    <p:sldId id="442" r:id="rId6"/>
    <p:sldId id="443" r:id="rId7"/>
    <p:sldId id="445" r:id="rId8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336699"/>
    <a:srgbClr val="00FF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B5C5A32-9575-451F-8F73-1F1933611F22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5"/>
            <a:ext cx="5598160" cy="417195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9515AE5-D601-4279-BE69-CE84F95B90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52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286000"/>
            <a:ext cx="125413" cy="2286000"/>
          </a:xfrm>
          <a:prstGeom prst="rect">
            <a:avLst/>
          </a:prstGeom>
          <a:solidFill>
            <a:srgbClr val="005B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572000"/>
            <a:ext cx="125413" cy="2286000"/>
          </a:xfrm>
          <a:prstGeom prst="rect">
            <a:avLst/>
          </a:prstGeom>
          <a:solidFill>
            <a:srgbClr val="5153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5888" y="0"/>
            <a:ext cx="125412" cy="228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4300" y="2286000"/>
            <a:ext cx="125413" cy="2286000"/>
          </a:xfrm>
          <a:prstGeom prst="rect">
            <a:avLst/>
          </a:prstGeom>
          <a:solidFill>
            <a:srgbClr val="B9B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4300" y="4572000"/>
            <a:ext cx="125413" cy="2286000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7" name="Picture 8" descr="Logo_FZ_Jülich_NEU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3" y="254000"/>
            <a:ext cx="2514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 rot="16200000">
            <a:off x="-1079500" y="933450"/>
            <a:ext cx="2476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900">
                <a:solidFill>
                  <a:srgbClr val="005B82"/>
                </a:solidFill>
                <a:latin typeface="Arial MT Bd" charset="0"/>
                <a:ea typeface="ＭＳ Ｐゴシック" pitchFamily="34" charset="-128"/>
              </a:rPr>
              <a:t>Mitglied der Helmholtz-Gemeinschaft</a:t>
            </a:r>
          </a:p>
        </p:txBody>
      </p:sp>
      <p:sp>
        <p:nvSpPr>
          <p:cNvPr id="9" name="Rechteck 21"/>
          <p:cNvSpPr>
            <a:spLocks noChangeArrowheads="1"/>
          </p:cNvSpPr>
          <p:nvPr userDrawn="1"/>
        </p:nvSpPr>
        <p:spPr bwMode="auto">
          <a:xfrm>
            <a:off x="250825" y="2276475"/>
            <a:ext cx="8893175" cy="4581525"/>
          </a:xfrm>
          <a:prstGeom prst="rect">
            <a:avLst/>
          </a:prstGeom>
          <a:solidFill>
            <a:srgbClr val="2D63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21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7701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337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3373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97511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7245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980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42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861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709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38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44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94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94129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876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402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18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8870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2003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26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2974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4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4319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631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0"/>
            <a:ext cx="125412" cy="2286000"/>
          </a:xfrm>
          <a:prstGeom prst="rect">
            <a:avLst/>
          </a:prstGeom>
          <a:solidFill>
            <a:srgbClr val="B9B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572000"/>
            <a:ext cx="125413" cy="2286000"/>
          </a:xfrm>
          <a:prstGeom prst="rect">
            <a:avLst/>
          </a:prstGeom>
          <a:solidFill>
            <a:srgbClr val="5153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5888" y="0"/>
            <a:ext cx="125412" cy="2286000"/>
          </a:xfrm>
          <a:prstGeom prst="rect">
            <a:avLst/>
          </a:prstGeom>
          <a:solidFill>
            <a:srgbClr val="005B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4300" y="2286000"/>
            <a:ext cx="125413" cy="2286000"/>
          </a:xfrm>
          <a:prstGeom prst="rect">
            <a:avLst/>
          </a:prstGeom>
          <a:solidFill>
            <a:srgbClr val="B9BB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14300" y="4572000"/>
            <a:ext cx="125413" cy="2286000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pic>
        <p:nvPicPr>
          <p:cNvPr id="1031" name="Picture 7" descr="Logo_FZ_Jülich_NEU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27000"/>
            <a:ext cx="14478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133600" y="6548492"/>
            <a:ext cx="54006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de-DE" sz="1000" dirty="0"/>
              <a:t>Forschungszentrum Jülich GmbH, Institut für Energie- und Klimaforschung - Plasmaphysik</a:t>
            </a:r>
            <a:endParaRPr lang="de-DE" sz="1000" dirty="0">
              <a:solidFill>
                <a:srgbClr val="005B82"/>
              </a:solidFill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83956" y="6546850"/>
            <a:ext cx="23034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000" dirty="0">
                <a:solidFill>
                  <a:srgbClr val="005B82"/>
                </a:solidFill>
                <a:ea typeface="MS PGothic" pitchFamily="34" charset="-128"/>
              </a:rPr>
              <a:t>P</a:t>
            </a:r>
            <a:r>
              <a:rPr lang="de-DE" sz="1000" baseline="0" dirty="0">
                <a:solidFill>
                  <a:srgbClr val="005B82"/>
                </a:solidFill>
                <a:ea typeface="MS PGothic" pitchFamily="34" charset="-128"/>
              </a:rPr>
              <a:t> Drews</a:t>
            </a:r>
            <a:endParaRPr lang="de-DE" sz="1000" dirty="0">
              <a:solidFill>
                <a:srgbClr val="005B82"/>
              </a:solidFill>
              <a:ea typeface="MS PGothic" pitchFamily="34" charset="-128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958138" y="6546850"/>
            <a:ext cx="9350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e-DE" sz="1000" dirty="0" err="1">
                <a:solidFill>
                  <a:srgbClr val="005B82"/>
                </a:solidFill>
              </a:rPr>
              <a:t>No</a:t>
            </a:r>
            <a:r>
              <a:rPr lang="de-DE" sz="1000" dirty="0">
                <a:solidFill>
                  <a:srgbClr val="005B82"/>
                </a:solidFill>
              </a:rPr>
              <a:t>. </a:t>
            </a:r>
            <a:fld id="{401CADFD-C683-4EFC-AD22-7D23970D96E4}" type="slidenum">
              <a:rPr lang="de-DE" sz="1000">
                <a:solidFill>
                  <a:srgbClr val="005B82"/>
                </a:solidFill>
              </a:rPr>
              <a:pPr algn="r" eaLnBrk="1" fontAlgn="base" hangingPunct="1">
                <a:spcBef>
                  <a:spcPct val="50000"/>
                </a:spcBef>
                <a:spcAft>
                  <a:spcPct val="0"/>
                </a:spcAft>
              </a:pPr>
              <a:t>‹Nr.›</a:t>
            </a:fld>
            <a:endParaRPr lang="de-DE" sz="1000" dirty="0">
              <a:solidFill>
                <a:srgbClr val="005B82"/>
              </a:solidFill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352425" y="6486525"/>
            <a:ext cx="8640763" cy="0"/>
          </a:xfrm>
          <a:prstGeom prst="line">
            <a:avLst/>
          </a:prstGeom>
          <a:noFill/>
          <a:ln w="9525">
            <a:solidFill>
              <a:srgbClr val="3A6F8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36" name="Line 14"/>
          <p:cNvSpPr>
            <a:spLocks noChangeShapeType="1"/>
          </p:cNvSpPr>
          <p:nvPr/>
        </p:nvSpPr>
        <p:spPr bwMode="auto">
          <a:xfrm flipH="1">
            <a:off x="6767513" y="6248400"/>
            <a:ext cx="2374900" cy="0"/>
          </a:xfrm>
          <a:prstGeom prst="line">
            <a:avLst/>
          </a:prstGeom>
          <a:noFill/>
          <a:ln w="571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103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450"/>
            <a:ext cx="822960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3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6178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005B8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5B8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5B82"/>
        </a:buClr>
        <a:buFont typeface="Wingdings" pitchFamily="2" charset="2"/>
        <a:buChar char="§"/>
        <a:defRPr sz="2200" i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9EE0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A6792-8BD1-4310-BE59-FF97ADF0C162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FEA94-B257-4767-A10B-42E8B59983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43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0"/>
            <a:ext cx="85344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</a:rPr>
              <a:t>Beta </a:t>
            </a:r>
            <a:r>
              <a:rPr lang="de-DE" sz="3200" dirty="0" err="1" smtClean="0">
                <a:solidFill>
                  <a:schemeClr val="bg1"/>
                </a:solidFill>
              </a:rPr>
              <a:t>and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current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effect</a:t>
            </a:r>
            <a:r>
              <a:rPr lang="de-DE" sz="3200" dirty="0" smtClean="0">
                <a:solidFill>
                  <a:schemeClr val="bg1"/>
                </a:solidFill>
              </a:rPr>
              <a:t> on </a:t>
            </a:r>
            <a:r>
              <a:rPr lang="de-DE" sz="3200" dirty="0" err="1" smtClean="0">
                <a:solidFill>
                  <a:schemeClr val="bg1"/>
                </a:solidFill>
              </a:rPr>
              <a:t>the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Te</a:t>
            </a:r>
            <a:r>
              <a:rPr lang="de-DE" sz="3200" dirty="0" smtClean="0">
                <a:solidFill>
                  <a:schemeClr val="bg1"/>
                </a:solidFill>
              </a:rPr>
              <a:t>/</a:t>
            </a:r>
            <a:r>
              <a:rPr lang="de-DE" sz="3200" dirty="0" err="1" smtClean="0">
                <a:solidFill>
                  <a:schemeClr val="bg1"/>
                </a:solidFill>
              </a:rPr>
              <a:t>Ti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ratio</a:t>
            </a:r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800" b="1" dirty="0">
              <a:solidFill>
                <a:schemeClr val="bg1"/>
              </a:solidFill>
              <a:latin typeface="Tw Cen MT" pitchFamily="34" charset="0"/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Forschungszentrum Jülich GmbH, Institut für Energie- und Klimaforschung - Plasmaphysik, 52425 Jülich, Germany</a:t>
            </a:r>
            <a:endParaRPr lang="en-US" sz="1600" b="1" dirty="0">
              <a:solidFill>
                <a:schemeClr val="bg1"/>
              </a:solidFill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Black"/>
                <a:cs typeface="Arial Black"/>
              </a:rPr>
              <a:t>Planned proposal</a:t>
            </a:r>
            <a:endParaRPr lang="en-US" sz="2800" dirty="0">
              <a:latin typeface="Arial Black"/>
              <a:cs typeface="Arial Black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16354"/>
            <a:ext cx="3533339" cy="3231344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6172200"/>
            <a:ext cx="4502200" cy="5575632"/>
          </a:xfrm>
        </p:spPr>
        <p:txBody>
          <a:bodyPr/>
          <a:lstStyle/>
          <a:p>
            <a:pPr marL="0" indent="0"/>
            <a:r>
              <a:rPr lang="en-US" sz="1200" dirty="0" smtClean="0"/>
              <a:t>Kind regards to S. Zhou for the figure from his draft for NF</a:t>
            </a:r>
          </a:p>
          <a:p>
            <a:pPr marL="0" indent="0"/>
            <a:endParaRPr lang="en-US" sz="1600" dirty="0" smtClean="0"/>
          </a:p>
          <a:p>
            <a:pPr>
              <a:buFont typeface="Wingdings" charset="2"/>
              <a:buChar char="q"/>
            </a:pP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180470" y="848995"/>
            <a:ext cx="4963530" cy="561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 i="1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q"/>
            </a:pPr>
            <a:r>
              <a:rPr lang="en-US" sz="1600" kern="0" dirty="0" smtClean="0"/>
              <a:t>This proposal can be done in combination with the density and power scan for the </a:t>
            </a:r>
            <a:r>
              <a:rPr lang="en-US" sz="1600" kern="0" dirty="0" err="1" smtClean="0"/>
              <a:t>Te</a:t>
            </a:r>
            <a:r>
              <a:rPr lang="en-US" sz="1600" kern="0" dirty="0" smtClean="0"/>
              <a:t>/</a:t>
            </a:r>
            <a:r>
              <a:rPr lang="en-US" sz="1600" kern="0" dirty="0" err="1" smtClean="0"/>
              <a:t>Ti</a:t>
            </a:r>
            <a:r>
              <a:rPr lang="en-US" sz="1600" kern="0" dirty="0" smtClean="0"/>
              <a:t> ratio</a:t>
            </a:r>
          </a:p>
          <a:p>
            <a:pPr>
              <a:buFont typeface="Wingdings" charset="2"/>
              <a:buChar char="q"/>
            </a:pPr>
            <a:r>
              <a:rPr lang="en-US" sz="1600" kern="0" dirty="0" smtClean="0"/>
              <a:t>May low magnetic field experiments could also be done with this (higher beta possible then)</a:t>
            </a:r>
          </a:p>
          <a:p>
            <a:pPr>
              <a:buFont typeface="Wingdings" charset="2"/>
              <a:buChar char="q"/>
            </a:pPr>
            <a:r>
              <a:rPr lang="en-US" sz="1600" kern="0" dirty="0" smtClean="0"/>
              <a:t>With constant heating power and density during the discharge the current effect can be studied too</a:t>
            </a:r>
          </a:p>
          <a:p>
            <a:pPr>
              <a:buFont typeface="Wingdings" charset="2"/>
              <a:buChar char="q"/>
            </a:pPr>
            <a:r>
              <a:rPr lang="en-US" sz="1600" kern="0" dirty="0" smtClean="0"/>
              <a:t>Possibly more flexibility concerning the probe heads if thermocouple method works for ion temperatures (RFA probe is still preferred)</a:t>
            </a:r>
          </a:p>
          <a:p>
            <a:pPr>
              <a:buFont typeface="Wingdings" charset="2"/>
              <a:buChar char="q"/>
            </a:pPr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607" y="3834291"/>
            <a:ext cx="3358523" cy="252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8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err="1" smtClean="0">
                <a:solidFill>
                  <a:srgbClr val="006699"/>
                </a:solidFill>
              </a:rPr>
              <a:t>Jülich</a:t>
            </a:r>
            <a:r>
              <a:rPr lang="en-US" i="1" dirty="0" smtClean="0">
                <a:solidFill>
                  <a:srgbClr val="006699"/>
                </a:solidFill>
              </a:rPr>
              <a:t>, </a:t>
            </a:r>
            <a:r>
              <a:rPr lang="en-US" i="1" dirty="0" err="1" smtClean="0">
                <a:solidFill>
                  <a:srgbClr val="006699"/>
                </a:solidFill>
              </a:rPr>
              <a:t>März</a:t>
            </a:r>
            <a:r>
              <a:rPr lang="en-US" i="1" dirty="0" smtClean="0">
                <a:solidFill>
                  <a:srgbClr val="006699"/>
                </a:solidFill>
              </a:rPr>
              <a:t>. 8</a:t>
            </a:r>
            <a:r>
              <a:rPr lang="en-US" i="1" baseline="30000" dirty="0" smtClean="0">
                <a:solidFill>
                  <a:srgbClr val="006699"/>
                </a:solidFill>
              </a:rPr>
              <a:t>th</a:t>
            </a:r>
            <a:r>
              <a:rPr lang="en-US" i="1" dirty="0">
                <a:solidFill>
                  <a:srgbClr val="006699"/>
                </a:solidFill>
              </a:rPr>
              <a:t>, </a:t>
            </a:r>
            <a:r>
              <a:rPr lang="en-US" i="1" dirty="0" smtClean="0">
                <a:solidFill>
                  <a:srgbClr val="006699"/>
                </a:solidFill>
              </a:rPr>
              <a:t>2022</a:t>
            </a:r>
            <a:endParaRPr lang="en-US" i="1" dirty="0">
              <a:solidFill>
                <a:srgbClr val="0066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0"/>
            <a:ext cx="85344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Te</a:t>
            </a:r>
            <a:r>
              <a:rPr lang="en-US" sz="3200" dirty="0">
                <a:solidFill>
                  <a:schemeClr val="bg1"/>
                </a:solidFill>
              </a:rPr>
              <a:t>/</a:t>
            </a:r>
            <a:r>
              <a:rPr lang="en-US" sz="3200" dirty="0" err="1">
                <a:solidFill>
                  <a:schemeClr val="bg1"/>
                </a:solidFill>
              </a:rPr>
              <a:t>Ti</a:t>
            </a:r>
            <a:r>
              <a:rPr lang="en-US" sz="3200" dirty="0">
                <a:solidFill>
                  <a:schemeClr val="bg1"/>
                </a:solidFill>
              </a:rPr>
              <a:t> ratio with Helium puffing</a:t>
            </a:r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800" b="1" dirty="0">
              <a:solidFill>
                <a:schemeClr val="bg1"/>
              </a:solidFill>
              <a:latin typeface="Tw Cen MT" pitchFamily="34" charset="0"/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Forschungszentrum Jülich GmbH, Institut für Energie- und Klimaforschung - Plasmaphysik, 52425 Jülich, Germany</a:t>
            </a:r>
            <a:endParaRPr lang="en-US" sz="1600" b="1" dirty="0">
              <a:solidFill>
                <a:schemeClr val="bg1"/>
              </a:solidFill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4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 Black"/>
                <a:cs typeface="Arial Black"/>
              </a:rPr>
              <a:t>Planned proposal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04547"/>
            <a:ext cx="2934926" cy="294514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89" y="3965819"/>
            <a:ext cx="3402012" cy="2497858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685800"/>
            <a:ext cx="3962400" cy="5589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 i="1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This proposal can be combined with helium puffing proposals from fueling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How </a:t>
            </a:r>
            <a:r>
              <a:rPr lang="en-US" sz="1600" kern="0" dirty="0" smtClean="0"/>
              <a:t>much can additional puffing be used to increase the confined impurities in the island?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How strong is the cross-island transport? ICRH puffing port and MPM are not in the same flux tube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Is the cross transport different for Carbon and Helium (or other)?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/>
              <a:t>How is the </a:t>
            </a:r>
            <a:r>
              <a:rPr lang="en-US" sz="1600" kern="0" dirty="0" err="1" smtClean="0"/>
              <a:t>Te</a:t>
            </a:r>
            <a:r>
              <a:rPr lang="en-US" sz="1600" kern="0" dirty="0" smtClean="0"/>
              <a:t>/</a:t>
            </a:r>
            <a:r>
              <a:rPr lang="en-US" sz="1600" kern="0" dirty="0" err="1" smtClean="0"/>
              <a:t>Ti</a:t>
            </a:r>
            <a:r>
              <a:rPr lang="en-US" sz="1600" kern="0" dirty="0" smtClean="0"/>
              <a:t> ratio affected?</a:t>
            </a:r>
            <a:endParaRPr lang="en-US" sz="1600" kern="0" dirty="0"/>
          </a:p>
          <a:p>
            <a:pPr>
              <a:buFont typeface="Wingdings" charset="2"/>
              <a:buChar char="q"/>
            </a:pPr>
            <a:r>
              <a:rPr lang="en-US" sz="1600" dirty="0"/>
              <a:t>Modelling support form ERO can calculated a particle balance to quantitatively understand the transport in the edge plasma</a:t>
            </a:r>
          </a:p>
          <a:p>
            <a:pPr>
              <a:buFont typeface="Wingdings" charset="2"/>
              <a:buChar char="q"/>
            </a:pPr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1357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286000"/>
            <a:ext cx="85344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</a:rPr>
              <a:t>Beta </a:t>
            </a:r>
            <a:r>
              <a:rPr lang="de-DE" sz="3200" dirty="0" err="1" smtClean="0">
                <a:solidFill>
                  <a:schemeClr val="bg1"/>
                </a:solidFill>
              </a:rPr>
              <a:t>effect</a:t>
            </a:r>
            <a:r>
              <a:rPr lang="de-DE" sz="3200" dirty="0" smtClean="0">
                <a:solidFill>
                  <a:schemeClr val="bg1"/>
                </a:solidFill>
              </a:rPr>
              <a:t> on </a:t>
            </a:r>
            <a:r>
              <a:rPr lang="de-DE" sz="3200" dirty="0" err="1" smtClean="0">
                <a:solidFill>
                  <a:schemeClr val="bg1"/>
                </a:solidFill>
              </a:rPr>
              <a:t>island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transport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of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edge</a:t>
            </a:r>
            <a:r>
              <a:rPr lang="de-DE" sz="3200" dirty="0" smtClean="0">
                <a:solidFill>
                  <a:schemeClr val="bg1"/>
                </a:solidFill>
              </a:rPr>
              <a:t> </a:t>
            </a:r>
            <a:r>
              <a:rPr lang="de-DE" sz="3200" dirty="0" err="1" smtClean="0">
                <a:solidFill>
                  <a:schemeClr val="bg1"/>
                </a:solidFill>
              </a:rPr>
              <a:t>impurities</a:t>
            </a:r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000" b="1" dirty="0" smtClean="0">
              <a:solidFill>
                <a:schemeClr val="bg1"/>
              </a:solidFill>
              <a:latin typeface="Tw Cen MT" pitchFamily="34" charset="0"/>
            </a:endParaRPr>
          </a:p>
          <a:p>
            <a:endParaRPr lang="en-US" sz="2800" b="1" dirty="0">
              <a:solidFill>
                <a:schemeClr val="bg1"/>
              </a:solidFill>
              <a:latin typeface="Tw Cen MT" pitchFamily="34" charset="0"/>
            </a:endParaRPr>
          </a:p>
          <a:p>
            <a:pPr lvl="0"/>
            <a:r>
              <a:rPr lang="de-DE" sz="1600" dirty="0">
                <a:solidFill>
                  <a:schemeClr val="bg1"/>
                </a:solidFill>
              </a:rPr>
              <a:t>Forschungszentrum Jülich GmbH, Institut für Energie- und Klimaforschung - Plasmaphysik, 52425 Jülich, Germany</a:t>
            </a:r>
            <a:endParaRPr lang="en-US" sz="1600" b="1" dirty="0">
              <a:solidFill>
                <a:schemeClr val="bg1"/>
              </a:solidFill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Black"/>
                <a:cs typeface="Arial Black"/>
              </a:rPr>
              <a:t>Planned proposal</a:t>
            </a:r>
            <a:endParaRPr lang="en-US" sz="2800" dirty="0">
              <a:latin typeface="Arial Black"/>
              <a:cs typeface="Arial Black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16354"/>
            <a:ext cx="3533339" cy="323134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182" y="3886200"/>
            <a:ext cx="3505200" cy="250554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4800" y="6172200"/>
            <a:ext cx="4502200" cy="5575632"/>
          </a:xfrm>
        </p:spPr>
        <p:txBody>
          <a:bodyPr/>
          <a:lstStyle/>
          <a:p>
            <a:pPr marL="0" indent="0"/>
            <a:r>
              <a:rPr lang="en-US" sz="1200" dirty="0" smtClean="0"/>
              <a:t>Kind regards to S. Zhou for the figure from his draft for NF</a:t>
            </a:r>
          </a:p>
          <a:p>
            <a:pPr marL="0" indent="0"/>
            <a:endParaRPr lang="en-US" sz="1600" dirty="0" smtClean="0"/>
          </a:p>
          <a:p>
            <a:pPr>
              <a:buFont typeface="Wingdings" charset="2"/>
              <a:buChar char="q"/>
            </a:pP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180470" y="848995"/>
            <a:ext cx="4963530" cy="561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5B82"/>
              </a:buClr>
              <a:buFont typeface="Wingdings" pitchFamily="2" charset="2"/>
              <a:buChar char="§"/>
              <a:defRPr sz="2200" i="1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9EE0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q"/>
            </a:pPr>
            <a:r>
              <a:rPr lang="en-US" sz="1600" kern="0" dirty="0" smtClean="0"/>
              <a:t>Hint modelling predicts an increase of </a:t>
            </a:r>
            <a:r>
              <a:rPr lang="en-US" sz="1600" kern="0" dirty="0" err="1" smtClean="0"/>
              <a:t>stochastization</a:t>
            </a:r>
            <a:r>
              <a:rPr lang="en-US" sz="1600" kern="0" dirty="0" smtClean="0"/>
              <a:t> and decrease of peak heat flux</a:t>
            </a:r>
          </a:p>
          <a:p>
            <a:pPr>
              <a:buFont typeface="Wingdings" charset="2"/>
              <a:buChar char="q"/>
            </a:pPr>
            <a:r>
              <a:rPr lang="en-US" sz="1600" kern="0" dirty="0" smtClean="0"/>
              <a:t>How will the increased </a:t>
            </a:r>
            <a:r>
              <a:rPr lang="en-US" sz="1600" kern="0" dirty="0" err="1" smtClean="0"/>
              <a:t>stochastization</a:t>
            </a:r>
            <a:r>
              <a:rPr lang="en-US" sz="1600" kern="0" dirty="0" smtClean="0"/>
              <a:t> affect the impurity transport?</a:t>
            </a:r>
          </a:p>
          <a:p>
            <a:pPr>
              <a:buFont typeface="Wingdings" charset="2"/>
              <a:buChar char="q"/>
            </a:pPr>
            <a:r>
              <a:rPr lang="en-US" sz="1600" kern="0" dirty="0" smtClean="0"/>
              <a:t>If less impurities are confined, how will this influence the edge profiles and </a:t>
            </a:r>
            <a:r>
              <a:rPr lang="en-US" sz="1600" kern="0" smtClean="0"/>
              <a:t>radiation</a:t>
            </a:r>
            <a:r>
              <a:rPr lang="en-US" sz="1600" kern="0" smtClean="0"/>
              <a:t>?</a:t>
            </a:r>
            <a:endParaRPr lang="en-US" sz="1600" kern="0" dirty="0" smtClean="0"/>
          </a:p>
          <a:p>
            <a:pPr>
              <a:buFont typeface="Wingdings" charset="2"/>
              <a:buChar char="q"/>
            </a:pPr>
            <a:r>
              <a:rPr lang="en-US" sz="1600" kern="0" dirty="0" smtClean="0"/>
              <a:t>How is the electron to ion temperature ratio affected?</a:t>
            </a:r>
          </a:p>
          <a:p>
            <a:pPr>
              <a:buFont typeface="Wingdings" charset="2"/>
              <a:buChar char="q"/>
            </a:pPr>
            <a:r>
              <a:rPr lang="en-US" sz="1600" kern="0" dirty="0" smtClean="0"/>
              <a:t>This experiment could be done by mirroring the beta (density and heating power experiment) by varying the amount puffed from the helium beam</a:t>
            </a:r>
          </a:p>
          <a:p>
            <a:pPr>
              <a:buFont typeface="Wingdings" charset="2"/>
              <a:buChar char="q"/>
            </a:pPr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 smtClean="0"/>
          </a:p>
          <a:p>
            <a:pPr marL="0" indent="0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0352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ZJ_TEC_de">
  <a:themeElements>
    <a:clrScheme name="FZJ_TEC_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ZJ_TEC_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ZJ_TEC_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ZJ_TEC_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ZJ_TEC_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339</Words>
  <Application>Microsoft Office PowerPoint</Application>
  <PresentationFormat>Bildschirmpräsentation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6" baseType="lpstr">
      <vt:lpstr>MS PGothic</vt:lpstr>
      <vt:lpstr>MS PGothic</vt:lpstr>
      <vt:lpstr>Arial</vt:lpstr>
      <vt:lpstr>Arial Black</vt:lpstr>
      <vt:lpstr>Arial MT Bd</vt:lpstr>
      <vt:lpstr>Calibri</vt:lpstr>
      <vt:lpstr>Tw Cen MT</vt:lpstr>
      <vt:lpstr>Wingdings</vt:lpstr>
      <vt:lpstr>FZJ_TEC_de</vt:lpstr>
      <vt:lpstr>Benutzerdefiniertes Design</vt:lpstr>
      <vt:lpstr>PowerPoint-Präsentation</vt:lpstr>
      <vt:lpstr>Planned proposal</vt:lpstr>
      <vt:lpstr>PowerPoint-Präsentation</vt:lpstr>
      <vt:lpstr>Planned proposal</vt:lpstr>
      <vt:lpstr>PowerPoint-Präsentation</vt:lpstr>
      <vt:lpstr>Planned proposal</vt:lpstr>
    </vt:vector>
  </TitlesOfParts>
  <Company>Forschungszentrum Juelich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plan for the new PhD project</dc:title>
  <dc:creator>Liang</dc:creator>
  <cp:lastModifiedBy>Philipp Drews</cp:lastModifiedBy>
  <cp:revision>601</cp:revision>
  <cp:lastPrinted>2014-05-08T08:21:10Z</cp:lastPrinted>
  <dcterms:created xsi:type="dcterms:W3CDTF">2013-08-08T15:59:18Z</dcterms:created>
  <dcterms:modified xsi:type="dcterms:W3CDTF">2022-03-11T12:38:30Z</dcterms:modified>
</cp:coreProperties>
</file>