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9"/>
  </p:notesMasterIdLst>
  <p:sldIdLst>
    <p:sldId id="273" r:id="rId5"/>
    <p:sldId id="294" r:id="rId6"/>
    <p:sldId id="293" r:id="rId7"/>
    <p:sldId id="29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1" autoAdjust="0"/>
  </p:normalViewPr>
  <p:slideViewPr>
    <p:cSldViewPr snapToGrid="0">
      <p:cViewPr varScale="1">
        <p:scale>
          <a:sx n="119" d="100"/>
          <a:sy n="119" d="100"/>
        </p:scale>
        <p:origin x="132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-it-fs-1\roaming$\vape\Documents\OP2\proposals\waveforms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ECRH [MW]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  <c:pt idx="26">
                  <c:v>5.200000000000002</c:v>
                </c:pt>
                <c:pt idx="27">
                  <c:v>5.4000000000000021</c:v>
                </c:pt>
                <c:pt idx="28">
                  <c:v>5.6000000000000023</c:v>
                </c:pt>
                <c:pt idx="29">
                  <c:v>5.8000000000000025</c:v>
                </c:pt>
                <c:pt idx="30">
                  <c:v>6.0000000000000027</c:v>
                </c:pt>
                <c:pt idx="31">
                  <c:v>6.2000000000000028</c:v>
                </c:pt>
                <c:pt idx="32">
                  <c:v>6.400000000000003</c:v>
                </c:pt>
                <c:pt idx="33">
                  <c:v>6.6000000000000032</c:v>
                </c:pt>
                <c:pt idx="34">
                  <c:v>6.8000000000000034</c:v>
                </c:pt>
                <c:pt idx="35">
                  <c:v>7.0000000000000036</c:v>
                </c:pt>
                <c:pt idx="36">
                  <c:v>7.2000000000000037</c:v>
                </c:pt>
                <c:pt idx="37">
                  <c:v>7.4000000000000039</c:v>
                </c:pt>
                <c:pt idx="38">
                  <c:v>7.6000000000000041</c:v>
                </c:pt>
                <c:pt idx="39">
                  <c:v>7.8000000000000043</c:v>
                </c:pt>
                <c:pt idx="40">
                  <c:v>8.0000000000000036</c:v>
                </c:pt>
              </c:numCache>
            </c:num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7.5</c:v>
                </c:pt>
                <c:pt idx="2">
                  <c:v>7.5</c:v>
                </c:pt>
                <c:pt idx="3">
                  <c:v>7.5</c:v>
                </c:pt>
                <c:pt idx="4">
                  <c:v>7.5</c:v>
                </c:pt>
                <c:pt idx="5">
                  <c:v>7.5</c:v>
                </c:pt>
                <c:pt idx="6">
                  <c:v>7.5</c:v>
                </c:pt>
                <c:pt idx="7">
                  <c:v>7.5</c:v>
                </c:pt>
                <c:pt idx="8">
                  <c:v>7.5</c:v>
                </c:pt>
                <c:pt idx="9">
                  <c:v>7.5</c:v>
                </c:pt>
                <c:pt idx="10">
                  <c:v>7.5</c:v>
                </c:pt>
                <c:pt idx="11">
                  <c:v>7.5</c:v>
                </c:pt>
                <c:pt idx="12">
                  <c:v>7.5</c:v>
                </c:pt>
                <c:pt idx="13">
                  <c:v>7.5</c:v>
                </c:pt>
                <c:pt idx="14">
                  <c:v>7.5</c:v>
                </c:pt>
                <c:pt idx="15">
                  <c:v>7.5</c:v>
                </c:pt>
                <c:pt idx="16">
                  <c:v>7.5</c:v>
                </c:pt>
                <c:pt idx="17">
                  <c:v>7.5</c:v>
                </c:pt>
                <c:pt idx="18">
                  <c:v>7.5</c:v>
                </c:pt>
                <c:pt idx="19">
                  <c:v>7.5</c:v>
                </c:pt>
                <c:pt idx="20">
                  <c:v>7.5</c:v>
                </c:pt>
                <c:pt idx="21">
                  <c:v>7.5</c:v>
                </c:pt>
                <c:pt idx="22">
                  <c:v>7.5</c:v>
                </c:pt>
                <c:pt idx="23">
                  <c:v>7.5</c:v>
                </c:pt>
                <c:pt idx="24">
                  <c:v>7.5</c:v>
                </c:pt>
                <c:pt idx="25">
                  <c:v>7.5</c:v>
                </c:pt>
                <c:pt idx="26">
                  <c:v>7.5</c:v>
                </c:pt>
                <c:pt idx="27">
                  <c:v>7.5</c:v>
                </c:pt>
                <c:pt idx="28">
                  <c:v>7.5</c:v>
                </c:pt>
                <c:pt idx="29">
                  <c:v>7.5</c:v>
                </c:pt>
                <c:pt idx="30">
                  <c:v>7.5</c:v>
                </c:pt>
                <c:pt idx="31">
                  <c:v>7.5</c:v>
                </c:pt>
                <c:pt idx="32">
                  <c:v>7.5</c:v>
                </c:pt>
                <c:pt idx="33">
                  <c:v>7.5</c:v>
                </c:pt>
                <c:pt idx="34">
                  <c:v>7.5</c:v>
                </c:pt>
                <c:pt idx="35">
                  <c:v>7.5</c:v>
                </c:pt>
                <c:pt idx="36">
                  <c:v>7.5</c:v>
                </c:pt>
                <c:pt idx="37">
                  <c:v>7.5</c:v>
                </c:pt>
                <c:pt idx="38">
                  <c:v>7.5</c:v>
                </c:pt>
                <c:pt idx="39">
                  <c:v>7.5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4-4451-9CDC-A767D757CCD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line int. density [1e19 /m2]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  <c:pt idx="26">
                  <c:v>5.200000000000002</c:v>
                </c:pt>
                <c:pt idx="27">
                  <c:v>5.4000000000000021</c:v>
                </c:pt>
                <c:pt idx="28">
                  <c:v>5.6000000000000023</c:v>
                </c:pt>
                <c:pt idx="29">
                  <c:v>5.8000000000000025</c:v>
                </c:pt>
                <c:pt idx="30">
                  <c:v>6.0000000000000027</c:v>
                </c:pt>
                <c:pt idx="31">
                  <c:v>6.2000000000000028</c:v>
                </c:pt>
                <c:pt idx="32">
                  <c:v>6.400000000000003</c:v>
                </c:pt>
                <c:pt idx="33">
                  <c:v>6.6000000000000032</c:v>
                </c:pt>
                <c:pt idx="34">
                  <c:v>6.8000000000000034</c:v>
                </c:pt>
                <c:pt idx="35">
                  <c:v>7.0000000000000036</c:v>
                </c:pt>
                <c:pt idx="36">
                  <c:v>7.2000000000000037</c:v>
                </c:pt>
                <c:pt idx="37">
                  <c:v>7.4000000000000039</c:v>
                </c:pt>
                <c:pt idx="38">
                  <c:v>7.6000000000000041</c:v>
                </c:pt>
                <c:pt idx="39">
                  <c:v>7.8000000000000043</c:v>
                </c:pt>
                <c:pt idx="40">
                  <c:v>8.0000000000000036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9</c:v>
                </c:pt>
                <c:pt idx="31">
                  <c:v>9</c:v>
                </c:pt>
                <c:pt idx="32">
                  <c:v>9</c:v>
                </c:pt>
                <c:pt idx="33">
                  <c:v>9</c:v>
                </c:pt>
                <c:pt idx="34">
                  <c:v>9</c:v>
                </c:pt>
                <c:pt idx="35">
                  <c:v>9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9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A4-4451-9CDC-A767D757C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211552"/>
        <c:axId val="44821220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time [s]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Sheet1!$A$2:$A$42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0.2</c:v>
                      </c:pt>
                      <c:pt idx="2">
                        <c:v>0.4</c:v>
                      </c:pt>
                      <c:pt idx="3">
                        <c:v>0.60000000000000009</c:v>
                      </c:pt>
                      <c:pt idx="4">
                        <c:v>0.8</c:v>
                      </c:pt>
                      <c:pt idx="5">
                        <c:v>1</c:v>
                      </c:pt>
                      <c:pt idx="6">
                        <c:v>1.2</c:v>
                      </c:pt>
                      <c:pt idx="7">
                        <c:v>1.4</c:v>
                      </c:pt>
                      <c:pt idx="8">
                        <c:v>1.5999999999999999</c:v>
                      </c:pt>
                      <c:pt idx="9">
                        <c:v>1.7999999999999998</c:v>
                      </c:pt>
                      <c:pt idx="10">
                        <c:v>1.9999999999999998</c:v>
                      </c:pt>
                      <c:pt idx="11">
                        <c:v>2.1999999999999997</c:v>
                      </c:pt>
                      <c:pt idx="12">
                        <c:v>2.4</c:v>
                      </c:pt>
                      <c:pt idx="13">
                        <c:v>2.6</c:v>
                      </c:pt>
                      <c:pt idx="14">
                        <c:v>2.8000000000000003</c:v>
                      </c:pt>
                      <c:pt idx="15">
                        <c:v>3.0000000000000004</c:v>
                      </c:pt>
                      <c:pt idx="16">
                        <c:v>3.2000000000000006</c:v>
                      </c:pt>
                      <c:pt idx="17">
                        <c:v>3.4000000000000008</c:v>
                      </c:pt>
                      <c:pt idx="18">
                        <c:v>3.600000000000001</c:v>
                      </c:pt>
                      <c:pt idx="19">
                        <c:v>3.8000000000000012</c:v>
                      </c:pt>
                      <c:pt idx="20">
                        <c:v>4.0000000000000009</c:v>
                      </c:pt>
                      <c:pt idx="21">
                        <c:v>4.2000000000000011</c:v>
                      </c:pt>
                      <c:pt idx="22">
                        <c:v>4.4000000000000012</c:v>
                      </c:pt>
                      <c:pt idx="23">
                        <c:v>4.6000000000000014</c:v>
                      </c:pt>
                      <c:pt idx="24">
                        <c:v>4.8000000000000016</c:v>
                      </c:pt>
                      <c:pt idx="25">
                        <c:v>5.0000000000000018</c:v>
                      </c:pt>
                      <c:pt idx="26">
                        <c:v>5.200000000000002</c:v>
                      </c:pt>
                      <c:pt idx="27">
                        <c:v>5.4000000000000021</c:v>
                      </c:pt>
                      <c:pt idx="28">
                        <c:v>5.6000000000000023</c:v>
                      </c:pt>
                      <c:pt idx="29">
                        <c:v>5.8000000000000025</c:v>
                      </c:pt>
                      <c:pt idx="30">
                        <c:v>6.0000000000000027</c:v>
                      </c:pt>
                      <c:pt idx="31">
                        <c:v>6.2000000000000028</c:v>
                      </c:pt>
                      <c:pt idx="32">
                        <c:v>6.400000000000003</c:v>
                      </c:pt>
                      <c:pt idx="33">
                        <c:v>6.6000000000000032</c:v>
                      </c:pt>
                      <c:pt idx="34">
                        <c:v>6.8000000000000034</c:v>
                      </c:pt>
                      <c:pt idx="35">
                        <c:v>7.0000000000000036</c:v>
                      </c:pt>
                      <c:pt idx="36">
                        <c:v>7.2000000000000037</c:v>
                      </c:pt>
                      <c:pt idx="37">
                        <c:v>7.4000000000000039</c:v>
                      </c:pt>
                      <c:pt idx="38">
                        <c:v>7.6000000000000041</c:v>
                      </c:pt>
                      <c:pt idx="39">
                        <c:v>7.8000000000000043</c:v>
                      </c:pt>
                      <c:pt idx="40">
                        <c:v>8.0000000000000036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0</c:v>
                      </c:pt>
                      <c:pt idx="1">
                        <c:v>0.2</c:v>
                      </c:pt>
                      <c:pt idx="2">
                        <c:v>0.4</c:v>
                      </c:pt>
                      <c:pt idx="3">
                        <c:v>0.60000000000000009</c:v>
                      </c:pt>
                      <c:pt idx="4">
                        <c:v>0.8</c:v>
                      </c:pt>
                      <c:pt idx="5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E3A4-4451-9CDC-A767D757CCD5}"/>
                  </c:ext>
                </c:extLst>
              </c15:ser>
            </c15:filteredLineSeries>
          </c:ext>
        </c:extLst>
      </c:lineChart>
      <c:catAx>
        <c:axId val="44821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212208"/>
        <c:crosses val="autoZero"/>
        <c:auto val="0"/>
        <c:lblAlgn val="ctr"/>
        <c:lblOffset val="100"/>
        <c:tickLblSkip val="5"/>
        <c:tickMarkSkip val="1"/>
        <c:noMultiLvlLbl val="0"/>
      </c:catAx>
      <c:valAx>
        <c:axId val="44821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2115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08.03.2022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D57C-E931-4455-A178-2157B4E56789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1D3898D-BD7A-47AD-94F4-CCE871D83331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96AFAC-BD34-44AC-9E24-410A64336C3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34C7C0-AAD1-432F-8C04-03094A5AB32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B83F35-B3A7-4A05-A495-A8448841CF48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2365EE-3DE4-4A2B-9151-9A17604E111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BE70-A348-4A1F-91E0-D404C352ECAF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E9FE0361-FAD3-4EF4-AF9E-4E925CE45409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AD39118-7FEC-453E-93A9-357B20AD90E5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FF4F8E-11EB-4AD7-B278-B5816528BED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B3B4F7-7F42-47E4-B21C-837C1222275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321BCF-154A-410A-8695-3439233AE577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5141B2-0FF3-45A8-8F57-5DF5275C4F7C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0AB160-434D-43E1-958A-62E7AD87DD1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86AA60FB-6D89-4317-B246-CE804672A5FB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BDC954DB-AE81-4E04-BAD6-B20D6C95A501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20226F9-2E16-4762-9F48-2487859F767C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4D52389D-5A72-4009-A948-A37BB036D5AE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doi.org/10.1088/0029-5515/49/9/095002" TargetMode="Externa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4508-0DC5-4E07-A6A4-8CD3857B40B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V. Perseo</a:t>
            </a:r>
            <a:r>
              <a:rPr lang="de-DE" dirty="0" smtClean="0"/>
              <a:t>, V. Winters, …?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Impurity flow measurements: identification of the thermal force regime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8F4799-A7AF-4618-A3FA-88FF81E8C3DF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V. Perseo - thermal force measurement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5"/>
              <p:cNvSpPr>
                <a:spLocks noGrp="1"/>
              </p:cNvSpPr>
              <p:nvPr>
                <p:ph type="body" sz="quarter" idx="17"/>
              </p:nvPr>
            </p:nvSpPr>
            <p:spPr>
              <a:xfrm>
                <a:off x="479424" y="1096930"/>
                <a:ext cx="7401259" cy="5094320"/>
              </a:xfrm>
            </p:spPr>
            <p:txBody>
              <a:bodyPr/>
              <a:lstStyle/>
              <a:p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EMC3-Eirene simulations (by </a:t>
                </a:r>
                <a:r>
                  <a:rPr lang="en-US" sz="2200" b="0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Yuhe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and Victoria) of average impurity flow velocity for each charge state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bar>
                            <m:barPr>
                              <m:pos m:val="top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bar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</m:ba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𝑍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∥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∫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𝑍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𝑍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∥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∥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∫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𝑍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∥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|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𝑑𝑣</m:t>
                          </m:r>
                        </m:den>
                      </m:f>
                    </m:oMath>
                  </m:oMathPara>
                </a14:m>
                <a:endParaRPr lang="en-US" sz="2200" b="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imulations for standard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magnetic configuration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(no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𝑐𝑐</m:t>
                        </m:r>
                      </m:sub>
                    </m:sSub>
                  </m:oMath>
                </a14:m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r>
                  <a:rPr lang="en-US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Inversion </a:t>
                </a:r>
                <a:r>
                  <a:rPr lang="en-US" sz="2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 the direction of the averaged impurity flow velocities at low </a:t>
                </a:r>
                <a:r>
                  <a:rPr lang="en-US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densities due to thermal force regime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Gradual de-coupling of the impurity flow from the main ion flow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+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sharp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transition below a critical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𝑒𝑐</m:t>
                        </m:r>
                      </m:sub>
                    </m:sSub>
                  </m:oMath>
                </a14:m>
                <a:endParaRPr lang="en-US" sz="2200" b="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Critical density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changes for different impurity charge states, input power in the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SOL, and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connection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lengths</a:t>
                </a:r>
              </a:p>
              <a:p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 regimes are expected also for different regions of the SOL (i.e.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thermal force dominated scenarios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should be observable close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to the LCFS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US" sz="22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7"/>
              </p:nvPr>
            </p:nvSpPr>
            <p:spPr>
              <a:xfrm>
                <a:off x="479424" y="1096930"/>
                <a:ext cx="7401259" cy="5094320"/>
              </a:xfrm>
              <a:blipFill>
                <a:blip r:embed="rId2"/>
                <a:stretch>
                  <a:fillRect l="-2224" t="-1555" b="-1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3408946"/>
            <a:ext cx="3709737" cy="27823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380000" y="370325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=5 MW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9074" y="1012539"/>
            <a:ext cx="2935705" cy="25256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82908" y="2864730"/>
            <a:ext cx="9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=10 MW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10022407" y="2056854"/>
            <a:ext cx="2063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Y. Feng et al. NF 49 (2009)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10897775" y="4646208"/>
            <a:ext cx="927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V. Winters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2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Impurity flow measurements: identification of the thermal force regime</a:t>
            </a:r>
            <a:endParaRPr lang="de-DE" sz="2700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9A265A-7F14-412F-BCCD-B1A62BDF523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3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idx="1"/>
              </p:nvPr>
            </p:nvSpPr>
            <p:spPr>
              <a:xfrm>
                <a:off x="479425" y="967417"/>
                <a:ext cx="7120302" cy="5104490"/>
              </a:xfrm>
            </p:spPr>
            <p:txBody>
              <a:bodyPr lIns="0"/>
              <a:lstStyle/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Objectives:</a:t>
                </a: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Identification of plasma parameters or SOL regions where the thermal force dominates the impurity parallel force balance by measuring the impurity flows</a:t>
                </a:r>
                <a:endParaRPr lang="en-US" altLang="de-DE" sz="5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Approach:</a:t>
                </a:r>
                <a:endParaRPr lang="en-US" altLang="de-DE" sz="2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sz="16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Use different impurity line </a:t>
                </a:r>
                <a:r>
                  <a:rPr lang="en-US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filters/puff </a:t>
                </a:r>
                <a:r>
                  <a:rPr lang="en-US" sz="16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(C II, C III, C IV, C VI, He II) to validate existence of thermal force dominated flows/transition to friction force regime </a:t>
                </a:r>
                <a:r>
                  <a:rPr lang="en-US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using </a:t>
                </a:r>
                <a:r>
                  <a:rPr lang="en-US" sz="16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CIS. Need of series of experiments with different densities </a:t>
                </a:r>
                <a:r>
                  <a:rPr lang="en-US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to </a:t>
                </a:r>
                <a:r>
                  <a:rPr lang="en-US" sz="16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 repeated for each </a:t>
                </a:r>
                <a:r>
                  <a:rPr lang="en-US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filter</a:t>
                </a:r>
                <a:endParaRPr lang="en-US" altLang="de-DE" sz="500" b="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Special requirements: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u="sng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Diagnostics: 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CIS (with different filters)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Dispersive spectroscopy at the same wavelength selected by CIS filter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MPM with Mach probes to asses changes in the main ion flows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Profile diagnostics for temperature gradients?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CXRS for impurity content?</a:t>
                </a:r>
                <a:endParaRPr lang="en-US" altLang="de-DE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u="sng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Program design: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If He II is measured, need of He puffs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Changing filter means changing the calibration set-up (</a:t>
                </a:r>
                <a14:m>
                  <m:oMath xmlns:m="http://schemas.openxmlformats.org/officeDocument/2006/math">
                    <m:r>
                      <a:rPr lang="en-US" altLang="de-DE" sz="1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∼</m:t>
                    </m:r>
                  </m:oMath>
                </a14:m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20 min)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𝑟𝑎𝑑</m:t>
                        </m:r>
                      </m:sub>
                    </m:sSub>
                  </m:oMath>
                </a14:m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should be kept </a:t>
                </a:r>
                <a14:m>
                  <m:oMath xmlns:m="http://schemas.openxmlformats.org/officeDocument/2006/math">
                    <m:r>
                      <a:rPr lang="en-US" altLang="de-DE" sz="1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≤ </m:t>
                    </m:r>
                  </m:oMath>
                </a14:m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0.3</a:t>
                </a:r>
              </a:p>
              <a:p>
                <a:pPr mar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Can be combined with: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Other proposals with density scans or He puffs</a:t>
                </a:r>
                <a:endParaRPr lang="de-DE" altLang="de-DE" sz="16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425" y="967417"/>
                <a:ext cx="7120302" cy="5104490"/>
              </a:xfrm>
              <a:blipFill>
                <a:blip r:embed="rId2"/>
                <a:stretch>
                  <a:fillRect l="-2397" t="-836" b="-6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749479" y="909929"/>
            <a:ext cx="2285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Time-trace (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approx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46713"/>
              </p:ext>
            </p:extLst>
          </p:nvPr>
        </p:nvGraphicFramePr>
        <p:xfrm>
          <a:off x="8726905" y="3599017"/>
          <a:ext cx="32619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969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368969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Force(s)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III-2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Mag.</a:t>
                      </a:r>
                      <a:r>
                        <a:rPr lang="en-US" baseline="0" dirty="0" smtClean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(as filters)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45648"/>
              </p:ext>
            </p:extLst>
          </p:nvPr>
        </p:nvGraphicFramePr>
        <p:xfrm>
          <a:off x="6793832" y="4737195"/>
          <a:ext cx="519501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321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2137690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Requested</a:t>
                      </a:r>
                      <a:r>
                        <a:rPr lang="en-US" baseline="0" dirty="0" smtClean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Heating [MW] (ECRH,</a:t>
                      </a:r>
                      <a:r>
                        <a:rPr lang="en-US" baseline="0" dirty="0" smtClean="0"/>
                        <a:t> NBI, ICRH)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Highest</a:t>
                      </a:r>
                      <a:r>
                        <a:rPr lang="en-US" baseline="0" dirty="0" smtClean="0"/>
                        <a:t> available input power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(feed-back/-</a:t>
                      </a:r>
                      <a:r>
                        <a:rPr lang="en-US" dirty="0" err="1" smtClean="0"/>
                        <a:t>fwd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[10</a:t>
                      </a:r>
                      <a:r>
                        <a:rPr lang="en-US" baseline="30000" dirty="0" smtClean="0"/>
                        <a:t>19 </a:t>
                      </a:r>
                      <a:r>
                        <a:rPr lang="en-US" baseline="0" dirty="0" smtClean="0"/>
                        <a:t>m</a:t>
                      </a:r>
                      <a:r>
                        <a:rPr lang="en-US" baseline="30000" dirty="0" smtClean="0"/>
                        <a:t>-3</a:t>
                      </a:r>
                      <a:r>
                        <a:rPr lang="en-US" baseline="0" dirty="0" smtClean="0"/>
                        <a:t>] 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tdb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213278"/>
              </p:ext>
            </p:extLst>
          </p:nvPr>
        </p:nvGraphicFramePr>
        <p:xfrm>
          <a:off x="7752000" y="1131881"/>
          <a:ext cx="3962400" cy="240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43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B3B4F7-7F42-47E4-B21C-837C1222275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4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5"/>
              <p:cNvSpPr>
                <a:spLocks noGrp="1"/>
              </p:cNvSpPr>
              <p:nvPr>
                <p:ph type="body" sz="quarter" idx="17"/>
              </p:nvPr>
            </p:nvSpPr>
            <p:spPr>
              <a:xfrm>
                <a:off x="479425" y="1096930"/>
                <a:ext cx="11234975" cy="5094320"/>
              </a:xfrm>
            </p:spPr>
            <p:txBody>
              <a:bodyPr/>
              <a:lstStyle/>
              <a:p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EMC3-Eirene simulations performed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MW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indicate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𝑒𝑐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sSub>
                      <m:sSubPr>
                        <m:ctrlPr>
                          <a:rPr lang="en-US" sz="2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sz="2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2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𝑒𝑐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𝑠𝑒𝑝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r>
                      <a:rPr lang="en-US" sz="2200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−2.5</m:t>
                    </m:r>
                    <m:r>
                      <a:rPr lang="en-US" sz="2200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2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</m:t>
                        </m:r>
                      </m:sup>
                    </m:sSup>
                    <m:r>
                      <a:rPr lang="en-US" sz="2200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200" b="0" baseline="30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-2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most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likely too low to </a:t>
                </a: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reach </a:t>
                </a:r>
                <a:b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US" sz="22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Increasing </a:t>
                </a:r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critical density might be possible if: </a:t>
                </a:r>
              </a:p>
              <a:p>
                <a:pPr lvl="1"/>
                <a:r>
                  <a:rPr lang="en-US" sz="18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studies 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are performed in configurations with decreased connection length with respect to standard (control coils, limiter, high iota) 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need to be checked if available changes are enough to make an actual difference (simulations</a:t>
                </a:r>
                <a:r>
                  <a:rPr lang="en-US" sz="18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?)</a:t>
                </a:r>
              </a:p>
              <a:p>
                <a:pPr lvl="1"/>
                <a:r>
                  <a:rPr lang="en-US" sz="18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the 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studies are performed at higher power 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need to quantify how much higher for a reasonable density (simulations?)</a:t>
                </a:r>
              </a:p>
              <a:p>
                <a:r>
                  <a:rPr lang="en-US" sz="22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At very low densities, drifts are expected to be important. Possible aids:</a:t>
                </a:r>
              </a:p>
              <a:p>
                <a:pPr lvl="1"/>
                <a:r>
                  <a:rPr lang="en-US" sz="18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change in connection </a:t>
                </a:r>
                <a:r>
                  <a:rPr lang="en-US" sz="18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length/field </a:t>
                </a: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line </a:t>
                </a:r>
                <a:r>
                  <a:rPr lang="en-US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pitch </a:t>
                </a: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should decrease the importance of at least </a:t>
                </a:r>
                <a:r>
                  <a:rPr lang="en-US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binormal</a:t>
                </a: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ExB</a:t>
                </a: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drift (is the change with control coils enough?)</a:t>
                </a:r>
                <a:endParaRPr lang="en-US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sz="18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Measuring different charge states for carbon could give insights on what has the dominant role at low densities. For example, the critical density for the thermal/friction transition is particularly low for C II, so measuring C II at the same plasma conditions of C III, C IV and C VI can help in isolating the effects. Problem: change in measurement location due to passive nature of the measurement.</a:t>
                </a:r>
              </a:p>
              <a:p>
                <a:r>
                  <a:rPr lang="en-US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Resources might not be available to assess all the points before the proposal submission</a:t>
                </a:r>
                <a:endParaRPr lang="en-US" sz="2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7"/>
              </p:nvPr>
            </p:nvSpPr>
            <p:spPr>
              <a:xfrm>
                <a:off x="479425" y="1096930"/>
                <a:ext cx="11234975" cy="5094320"/>
              </a:xfrm>
              <a:blipFill>
                <a:blip r:embed="rId2"/>
                <a:stretch>
                  <a:fillRect l="-1465" t="-1316" r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75589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726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Arial Narrow</vt:lpstr>
      <vt:lpstr>Calibri</vt:lpstr>
      <vt:lpstr>Cambria Math</vt:lpstr>
      <vt:lpstr>Wingdings</vt:lpstr>
      <vt:lpstr>Title</vt:lpstr>
      <vt:lpstr>Content</vt:lpstr>
      <vt:lpstr>IPP_only</vt:lpstr>
      <vt:lpstr>Blank</vt:lpstr>
      <vt:lpstr>Impurity flow measurements: identification of the thermal force regime</vt:lpstr>
      <vt:lpstr>Background</vt:lpstr>
      <vt:lpstr>Impurity flow measurements: identification of the thermal force regime</vt:lpstr>
      <vt:lpstr>Open issues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Valeria Perseo</cp:lastModifiedBy>
  <cp:revision>134</cp:revision>
  <dcterms:created xsi:type="dcterms:W3CDTF">2021-03-10T14:07:24Z</dcterms:created>
  <dcterms:modified xsi:type="dcterms:W3CDTF">2022-03-08T16:07:14Z</dcterms:modified>
</cp:coreProperties>
</file>