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  <p:sldMasterId id="2147483698" r:id="rId2"/>
    <p:sldMasterId id="2147483691" r:id="rId3"/>
    <p:sldMasterId id="2147483703" r:id="rId4"/>
  </p:sldMasterIdLst>
  <p:notesMasterIdLst>
    <p:notesMasterId r:id="rId9"/>
  </p:notesMasterIdLst>
  <p:sldIdLst>
    <p:sldId id="273" r:id="rId5"/>
    <p:sldId id="294" r:id="rId6"/>
    <p:sldId id="293" r:id="rId7"/>
    <p:sldId id="295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BAA"/>
    <a:srgbClr val="FCFCFC"/>
    <a:srgbClr val="FCFCFD"/>
    <a:srgbClr val="FCFDFD"/>
    <a:srgbClr val="FDFDFD"/>
    <a:srgbClr val="FDFDFE"/>
    <a:srgbClr val="FDFEFE"/>
    <a:srgbClr val="FEFEFE"/>
    <a:srgbClr val="FEFEFF"/>
    <a:srgbClr val="FE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51" autoAdjust="0"/>
  </p:normalViewPr>
  <p:slideViewPr>
    <p:cSldViewPr snapToGrid="0">
      <p:cViewPr varScale="1">
        <p:scale>
          <a:sx n="119" d="100"/>
          <a:sy n="119" d="100"/>
        </p:scale>
        <p:origin x="132" y="13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v-it-fs-1\roaming$\vape\Documents\OP2\proposals\waveforms_proposal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1"/>
          <c:tx>
            <c:strRef>
              <c:f>Sheet1!$B$1</c:f>
              <c:strCache>
                <c:ptCount val="1"/>
                <c:pt idx="0">
                  <c:v>ECRH [MW]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Sheet1!$A$2:$A$42</c:f>
              <c:numCache>
                <c:formatCode>General</c:formatCode>
                <c:ptCount val="41"/>
                <c:pt idx="0">
                  <c:v>0</c:v>
                </c:pt>
                <c:pt idx="1">
                  <c:v>0.2</c:v>
                </c:pt>
                <c:pt idx="2">
                  <c:v>0.4</c:v>
                </c:pt>
                <c:pt idx="3">
                  <c:v>0.60000000000000009</c:v>
                </c:pt>
                <c:pt idx="4">
                  <c:v>0.8</c:v>
                </c:pt>
                <c:pt idx="5">
                  <c:v>1</c:v>
                </c:pt>
                <c:pt idx="6">
                  <c:v>1.2</c:v>
                </c:pt>
                <c:pt idx="7">
                  <c:v>1.4</c:v>
                </c:pt>
                <c:pt idx="8">
                  <c:v>1.5999999999999999</c:v>
                </c:pt>
                <c:pt idx="9">
                  <c:v>1.7999999999999998</c:v>
                </c:pt>
                <c:pt idx="10">
                  <c:v>1.9999999999999998</c:v>
                </c:pt>
                <c:pt idx="11">
                  <c:v>2.1999999999999997</c:v>
                </c:pt>
                <c:pt idx="12">
                  <c:v>2.4</c:v>
                </c:pt>
                <c:pt idx="13">
                  <c:v>2.6</c:v>
                </c:pt>
                <c:pt idx="14">
                  <c:v>2.8000000000000003</c:v>
                </c:pt>
                <c:pt idx="15">
                  <c:v>3.0000000000000004</c:v>
                </c:pt>
                <c:pt idx="16">
                  <c:v>3.2000000000000006</c:v>
                </c:pt>
                <c:pt idx="17">
                  <c:v>3.4000000000000008</c:v>
                </c:pt>
                <c:pt idx="18">
                  <c:v>3.600000000000001</c:v>
                </c:pt>
                <c:pt idx="19">
                  <c:v>3.8000000000000012</c:v>
                </c:pt>
                <c:pt idx="20">
                  <c:v>4.0000000000000009</c:v>
                </c:pt>
                <c:pt idx="21">
                  <c:v>4.2000000000000011</c:v>
                </c:pt>
                <c:pt idx="22">
                  <c:v>4.4000000000000012</c:v>
                </c:pt>
                <c:pt idx="23">
                  <c:v>4.6000000000000014</c:v>
                </c:pt>
                <c:pt idx="24">
                  <c:v>4.8000000000000016</c:v>
                </c:pt>
                <c:pt idx="25">
                  <c:v>5.0000000000000018</c:v>
                </c:pt>
                <c:pt idx="26">
                  <c:v>5.200000000000002</c:v>
                </c:pt>
                <c:pt idx="27">
                  <c:v>5.4000000000000021</c:v>
                </c:pt>
                <c:pt idx="28">
                  <c:v>5.6000000000000023</c:v>
                </c:pt>
                <c:pt idx="29">
                  <c:v>5.8000000000000025</c:v>
                </c:pt>
                <c:pt idx="30">
                  <c:v>6.0000000000000027</c:v>
                </c:pt>
                <c:pt idx="31">
                  <c:v>6.2000000000000028</c:v>
                </c:pt>
                <c:pt idx="32">
                  <c:v>6.400000000000003</c:v>
                </c:pt>
                <c:pt idx="33">
                  <c:v>6.6000000000000032</c:v>
                </c:pt>
                <c:pt idx="34">
                  <c:v>6.8000000000000034</c:v>
                </c:pt>
                <c:pt idx="35">
                  <c:v>7.0000000000000036</c:v>
                </c:pt>
                <c:pt idx="36">
                  <c:v>7.2000000000000037</c:v>
                </c:pt>
                <c:pt idx="37">
                  <c:v>7.4000000000000039</c:v>
                </c:pt>
                <c:pt idx="38">
                  <c:v>7.6000000000000041</c:v>
                </c:pt>
                <c:pt idx="39">
                  <c:v>7.8000000000000043</c:v>
                </c:pt>
                <c:pt idx="40">
                  <c:v>8.0000000000000036</c:v>
                </c:pt>
              </c:numCache>
            </c:num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0</c:v>
                </c:pt>
                <c:pt idx="1">
                  <c:v>7.5</c:v>
                </c:pt>
                <c:pt idx="2">
                  <c:v>7.5</c:v>
                </c:pt>
                <c:pt idx="3">
                  <c:v>7.5</c:v>
                </c:pt>
                <c:pt idx="4">
                  <c:v>7.5</c:v>
                </c:pt>
                <c:pt idx="5">
                  <c:v>7.5</c:v>
                </c:pt>
                <c:pt idx="6">
                  <c:v>7.5</c:v>
                </c:pt>
                <c:pt idx="7">
                  <c:v>7.5</c:v>
                </c:pt>
                <c:pt idx="8">
                  <c:v>7.5</c:v>
                </c:pt>
                <c:pt idx="9">
                  <c:v>7.5</c:v>
                </c:pt>
                <c:pt idx="10">
                  <c:v>7.5</c:v>
                </c:pt>
                <c:pt idx="11">
                  <c:v>7.5</c:v>
                </c:pt>
                <c:pt idx="12">
                  <c:v>7.5</c:v>
                </c:pt>
                <c:pt idx="13">
                  <c:v>7.5</c:v>
                </c:pt>
                <c:pt idx="14">
                  <c:v>7.5</c:v>
                </c:pt>
                <c:pt idx="15">
                  <c:v>7.5</c:v>
                </c:pt>
                <c:pt idx="16">
                  <c:v>7.5</c:v>
                </c:pt>
                <c:pt idx="17">
                  <c:v>7.5</c:v>
                </c:pt>
                <c:pt idx="18">
                  <c:v>7.5</c:v>
                </c:pt>
                <c:pt idx="19">
                  <c:v>7.5</c:v>
                </c:pt>
                <c:pt idx="20">
                  <c:v>7.5</c:v>
                </c:pt>
                <c:pt idx="21">
                  <c:v>7.5</c:v>
                </c:pt>
                <c:pt idx="22">
                  <c:v>7.5</c:v>
                </c:pt>
                <c:pt idx="23">
                  <c:v>7.5</c:v>
                </c:pt>
                <c:pt idx="24">
                  <c:v>7.5</c:v>
                </c:pt>
                <c:pt idx="25">
                  <c:v>7.5</c:v>
                </c:pt>
                <c:pt idx="26">
                  <c:v>7.5</c:v>
                </c:pt>
                <c:pt idx="27">
                  <c:v>7.5</c:v>
                </c:pt>
                <c:pt idx="28">
                  <c:v>7.5</c:v>
                </c:pt>
                <c:pt idx="29">
                  <c:v>7.5</c:v>
                </c:pt>
                <c:pt idx="30">
                  <c:v>7.5</c:v>
                </c:pt>
                <c:pt idx="31">
                  <c:v>7.5</c:v>
                </c:pt>
                <c:pt idx="32">
                  <c:v>7.5</c:v>
                </c:pt>
                <c:pt idx="33">
                  <c:v>7.5</c:v>
                </c:pt>
                <c:pt idx="34">
                  <c:v>7.5</c:v>
                </c:pt>
                <c:pt idx="35">
                  <c:v>7.5</c:v>
                </c:pt>
                <c:pt idx="36">
                  <c:v>7.5</c:v>
                </c:pt>
                <c:pt idx="37">
                  <c:v>7.5</c:v>
                </c:pt>
                <c:pt idx="38">
                  <c:v>7.5</c:v>
                </c:pt>
                <c:pt idx="39">
                  <c:v>7.5</c:v>
                </c:pt>
                <c:pt idx="4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3A4-4451-9CDC-A767D757CCD5}"/>
            </c:ext>
          </c:extLst>
        </c:ser>
        <c:ser>
          <c:idx val="2"/>
          <c:order val="2"/>
          <c:tx>
            <c:strRef>
              <c:f>Sheet1!$C$1</c:f>
              <c:strCache>
                <c:ptCount val="1"/>
                <c:pt idx="0">
                  <c:v>line int. density [1e19 /m2]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Sheet1!$A$2:$A$42</c:f>
              <c:numCache>
                <c:formatCode>General</c:formatCode>
                <c:ptCount val="41"/>
                <c:pt idx="0">
                  <c:v>0</c:v>
                </c:pt>
                <c:pt idx="1">
                  <c:v>0.2</c:v>
                </c:pt>
                <c:pt idx="2">
                  <c:v>0.4</c:v>
                </c:pt>
                <c:pt idx="3">
                  <c:v>0.60000000000000009</c:v>
                </c:pt>
                <c:pt idx="4">
                  <c:v>0.8</c:v>
                </c:pt>
                <c:pt idx="5">
                  <c:v>1</c:v>
                </c:pt>
                <c:pt idx="6">
                  <c:v>1.2</c:v>
                </c:pt>
                <c:pt idx="7">
                  <c:v>1.4</c:v>
                </c:pt>
                <c:pt idx="8">
                  <c:v>1.5999999999999999</c:v>
                </c:pt>
                <c:pt idx="9">
                  <c:v>1.7999999999999998</c:v>
                </c:pt>
                <c:pt idx="10">
                  <c:v>1.9999999999999998</c:v>
                </c:pt>
                <c:pt idx="11">
                  <c:v>2.1999999999999997</c:v>
                </c:pt>
                <c:pt idx="12">
                  <c:v>2.4</c:v>
                </c:pt>
                <c:pt idx="13">
                  <c:v>2.6</c:v>
                </c:pt>
                <c:pt idx="14">
                  <c:v>2.8000000000000003</c:v>
                </c:pt>
                <c:pt idx="15">
                  <c:v>3.0000000000000004</c:v>
                </c:pt>
                <c:pt idx="16">
                  <c:v>3.2000000000000006</c:v>
                </c:pt>
                <c:pt idx="17">
                  <c:v>3.4000000000000008</c:v>
                </c:pt>
                <c:pt idx="18">
                  <c:v>3.600000000000001</c:v>
                </c:pt>
                <c:pt idx="19">
                  <c:v>3.8000000000000012</c:v>
                </c:pt>
                <c:pt idx="20">
                  <c:v>4.0000000000000009</c:v>
                </c:pt>
                <c:pt idx="21">
                  <c:v>4.2000000000000011</c:v>
                </c:pt>
                <c:pt idx="22">
                  <c:v>4.4000000000000012</c:v>
                </c:pt>
                <c:pt idx="23">
                  <c:v>4.6000000000000014</c:v>
                </c:pt>
                <c:pt idx="24">
                  <c:v>4.8000000000000016</c:v>
                </c:pt>
                <c:pt idx="25">
                  <c:v>5.0000000000000018</c:v>
                </c:pt>
                <c:pt idx="26">
                  <c:v>5.200000000000002</c:v>
                </c:pt>
                <c:pt idx="27">
                  <c:v>5.4000000000000021</c:v>
                </c:pt>
                <c:pt idx="28">
                  <c:v>5.6000000000000023</c:v>
                </c:pt>
                <c:pt idx="29">
                  <c:v>5.8000000000000025</c:v>
                </c:pt>
                <c:pt idx="30">
                  <c:v>6.0000000000000027</c:v>
                </c:pt>
                <c:pt idx="31">
                  <c:v>6.2000000000000028</c:v>
                </c:pt>
                <c:pt idx="32">
                  <c:v>6.400000000000003</c:v>
                </c:pt>
                <c:pt idx="33">
                  <c:v>6.6000000000000032</c:v>
                </c:pt>
                <c:pt idx="34">
                  <c:v>6.8000000000000034</c:v>
                </c:pt>
                <c:pt idx="35">
                  <c:v>7.0000000000000036</c:v>
                </c:pt>
                <c:pt idx="36">
                  <c:v>7.2000000000000037</c:v>
                </c:pt>
                <c:pt idx="37">
                  <c:v>7.4000000000000039</c:v>
                </c:pt>
                <c:pt idx="38">
                  <c:v>7.6000000000000041</c:v>
                </c:pt>
                <c:pt idx="39">
                  <c:v>7.8000000000000043</c:v>
                </c:pt>
                <c:pt idx="40">
                  <c:v>8.0000000000000036</c:v>
                </c:pt>
              </c:numCache>
            </c:num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0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5</c:v>
                </c:pt>
                <c:pt idx="11">
                  <c:v>5</c:v>
                </c:pt>
                <c:pt idx="12">
                  <c:v>5</c:v>
                </c:pt>
                <c:pt idx="13">
                  <c:v>5</c:v>
                </c:pt>
                <c:pt idx="14">
                  <c:v>5</c:v>
                </c:pt>
                <c:pt idx="15">
                  <c:v>5</c:v>
                </c:pt>
                <c:pt idx="16">
                  <c:v>5</c:v>
                </c:pt>
                <c:pt idx="17">
                  <c:v>5</c:v>
                </c:pt>
                <c:pt idx="18">
                  <c:v>5</c:v>
                </c:pt>
                <c:pt idx="19">
                  <c:v>5</c:v>
                </c:pt>
                <c:pt idx="20">
                  <c:v>7</c:v>
                </c:pt>
                <c:pt idx="21">
                  <c:v>7</c:v>
                </c:pt>
                <c:pt idx="22">
                  <c:v>7</c:v>
                </c:pt>
                <c:pt idx="23">
                  <c:v>7</c:v>
                </c:pt>
                <c:pt idx="24">
                  <c:v>7</c:v>
                </c:pt>
                <c:pt idx="25">
                  <c:v>7</c:v>
                </c:pt>
                <c:pt idx="26">
                  <c:v>7</c:v>
                </c:pt>
                <c:pt idx="27">
                  <c:v>7</c:v>
                </c:pt>
                <c:pt idx="28">
                  <c:v>7</c:v>
                </c:pt>
                <c:pt idx="29">
                  <c:v>7</c:v>
                </c:pt>
                <c:pt idx="30">
                  <c:v>9</c:v>
                </c:pt>
                <c:pt idx="31">
                  <c:v>9</c:v>
                </c:pt>
                <c:pt idx="32">
                  <c:v>9</c:v>
                </c:pt>
                <c:pt idx="33">
                  <c:v>9</c:v>
                </c:pt>
                <c:pt idx="34">
                  <c:v>9</c:v>
                </c:pt>
                <c:pt idx="35">
                  <c:v>9</c:v>
                </c:pt>
                <c:pt idx="36">
                  <c:v>9</c:v>
                </c:pt>
                <c:pt idx="37">
                  <c:v>9</c:v>
                </c:pt>
                <c:pt idx="38">
                  <c:v>9</c:v>
                </c:pt>
                <c:pt idx="39">
                  <c:v>9</c:v>
                </c:pt>
                <c:pt idx="4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3A4-4451-9CDC-A767D757CC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48211552"/>
        <c:axId val="448212208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Sheet1!$A$1</c15:sqref>
                        </c15:formulaRef>
                      </c:ext>
                    </c:extLst>
                    <c:strCache>
                      <c:ptCount val="1"/>
                      <c:pt idx="0">
                        <c:v>time [s]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Sheet1!$A$2:$A$42</c15:sqref>
                        </c15:formulaRef>
                      </c:ext>
                    </c:extLst>
                    <c:numCache>
                      <c:formatCode>General</c:formatCode>
                      <c:ptCount val="41"/>
                      <c:pt idx="0">
                        <c:v>0</c:v>
                      </c:pt>
                      <c:pt idx="1">
                        <c:v>0.2</c:v>
                      </c:pt>
                      <c:pt idx="2">
                        <c:v>0.4</c:v>
                      </c:pt>
                      <c:pt idx="3">
                        <c:v>0.60000000000000009</c:v>
                      </c:pt>
                      <c:pt idx="4">
                        <c:v>0.8</c:v>
                      </c:pt>
                      <c:pt idx="5">
                        <c:v>1</c:v>
                      </c:pt>
                      <c:pt idx="6">
                        <c:v>1.2</c:v>
                      </c:pt>
                      <c:pt idx="7">
                        <c:v>1.4</c:v>
                      </c:pt>
                      <c:pt idx="8">
                        <c:v>1.5999999999999999</c:v>
                      </c:pt>
                      <c:pt idx="9">
                        <c:v>1.7999999999999998</c:v>
                      </c:pt>
                      <c:pt idx="10">
                        <c:v>1.9999999999999998</c:v>
                      </c:pt>
                      <c:pt idx="11">
                        <c:v>2.1999999999999997</c:v>
                      </c:pt>
                      <c:pt idx="12">
                        <c:v>2.4</c:v>
                      </c:pt>
                      <c:pt idx="13">
                        <c:v>2.6</c:v>
                      </c:pt>
                      <c:pt idx="14">
                        <c:v>2.8000000000000003</c:v>
                      </c:pt>
                      <c:pt idx="15">
                        <c:v>3.0000000000000004</c:v>
                      </c:pt>
                      <c:pt idx="16">
                        <c:v>3.2000000000000006</c:v>
                      </c:pt>
                      <c:pt idx="17">
                        <c:v>3.4000000000000008</c:v>
                      </c:pt>
                      <c:pt idx="18">
                        <c:v>3.600000000000001</c:v>
                      </c:pt>
                      <c:pt idx="19">
                        <c:v>3.8000000000000012</c:v>
                      </c:pt>
                      <c:pt idx="20">
                        <c:v>4.0000000000000009</c:v>
                      </c:pt>
                      <c:pt idx="21">
                        <c:v>4.2000000000000011</c:v>
                      </c:pt>
                      <c:pt idx="22">
                        <c:v>4.4000000000000012</c:v>
                      </c:pt>
                      <c:pt idx="23">
                        <c:v>4.6000000000000014</c:v>
                      </c:pt>
                      <c:pt idx="24">
                        <c:v>4.8000000000000016</c:v>
                      </c:pt>
                      <c:pt idx="25">
                        <c:v>5.0000000000000018</c:v>
                      </c:pt>
                      <c:pt idx="26">
                        <c:v>5.200000000000002</c:v>
                      </c:pt>
                      <c:pt idx="27">
                        <c:v>5.4000000000000021</c:v>
                      </c:pt>
                      <c:pt idx="28">
                        <c:v>5.6000000000000023</c:v>
                      </c:pt>
                      <c:pt idx="29">
                        <c:v>5.8000000000000025</c:v>
                      </c:pt>
                      <c:pt idx="30">
                        <c:v>6.0000000000000027</c:v>
                      </c:pt>
                      <c:pt idx="31">
                        <c:v>6.2000000000000028</c:v>
                      </c:pt>
                      <c:pt idx="32">
                        <c:v>6.400000000000003</c:v>
                      </c:pt>
                      <c:pt idx="33">
                        <c:v>6.6000000000000032</c:v>
                      </c:pt>
                      <c:pt idx="34">
                        <c:v>6.8000000000000034</c:v>
                      </c:pt>
                      <c:pt idx="35">
                        <c:v>7.0000000000000036</c:v>
                      </c:pt>
                      <c:pt idx="36">
                        <c:v>7.2000000000000037</c:v>
                      </c:pt>
                      <c:pt idx="37">
                        <c:v>7.4000000000000039</c:v>
                      </c:pt>
                      <c:pt idx="38">
                        <c:v>7.6000000000000041</c:v>
                      </c:pt>
                      <c:pt idx="39">
                        <c:v>7.8000000000000043</c:v>
                      </c:pt>
                      <c:pt idx="40">
                        <c:v>8.0000000000000036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Sheet1!$A$2:$A$7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0</c:v>
                      </c:pt>
                      <c:pt idx="1">
                        <c:v>0.2</c:v>
                      </c:pt>
                      <c:pt idx="2">
                        <c:v>0.4</c:v>
                      </c:pt>
                      <c:pt idx="3">
                        <c:v>0.60000000000000009</c:v>
                      </c:pt>
                      <c:pt idx="4">
                        <c:v>0.8</c:v>
                      </c:pt>
                      <c:pt idx="5">
                        <c:v>1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2-E3A4-4451-9CDC-A767D757CCD5}"/>
                  </c:ext>
                </c:extLst>
              </c15:ser>
            </c15:filteredLineSeries>
          </c:ext>
        </c:extLst>
      </c:lineChart>
      <c:catAx>
        <c:axId val="448211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8212208"/>
        <c:crosses val="autoZero"/>
        <c:auto val="0"/>
        <c:lblAlgn val="ctr"/>
        <c:lblOffset val="100"/>
        <c:tickLblSkip val="5"/>
        <c:tickMarkSkip val="1"/>
        <c:noMultiLvlLbl val="0"/>
      </c:catAx>
      <c:valAx>
        <c:axId val="448212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821155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0716D5-ACEA-43FB-9282-292FC8262548}" type="datetimeFigureOut">
              <a:rPr lang="de-DE" smtClean="0"/>
              <a:t>08.03.2022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546895-DAEF-47E5-8529-7A3EBD8431C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5632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7-X w/o acknowledg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Untertitel 2"/>
          <p:cNvSpPr>
            <a:spLocks noGrp="1"/>
          </p:cNvSpPr>
          <p:nvPr>
            <p:ph type="subTitle" idx="1"/>
          </p:nvPr>
        </p:nvSpPr>
        <p:spPr>
          <a:xfrm>
            <a:off x="1533144" y="3690256"/>
            <a:ext cx="9144000" cy="119470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 dirty="0"/>
          </a:p>
        </p:txBody>
      </p:sp>
      <p:sp>
        <p:nvSpPr>
          <p:cNvPr id="20" name="Titel 7"/>
          <p:cNvSpPr>
            <a:spLocks noGrp="1"/>
          </p:cNvSpPr>
          <p:nvPr>
            <p:ph type="title"/>
          </p:nvPr>
        </p:nvSpPr>
        <p:spPr>
          <a:xfrm>
            <a:off x="1533144" y="1501919"/>
            <a:ext cx="9144000" cy="2055378"/>
          </a:xfrm>
          <a:prstGeom prst="rect">
            <a:avLst/>
          </a:prstGeom>
        </p:spPr>
        <p:txBody>
          <a:bodyPr anchor="b"/>
          <a:lstStyle>
            <a:lvl1pPr algn="ctr">
              <a:defRPr b="1"/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AD57C-E931-4455-A178-2157B4E56789}" type="datetime1">
              <a:rPr lang="de-DE" smtClean="0"/>
              <a:t>08.03.2022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V. Perseo - thermal force measurement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‹#›</a:t>
            </a:fld>
            <a:endParaRPr lang="de-DE" dirty="0"/>
          </a:p>
        </p:txBody>
      </p:sp>
      <p:grpSp>
        <p:nvGrpSpPr>
          <p:cNvPr id="21" name="Gruppieren 20"/>
          <p:cNvGrpSpPr/>
          <p:nvPr userDrawn="1"/>
        </p:nvGrpSpPr>
        <p:grpSpPr>
          <a:xfrm>
            <a:off x="3520800" y="5270400"/>
            <a:ext cx="5177783" cy="716032"/>
            <a:chOff x="3520800" y="5270400"/>
            <a:chExt cx="5177783" cy="716032"/>
          </a:xfrm>
        </p:grpSpPr>
        <p:pic>
          <p:nvPicPr>
            <p:cNvPr id="23" name="Grafik 22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62800" y="5425200"/>
              <a:ext cx="2135783" cy="507600"/>
            </a:xfrm>
            <a:prstGeom prst="rect">
              <a:avLst/>
            </a:prstGeom>
          </p:spPr>
        </p:pic>
        <p:pic>
          <p:nvPicPr>
            <p:cNvPr id="24" name="Grafik 23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20800" y="5270400"/>
              <a:ext cx="2382977" cy="7160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5684276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79425" y="188638"/>
            <a:ext cx="10154975" cy="658800"/>
          </a:xfrm>
          <a:prstGeom prst="rect">
            <a:avLst/>
          </a:prstGeom>
        </p:spPr>
        <p:txBody>
          <a:bodyPr lIns="0" rIns="0" anchor="b">
            <a:normAutofit/>
          </a:bodyPr>
          <a:lstStyle>
            <a:lvl1pPr>
              <a:defRPr sz="3200" b="1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cxnSp>
        <p:nvCxnSpPr>
          <p:cNvPr id="15" name="Gerader Verbinder 10"/>
          <p:cNvCxnSpPr/>
          <p:nvPr userDrawn="1"/>
        </p:nvCxnSpPr>
        <p:spPr bwMode="auto">
          <a:xfrm>
            <a:off x="479425" y="909768"/>
            <a:ext cx="1123314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1D3898D-BD7A-47AD-94F4-CCE871D83331}" type="datetime1">
              <a:rPr lang="de-DE" smtClean="0"/>
              <a:t>08.03.2022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V. Perseo - thermal force measurement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4" name="Inhaltsplatzhalter 2"/>
          <p:cNvSpPr>
            <a:spLocks noGrp="1"/>
          </p:cNvSpPr>
          <p:nvPr>
            <p:ph idx="1"/>
          </p:nvPr>
        </p:nvSpPr>
        <p:spPr>
          <a:xfrm>
            <a:off x="479780" y="1096930"/>
            <a:ext cx="11232438" cy="5104490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>
              <a:defRPr lang="de-DE" sz="20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>
              <a:defRPr lang="de-DE" sz="18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>
              <a:defRPr>
                <a:latin typeface="+mj-lt"/>
              </a:defRPr>
            </a:lvl4pPr>
            <a:lvl5pPr>
              <a:defRPr lang="de-DE" sz="16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6756982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8" pos="737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79425" y="188638"/>
            <a:ext cx="10154975" cy="658800"/>
          </a:xfrm>
          <a:prstGeom prst="rect">
            <a:avLst/>
          </a:prstGeom>
        </p:spPr>
        <p:txBody>
          <a:bodyPr lIns="0" rIns="0" anchor="b">
            <a:normAutofit/>
          </a:bodyPr>
          <a:lstStyle>
            <a:lvl1pPr>
              <a:defRPr sz="3200" b="1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cxnSp>
        <p:nvCxnSpPr>
          <p:cNvPr id="15" name="Gerader Verbinder 10"/>
          <p:cNvCxnSpPr/>
          <p:nvPr userDrawn="1"/>
        </p:nvCxnSpPr>
        <p:spPr bwMode="auto">
          <a:xfrm>
            <a:off x="479425" y="909768"/>
            <a:ext cx="1123314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F96AFAC-BD34-44AC-9E24-410A64336C32}" type="datetime1">
              <a:rPr lang="de-DE" smtClean="0"/>
              <a:t>08.03.2022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V. Perseo - thermal force measurement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4" name="Inhaltsplatzhalter 2"/>
          <p:cNvSpPr>
            <a:spLocks noGrp="1"/>
          </p:cNvSpPr>
          <p:nvPr>
            <p:ph idx="1"/>
          </p:nvPr>
        </p:nvSpPr>
        <p:spPr>
          <a:xfrm>
            <a:off x="479780" y="1096930"/>
            <a:ext cx="11232438" cy="5104490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>
              <a:defRPr lang="de-DE" sz="20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>
              <a:defRPr lang="de-DE" sz="18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>
              <a:defRPr>
                <a:latin typeface="+mj-lt"/>
              </a:defRPr>
            </a:lvl4pPr>
            <a:lvl5pPr>
              <a:defRPr lang="de-DE" sz="16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1647714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8" pos="7378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79425" y="188638"/>
            <a:ext cx="10154975" cy="658800"/>
          </a:xfrm>
          <a:prstGeom prst="rect">
            <a:avLst/>
          </a:prstGeom>
        </p:spPr>
        <p:txBody>
          <a:bodyPr lIns="0" rIns="0" anchor="b">
            <a:normAutofit/>
          </a:bodyPr>
          <a:lstStyle>
            <a:lvl1pPr>
              <a:defRPr sz="3200" b="1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cxnSp>
        <p:nvCxnSpPr>
          <p:cNvPr id="15" name="Gerader Verbinder 10"/>
          <p:cNvCxnSpPr/>
          <p:nvPr userDrawn="1"/>
        </p:nvCxnSpPr>
        <p:spPr bwMode="auto">
          <a:xfrm>
            <a:off x="479425" y="909768"/>
            <a:ext cx="1123314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734C7C0-AAD1-432F-8C04-03094A5AB324}" type="datetime1">
              <a:rPr lang="de-DE" smtClean="0"/>
              <a:t>08.03.2022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V. Perseo - thermal force measurement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9698850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8" pos="7378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79425" y="188638"/>
            <a:ext cx="10154975" cy="658800"/>
          </a:xfrm>
          <a:prstGeom prst="rect">
            <a:avLst/>
          </a:prstGeom>
        </p:spPr>
        <p:txBody>
          <a:bodyPr lIns="0" rIns="0" anchor="b">
            <a:normAutofit/>
          </a:bodyPr>
          <a:lstStyle>
            <a:lvl1pPr>
              <a:defRPr sz="3200" b="1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cxnSp>
        <p:nvCxnSpPr>
          <p:cNvPr id="15" name="Gerader Verbinder 10"/>
          <p:cNvCxnSpPr/>
          <p:nvPr userDrawn="1"/>
        </p:nvCxnSpPr>
        <p:spPr bwMode="auto">
          <a:xfrm>
            <a:off x="479425" y="909768"/>
            <a:ext cx="1123314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1B83F35-B3A7-4A05-A495-A8448841CF48}" type="datetime1">
              <a:rPr lang="de-DE" smtClean="0"/>
              <a:t>08.03.2022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V. Perseo - thermal force measurement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4" name="Inhaltsplatzhalter 2"/>
          <p:cNvSpPr>
            <a:spLocks noGrp="1"/>
          </p:cNvSpPr>
          <p:nvPr>
            <p:ph idx="1"/>
          </p:nvPr>
        </p:nvSpPr>
        <p:spPr>
          <a:xfrm>
            <a:off x="479780" y="1089025"/>
            <a:ext cx="5540020" cy="5129212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20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de-DE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5pPr>
              <a:defRPr lang="de-DE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7" name="Inhaltsplatzhalter 2"/>
          <p:cNvSpPr>
            <a:spLocks noGrp="1"/>
          </p:cNvSpPr>
          <p:nvPr>
            <p:ph idx="18"/>
          </p:nvPr>
        </p:nvSpPr>
        <p:spPr>
          <a:xfrm>
            <a:off x="6175248" y="1089025"/>
            <a:ext cx="5540020" cy="5129212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20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de-DE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5pPr>
              <a:defRPr lang="de-DE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3664544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8" pos="7378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79425" y="188638"/>
            <a:ext cx="10154975" cy="658800"/>
          </a:xfrm>
          <a:prstGeom prst="rect">
            <a:avLst/>
          </a:prstGeom>
        </p:spPr>
        <p:txBody>
          <a:bodyPr lIns="0" rIns="0" anchor="b">
            <a:normAutofit/>
          </a:bodyPr>
          <a:lstStyle>
            <a:lvl1pPr>
              <a:defRPr sz="3200" b="1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cxnSp>
        <p:nvCxnSpPr>
          <p:cNvPr id="15" name="Gerader Verbinder 10"/>
          <p:cNvCxnSpPr/>
          <p:nvPr userDrawn="1"/>
        </p:nvCxnSpPr>
        <p:spPr bwMode="auto">
          <a:xfrm>
            <a:off x="479425" y="909768"/>
            <a:ext cx="1123314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02365EE-3DE4-4A2B-9151-9A17604E1112}" type="datetime1">
              <a:rPr lang="de-DE" smtClean="0"/>
              <a:t>08.03.2022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V. Perseo - thermal force measurement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4" name="Inhaltsplatzhalter 2"/>
          <p:cNvSpPr>
            <a:spLocks noGrp="1"/>
          </p:cNvSpPr>
          <p:nvPr>
            <p:ph idx="1"/>
          </p:nvPr>
        </p:nvSpPr>
        <p:spPr>
          <a:xfrm>
            <a:off x="479425" y="1912937"/>
            <a:ext cx="5540020" cy="4314721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20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de-DE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5pPr>
              <a:defRPr lang="de-DE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7" name="Inhaltsplatzhalter 2"/>
          <p:cNvSpPr>
            <a:spLocks noGrp="1"/>
          </p:cNvSpPr>
          <p:nvPr>
            <p:ph idx="18"/>
          </p:nvPr>
        </p:nvSpPr>
        <p:spPr>
          <a:xfrm>
            <a:off x="6175248" y="1912937"/>
            <a:ext cx="5540020" cy="4305300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20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de-DE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5pPr>
              <a:defRPr lang="de-DE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6" name="Textplatzhalter 2"/>
          <p:cNvSpPr>
            <a:spLocks noGrp="1"/>
          </p:cNvSpPr>
          <p:nvPr>
            <p:ph type="body" idx="19"/>
          </p:nvPr>
        </p:nvSpPr>
        <p:spPr>
          <a:xfrm>
            <a:off x="479426" y="1089025"/>
            <a:ext cx="5540020" cy="823912"/>
          </a:xfrm>
          <a:prstGeom prst="rect">
            <a:avLst/>
          </a:prstGeom>
        </p:spPr>
        <p:txBody>
          <a:bodyPr lIns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  <p:sp>
        <p:nvSpPr>
          <p:cNvPr id="18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136" y="1089025"/>
            <a:ext cx="5539678" cy="823912"/>
          </a:xfrm>
          <a:prstGeom prst="rect">
            <a:avLst/>
          </a:prstGeom>
        </p:spPr>
        <p:txBody>
          <a:bodyPr lIns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343000010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8" pos="7378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161705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8" pos="7378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7-X w/ acknowledg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Untertitel 2"/>
          <p:cNvSpPr>
            <a:spLocks noGrp="1"/>
          </p:cNvSpPr>
          <p:nvPr userDrawn="1">
            <p:ph type="subTitle" idx="1"/>
          </p:nvPr>
        </p:nvSpPr>
        <p:spPr>
          <a:xfrm>
            <a:off x="1524000" y="3429000"/>
            <a:ext cx="9144000" cy="119470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 dirty="0"/>
          </a:p>
        </p:txBody>
      </p:sp>
      <p:sp>
        <p:nvSpPr>
          <p:cNvPr id="34" name="Titel 7"/>
          <p:cNvSpPr>
            <a:spLocks noGrp="1"/>
          </p:cNvSpPr>
          <p:nvPr userDrawn="1">
            <p:ph type="title"/>
          </p:nvPr>
        </p:nvSpPr>
        <p:spPr>
          <a:xfrm>
            <a:off x="1524000" y="1240663"/>
            <a:ext cx="9144000" cy="2055378"/>
          </a:xfrm>
          <a:prstGeom prst="rect">
            <a:avLst/>
          </a:prstGeom>
        </p:spPr>
        <p:txBody>
          <a:bodyPr anchor="b"/>
          <a:lstStyle>
            <a:lvl1pPr algn="ctr">
              <a:defRPr b="1"/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  <p:grpSp>
        <p:nvGrpSpPr>
          <p:cNvPr id="14" name="Gruppieren 13"/>
          <p:cNvGrpSpPr/>
          <p:nvPr userDrawn="1"/>
        </p:nvGrpSpPr>
        <p:grpSpPr>
          <a:xfrm>
            <a:off x="1930906" y="5892965"/>
            <a:ext cx="8434419" cy="566770"/>
            <a:chOff x="507813" y="5834863"/>
            <a:chExt cx="8135786" cy="566770"/>
          </a:xfrm>
        </p:grpSpPr>
        <p:pic>
          <p:nvPicPr>
            <p:cNvPr id="15" name="Grafik 14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7813" y="5834863"/>
              <a:ext cx="560411" cy="373742"/>
            </a:xfrm>
            <a:prstGeom prst="rect">
              <a:avLst/>
            </a:prstGeom>
          </p:spPr>
        </p:pic>
        <p:sp>
          <p:nvSpPr>
            <p:cNvPr id="18" name="Subtitle 2"/>
            <p:cNvSpPr txBox="1">
              <a:spLocks/>
            </p:cNvSpPr>
            <p:nvPr userDrawn="1"/>
          </p:nvSpPr>
          <p:spPr>
            <a:xfrm>
              <a:off x="1068224" y="5834863"/>
              <a:ext cx="7575375" cy="566770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000" dirty="0" smtClean="0">
                  <a:latin typeface="Arial Narrow" panose="020B0606020202030204" pitchFamily="34" charset="0"/>
                </a:rPr>
                <a:t>This work has been carried out within the framework of the EUROfusion Consortium and has received funding from the </a:t>
              </a:r>
              <a:r>
                <a:rPr lang="en-US" sz="1000" dirty="0" err="1" smtClean="0">
                  <a:latin typeface="Arial Narrow" panose="020B0606020202030204" pitchFamily="34" charset="0"/>
                </a:rPr>
                <a:t>Euratom</a:t>
              </a:r>
              <a:r>
                <a:rPr lang="en-US" sz="1000" dirty="0" smtClean="0">
                  <a:latin typeface="Arial Narrow" panose="020B0606020202030204" pitchFamily="34" charset="0"/>
                </a:rPr>
                <a:t> research and training </a:t>
              </a:r>
              <a:r>
                <a:rPr lang="en-US" sz="1000" dirty="0" err="1" smtClean="0">
                  <a:latin typeface="Arial Narrow" panose="020B0606020202030204" pitchFamily="34" charset="0"/>
                </a:rPr>
                <a:t>programme</a:t>
              </a:r>
              <a:r>
                <a:rPr lang="en-US" sz="1000" dirty="0" smtClean="0">
                  <a:latin typeface="Arial Narrow" panose="020B0606020202030204" pitchFamily="34" charset="0"/>
                </a:rPr>
                <a:t> 2014-2018 and 2019-2020 under grant agreement No 633053. The views and opinions expressed herein do not necessarily reflect those of the European Commission.</a:t>
              </a:r>
              <a:endParaRPr lang="en-US" sz="1000" dirty="0">
                <a:latin typeface="Arial Narrow" panose="020B0606020202030204" pitchFamily="34" charset="0"/>
              </a:endParaRPr>
            </a:p>
          </p:txBody>
        </p:sp>
      </p:grp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1BE70-A348-4A1F-91E0-D404C352ECAF}" type="datetime1">
              <a:rPr lang="de-DE" smtClean="0"/>
              <a:t>08.03.2022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V. Perseo - thermal force measurement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‹#›</a:t>
            </a:fld>
            <a:endParaRPr lang="de-DE" dirty="0"/>
          </a:p>
        </p:txBody>
      </p:sp>
      <p:grpSp>
        <p:nvGrpSpPr>
          <p:cNvPr id="16" name="Gruppieren 15"/>
          <p:cNvGrpSpPr/>
          <p:nvPr userDrawn="1"/>
        </p:nvGrpSpPr>
        <p:grpSpPr>
          <a:xfrm>
            <a:off x="3520800" y="4874400"/>
            <a:ext cx="5177783" cy="716032"/>
            <a:chOff x="3520800" y="5270400"/>
            <a:chExt cx="5177783" cy="716032"/>
          </a:xfrm>
        </p:grpSpPr>
        <p:pic>
          <p:nvPicPr>
            <p:cNvPr id="17" name="Grafik 16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62800" y="5425200"/>
              <a:ext cx="2135783" cy="507600"/>
            </a:xfrm>
            <a:prstGeom prst="rect">
              <a:avLst/>
            </a:prstGeom>
          </p:spPr>
        </p:pic>
        <p:pic>
          <p:nvPicPr>
            <p:cNvPr id="19" name="Grafik 18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20800" y="5270400"/>
              <a:ext cx="2382977" cy="7160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2792222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7-X w/o acknowledgement w/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49395"/>
            <a:ext cx="12192000" cy="2264910"/>
          </a:xfrm>
          <a:prstGeom prst="rect">
            <a:avLst/>
          </a:prstGeom>
        </p:spPr>
      </p:pic>
      <p:sp>
        <p:nvSpPr>
          <p:cNvPr id="14" name="Datumsplatzhalter 2"/>
          <p:cNvSpPr>
            <a:spLocks noGrp="1"/>
          </p:cNvSpPr>
          <p:nvPr>
            <p:ph type="dt" sz="half" idx="10"/>
          </p:nvPr>
        </p:nvSpPr>
        <p:spPr>
          <a:xfrm>
            <a:off x="479425" y="6490520"/>
            <a:ext cx="1080000" cy="365125"/>
          </a:xfrm>
        </p:spPr>
        <p:txBody>
          <a:bodyPr/>
          <a:lstStyle>
            <a:lvl1pPr>
              <a:defRPr lang="de-DE" sz="1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fld id="{E9FE0361-FAD3-4EF4-AF9E-4E925CE45409}" type="datetime1">
              <a:rPr lang="de-DE" smtClean="0"/>
              <a:t>08.03.2022</a:t>
            </a:fld>
            <a:endParaRPr lang="de-DE" dirty="0"/>
          </a:p>
        </p:txBody>
      </p:sp>
      <p:sp>
        <p:nvSpPr>
          <p:cNvPr id="15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1813845" y="6488564"/>
            <a:ext cx="8564310" cy="365125"/>
          </a:xfrm>
        </p:spPr>
        <p:txBody>
          <a:bodyPr/>
          <a:lstStyle>
            <a:lvl1pPr>
              <a:defRPr lang="en-US" sz="10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r>
              <a:rPr lang="en-US" smtClean="0"/>
              <a:t>V. Perseo - thermal force measurement</a:t>
            </a:r>
            <a:endParaRPr lang="en-US" dirty="0"/>
          </a:p>
        </p:txBody>
      </p:sp>
      <p:sp>
        <p:nvSpPr>
          <p:cNvPr id="16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10632575" y="6490519"/>
            <a:ext cx="1080000" cy="365125"/>
          </a:xfrm>
        </p:spPr>
        <p:txBody>
          <a:bodyPr/>
          <a:lstStyle>
            <a:lvl1pPr>
              <a:defRPr lang="de-DE" sz="1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fld id="{31AA536C-85F5-4A1B-A111-7CE00A08BCBC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7" name="Untertitel 2"/>
          <p:cNvSpPr>
            <a:spLocks noGrp="1"/>
          </p:cNvSpPr>
          <p:nvPr>
            <p:ph type="subTitle" idx="1"/>
          </p:nvPr>
        </p:nvSpPr>
        <p:spPr>
          <a:xfrm>
            <a:off x="1524000" y="2510472"/>
            <a:ext cx="9144000" cy="74802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 dirty="0"/>
          </a:p>
        </p:txBody>
      </p:sp>
      <p:sp>
        <p:nvSpPr>
          <p:cNvPr id="23" name="Titel 7"/>
          <p:cNvSpPr>
            <a:spLocks noGrp="1"/>
          </p:cNvSpPr>
          <p:nvPr>
            <p:ph type="title"/>
          </p:nvPr>
        </p:nvSpPr>
        <p:spPr>
          <a:xfrm>
            <a:off x="1524000" y="1136247"/>
            <a:ext cx="9144000" cy="1316396"/>
          </a:xfrm>
          <a:prstGeom prst="rect">
            <a:avLst/>
          </a:prstGeom>
        </p:spPr>
        <p:txBody>
          <a:bodyPr anchor="b"/>
          <a:lstStyle>
            <a:lvl1pPr algn="ctr">
              <a:defRPr b="1"/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  <p:grpSp>
        <p:nvGrpSpPr>
          <p:cNvPr id="12" name="Gruppieren 11"/>
          <p:cNvGrpSpPr/>
          <p:nvPr userDrawn="1"/>
        </p:nvGrpSpPr>
        <p:grpSpPr>
          <a:xfrm>
            <a:off x="3520800" y="3312000"/>
            <a:ext cx="5163857" cy="662400"/>
            <a:chOff x="3520800" y="5270400"/>
            <a:chExt cx="5163857" cy="662400"/>
          </a:xfrm>
        </p:grpSpPr>
        <p:pic>
          <p:nvPicPr>
            <p:cNvPr id="13" name="Grafik 12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85200" y="5418000"/>
              <a:ext cx="1999457" cy="475200"/>
            </a:xfrm>
            <a:prstGeom prst="rect">
              <a:avLst/>
            </a:prstGeom>
          </p:spPr>
        </p:pic>
        <p:pic>
          <p:nvPicPr>
            <p:cNvPr id="18" name="Grafik 17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20800" y="5270400"/>
              <a:ext cx="2204488" cy="662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5903833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7-X w/ acknowledgement w/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rafik 1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28"/>
          <a:stretch/>
        </p:blipFill>
        <p:spPr>
          <a:xfrm>
            <a:off x="0" y="4462943"/>
            <a:ext cx="12192000" cy="2051362"/>
          </a:xfrm>
          <a:prstGeom prst="rect">
            <a:avLst/>
          </a:prstGeom>
        </p:spPr>
      </p:pic>
      <p:sp>
        <p:nvSpPr>
          <p:cNvPr id="14" name="Datumsplatzhalter 2"/>
          <p:cNvSpPr>
            <a:spLocks noGrp="1"/>
          </p:cNvSpPr>
          <p:nvPr>
            <p:ph type="dt" sz="half" idx="10"/>
          </p:nvPr>
        </p:nvSpPr>
        <p:spPr>
          <a:xfrm>
            <a:off x="479425" y="6490520"/>
            <a:ext cx="1080000" cy="365125"/>
          </a:xfrm>
        </p:spPr>
        <p:txBody>
          <a:bodyPr/>
          <a:lstStyle>
            <a:lvl1pPr>
              <a:defRPr lang="de-DE" sz="1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fld id="{3AD39118-7FEC-453E-93A9-357B20AD90E5}" type="datetime1">
              <a:rPr lang="de-DE" smtClean="0"/>
              <a:t>08.03.2022</a:t>
            </a:fld>
            <a:endParaRPr lang="de-DE" dirty="0"/>
          </a:p>
        </p:txBody>
      </p:sp>
      <p:sp>
        <p:nvSpPr>
          <p:cNvPr id="15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1813845" y="6488564"/>
            <a:ext cx="8564310" cy="365125"/>
          </a:xfrm>
        </p:spPr>
        <p:txBody>
          <a:bodyPr/>
          <a:lstStyle>
            <a:lvl1pPr>
              <a:defRPr lang="en-US" sz="10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r>
              <a:rPr lang="en-US" smtClean="0"/>
              <a:t>V. Perseo - thermal force measurement</a:t>
            </a:r>
            <a:endParaRPr lang="en-US" dirty="0"/>
          </a:p>
        </p:txBody>
      </p:sp>
      <p:sp>
        <p:nvSpPr>
          <p:cNvPr id="16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10632575" y="6490519"/>
            <a:ext cx="1080000" cy="365125"/>
          </a:xfrm>
        </p:spPr>
        <p:txBody>
          <a:bodyPr/>
          <a:lstStyle>
            <a:lvl1pPr>
              <a:defRPr lang="de-DE" sz="1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fld id="{31AA536C-85F5-4A1B-A111-7CE00A08BCBC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7" name="Untertitel 2"/>
          <p:cNvSpPr>
            <a:spLocks noGrp="1"/>
          </p:cNvSpPr>
          <p:nvPr>
            <p:ph type="subTitle" idx="1"/>
          </p:nvPr>
        </p:nvSpPr>
        <p:spPr>
          <a:xfrm>
            <a:off x="1524000" y="2407920"/>
            <a:ext cx="9144000" cy="74802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 dirty="0"/>
          </a:p>
        </p:txBody>
      </p:sp>
      <p:sp>
        <p:nvSpPr>
          <p:cNvPr id="23" name="Titel 7"/>
          <p:cNvSpPr>
            <a:spLocks noGrp="1"/>
          </p:cNvSpPr>
          <p:nvPr>
            <p:ph type="title"/>
          </p:nvPr>
        </p:nvSpPr>
        <p:spPr>
          <a:xfrm>
            <a:off x="1524000" y="1033695"/>
            <a:ext cx="9144000" cy="1316396"/>
          </a:xfrm>
          <a:prstGeom prst="rect">
            <a:avLst/>
          </a:prstGeom>
        </p:spPr>
        <p:txBody>
          <a:bodyPr anchor="b"/>
          <a:lstStyle>
            <a:lvl1pPr algn="ctr">
              <a:defRPr b="1"/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  <p:grpSp>
        <p:nvGrpSpPr>
          <p:cNvPr id="19" name="Gruppieren 18"/>
          <p:cNvGrpSpPr/>
          <p:nvPr userDrawn="1"/>
        </p:nvGrpSpPr>
        <p:grpSpPr>
          <a:xfrm>
            <a:off x="1155700" y="4028478"/>
            <a:ext cx="10055224" cy="566770"/>
            <a:chOff x="498625" y="5834863"/>
            <a:chExt cx="9699204" cy="566770"/>
          </a:xfrm>
        </p:grpSpPr>
        <p:pic>
          <p:nvPicPr>
            <p:cNvPr id="20" name="Grafik 19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8625" y="5834863"/>
              <a:ext cx="560411" cy="373742"/>
            </a:xfrm>
            <a:prstGeom prst="rect">
              <a:avLst/>
            </a:prstGeom>
          </p:spPr>
        </p:pic>
        <p:sp>
          <p:nvSpPr>
            <p:cNvPr id="21" name="Subtitle 2"/>
            <p:cNvSpPr txBox="1">
              <a:spLocks/>
            </p:cNvSpPr>
            <p:nvPr userDrawn="1"/>
          </p:nvSpPr>
          <p:spPr>
            <a:xfrm>
              <a:off x="1068224" y="5834863"/>
              <a:ext cx="9129605" cy="566770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000" dirty="0" smtClean="0">
                  <a:latin typeface="Arial Narrow" panose="020B0606020202030204" pitchFamily="34" charset="0"/>
                </a:rPr>
                <a:t>This work has been carried out within the framework of the EUROfusion Consortium and has received funding from the </a:t>
              </a:r>
              <a:r>
                <a:rPr lang="en-US" sz="1000" dirty="0" err="1" smtClean="0">
                  <a:latin typeface="Arial Narrow" panose="020B0606020202030204" pitchFamily="34" charset="0"/>
                </a:rPr>
                <a:t>Euratom</a:t>
              </a:r>
              <a:r>
                <a:rPr lang="en-US" sz="1000" dirty="0" smtClean="0">
                  <a:latin typeface="Arial Narrow" panose="020B0606020202030204" pitchFamily="34" charset="0"/>
                </a:rPr>
                <a:t> research and training </a:t>
              </a:r>
              <a:r>
                <a:rPr lang="en-US" sz="1000" dirty="0" err="1" smtClean="0">
                  <a:latin typeface="Arial Narrow" panose="020B0606020202030204" pitchFamily="34" charset="0"/>
                </a:rPr>
                <a:t>programme</a:t>
              </a:r>
              <a:r>
                <a:rPr lang="en-US" sz="1000" dirty="0" smtClean="0">
                  <a:latin typeface="Arial Narrow" panose="020B0606020202030204" pitchFamily="34" charset="0"/>
                </a:rPr>
                <a:t> 2014-2018 and 2019-2020 under grant agreement No 633053. The views and opinions expressed herein do not necessarily reflect those of the European Commission.</a:t>
              </a:r>
              <a:endParaRPr lang="en-US" sz="1000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39" name="Gruppieren 38"/>
          <p:cNvGrpSpPr/>
          <p:nvPr userDrawn="1"/>
        </p:nvGrpSpPr>
        <p:grpSpPr>
          <a:xfrm>
            <a:off x="3520800" y="3240000"/>
            <a:ext cx="5163857" cy="662400"/>
            <a:chOff x="3520800" y="5270400"/>
            <a:chExt cx="5163857" cy="662400"/>
          </a:xfrm>
        </p:grpSpPr>
        <p:pic>
          <p:nvPicPr>
            <p:cNvPr id="40" name="Grafik 39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85200" y="5418000"/>
              <a:ext cx="1999457" cy="475200"/>
            </a:xfrm>
            <a:prstGeom prst="rect">
              <a:avLst/>
            </a:prstGeom>
          </p:spPr>
        </p:pic>
        <p:pic>
          <p:nvPicPr>
            <p:cNvPr id="41" name="Grafik 40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20800" y="5270400"/>
              <a:ext cx="2204488" cy="662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3937316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79425" y="188638"/>
            <a:ext cx="9502775" cy="658800"/>
          </a:xfrm>
          <a:prstGeom prst="rect">
            <a:avLst/>
          </a:prstGeom>
        </p:spPr>
        <p:txBody>
          <a:bodyPr lIns="0" rIns="0" anchor="b">
            <a:normAutofit/>
          </a:bodyPr>
          <a:lstStyle>
            <a:lvl1pPr>
              <a:defRPr sz="3200" b="1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cxnSp>
        <p:nvCxnSpPr>
          <p:cNvPr id="15" name="Gerader Verbinder 10"/>
          <p:cNvCxnSpPr/>
          <p:nvPr userDrawn="1"/>
        </p:nvCxnSpPr>
        <p:spPr bwMode="auto">
          <a:xfrm>
            <a:off x="479425" y="909768"/>
            <a:ext cx="1123314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0FF4F8E-11EB-4AD7-B278-B5816528BED4}" type="datetime1">
              <a:rPr lang="de-DE" smtClean="0"/>
              <a:t>08.03.2022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V. Perseo - thermal force measurement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4" name="Inhaltsplatzhalter 2"/>
          <p:cNvSpPr>
            <a:spLocks noGrp="1"/>
          </p:cNvSpPr>
          <p:nvPr>
            <p:ph idx="1"/>
          </p:nvPr>
        </p:nvSpPr>
        <p:spPr>
          <a:xfrm>
            <a:off x="479780" y="1096930"/>
            <a:ext cx="11232438" cy="5104490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>
              <a:defRPr lang="de-DE" sz="20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>
              <a:defRPr lang="de-DE" sz="18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>
              <a:defRPr>
                <a:latin typeface="+mj-lt"/>
              </a:defRPr>
            </a:lvl4pPr>
            <a:lvl5pPr>
              <a:defRPr lang="de-DE" sz="16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5191525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8" pos="7378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79425" y="188638"/>
            <a:ext cx="9502775" cy="658800"/>
          </a:xfrm>
          <a:prstGeom prst="rect">
            <a:avLst/>
          </a:prstGeom>
        </p:spPr>
        <p:txBody>
          <a:bodyPr lIns="0" rIns="0" anchor="b">
            <a:normAutofit/>
          </a:bodyPr>
          <a:lstStyle>
            <a:lvl1pPr>
              <a:defRPr sz="3200" b="1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cxnSp>
        <p:nvCxnSpPr>
          <p:cNvPr id="15" name="Gerader Verbinder 10"/>
          <p:cNvCxnSpPr/>
          <p:nvPr userDrawn="1"/>
        </p:nvCxnSpPr>
        <p:spPr bwMode="auto">
          <a:xfrm>
            <a:off x="479425" y="909768"/>
            <a:ext cx="1123314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FB3B4F7-7F42-47E4-B21C-837C12222752}" type="datetime1">
              <a:rPr lang="de-DE" smtClean="0"/>
              <a:t>08.03.2022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V. Perseo - thermal force measurement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479425" y="1096930"/>
            <a:ext cx="11233150" cy="5094320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>
              <a:defRPr sz="20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600">
                <a:latin typeface="+mj-lt"/>
              </a:defRPr>
            </a:lvl4pPr>
            <a:lvl5pPr>
              <a:defRPr sz="1600">
                <a:latin typeface="+mj-lt"/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162912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8" pos="7378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79425" y="188638"/>
            <a:ext cx="9502775" cy="658800"/>
          </a:xfrm>
          <a:prstGeom prst="rect">
            <a:avLst/>
          </a:prstGeom>
        </p:spPr>
        <p:txBody>
          <a:bodyPr lIns="0" rIns="0" anchor="b">
            <a:normAutofit/>
          </a:bodyPr>
          <a:lstStyle>
            <a:lvl1pPr>
              <a:defRPr sz="3200" b="1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cxnSp>
        <p:nvCxnSpPr>
          <p:cNvPr id="15" name="Gerader Verbinder 10"/>
          <p:cNvCxnSpPr/>
          <p:nvPr userDrawn="1"/>
        </p:nvCxnSpPr>
        <p:spPr bwMode="auto">
          <a:xfrm>
            <a:off x="479425" y="909768"/>
            <a:ext cx="1123314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B321BCF-154A-410A-8695-3439233AE577}" type="datetime1">
              <a:rPr lang="de-DE" smtClean="0"/>
              <a:t>08.03.2022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V. Perseo - thermal force measurement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5830137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8" pos="7378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79425" y="188638"/>
            <a:ext cx="9502775" cy="658800"/>
          </a:xfrm>
          <a:prstGeom prst="rect">
            <a:avLst/>
          </a:prstGeom>
        </p:spPr>
        <p:txBody>
          <a:bodyPr lIns="0" rIns="0" anchor="b">
            <a:normAutofit/>
          </a:bodyPr>
          <a:lstStyle>
            <a:lvl1pPr>
              <a:defRPr sz="3200" b="1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cxnSp>
        <p:nvCxnSpPr>
          <p:cNvPr id="15" name="Gerader Verbinder 10"/>
          <p:cNvCxnSpPr/>
          <p:nvPr userDrawn="1"/>
        </p:nvCxnSpPr>
        <p:spPr bwMode="auto">
          <a:xfrm>
            <a:off x="479425" y="909768"/>
            <a:ext cx="1123314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75141B2-0FF3-45A8-8F57-5DF5275C4F7C}" type="datetime1">
              <a:rPr lang="de-DE" smtClean="0"/>
              <a:t>08.03.2022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V. Perseo - thermal force measurement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4" name="Inhaltsplatzhalter 2"/>
          <p:cNvSpPr>
            <a:spLocks noGrp="1"/>
          </p:cNvSpPr>
          <p:nvPr>
            <p:ph idx="1"/>
          </p:nvPr>
        </p:nvSpPr>
        <p:spPr>
          <a:xfrm>
            <a:off x="479780" y="1089025"/>
            <a:ext cx="5540020" cy="5129212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20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de-DE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5pPr>
              <a:defRPr lang="de-DE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7" name="Inhaltsplatzhalter 2"/>
          <p:cNvSpPr>
            <a:spLocks noGrp="1"/>
          </p:cNvSpPr>
          <p:nvPr>
            <p:ph idx="18"/>
          </p:nvPr>
        </p:nvSpPr>
        <p:spPr>
          <a:xfrm>
            <a:off x="6175248" y="1089025"/>
            <a:ext cx="5540020" cy="5129212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20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de-DE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5pPr>
              <a:defRPr lang="de-DE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419565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8" pos="737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79425" y="188638"/>
            <a:ext cx="9502775" cy="658800"/>
          </a:xfrm>
          <a:prstGeom prst="rect">
            <a:avLst/>
          </a:prstGeom>
        </p:spPr>
        <p:txBody>
          <a:bodyPr lIns="0" rIns="0" anchor="b">
            <a:normAutofit/>
          </a:bodyPr>
          <a:lstStyle>
            <a:lvl1pPr>
              <a:defRPr sz="3200" b="1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cxnSp>
        <p:nvCxnSpPr>
          <p:cNvPr id="15" name="Gerader Verbinder 10"/>
          <p:cNvCxnSpPr/>
          <p:nvPr userDrawn="1"/>
        </p:nvCxnSpPr>
        <p:spPr bwMode="auto">
          <a:xfrm>
            <a:off x="479425" y="909768"/>
            <a:ext cx="1123314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50AB160-434D-43E1-958A-62E7AD87DD14}" type="datetime1">
              <a:rPr lang="de-DE" smtClean="0"/>
              <a:t>08.03.2022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V. Perseo - thermal force measurement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4" name="Inhaltsplatzhalter 2"/>
          <p:cNvSpPr>
            <a:spLocks noGrp="1"/>
          </p:cNvSpPr>
          <p:nvPr>
            <p:ph idx="1"/>
          </p:nvPr>
        </p:nvSpPr>
        <p:spPr>
          <a:xfrm>
            <a:off x="479425" y="1912937"/>
            <a:ext cx="5540020" cy="4314721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20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de-DE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5pPr>
              <a:defRPr lang="de-DE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7" name="Inhaltsplatzhalter 2"/>
          <p:cNvSpPr>
            <a:spLocks noGrp="1"/>
          </p:cNvSpPr>
          <p:nvPr>
            <p:ph idx="18"/>
          </p:nvPr>
        </p:nvSpPr>
        <p:spPr>
          <a:xfrm>
            <a:off x="6175248" y="1912937"/>
            <a:ext cx="5540020" cy="4305300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20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de-DE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5pPr>
              <a:defRPr lang="de-DE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6" name="Textplatzhalter 2"/>
          <p:cNvSpPr>
            <a:spLocks noGrp="1"/>
          </p:cNvSpPr>
          <p:nvPr>
            <p:ph type="body" idx="19"/>
          </p:nvPr>
        </p:nvSpPr>
        <p:spPr>
          <a:xfrm>
            <a:off x="479426" y="1089025"/>
            <a:ext cx="5540020" cy="823912"/>
          </a:xfrm>
          <a:prstGeom prst="rect">
            <a:avLst/>
          </a:prstGeom>
        </p:spPr>
        <p:txBody>
          <a:bodyPr lIns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  <p:sp>
        <p:nvSpPr>
          <p:cNvPr id="18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136" y="1089025"/>
            <a:ext cx="5539678" cy="823912"/>
          </a:xfrm>
          <a:prstGeom prst="rect">
            <a:avLst/>
          </a:prstGeom>
        </p:spPr>
        <p:txBody>
          <a:bodyPr lIns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277194871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8" pos="737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w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79425" y="6356350"/>
            <a:ext cx="1115375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00" b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fld id="{86AA60FB-6D89-4317-B246-CE804672A5FB}" type="datetime1">
              <a:rPr lang="de-DE" smtClean="0"/>
              <a:t>08.03.2022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812000" y="6356350"/>
            <a:ext cx="856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de-DE" sz="10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r>
              <a:rPr lang="en-US" smtClean="0"/>
              <a:t>V. Perseo - thermal force measurement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634400" y="6356350"/>
            <a:ext cx="10800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lang="de-DE" sz="1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fld id="{31AA536C-85F5-4A1B-A111-7CE00A08BCBC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4351" y="189217"/>
            <a:ext cx="571391" cy="511634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4500" y="183600"/>
            <a:ext cx="2401557" cy="516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246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5" r:id="rId4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7378">
          <p15:clr>
            <a:srgbClr val="F26B43"/>
          </p15:clr>
        </p15:guide>
        <p15:guide id="3" pos="302">
          <p15:clr>
            <a:srgbClr val="F26B43"/>
          </p15:clr>
        </p15:guide>
        <p15:guide id="4" orient="horz" pos="119">
          <p15:clr>
            <a:srgbClr val="F26B43"/>
          </p15:clr>
        </p15:guide>
        <p15:guide id="5" orient="horz" pos="3997">
          <p15:clr>
            <a:srgbClr val="F26B43"/>
          </p15:clr>
        </p15:guide>
        <p15:guide id="6" orient="horz" pos="572">
          <p15:clr>
            <a:srgbClr val="F26B43"/>
          </p15:clr>
        </p15:guide>
        <p15:guide id="7" orient="horz" pos="686">
          <p15:clr>
            <a:srgbClr val="F26B43"/>
          </p15:clr>
        </p15:guide>
        <p15:guide id="8" orient="horz" pos="2286" userDrawn="1">
          <p15:clr>
            <a:srgbClr val="F26B43"/>
          </p15:clr>
        </p15:guide>
        <p15:guide id="9" orient="horz" pos="438">
          <p15:clr>
            <a:srgbClr val="F26B43"/>
          </p15:clr>
        </p15:guide>
        <p15:guide id="10" orient="horz" pos="3917">
          <p15:clr>
            <a:srgbClr val="F26B43"/>
          </p15:clr>
        </p15:guide>
        <p15:guide id="11" orient="horz" pos="238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79425" y="6356350"/>
            <a:ext cx="1115375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00" b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fld id="{BDC954DB-AE81-4E04-BAD6-B20D6C95A501}" type="datetime1">
              <a:rPr lang="de-DE" smtClean="0"/>
              <a:t>08.03.2022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812000" y="6356350"/>
            <a:ext cx="856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de-DE" sz="10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r>
              <a:rPr lang="en-US" smtClean="0"/>
              <a:t>V. Perseo - thermal force measurement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634400" y="6356350"/>
            <a:ext cx="10800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lang="de-DE" sz="1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fld id="{31AA536C-85F5-4A1B-A111-7CE00A08BCBC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8" name="Picture 11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10850" y="191293"/>
            <a:ext cx="600964" cy="537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Grafik 8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8570" y="191598"/>
            <a:ext cx="599049" cy="53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47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16" r:id="rId2"/>
    <p:sldLayoutId id="2147483700" r:id="rId3"/>
    <p:sldLayoutId id="2147483701" r:id="rId4"/>
    <p:sldLayoutId id="2147483702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7378">
          <p15:clr>
            <a:srgbClr val="F26B43"/>
          </p15:clr>
        </p15:guide>
        <p15:guide id="3" pos="302">
          <p15:clr>
            <a:srgbClr val="F26B43"/>
          </p15:clr>
        </p15:guide>
        <p15:guide id="4" orient="horz" pos="119">
          <p15:clr>
            <a:srgbClr val="F26B43"/>
          </p15:clr>
        </p15:guide>
        <p15:guide id="5" orient="horz" pos="3997">
          <p15:clr>
            <a:srgbClr val="F26B43"/>
          </p15:clr>
        </p15:guide>
        <p15:guide id="6" orient="horz" pos="572">
          <p15:clr>
            <a:srgbClr val="F26B43"/>
          </p15:clr>
        </p15:guide>
        <p15:guide id="7" orient="horz" pos="686">
          <p15:clr>
            <a:srgbClr val="F26B43"/>
          </p15:clr>
        </p15:guide>
        <p15:guide id="8" orient="horz" pos="2273">
          <p15:clr>
            <a:srgbClr val="F26B43"/>
          </p15:clr>
        </p15:guide>
        <p15:guide id="9" orient="horz" pos="458">
          <p15:clr>
            <a:srgbClr val="F26B43"/>
          </p15:clr>
        </p15:guide>
        <p15:guide id="10" orient="horz" pos="3917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79425" y="6356350"/>
            <a:ext cx="1115375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00" b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fld id="{920226F9-2E16-4762-9F48-2487859F767C}" type="datetime1">
              <a:rPr lang="de-DE" smtClean="0"/>
              <a:t>08.03.2022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812000" y="6356350"/>
            <a:ext cx="856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de-DE" sz="10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r>
              <a:rPr lang="en-US" smtClean="0"/>
              <a:t>V. Perseo - thermal force measurement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634400" y="6356350"/>
            <a:ext cx="10800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lang="de-DE" sz="1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fld id="{31AA536C-85F5-4A1B-A111-7CE00A08BCBC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8" name="Picture 11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10850" y="188912"/>
            <a:ext cx="600964" cy="537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6864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717" r:id="rId2"/>
    <p:sldLayoutId id="2147483693" r:id="rId3"/>
    <p:sldLayoutId id="2147483694" r:id="rId4"/>
    <p:sldLayoutId id="2147483695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7378">
          <p15:clr>
            <a:srgbClr val="F26B43"/>
          </p15:clr>
        </p15:guide>
        <p15:guide id="3" pos="302">
          <p15:clr>
            <a:srgbClr val="F26B43"/>
          </p15:clr>
        </p15:guide>
        <p15:guide id="4" orient="horz" pos="119">
          <p15:clr>
            <a:srgbClr val="F26B43"/>
          </p15:clr>
        </p15:guide>
        <p15:guide id="5" orient="horz" pos="3997">
          <p15:clr>
            <a:srgbClr val="F26B43"/>
          </p15:clr>
        </p15:guide>
        <p15:guide id="6" orient="horz" pos="572">
          <p15:clr>
            <a:srgbClr val="F26B43"/>
          </p15:clr>
        </p15:guide>
        <p15:guide id="7" orient="horz" pos="686">
          <p15:clr>
            <a:srgbClr val="F26B43"/>
          </p15:clr>
        </p15:guide>
        <p15:guide id="8" orient="horz" pos="2273">
          <p15:clr>
            <a:srgbClr val="F26B43"/>
          </p15:clr>
        </p15:guide>
        <p15:guide id="9" orient="horz" pos="458">
          <p15:clr>
            <a:srgbClr val="F26B43"/>
          </p15:clr>
        </p15:guide>
        <p15:guide id="10" orient="horz" pos="3917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79425" y="6356350"/>
            <a:ext cx="1115375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00" b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fld id="{4D52389D-5A72-4009-A948-A37BB036D5AE}" type="datetime1">
              <a:rPr lang="de-DE" smtClean="0"/>
              <a:t>08.03.2022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812000" y="6356350"/>
            <a:ext cx="856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de-DE" sz="10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r>
              <a:rPr lang="en-US" smtClean="0"/>
              <a:t>V. Perseo - thermal force measurement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634400" y="6356350"/>
            <a:ext cx="10800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lang="de-DE" sz="1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fld id="{31AA536C-85F5-4A1B-A111-7CE00A08BCBC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64823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7378">
          <p15:clr>
            <a:srgbClr val="F26B43"/>
          </p15:clr>
        </p15:guide>
        <p15:guide id="3" pos="302">
          <p15:clr>
            <a:srgbClr val="F26B43"/>
          </p15:clr>
        </p15:guide>
        <p15:guide id="4" orient="horz" pos="119">
          <p15:clr>
            <a:srgbClr val="F26B43"/>
          </p15:clr>
        </p15:guide>
        <p15:guide id="5" orient="horz" pos="3997">
          <p15:clr>
            <a:srgbClr val="F26B43"/>
          </p15:clr>
        </p15:guide>
        <p15:guide id="6" orient="horz" pos="572">
          <p15:clr>
            <a:srgbClr val="F26B43"/>
          </p15:clr>
        </p15:guide>
        <p15:guide id="7" orient="horz" pos="686">
          <p15:clr>
            <a:srgbClr val="F26B43"/>
          </p15:clr>
        </p15:guide>
        <p15:guide id="8" orient="horz" pos="2273">
          <p15:clr>
            <a:srgbClr val="F26B43"/>
          </p15:clr>
        </p15:guide>
        <p15:guide id="9" orient="horz" pos="458">
          <p15:clr>
            <a:srgbClr val="F26B43"/>
          </p15:clr>
        </p15:guide>
        <p15:guide id="10" orient="horz" pos="391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doi.org/10.1088/0029-5515/49/9/095002" TargetMode="Externa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14508-0DC5-4E07-A6A4-8CD3857B40B4}" type="datetime1">
              <a:rPr lang="de-DE" smtClean="0"/>
              <a:t>08.03.2022</a:t>
            </a:fld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1</a:t>
            </a:fld>
            <a:endParaRPr lang="de-DE" dirty="0"/>
          </a:p>
        </p:txBody>
      </p:sp>
      <p:sp>
        <p:nvSpPr>
          <p:cNvPr id="6" name="Untertitel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u="sng" dirty="0" smtClean="0"/>
              <a:t>V. Perseo</a:t>
            </a:r>
            <a:r>
              <a:rPr lang="de-DE" dirty="0" smtClean="0"/>
              <a:t>, V. Winters, …?</a:t>
            </a:r>
            <a:endParaRPr lang="de-DE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Impurity flow measurements: identification of the thermal force regime</a:t>
            </a:r>
            <a:endParaRPr lang="en-US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V. Perseo - thermal force measurement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7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B8F4799-A7AF-4618-A3FA-88FF81E8C3DF}" type="datetime1">
              <a:rPr lang="de-DE" smtClean="0"/>
              <a:t>08.03.2022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 smtClean="0"/>
              <a:t>V. Perseo - thermal force measurement</a:t>
            </a: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2</a:t>
            </a:fld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Placeholder 5"/>
              <p:cNvSpPr>
                <a:spLocks noGrp="1"/>
              </p:cNvSpPr>
              <p:nvPr>
                <p:ph type="body" sz="quarter" idx="17"/>
              </p:nvPr>
            </p:nvSpPr>
            <p:spPr>
              <a:xfrm>
                <a:off x="479424" y="1096930"/>
                <a:ext cx="7401259" cy="5094320"/>
              </a:xfrm>
            </p:spPr>
            <p:txBody>
              <a:bodyPr/>
              <a:lstStyle/>
              <a:p>
                <a:r>
                  <a:rPr lang="en-US" sz="2200" b="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EMC3-Eirene simulations (by </a:t>
                </a:r>
                <a:r>
                  <a:rPr lang="en-US" sz="2200" b="0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Yuhe</a:t>
                </a:r>
                <a:r>
                  <a:rPr lang="en-US" sz="2200" b="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and Victoria) of average impurity flow velocity for each charge state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bar>
                            <m:barPr>
                              <m:pos m:val="top"/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bar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𝑣</m:t>
                              </m:r>
                            </m:e>
                          </m:ba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𝑍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∥</m:t>
                          </m:r>
                        </m:sub>
                      </m:sSub>
                      <m:r>
                        <a:rPr lang="en-US" sz="2200" b="0" i="1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2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∫</m:t>
                          </m:r>
                          <m:sSub>
                            <m:sSub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𝑍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𝑍</m:t>
                              </m:r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∥</m:t>
                              </m:r>
                            </m:sub>
                          </m:sSub>
                          <m:r>
                            <a:rPr lang="en-US" sz="22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⋅</m:t>
                          </m:r>
                          <m:sSub>
                            <m:sSub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𝑖</m:t>
                              </m:r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∥</m:t>
                              </m:r>
                            </m:sub>
                          </m:sSub>
                          <m:r>
                            <a:rPr lang="en-US" sz="22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𝑑𝑣</m:t>
                          </m:r>
                        </m:num>
                        <m:den>
                          <m:r>
                            <a:rPr lang="en-US" sz="22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∫</m:t>
                          </m:r>
                          <m:sSub>
                            <m:sSub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𝑍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2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𝑖</m:t>
                              </m:r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∥</m:t>
                              </m:r>
                            </m:sub>
                          </m:sSub>
                          <m:r>
                            <a:rPr lang="en-US" sz="22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|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𝑑𝑣</m:t>
                          </m:r>
                        </m:den>
                      </m:f>
                    </m:oMath>
                  </m:oMathPara>
                </a14:m>
                <a:endParaRPr lang="en-US" sz="2200" b="0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US" sz="2200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S</a:t>
                </a:r>
                <a:r>
                  <a:rPr lang="en-US" sz="2200" b="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imulations for standard </a:t>
                </a:r>
                <a:r>
                  <a:rPr lang="en-US" sz="2200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magnetic configuration </a:t>
                </a:r>
                <a:r>
                  <a:rPr lang="en-US" sz="2200" b="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(no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𝐼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𝑐𝑐</m:t>
                        </m:r>
                      </m:sub>
                    </m:sSub>
                  </m:oMath>
                </a14:m>
                <a:r>
                  <a:rPr lang="en-US" sz="2200" b="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)</a:t>
                </a:r>
              </a:p>
              <a:p>
                <a:r>
                  <a:rPr lang="en-US" sz="22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Inversion </a:t>
                </a:r>
                <a:r>
                  <a:rPr lang="en-US" sz="22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in the direction of the averaged impurity flow velocities at low </a:t>
                </a:r>
                <a:r>
                  <a:rPr lang="en-US" sz="22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densities due to thermal force regime</a:t>
                </a:r>
                <a:r>
                  <a:rPr lang="en-US" sz="2200" b="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</a:p>
              <a:p>
                <a:r>
                  <a:rPr lang="en-US" sz="2200" b="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Gradual de-coupling of the impurity flow from the main ion flow </a:t>
                </a:r>
                <a:r>
                  <a:rPr lang="en-US" sz="2200" b="0" dirty="0" smtClean="0">
                    <a:latin typeface="Calibri" panose="020F0502020204030204" pitchFamily="34" charset="0"/>
                    <a:cs typeface="Calibri" panose="020F0502020204030204" pitchFamily="34" charset="0"/>
                    <a:sym typeface="Wingdings" panose="05000000000000000000" pitchFamily="2" charset="2"/>
                  </a:rPr>
                  <a:t>+ </a:t>
                </a:r>
                <a:r>
                  <a:rPr lang="en-US" sz="2200" b="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sharp </a:t>
                </a:r>
                <a:r>
                  <a:rPr lang="en-US" sz="2200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transition below a critical </a:t>
                </a:r>
                <a:r>
                  <a:rPr lang="en-US" sz="2200" b="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density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𝑛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𝑒𝑐</m:t>
                        </m:r>
                      </m:sub>
                    </m:sSub>
                  </m:oMath>
                </a14:m>
                <a:endParaRPr lang="en-US" sz="2200" b="0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US" sz="2200" b="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Critical density </a:t>
                </a:r>
                <a:r>
                  <a:rPr lang="en-US" sz="2200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changes for different impurity charge states, input power in the </a:t>
                </a:r>
                <a:r>
                  <a:rPr lang="en-US" sz="2200" b="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SOL, and </a:t>
                </a:r>
                <a:r>
                  <a:rPr lang="en-US" sz="2200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connection </a:t>
                </a:r>
                <a:r>
                  <a:rPr lang="en-US" sz="2200" b="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lengths</a:t>
                </a:r>
              </a:p>
              <a:p>
                <a:r>
                  <a:rPr lang="en-US" sz="2200" b="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Different regimes are expected also for different regions of the SOL (i.e. </a:t>
                </a:r>
                <a:r>
                  <a:rPr lang="en-US" sz="2200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thermal force dominated scenarios </a:t>
                </a:r>
                <a:r>
                  <a:rPr lang="en-US" sz="2200" b="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should be observable close </a:t>
                </a:r>
                <a:r>
                  <a:rPr lang="en-US" sz="2200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to the LCFS</a:t>
                </a:r>
                <a:r>
                  <a:rPr lang="en-US" sz="2200" b="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)</a:t>
                </a:r>
                <a:endParaRPr lang="en-US" sz="2200" b="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US" b="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6" name="Tex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7"/>
              </p:nvPr>
            </p:nvSpPr>
            <p:spPr>
              <a:xfrm>
                <a:off x="479424" y="1096930"/>
                <a:ext cx="7401259" cy="5094320"/>
              </a:xfrm>
              <a:blipFill>
                <a:blip r:embed="rId2"/>
                <a:stretch>
                  <a:fillRect l="-2224" t="-1555" b="-15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84" y="3408946"/>
            <a:ext cx="3709737" cy="278230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380000" y="3703257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1400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=5 MW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29074" y="1012539"/>
            <a:ext cx="2935705" cy="252561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882908" y="2864730"/>
            <a:ext cx="9941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1400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=10 MW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5400000">
            <a:off x="10022407" y="2056854"/>
            <a:ext cx="20630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Y. Feng et al. NF 49 (2009)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5400000">
            <a:off x="10897775" y="4646208"/>
            <a:ext cx="9278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V. Winters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726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 dirty="0"/>
              <a:t>Impurity flow measurements: identification of the thermal force regime</a:t>
            </a:r>
            <a:endParaRPr lang="de-DE" sz="2700" dirty="0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69A265A-7F14-412F-BCCD-B1A62BDF5234}" type="datetime1">
              <a:rPr lang="de-DE" smtClean="0"/>
              <a:t>08.03.2022</a:t>
            </a:fld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V. Perseo - thermal force measurement</a:t>
            </a:r>
            <a:endParaRPr lang="en-US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3</a:t>
            </a:fld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Inhaltsplatzhalter 3"/>
              <p:cNvSpPr>
                <a:spLocks noGrp="1"/>
              </p:cNvSpPr>
              <p:nvPr>
                <p:ph idx="1"/>
              </p:nvPr>
            </p:nvSpPr>
            <p:spPr>
              <a:xfrm>
                <a:off x="479425" y="967417"/>
                <a:ext cx="7120302" cy="5104490"/>
              </a:xfrm>
            </p:spPr>
            <p:txBody>
              <a:bodyPr lIns="0"/>
              <a:lstStyle/>
              <a:p>
                <a:pPr marL="0" lvl="0" indent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None/>
                </a:pPr>
                <a:r>
                  <a:rPr lang="en-US" altLang="de-DE" sz="22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Objectives:</a:t>
                </a:r>
              </a:p>
              <a:p>
                <a:pPr marL="0" lvl="0" indent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None/>
                </a:pPr>
                <a:r>
                  <a:rPr lang="en-US" altLang="de-DE" sz="1600" b="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Identification of plasma parameters or SOL regions where the thermal force dominates the impurity parallel force balance by measuring the impurity flows</a:t>
                </a:r>
                <a:endParaRPr lang="en-US" altLang="de-DE" sz="500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None/>
                </a:pPr>
                <a:r>
                  <a:rPr lang="en-US" altLang="de-DE" sz="22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Approach:</a:t>
                </a:r>
                <a:endParaRPr lang="en-US" altLang="de-DE" sz="22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lvl="0" indent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None/>
                </a:pPr>
                <a:r>
                  <a:rPr lang="en-US" sz="1600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Use different impurity line </a:t>
                </a:r>
                <a:r>
                  <a:rPr lang="en-US" sz="1600" b="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filters/puff </a:t>
                </a:r>
                <a:r>
                  <a:rPr lang="en-US" sz="1600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(C II, C III, C IV, C VI, He II) to validate existence of thermal force dominated flows/transition to friction force regime </a:t>
                </a:r>
                <a:r>
                  <a:rPr lang="en-US" sz="1600" b="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using </a:t>
                </a:r>
                <a:r>
                  <a:rPr lang="en-US" sz="1600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CIS. Need of series of experiments with different densities </a:t>
                </a:r>
                <a:r>
                  <a:rPr lang="en-US" sz="1600" b="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to </a:t>
                </a:r>
                <a:r>
                  <a:rPr lang="en-US" sz="1600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be repeated for each </a:t>
                </a:r>
                <a:r>
                  <a:rPr lang="en-US" sz="1600" b="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filter</a:t>
                </a:r>
                <a:endParaRPr lang="en-US" altLang="de-DE" sz="500" b="0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lvl="0" indent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None/>
                </a:pPr>
                <a:r>
                  <a:rPr lang="en-US" altLang="de-DE" sz="22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Special requirements:</a:t>
                </a:r>
              </a:p>
              <a:p>
                <a:pPr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b="0" u="sng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Diagnostics: </a:t>
                </a:r>
              </a:p>
              <a:p>
                <a:pPr lvl="1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CIS (with different filters)</a:t>
                </a:r>
              </a:p>
              <a:p>
                <a:pPr lvl="1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Dispersive spectroscopy at the same wavelength selected by CIS filter</a:t>
                </a:r>
              </a:p>
              <a:p>
                <a:pPr lvl="1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MPM with Mach probes to asses changes in the main ion flows</a:t>
                </a:r>
              </a:p>
              <a:p>
                <a:pPr lvl="1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Profile diagnostics for temperature gradients?</a:t>
                </a:r>
              </a:p>
              <a:p>
                <a:pPr lvl="1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CXRS for impurity content?</a:t>
                </a:r>
                <a:endParaRPr lang="en-US" altLang="de-DE" sz="16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b="0" u="sng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Program design:</a:t>
                </a:r>
              </a:p>
              <a:p>
                <a:pPr lvl="1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b="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If He II is measured, need of He puffs</a:t>
                </a:r>
              </a:p>
              <a:p>
                <a:pPr lvl="1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b="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Changing filter means changing the calibration set-up (</a:t>
                </a:r>
                <a14:m>
                  <m:oMath xmlns:m="http://schemas.openxmlformats.org/officeDocument/2006/math">
                    <m:r>
                      <a:rPr lang="en-US" altLang="de-DE" sz="16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∼</m:t>
                    </m:r>
                  </m:oMath>
                </a14:m>
                <a:r>
                  <a:rPr lang="en-US" altLang="de-DE" sz="1600" b="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20 min)</a:t>
                </a:r>
              </a:p>
              <a:p>
                <a:pPr lvl="1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de-DE" sz="16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altLang="de-DE" sz="16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𝑓</m:t>
                        </m:r>
                      </m:e>
                      <m:sub>
                        <m:r>
                          <a:rPr lang="en-US" altLang="de-DE" sz="16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𝑟𝑎𝑑</m:t>
                        </m:r>
                      </m:sub>
                    </m:sSub>
                  </m:oMath>
                </a14:m>
                <a:r>
                  <a:rPr lang="en-US" altLang="de-DE" sz="1600" b="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should be kept </a:t>
                </a:r>
                <a14:m>
                  <m:oMath xmlns:m="http://schemas.openxmlformats.org/officeDocument/2006/math">
                    <m:r>
                      <a:rPr lang="en-US" altLang="de-DE" sz="16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≤ </m:t>
                    </m:r>
                  </m:oMath>
                </a14:m>
                <a:r>
                  <a:rPr lang="en-US" altLang="de-DE" sz="1600" b="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0.3</a:t>
                </a:r>
              </a:p>
              <a:p>
                <a:pPr marL="0" indent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None/>
                </a:pPr>
                <a:r>
                  <a:rPr lang="en-US" sz="22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Can be combined with:</a:t>
                </a:r>
              </a:p>
              <a:p>
                <a:pPr lvl="1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b="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Other proposals with density scans or He puffs</a:t>
                </a:r>
                <a:endParaRPr lang="de-DE" altLang="de-DE" sz="1600" b="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" name="Inhaltsplatzhalt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79425" y="967417"/>
                <a:ext cx="7120302" cy="5104490"/>
              </a:xfrm>
              <a:blipFill>
                <a:blip r:embed="rId2"/>
                <a:stretch>
                  <a:fillRect l="-2397" t="-836" b="-60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8749479" y="909929"/>
            <a:ext cx="22856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Example 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Time-trace (</a:t>
            </a:r>
            <a:r>
              <a:rPr lang="en-US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approx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3946713"/>
              </p:ext>
            </p:extLst>
          </p:nvPr>
        </p:nvGraphicFramePr>
        <p:xfrm>
          <a:off x="8726905" y="3599017"/>
          <a:ext cx="326193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2969">
                  <a:extLst>
                    <a:ext uri="{9D8B030D-6E8A-4147-A177-3AD203B41FA5}">
                      <a16:colId xmlns:a16="http://schemas.microsoft.com/office/drawing/2014/main" val="3827600593"/>
                    </a:ext>
                  </a:extLst>
                </a:gridCol>
                <a:gridCol w="1368969">
                  <a:extLst>
                    <a:ext uri="{9D8B030D-6E8A-4147-A177-3AD203B41FA5}">
                      <a16:colId xmlns:a16="http://schemas.microsoft.com/office/drawing/2014/main" val="2982598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Task Force(s)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III-2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1844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Mag.</a:t>
                      </a:r>
                      <a:r>
                        <a:rPr lang="en-US" baseline="0" dirty="0" smtClean="0"/>
                        <a:t> Configurations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EIM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1023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No.</a:t>
                      </a:r>
                      <a:r>
                        <a:rPr lang="en-US" baseline="0" dirty="0" smtClean="0"/>
                        <a:t> of programs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r>
                        <a:rPr lang="en-US" baseline="0" dirty="0" smtClean="0"/>
                        <a:t> (as filters)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272478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0645648"/>
              </p:ext>
            </p:extLst>
          </p:nvPr>
        </p:nvGraphicFramePr>
        <p:xfrm>
          <a:off x="6793832" y="4737195"/>
          <a:ext cx="5195011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7321">
                  <a:extLst>
                    <a:ext uri="{9D8B030D-6E8A-4147-A177-3AD203B41FA5}">
                      <a16:colId xmlns:a16="http://schemas.microsoft.com/office/drawing/2014/main" val="3827600593"/>
                    </a:ext>
                  </a:extLst>
                </a:gridCol>
                <a:gridCol w="2137690">
                  <a:extLst>
                    <a:ext uri="{9D8B030D-6E8A-4147-A177-3AD203B41FA5}">
                      <a16:colId xmlns:a16="http://schemas.microsoft.com/office/drawing/2014/main" val="2982598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Requested</a:t>
                      </a:r>
                      <a:r>
                        <a:rPr lang="en-US" baseline="0" dirty="0" smtClean="0"/>
                        <a:t> Parameters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1844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Heating [MW] (ECRH,</a:t>
                      </a:r>
                      <a:r>
                        <a:rPr lang="en-US" baseline="0" dirty="0" smtClean="0"/>
                        <a:t> NBI, ICRH)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Highest</a:t>
                      </a:r>
                      <a:r>
                        <a:rPr lang="en-US" baseline="0" dirty="0" smtClean="0"/>
                        <a:t> available input power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1023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Density (feed-back/-</a:t>
                      </a:r>
                      <a:r>
                        <a:rPr lang="en-US" dirty="0" err="1" smtClean="0"/>
                        <a:t>fwd</a:t>
                      </a:r>
                      <a:r>
                        <a:rPr lang="en-US" baseline="0" dirty="0" smtClean="0"/>
                        <a:t>)</a:t>
                      </a:r>
                      <a:r>
                        <a:rPr lang="en-US" dirty="0" smtClean="0"/>
                        <a:t> [10</a:t>
                      </a:r>
                      <a:r>
                        <a:rPr lang="en-US" baseline="30000" dirty="0" smtClean="0"/>
                        <a:t>19 </a:t>
                      </a:r>
                      <a:r>
                        <a:rPr lang="en-US" baseline="0" dirty="0" smtClean="0"/>
                        <a:t>m</a:t>
                      </a:r>
                      <a:r>
                        <a:rPr lang="en-US" baseline="30000" dirty="0" smtClean="0"/>
                        <a:t>-3</a:t>
                      </a:r>
                      <a:r>
                        <a:rPr lang="en-US" baseline="0" dirty="0" smtClean="0"/>
                        <a:t>] </a:t>
                      </a:r>
                      <a:endParaRPr lang="en-US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tdb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3018618"/>
                  </a:ext>
                </a:extLst>
              </a:tr>
            </a:tbl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3213278"/>
              </p:ext>
            </p:extLst>
          </p:nvPr>
        </p:nvGraphicFramePr>
        <p:xfrm>
          <a:off x="7752000" y="1131881"/>
          <a:ext cx="3962400" cy="2409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4430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issues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FB3B4F7-7F42-47E4-B21C-837C12222752}" type="datetime1">
              <a:rPr lang="de-DE" smtClean="0"/>
              <a:t>08.03.2022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V. Perseo - thermal force measurement</a:t>
            </a: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4</a:t>
            </a:fld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Placeholder 5"/>
              <p:cNvSpPr>
                <a:spLocks noGrp="1"/>
              </p:cNvSpPr>
              <p:nvPr>
                <p:ph type="body" sz="quarter" idx="17"/>
              </p:nvPr>
            </p:nvSpPr>
            <p:spPr>
              <a:xfrm>
                <a:off x="479425" y="1096930"/>
                <a:ext cx="11234975" cy="5094320"/>
              </a:xfrm>
            </p:spPr>
            <p:txBody>
              <a:bodyPr/>
              <a:lstStyle/>
              <a:p>
                <a:r>
                  <a:rPr lang="en-US" sz="2200" b="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EMC3-Eirene simulations performed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𝑃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𝑖𝑛</m:t>
                        </m:r>
                      </m:sub>
                    </m:sSub>
                    <m:r>
                      <a:rPr lang="en-US" sz="22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 </m:t>
                    </m:r>
                  </m:oMath>
                </a14:m>
                <a:r>
                  <a:rPr lang="en-US" sz="2200" b="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5 </a:t>
                </a:r>
                <a:r>
                  <a:rPr lang="en-US" sz="2200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MW </a:t>
                </a:r>
                <a:r>
                  <a:rPr lang="en-US" sz="2200" b="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indicate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acc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𝑛</m:t>
                            </m:r>
                          </m:e>
                        </m:acc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𝑒𝑐</m:t>
                        </m:r>
                      </m:sub>
                    </m:sSub>
                    <m:r>
                      <a:rPr lang="en-US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≈</m:t>
                    </m:r>
                    <m:sSub>
                      <m:sSubPr>
                        <m:ctrlPr>
                          <a:rPr lang="en-US" sz="22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2</m:t>
                        </m:r>
                        <m:r>
                          <a:rPr lang="en-US" sz="22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𝑛</m:t>
                        </m:r>
                      </m:e>
                      <m:sub>
                        <m:r>
                          <a:rPr lang="en-US" sz="22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𝑒𝑐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, 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𝑠𝑒𝑝</m:t>
                        </m:r>
                      </m:sub>
                    </m:sSub>
                    <m:r>
                      <a:rPr lang="en-US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≈</m:t>
                    </m:r>
                    <m:r>
                      <a:rPr lang="en-US" sz="2200" b="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sz="2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−2.5</m:t>
                    </m:r>
                    <m:r>
                      <a:rPr lang="en-US" sz="2200" b="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en-US" sz="2200" b="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200" b="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19</m:t>
                        </m:r>
                      </m:sup>
                    </m:sSup>
                    <m:r>
                      <a:rPr lang="en-US" sz="2200" b="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200" b="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m</a:t>
                </a:r>
                <a:r>
                  <a:rPr lang="en-US" sz="2200" b="0" baseline="300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-2</a:t>
                </a:r>
                <a:r>
                  <a:rPr lang="en-US" sz="2200" b="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200" b="0" dirty="0" smtClean="0">
                    <a:latin typeface="Calibri" panose="020F0502020204030204" pitchFamily="34" charset="0"/>
                    <a:cs typeface="Calibri" panose="020F0502020204030204" pitchFamily="34" charset="0"/>
                    <a:sym typeface="Wingdings" panose="05000000000000000000" pitchFamily="2" charset="2"/>
                  </a:rPr>
                  <a:t> </a:t>
                </a:r>
                <a:r>
                  <a:rPr lang="en-US" sz="2200" b="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most </a:t>
                </a:r>
                <a:r>
                  <a:rPr lang="en-US" sz="2200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likely too low to </a:t>
                </a:r>
                <a:r>
                  <a:rPr lang="en-US" sz="2200" b="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reach </a:t>
                </a:r>
                <a:br>
                  <a:rPr lang="en-US" sz="2200" b="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lang="en-US" sz="2200" b="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Increasing </a:t>
                </a:r>
                <a:r>
                  <a:rPr lang="en-US" sz="2200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the critical density might be possible if: </a:t>
                </a:r>
              </a:p>
              <a:p>
                <a:pPr lvl="1"/>
                <a:r>
                  <a:rPr lang="en-US" sz="1800" b="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studies </a:t>
                </a:r>
                <a:r>
                  <a:rPr lang="en-US" sz="1800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are performed in configurations with decreased connection length with respect to standard (control coils, limiter, high iota) </a:t>
                </a:r>
                <a:r>
                  <a:rPr lang="en-US" sz="1800" b="0" dirty="0">
                    <a:latin typeface="Calibri" panose="020F0502020204030204" pitchFamily="34" charset="0"/>
                    <a:cs typeface="Calibri" panose="020F0502020204030204" pitchFamily="34" charset="0"/>
                    <a:sym typeface="Wingdings" panose="05000000000000000000" pitchFamily="2" charset="2"/>
                  </a:rPr>
                  <a:t></a:t>
                </a:r>
                <a:r>
                  <a:rPr lang="en-US" sz="1800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need to be checked if available changes are enough to make an actual difference (simulations</a:t>
                </a:r>
                <a:r>
                  <a:rPr lang="en-US" sz="1800" b="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?)</a:t>
                </a:r>
              </a:p>
              <a:p>
                <a:pPr lvl="1"/>
                <a:r>
                  <a:rPr lang="en-US" sz="1800" b="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the </a:t>
                </a:r>
                <a:r>
                  <a:rPr lang="en-US" sz="1800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studies are performed at higher power </a:t>
                </a:r>
                <a:r>
                  <a:rPr lang="en-US" sz="1800" b="0" dirty="0">
                    <a:latin typeface="Calibri" panose="020F0502020204030204" pitchFamily="34" charset="0"/>
                    <a:cs typeface="Calibri" panose="020F0502020204030204" pitchFamily="34" charset="0"/>
                    <a:sym typeface="Wingdings" panose="05000000000000000000" pitchFamily="2" charset="2"/>
                  </a:rPr>
                  <a:t></a:t>
                </a:r>
                <a:r>
                  <a:rPr lang="en-US" sz="1800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need to quantify how much higher for a reasonable density (simulations?)</a:t>
                </a:r>
              </a:p>
              <a:p>
                <a:r>
                  <a:rPr lang="en-US" sz="2200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At very low densities, drifts are expected to be important. Possible aids:</a:t>
                </a:r>
              </a:p>
              <a:p>
                <a:pPr lvl="1"/>
                <a:r>
                  <a:rPr lang="en-US" sz="1800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change in connection </a:t>
                </a:r>
                <a:r>
                  <a:rPr lang="en-US" sz="1800" b="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length/field </a:t>
                </a:r>
                <a:r>
                  <a:rPr lang="en-US" sz="1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line </a:t>
                </a:r>
                <a:r>
                  <a:rPr lang="en-US" sz="1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pitch </a:t>
                </a:r>
                <a:r>
                  <a:rPr lang="en-US" sz="1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should decrease the importance of at least </a:t>
                </a:r>
                <a:r>
                  <a:rPr lang="en-US" sz="18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binormal</a:t>
                </a:r>
                <a:r>
                  <a:rPr lang="en-US" sz="1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18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ExB</a:t>
                </a:r>
                <a:r>
                  <a:rPr lang="en-US" sz="1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1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drift (is the change with control coils enough?)</a:t>
                </a:r>
                <a:endParaRPr lang="en-US" sz="1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lvl="1"/>
                <a:r>
                  <a:rPr lang="en-US" sz="1800" b="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Measuring different charge states for carbon could give insights on what has the dominant role at low densities. For example, the critical density for the thermal/friction transition is particularly low for C II, so measuring C II at the same plasma conditions of C III, C IV and C VI can help in isolating the effects. Problem: change in measurement location due to passive nature of the measurement.</a:t>
                </a:r>
              </a:p>
              <a:p>
                <a:r>
                  <a:rPr lang="en-US" sz="22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Resources might not be available to assess all the points before the proposal submission</a:t>
                </a:r>
                <a:endParaRPr lang="en-US" sz="22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6" name="Tex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7"/>
              </p:nvPr>
            </p:nvSpPr>
            <p:spPr>
              <a:xfrm>
                <a:off x="479425" y="1096930"/>
                <a:ext cx="11234975" cy="5094320"/>
              </a:xfrm>
              <a:blipFill>
                <a:blip r:embed="rId2"/>
                <a:stretch>
                  <a:fillRect l="-1465" t="-1316" r="-4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8755890"/>
      </p:ext>
    </p:extLst>
  </p:cSld>
  <p:clrMapOvr>
    <a:masterClrMapping/>
  </p:clrMapOvr>
</p:sld>
</file>

<file path=ppt/theme/theme1.xml><?xml version="1.0" encoding="utf-8"?>
<a:theme xmlns:a="http://schemas.openxmlformats.org/drawingml/2006/main" name="Title">
  <a:themeElements>
    <a:clrScheme name="IPP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5BAA"/>
      </a:accent1>
      <a:accent2>
        <a:srgbClr val="B42041"/>
      </a:accent2>
      <a:accent3>
        <a:srgbClr val="70AD47"/>
      </a:accent3>
      <a:accent4>
        <a:srgbClr val="F9A807"/>
      </a:accent4>
      <a:accent5>
        <a:srgbClr val="4472C4"/>
      </a:accent5>
      <a:accent6>
        <a:srgbClr val="FF0000"/>
      </a:accent6>
      <a:hlink>
        <a:srgbClr val="005BAA"/>
      </a:hlink>
      <a:folHlink>
        <a:srgbClr val="954F72"/>
      </a:folHlink>
    </a:clrScheme>
    <a:fontScheme name="IPP Slide Arial Narro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IPP blue">
      <a:srgbClr val="005BAA"/>
    </a:custClr>
  </a:custClrLst>
  <a:extLst>
    <a:ext uri="{05A4C25C-085E-4340-85A3-A5531E510DB2}">
      <thm15:themeFamily xmlns:thm15="http://schemas.microsoft.com/office/thememl/2012/main" name="slide_template_W7X_2021_1_16_9" id="{DB204B8B-2A32-4AB1-8B06-73C1C2016281}" vid="{A03B6DF7-8AFC-492F-A27B-F0D4904FAE74}"/>
    </a:ext>
  </a:extLst>
</a:theme>
</file>

<file path=ppt/theme/theme2.xml><?xml version="1.0" encoding="utf-8"?>
<a:theme xmlns:a="http://schemas.openxmlformats.org/drawingml/2006/main" name="Content">
  <a:themeElements>
    <a:clrScheme name="IPP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5BAA"/>
      </a:accent1>
      <a:accent2>
        <a:srgbClr val="B42041"/>
      </a:accent2>
      <a:accent3>
        <a:srgbClr val="70AD47"/>
      </a:accent3>
      <a:accent4>
        <a:srgbClr val="F9A807"/>
      </a:accent4>
      <a:accent5>
        <a:srgbClr val="4472C4"/>
      </a:accent5>
      <a:accent6>
        <a:srgbClr val="FF0000"/>
      </a:accent6>
      <a:hlink>
        <a:srgbClr val="005BAA"/>
      </a:hlink>
      <a:folHlink>
        <a:srgbClr val="954F72"/>
      </a:folHlink>
    </a:clrScheme>
    <a:fontScheme name="IPP Slide Arial Narro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IPP blue">
      <a:srgbClr val="005BAA"/>
    </a:custClr>
  </a:custClrLst>
  <a:extLst>
    <a:ext uri="{05A4C25C-085E-4340-85A3-A5531E510DB2}">
      <thm15:themeFamily xmlns:thm15="http://schemas.microsoft.com/office/thememl/2012/main" name="slide_template_W7X_2021_1_16_9" id="{DB204B8B-2A32-4AB1-8B06-73C1C2016281}" vid="{79052847-E89B-4EE1-BF57-F6174897CD11}"/>
    </a:ext>
  </a:extLst>
</a:theme>
</file>

<file path=ppt/theme/theme3.xml><?xml version="1.0" encoding="utf-8"?>
<a:theme xmlns:a="http://schemas.openxmlformats.org/drawingml/2006/main" name="IPP_only">
  <a:themeElements>
    <a:clrScheme name="IPP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5BAA"/>
      </a:accent1>
      <a:accent2>
        <a:srgbClr val="B42041"/>
      </a:accent2>
      <a:accent3>
        <a:srgbClr val="70AD47"/>
      </a:accent3>
      <a:accent4>
        <a:srgbClr val="F9A807"/>
      </a:accent4>
      <a:accent5>
        <a:srgbClr val="4472C4"/>
      </a:accent5>
      <a:accent6>
        <a:srgbClr val="FF0000"/>
      </a:accent6>
      <a:hlink>
        <a:srgbClr val="005BAA"/>
      </a:hlink>
      <a:folHlink>
        <a:srgbClr val="954F72"/>
      </a:folHlink>
    </a:clrScheme>
    <a:fontScheme name="IPP Slide Arial Narro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IPP blue">
      <a:srgbClr val="005BAA"/>
    </a:custClr>
  </a:custClrLst>
  <a:extLst>
    <a:ext uri="{05A4C25C-085E-4340-85A3-A5531E510DB2}">
      <thm15:themeFamily xmlns:thm15="http://schemas.microsoft.com/office/thememl/2012/main" name="slide_template_W7X_2021_1_16_9" id="{DB204B8B-2A32-4AB1-8B06-73C1C2016281}" vid="{1CB40B42-8524-476D-B45F-908EFFE5EF28}"/>
    </a:ext>
  </a:extLst>
</a:theme>
</file>

<file path=ppt/theme/theme4.xml><?xml version="1.0" encoding="utf-8"?>
<a:theme xmlns:a="http://schemas.openxmlformats.org/drawingml/2006/main" name="Blank">
  <a:themeElements>
    <a:clrScheme name="IPP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5BAA"/>
      </a:accent1>
      <a:accent2>
        <a:srgbClr val="B42041"/>
      </a:accent2>
      <a:accent3>
        <a:srgbClr val="70AD47"/>
      </a:accent3>
      <a:accent4>
        <a:srgbClr val="F9A807"/>
      </a:accent4>
      <a:accent5>
        <a:srgbClr val="4472C4"/>
      </a:accent5>
      <a:accent6>
        <a:srgbClr val="FF0000"/>
      </a:accent6>
      <a:hlink>
        <a:srgbClr val="005BAA"/>
      </a:hlink>
      <a:folHlink>
        <a:srgbClr val="954F72"/>
      </a:folHlink>
    </a:clrScheme>
    <a:fontScheme name="Standard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IPP blue">
      <a:srgbClr val="005BAA"/>
    </a:custClr>
  </a:custClrLst>
  <a:extLst>
    <a:ext uri="{05A4C25C-085E-4340-85A3-A5531E510DB2}">
      <thm15:themeFamily xmlns:thm15="http://schemas.microsoft.com/office/thememl/2012/main" name="slide_template_W7X_2021_1_16_9" id="{DB204B8B-2A32-4AB1-8B06-73C1C2016281}" vid="{9D555B17-F7CD-45D6-8709-D6982EBE01C8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IPP blue">
      <a:srgbClr val="005BAA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slide_template_W7X_2021_1_16_9</Template>
  <TotalTime>0</TotalTime>
  <Words>726</Words>
  <Application>Microsoft Office PowerPoint</Application>
  <PresentationFormat>Widescreen</PresentationFormat>
  <Paragraphs>64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Arial Narrow</vt:lpstr>
      <vt:lpstr>Calibri</vt:lpstr>
      <vt:lpstr>Cambria Math</vt:lpstr>
      <vt:lpstr>Wingdings</vt:lpstr>
      <vt:lpstr>Title</vt:lpstr>
      <vt:lpstr>Content</vt:lpstr>
      <vt:lpstr>IPP_only</vt:lpstr>
      <vt:lpstr>Blank</vt:lpstr>
      <vt:lpstr>Impurity flow measurements: identification of the thermal force regime</vt:lpstr>
      <vt:lpstr>Background</vt:lpstr>
      <vt:lpstr>Impurity flow measurements: identification of the thermal force regime</vt:lpstr>
      <vt:lpstr>Open issues</vt:lpstr>
    </vt:vector>
  </TitlesOfParts>
  <Company>Max-Planck-Institut f. Plasmaphysik, Greifswald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</dc:title>
  <dc:creator>Felix Reimold</dc:creator>
  <cp:lastModifiedBy>Valeria Perseo</cp:lastModifiedBy>
  <cp:revision>134</cp:revision>
  <dcterms:created xsi:type="dcterms:W3CDTF">2021-03-10T14:07:24Z</dcterms:created>
  <dcterms:modified xsi:type="dcterms:W3CDTF">2022-03-08T16:07:14Z</dcterms:modified>
</cp:coreProperties>
</file>