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9.png" ContentType="image/png"/>
  <Override PartName="/ppt/media/image13.png" ContentType="image/png"/>
  <Override PartName="/ppt/media/image14.png" ContentType="image/png"/>
  <Override PartName="/ppt/media/image1.wmf" ContentType="image/x-wmf"/>
  <Override PartName="/ppt/media/image2.wmf" ContentType="image/x-wmf"/>
  <Override PartName="/ppt/media/image15.png" ContentType="image/png"/>
  <Override PartName="/ppt/media/image3.jpeg" ContentType="image/jpeg"/>
  <Override PartName="/ppt/media/image4.wmf" ContentType="image/x-wmf"/>
  <Override PartName="/ppt/media/image10.png" ContentType="image/png"/>
  <Override PartName="/ppt/media/image5.wmf" ContentType="image/x-wmf"/>
  <Override PartName="/ppt/media/image11.png" ContentType="image/png"/>
  <Override PartName="/ppt/media/image6.wmf" ContentType="image/x-wmf"/>
  <Override PartName="/ppt/media/image12.png" ContentType="image/png"/>
  <Override PartName="/ppt/media/image7.wmf" ContentType="image/x-wmf"/>
  <Override PartName="/ppt/media/image8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scatterChart>
        <c:scatterStyle val="line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Density [1e19]</c:v>
                </c:pt>
              </c:strCache>
            </c:strRef>
          </c:tx>
          <c:spPr>
            <a:solidFill>
              <a:srgbClr val="004586"/>
            </a:solidFill>
            <a:ln w="31680">
              <a:solidFill>
                <a:srgbClr val="004586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1</c:f>
              <c:numCache>
                <c:formatCode>General</c:formatCode>
                <c:ptCount val="53"/>
              </c:numCache>
            </c:numRef>
          </c:xVal>
          <c:yVal>
            <c:numRef>
              <c:f>0</c:f>
              <c:numCache>
                <c:formatCode>General</c:formatCode>
                <c:ptCount val="53"/>
              </c:numCache>
            </c:numRef>
          </c:yVal>
          <c:smooth val="0"/>
        </c:ser>
        <c:ser>
          <c:idx val="1"/>
          <c:order val="1"/>
          <c:tx>
            <c:strRef>
              <c:f>label 2</c:f>
              <c:strCache>
                <c:ptCount val="1"/>
                <c:pt idx="0">
                  <c:v>Test-puff</c:v>
                </c:pt>
              </c:strCache>
            </c:strRef>
          </c:tx>
          <c:spPr>
            <a:solidFill>
              <a:srgbClr val="83caff"/>
            </a:solidFill>
            <a:ln w="31680">
              <a:solidFill>
                <a:srgbClr val="83caff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3</c:f>
              <c:numCache>
                <c:formatCode>General</c:formatCode>
                <c:ptCount val="53"/>
              </c:numCache>
            </c:numRef>
          </c:xVal>
          <c:yVal>
            <c:numRef>
              <c:f>2</c:f>
              <c:numCache>
                <c:formatCode>General</c:formatCode>
                <c:ptCount val="53"/>
              </c:numCache>
            </c:numRef>
          </c:yVal>
          <c:smooth val="0"/>
        </c:ser>
        <c:ser>
          <c:idx val="2"/>
          <c:order val="2"/>
          <c:tx>
            <c:strRef>
              <c:f>label 4</c:f>
              <c:strCache>
                <c:ptCount val="1"/>
                <c:pt idx="0">
                  <c:v>N-puff [1e22]</c:v>
                </c:pt>
              </c:strCache>
            </c:strRef>
          </c:tx>
          <c:spPr>
            <a:solidFill>
              <a:srgbClr val="579d1c"/>
            </a:solidFill>
            <a:ln w="31680">
              <a:solidFill>
                <a:srgbClr val="579d1c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5</c:f>
              <c:numCache>
                <c:formatCode>General</c:formatCode>
                <c:ptCount val="53"/>
                <c:pt idx="0">
                  <c:v>0</c:v>
                </c:pt>
                <c:pt idx="1">
                  <c:v>0.5</c:v>
                </c:pt>
                <c:pt idx="2">
                  <c:v>1.02</c:v>
                </c:pt>
                <c:pt idx="3">
                  <c:v>1.25</c:v>
                </c:pt>
                <c:pt idx="4">
                  <c:v>1.27</c:v>
                </c:pt>
                <c:pt idx="5">
                  <c:v>2</c:v>
                </c:pt>
                <c:pt idx="6">
                  <c:v>2.02</c:v>
                </c:pt>
                <c:pt idx="7">
                  <c:v>2.25</c:v>
                </c:pt>
                <c:pt idx="8">
                  <c:v>2.27</c:v>
                </c:pt>
                <c:pt idx="9">
                  <c:v>3</c:v>
                </c:pt>
                <c:pt idx="10">
                  <c:v>3.02</c:v>
                </c:pt>
                <c:pt idx="11">
                  <c:v>3.25</c:v>
                </c:pt>
                <c:pt idx="12">
                  <c:v>3.27</c:v>
                </c:pt>
                <c:pt idx="13">
                  <c:v>4</c:v>
                </c:pt>
                <c:pt idx="14">
                  <c:v>4.02</c:v>
                </c:pt>
                <c:pt idx="15">
                  <c:v>4.25</c:v>
                </c:pt>
                <c:pt idx="16">
                  <c:v>4.27</c:v>
                </c:pt>
                <c:pt idx="17">
                  <c:v>5</c:v>
                </c:pt>
                <c:pt idx="18">
                  <c:v>5.02</c:v>
                </c:pt>
                <c:pt idx="19">
                  <c:v>5.25</c:v>
                </c:pt>
                <c:pt idx="20">
                  <c:v>5.27</c:v>
                </c:pt>
                <c:pt idx="21">
                  <c:v>6</c:v>
                </c:pt>
                <c:pt idx="22">
                  <c:v>6.02</c:v>
                </c:pt>
                <c:pt idx="23">
                  <c:v>6.25</c:v>
                </c:pt>
                <c:pt idx="24">
                  <c:v>6.27</c:v>
                </c:pt>
                <c:pt idx="25">
                  <c:v>7</c:v>
                </c:pt>
                <c:pt idx="26">
                  <c:v>7.02</c:v>
                </c:pt>
                <c:pt idx="27">
                  <c:v>7.25</c:v>
                </c:pt>
                <c:pt idx="28">
                  <c:v>7.27</c:v>
                </c:pt>
                <c:pt idx="29">
                  <c:v>8</c:v>
                </c:pt>
                <c:pt idx="30">
                  <c:v>8.02</c:v>
                </c:pt>
                <c:pt idx="31">
                  <c:v>8.25</c:v>
                </c:pt>
                <c:pt idx="32">
                  <c:v>8.27</c:v>
                </c:pt>
                <c:pt idx="33">
                  <c:v>9</c:v>
                </c:pt>
                <c:pt idx="34">
                  <c:v>9.02</c:v>
                </c:pt>
                <c:pt idx="35">
                  <c:v>9.25</c:v>
                </c:pt>
                <c:pt idx="36">
                  <c:v>9.27</c:v>
                </c:pt>
                <c:pt idx="37">
                  <c:v>10</c:v>
                </c:pt>
                <c:pt idx="38">
                  <c:v>10.02</c:v>
                </c:pt>
              </c:numCache>
            </c:numRef>
          </c:xVal>
          <c:yVal>
            <c:numRef>
              <c:f>4</c:f>
              <c:numCache>
                <c:formatCode>General</c:formatCode>
                <c:ptCount val="53"/>
                <c:pt idx="0">
                  <c:v>0</c:v>
                </c:pt>
                <c:pt idx="1">
                  <c:v>15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label 6</c:f>
              <c:strCache>
                <c:ptCount val="1"/>
                <c:pt idx="0">
                  <c:v>MPM</c:v>
                </c:pt>
              </c:strCache>
            </c:strRef>
          </c:tx>
          <c:spPr>
            <a:solidFill>
              <a:srgbClr val="ffd320"/>
            </a:solidFill>
            <a:ln w="31680">
              <a:solidFill>
                <a:srgbClr val="ffd320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7</c:f>
              <c:numCache>
                <c:formatCode>General</c:formatCode>
                <c:ptCount val="53"/>
                <c:pt idx="0">
                  <c:v>0</c:v>
                </c:pt>
                <c:pt idx="1">
                  <c:v>1</c:v>
                </c:pt>
                <c:pt idx="2">
                  <c:v>9.3</c:v>
                </c:pt>
                <c:pt idx="3">
                  <c:v>9.4</c:v>
                </c:pt>
                <c:pt idx="4">
                  <c:v>9.5</c:v>
                </c:pt>
                <c:pt idx="5">
                  <c:v>10.5</c:v>
                </c:pt>
                <c:pt idx="6">
                  <c:v>10.6</c:v>
                </c:pt>
                <c:pt idx="7">
                  <c:v>10.7</c:v>
                </c:pt>
                <c:pt idx="8">
                  <c:v>11.48</c:v>
                </c:pt>
                <c:pt idx="9">
                  <c:v>11.5</c:v>
                </c:pt>
                <c:pt idx="10">
                  <c:v>11.52</c:v>
                </c:pt>
              </c:numCache>
            </c:numRef>
          </c:xVal>
          <c:yVal>
            <c:numRef>
              <c:f>6</c:f>
              <c:numCache>
                <c:formatCode>General</c:formatCode>
                <c:ptCount val="53"/>
                <c:pt idx="0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label 8</c:f>
              <c:strCache>
                <c:ptCount val="1"/>
                <c:pt idx="0">
                  <c:v>ICC</c:v>
                </c:pt>
              </c:strCache>
            </c:strRef>
          </c:tx>
          <c:spPr>
            <a:solidFill>
              <a:srgbClr val="ff950e"/>
            </a:solidFill>
            <a:ln w="31680">
              <a:solidFill>
                <a:srgbClr val="ff950e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9</c:f>
              <c:numCache>
                <c:formatCode>General</c:formatCode>
                <c:ptCount val="53"/>
                <c:pt idx="0">
                  <c:v>0</c:v>
                </c:pt>
                <c:pt idx="1">
                  <c:v>1</c:v>
                </c:pt>
                <c:pt idx="2">
                  <c:v>11</c:v>
                </c:pt>
                <c:pt idx="3">
                  <c:v>11.2</c:v>
                </c:pt>
                <c:pt idx="4">
                  <c:v>12</c:v>
                </c:pt>
                <c:pt idx="5">
                  <c:v>12.2</c:v>
                </c:pt>
                <c:pt idx="6">
                  <c:v>10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xVal>
          <c:yVal>
            <c:numRef>
              <c:f>8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yVal>
          <c:smooth val="0"/>
        </c:ser>
        <c:axId val="53649946"/>
        <c:axId val="64719171"/>
      </c:scatterChart>
      <c:scatterChart>
        <c:scatterStyle val="line"/>
        <c:varyColors val="0"/>
        <c:ser>
          <c:idx val="5"/>
          <c:order val="5"/>
          <c:tx>
            <c:strRef>
              <c:f>label 10</c:f>
              <c:strCache>
                <c:ptCount val="1"/>
                <c:pt idx="0">
                  <c:v>ECRH</c:v>
                </c:pt>
              </c:strCache>
            </c:strRef>
          </c:tx>
          <c:spPr>
            <a:solidFill>
              <a:srgbClr val="ff420e"/>
            </a:solidFill>
            <a:ln w="28800">
              <a:solidFill>
                <a:srgbClr val="ff420e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11</c:f>
              <c:numCache>
                <c:formatCode>General</c:formatCode>
                <c:ptCount val="53"/>
                <c:pt idx="0">
                  <c:v>0.08</c:v>
                </c:pt>
                <c:pt idx="1">
                  <c:v>0.1</c:v>
                </c:pt>
                <c:pt idx="2">
                  <c:v>0.52</c:v>
                </c:pt>
                <c:pt idx="3">
                  <c:v>1</c:v>
                </c:pt>
                <c:pt idx="4">
                  <c:v>1.02</c:v>
                </c:pt>
                <c:pt idx="5">
                  <c:v>2</c:v>
                </c:pt>
                <c:pt idx="6">
                  <c:v>2.02</c:v>
                </c:pt>
                <c:pt idx="7">
                  <c:v>3</c:v>
                </c:pt>
                <c:pt idx="8">
                  <c:v>3.02</c:v>
                </c:pt>
                <c:pt idx="9">
                  <c:v>4</c:v>
                </c:pt>
                <c:pt idx="10">
                  <c:v>4.02</c:v>
                </c:pt>
                <c:pt idx="11">
                  <c:v>5</c:v>
                </c:pt>
                <c:pt idx="12">
                  <c:v>5.02</c:v>
                </c:pt>
                <c:pt idx="13">
                  <c:v>6</c:v>
                </c:pt>
                <c:pt idx="14">
                  <c:v>6.02</c:v>
                </c:pt>
                <c:pt idx="15">
                  <c:v>7</c:v>
                </c:pt>
                <c:pt idx="16">
                  <c:v>7.02</c:v>
                </c:pt>
                <c:pt idx="17">
                  <c:v>8</c:v>
                </c:pt>
                <c:pt idx="18">
                  <c:v>8.02</c:v>
                </c:pt>
                <c:pt idx="19">
                  <c:v>9</c:v>
                </c:pt>
                <c:pt idx="20">
                  <c:v>9.02</c:v>
                </c:pt>
                <c:pt idx="21">
                  <c:v>10</c:v>
                </c:pt>
                <c:pt idx="22">
                  <c:v>10.02</c:v>
                </c:pt>
              </c:numCache>
            </c:numRef>
          </c:xVal>
          <c:yVal>
            <c:numRef>
              <c:f>10</c:f>
              <c:numCache>
                <c:formatCode>General</c:formatCode>
                <c:ptCount val="53"/>
                <c:pt idx="0">
                  <c:v>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3</c:v>
                </c:pt>
                <c:pt idx="17">
                  <c:v>3</c:v>
                </c:pt>
                <c:pt idx="18">
                  <c:v>2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2">
                  <c:v>0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label 12</c:f>
              <c:strCache>
                <c:ptCount val="1"/>
                <c:pt idx="0">
                  <c:v>NBI</c:v>
                </c:pt>
              </c:strCache>
            </c:strRef>
          </c:tx>
          <c:spPr>
            <a:solidFill>
              <a:srgbClr val="c5000b"/>
            </a:solidFill>
            <a:ln w="28800">
              <a:solidFill>
                <a:srgbClr val="c5000b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13</c:f>
              <c:numCache>
                <c:formatCode>General</c:formatCode>
                <c:ptCount val="53"/>
                <c:pt idx="0">
                  <c:v>0</c:v>
                </c:pt>
                <c:pt idx="1">
                  <c:v>1</c:v>
                </c:pt>
                <c:pt idx="2">
                  <c:v>1.02</c:v>
                </c:pt>
                <c:pt idx="3">
                  <c:v>1.04</c:v>
                </c:pt>
                <c:pt idx="4">
                  <c:v>2</c:v>
                </c:pt>
                <c:pt idx="5">
                  <c:v>2</c:v>
                </c:pt>
                <c:pt idx="6">
                  <c:v>2.02</c:v>
                </c:pt>
                <c:pt idx="7">
                  <c:v>2.04</c:v>
                </c:pt>
                <c:pt idx="8">
                  <c:v>3</c:v>
                </c:pt>
                <c:pt idx="9">
                  <c:v>3</c:v>
                </c:pt>
                <c:pt idx="10">
                  <c:v>3.02</c:v>
                </c:pt>
                <c:pt idx="11">
                  <c:v>3.04</c:v>
                </c:pt>
                <c:pt idx="12">
                  <c:v>4</c:v>
                </c:pt>
                <c:pt idx="13">
                  <c:v>4</c:v>
                </c:pt>
                <c:pt idx="14">
                  <c:v>4.02</c:v>
                </c:pt>
                <c:pt idx="15">
                  <c:v>4.04</c:v>
                </c:pt>
                <c:pt idx="16">
                  <c:v>5</c:v>
                </c:pt>
                <c:pt idx="17">
                  <c:v>5</c:v>
                </c:pt>
                <c:pt idx="18">
                  <c:v>5.02</c:v>
                </c:pt>
                <c:pt idx="19">
                  <c:v>5.04</c:v>
                </c:pt>
                <c:pt idx="20">
                  <c:v>6</c:v>
                </c:pt>
                <c:pt idx="21">
                  <c:v>6</c:v>
                </c:pt>
                <c:pt idx="22">
                  <c:v>6.02</c:v>
                </c:pt>
                <c:pt idx="23">
                  <c:v>6.04</c:v>
                </c:pt>
                <c:pt idx="24">
                  <c:v>7</c:v>
                </c:pt>
                <c:pt idx="25">
                  <c:v>7</c:v>
                </c:pt>
                <c:pt idx="26">
                  <c:v>7.02</c:v>
                </c:pt>
                <c:pt idx="27">
                  <c:v>7.04</c:v>
                </c:pt>
                <c:pt idx="28">
                  <c:v>8</c:v>
                </c:pt>
                <c:pt idx="29">
                  <c:v>8</c:v>
                </c:pt>
                <c:pt idx="30">
                  <c:v>8.02</c:v>
                </c:pt>
                <c:pt idx="31">
                  <c:v>8.04</c:v>
                </c:pt>
                <c:pt idx="32">
                  <c:v>9</c:v>
                </c:pt>
                <c:pt idx="33">
                  <c:v>9</c:v>
                </c:pt>
                <c:pt idx="34">
                  <c:v>9.02</c:v>
                </c:pt>
                <c:pt idx="35">
                  <c:v>9.04</c:v>
                </c:pt>
                <c:pt idx="36">
                  <c:v>10</c:v>
                </c:pt>
                <c:pt idx="37">
                  <c:v>10</c:v>
                </c:pt>
              </c:numCache>
            </c:numRef>
          </c:xVal>
          <c:yVal>
            <c:numRef>
              <c:f>12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label 14</c:f>
              <c:strCache>
                <c:ptCount val="1"/>
                <c:pt idx="0">
                  <c:v>He-Beam</c:v>
                </c:pt>
              </c:strCache>
            </c:strRef>
          </c:tx>
          <c:spPr>
            <a:solidFill>
              <a:srgbClr val="aecf00"/>
            </a:solidFill>
            <a:ln w="28800">
              <a:solidFill>
                <a:srgbClr val="aecf00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15</c:f>
              <c:numCache>
                <c:formatCode>General</c:formatCode>
                <c:ptCount val="53"/>
                <c:pt idx="0">
                  <c:v>0</c:v>
                </c:pt>
                <c:pt idx="1">
                  <c:v>9.5</c:v>
                </c:pt>
                <c:pt idx="2">
                  <c:v>9.52</c:v>
                </c:pt>
                <c:pt idx="3">
                  <c:v>10.5</c:v>
                </c:pt>
                <c:pt idx="4">
                  <c:v>10.52</c:v>
                </c:pt>
                <c:pt idx="5">
                  <c:v>8</c:v>
                </c:pt>
              </c:numCache>
            </c:numRef>
          </c:xVal>
          <c:yVal>
            <c:numRef>
              <c:f>14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yVal>
          <c:smooth val="0"/>
        </c:ser>
        <c:axId val="94920803"/>
        <c:axId val="88253493"/>
      </c:scatterChart>
      <c:valAx>
        <c:axId val="5364994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648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lang="de-DE" sz="8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64719171"/>
        <c:crosses val="autoZero"/>
        <c:crossBetween val="midCat"/>
      </c:valAx>
      <c:valAx>
        <c:axId val="64719171"/>
        <c:scaling>
          <c:orientation val="minMax"/>
        </c:scaling>
        <c:delete val="0"/>
        <c:axPos val="l"/>
        <c:majorGridlines>
          <c:spPr>
            <a:ln w="6480">
              <a:solidFill>
                <a:srgbClr val="b3b3b3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lang="de-DE" sz="8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53649946"/>
        <c:crosses val="autoZero"/>
        <c:crossBetween val="midCat"/>
      </c:valAx>
      <c:valAx>
        <c:axId val="94920803"/>
        <c:scaling>
          <c:orientation val="minMax"/>
        </c:scaling>
        <c:delete val="1"/>
        <c:axPos val="t"/>
        <c:numFmt formatCode="General" sourceLinked="0"/>
        <c:majorTickMark val="none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lang="de-DE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88253493"/>
        <c:crossBetween val="midCat"/>
      </c:valAx>
      <c:valAx>
        <c:axId val="88253493"/>
        <c:scaling>
          <c:orientation val="minMax"/>
        </c:scaling>
        <c:delete val="0"/>
        <c:axPos val="r"/>
        <c:numFmt formatCode="General" sourceLinked="0"/>
        <c:majorTickMark val="none"/>
        <c:minorTickMark val="none"/>
        <c:tickLblPos val="nextTo"/>
        <c:spPr>
          <a:ln w="648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lang="de-DE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94920803"/>
        <c:crosses val="max"/>
        <c:crossBetween val="midCat"/>
      </c:valAx>
      <c:spPr>
        <a:noFill/>
        <a:ln w="9360">
          <a:solidFill>
            <a:srgbClr val="b3b3b3"/>
          </a:solidFill>
          <a:round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b="0" lang="de-DE" sz="8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solidFill>
      <a:srgbClr val="ffffff"/>
    </a:solidFill>
    <a:ln w="936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scatterChart>
        <c:scatterStyle val="line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Density [1e19]</c:v>
                </c:pt>
              </c:strCache>
            </c:strRef>
          </c:tx>
          <c:spPr>
            <a:solidFill>
              <a:srgbClr val="004586"/>
            </a:solidFill>
            <a:ln w="31680">
              <a:solidFill>
                <a:srgbClr val="004586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1</c:f>
              <c:numCache>
                <c:formatCode>General</c:formatCode>
                <c:ptCount val="47"/>
              </c:numCache>
            </c:numRef>
          </c:xVal>
          <c:yVal>
            <c:numRef>
              <c:f>0</c:f>
              <c:numCache>
                <c:formatCode>General</c:formatCode>
                <c:ptCount val="47"/>
              </c:numCache>
            </c:numRef>
          </c:yVal>
          <c:smooth val="0"/>
        </c:ser>
        <c:ser>
          <c:idx val="1"/>
          <c:order val="1"/>
          <c:tx>
            <c:strRef>
              <c:f>label 2</c:f>
              <c:strCache>
                <c:ptCount val="1"/>
                <c:pt idx="0">
                  <c:v>Test-puff</c:v>
                </c:pt>
              </c:strCache>
            </c:strRef>
          </c:tx>
          <c:spPr>
            <a:solidFill>
              <a:srgbClr val="83caff"/>
            </a:solidFill>
            <a:ln w="31680">
              <a:solidFill>
                <a:srgbClr val="83caff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3</c:f>
              <c:numCache>
                <c:formatCode>General</c:formatCode>
                <c:ptCount val="47"/>
              </c:numCache>
            </c:numRef>
          </c:xVal>
          <c:yVal>
            <c:numRef>
              <c:f>2</c:f>
              <c:numCache>
                <c:formatCode>General</c:formatCode>
                <c:ptCount val="47"/>
              </c:numCache>
            </c:numRef>
          </c:yVal>
          <c:smooth val="0"/>
        </c:ser>
        <c:ser>
          <c:idx val="2"/>
          <c:order val="2"/>
          <c:tx>
            <c:strRef>
              <c:f>label 4</c:f>
              <c:strCache>
                <c:ptCount val="1"/>
                <c:pt idx="0">
                  <c:v>N-puff [1e22]</c:v>
                </c:pt>
              </c:strCache>
            </c:strRef>
          </c:tx>
          <c:spPr>
            <a:solidFill>
              <a:srgbClr val="579d1c"/>
            </a:solidFill>
            <a:ln w="31680">
              <a:solidFill>
                <a:srgbClr val="579d1c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5</c:f>
              <c:numCache>
                <c:formatCode>General</c:formatCode>
                <c:ptCount val="47"/>
                <c:pt idx="0">
                  <c:v>0</c:v>
                </c:pt>
                <c:pt idx="1">
                  <c:v>0.5</c:v>
                </c:pt>
                <c:pt idx="2">
                  <c:v>1.02</c:v>
                </c:pt>
                <c:pt idx="3">
                  <c:v>1.25</c:v>
                </c:pt>
                <c:pt idx="4">
                  <c:v>1.27</c:v>
                </c:pt>
                <c:pt idx="5">
                  <c:v>2</c:v>
                </c:pt>
                <c:pt idx="6">
                  <c:v>2.02</c:v>
                </c:pt>
                <c:pt idx="7">
                  <c:v>2.25</c:v>
                </c:pt>
                <c:pt idx="8">
                  <c:v>2.27</c:v>
                </c:pt>
                <c:pt idx="9">
                  <c:v>3</c:v>
                </c:pt>
                <c:pt idx="10">
                  <c:v>3.02</c:v>
                </c:pt>
                <c:pt idx="11">
                  <c:v>3.25</c:v>
                </c:pt>
                <c:pt idx="12">
                  <c:v>3.27</c:v>
                </c:pt>
                <c:pt idx="13">
                  <c:v>4</c:v>
                </c:pt>
                <c:pt idx="14">
                  <c:v>4.02</c:v>
                </c:pt>
                <c:pt idx="15">
                  <c:v>4.25</c:v>
                </c:pt>
                <c:pt idx="16">
                  <c:v>4.27</c:v>
                </c:pt>
                <c:pt idx="17">
                  <c:v>5</c:v>
                </c:pt>
                <c:pt idx="18">
                  <c:v>5.02</c:v>
                </c:pt>
                <c:pt idx="19">
                  <c:v>5.25</c:v>
                </c:pt>
                <c:pt idx="20">
                  <c:v>5.27</c:v>
                </c:pt>
                <c:pt idx="21">
                  <c:v>6</c:v>
                </c:pt>
                <c:pt idx="22">
                  <c:v>6.02</c:v>
                </c:pt>
                <c:pt idx="23">
                  <c:v>6.25</c:v>
                </c:pt>
                <c:pt idx="24">
                  <c:v>6.27</c:v>
                </c:pt>
                <c:pt idx="25">
                  <c:v>7</c:v>
                </c:pt>
                <c:pt idx="26">
                  <c:v>7.02</c:v>
                </c:pt>
                <c:pt idx="27">
                  <c:v>7.25</c:v>
                </c:pt>
                <c:pt idx="28">
                  <c:v>7.27</c:v>
                </c:pt>
                <c:pt idx="29">
                  <c:v>8</c:v>
                </c:pt>
                <c:pt idx="30">
                  <c:v>8.02</c:v>
                </c:pt>
                <c:pt idx="31">
                  <c:v>8.25</c:v>
                </c:pt>
                <c:pt idx="32">
                  <c:v>8.27</c:v>
                </c:pt>
                <c:pt idx="33">
                  <c:v>9</c:v>
                </c:pt>
                <c:pt idx="34">
                  <c:v>9.02</c:v>
                </c:pt>
                <c:pt idx="35">
                  <c:v>9.25</c:v>
                </c:pt>
                <c:pt idx="36">
                  <c:v>9.27</c:v>
                </c:pt>
                <c:pt idx="37">
                  <c:v>10</c:v>
                </c:pt>
                <c:pt idx="38">
                  <c:v>10.02</c:v>
                </c:pt>
              </c:numCache>
            </c:numRef>
          </c:xVal>
          <c:yVal>
            <c:numRef>
              <c:f>4</c:f>
              <c:numCache>
                <c:formatCode>General</c:formatCode>
                <c:ptCount val="47"/>
                <c:pt idx="0">
                  <c:v>0</c:v>
                </c:pt>
                <c:pt idx="1">
                  <c:v>15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label 6</c:f>
              <c:strCache>
                <c:ptCount val="1"/>
                <c:pt idx="0">
                  <c:v>MPM</c:v>
                </c:pt>
              </c:strCache>
            </c:strRef>
          </c:tx>
          <c:spPr>
            <a:solidFill>
              <a:srgbClr val="ffd320"/>
            </a:solidFill>
            <a:ln w="31680">
              <a:solidFill>
                <a:srgbClr val="ffd320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7</c:f>
              <c:numCache>
                <c:formatCode>General</c:formatCode>
                <c:ptCount val="47"/>
                <c:pt idx="0">
                  <c:v>0</c:v>
                </c:pt>
                <c:pt idx="1">
                  <c:v>1</c:v>
                </c:pt>
                <c:pt idx="2">
                  <c:v>9.3</c:v>
                </c:pt>
                <c:pt idx="3">
                  <c:v>9.4</c:v>
                </c:pt>
                <c:pt idx="4">
                  <c:v>9.5</c:v>
                </c:pt>
                <c:pt idx="5">
                  <c:v>10.5</c:v>
                </c:pt>
                <c:pt idx="6">
                  <c:v>10.6</c:v>
                </c:pt>
                <c:pt idx="7">
                  <c:v>10.7</c:v>
                </c:pt>
                <c:pt idx="8">
                  <c:v>11.48</c:v>
                </c:pt>
                <c:pt idx="9">
                  <c:v>11.5</c:v>
                </c:pt>
                <c:pt idx="10">
                  <c:v>11.52</c:v>
                </c:pt>
              </c:numCache>
            </c:numRef>
          </c:xVal>
          <c:yVal>
            <c:numRef>
              <c:f>6</c:f>
              <c:numCache>
                <c:formatCode>General</c:formatCode>
                <c:ptCount val="47"/>
                <c:pt idx="0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label 8</c:f>
              <c:strCache>
                <c:ptCount val="1"/>
                <c:pt idx="0">
                  <c:v>ICC</c:v>
                </c:pt>
              </c:strCache>
            </c:strRef>
          </c:tx>
          <c:spPr>
            <a:solidFill>
              <a:srgbClr val="ff950e"/>
            </a:solidFill>
            <a:ln w="31680">
              <a:solidFill>
                <a:srgbClr val="ff950e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9</c:f>
              <c:numCache>
                <c:formatCode>General</c:formatCode>
                <c:ptCount val="47"/>
                <c:pt idx="0">
                  <c:v>0</c:v>
                </c:pt>
                <c:pt idx="1">
                  <c:v>1</c:v>
                </c:pt>
                <c:pt idx="2">
                  <c:v>11</c:v>
                </c:pt>
                <c:pt idx="3">
                  <c:v>11.2</c:v>
                </c:pt>
                <c:pt idx="4">
                  <c:v>12</c:v>
                </c:pt>
                <c:pt idx="5">
                  <c:v>12.2</c:v>
                </c:pt>
                <c:pt idx="6">
                  <c:v>10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xVal>
          <c:yVal>
            <c:numRef>
              <c:f>8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yVal>
          <c:smooth val="0"/>
        </c:ser>
        <c:axId val="75343007"/>
        <c:axId val="2837834"/>
      </c:scatterChart>
      <c:scatterChart>
        <c:scatterStyle val="line"/>
        <c:varyColors val="0"/>
        <c:ser>
          <c:idx val="5"/>
          <c:order val="5"/>
          <c:tx>
            <c:strRef>
              <c:f>label 10</c:f>
              <c:strCache>
                <c:ptCount val="1"/>
                <c:pt idx="0">
                  <c:v>ECRH</c:v>
                </c:pt>
              </c:strCache>
            </c:strRef>
          </c:tx>
          <c:spPr>
            <a:solidFill>
              <a:srgbClr val="ff420e"/>
            </a:solidFill>
            <a:ln w="28800">
              <a:solidFill>
                <a:srgbClr val="ff420e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11</c:f>
              <c:numCache>
                <c:formatCode>General</c:formatCode>
                <c:ptCount val="47"/>
                <c:pt idx="0">
                  <c:v>0</c:v>
                </c:pt>
                <c:pt idx="1">
                  <c:v>0.5</c:v>
                </c:pt>
                <c:pt idx="2">
                  <c:v>0.52</c:v>
                </c:pt>
                <c:pt idx="3">
                  <c:v>1</c:v>
                </c:pt>
                <c:pt idx="4">
                  <c:v>1.02</c:v>
                </c:pt>
                <c:pt idx="5">
                  <c:v>2</c:v>
                </c:pt>
                <c:pt idx="6">
                  <c:v>2.02</c:v>
                </c:pt>
                <c:pt idx="7">
                  <c:v>5</c:v>
                </c:pt>
                <c:pt idx="8">
                  <c:v>5.02</c:v>
                </c:pt>
                <c:pt idx="9">
                  <c:v>6</c:v>
                </c:pt>
                <c:pt idx="10">
                  <c:v>6.02</c:v>
                </c:pt>
                <c:pt idx="11">
                  <c:v>7</c:v>
                </c:pt>
                <c:pt idx="12">
                  <c:v>7.02</c:v>
                </c:pt>
                <c:pt idx="13">
                  <c:v>10</c:v>
                </c:pt>
                <c:pt idx="14">
                  <c:v>10.02</c:v>
                </c:pt>
              </c:numCache>
            </c:numRef>
          </c:xVal>
          <c:yVal>
            <c:numRef>
              <c:f>10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0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label 12</c:f>
              <c:strCache>
                <c:ptCount val="1"/>
                <c:pt idx="0">
                  <c:v>NBI</c:v>
                </c:pt>
              </c:strCache>
            </c:strRef>
          </c:tx>
          <c:spPr>
            <a:solidFill>
              <a:srgbClr val="c5000b"/>
            </a:solidFill>
            <a:ln w="28800">
              <a:solidFill>
                <a:srgbClr val="c5000b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13</c:f>
              <c:numCache>
                <c:formatCode>General</c:formatCode>
                <c:ptCount val="47"/>
                <c:pt idx="0">
                  <c:v>0</c:v>
                </c:pt>
                <c:pt idx="1">
                  <c:v>1</c:v>
                </c:pt>
                <c:pt idx="2">
                  <c:v>1.02</c:v>
                </c:pt>
                <c:pt idx="3">
                  <c:v>1.04</c:v>
                </c:pt>
                <c:pt idx="4">
                  <c:v>2</c:v>
                </c:pt>
                <c:pt idx="5">
                  <c:v>2</c:v>
                </c:pt>
                <c:pt idx="6">
                  <c:v>2.02</c:v>
                </c:pt>
                <c:pt idx="7">
                  <c:v>2.04</c:v>
                </c:pt>
                <c:pt idx="8">
                  <c:v>3</c:v>
                </c:pt>
                <c:pt idx="9">
                  <c:v>3</c:v>
                </c:pt>
                <c:pt idx="10">
                  <c:v>3.02</c:v>
                </c:pt>
                <c:pt idx="11">
                  <c:v>3.04</c:v>
                </c:pt>
                <c:pt idx="12">
                  <c:v>4</c:v>
                </c:pt>
                <c:pt idx="13">
                  <c:v>4</c:v>
                </c:pt>
                <c:pt idx="14">
                  <c:v>4.02</c:v>
                </c:pt>
                <c:pt idx="15">
                  <c:v>4.04</c:v>
                </c:pt>
                <c:pt idx="16">
                  <c:v>5</c:v>
                </c:pt>
                <c:pt idx="17">
                  <c:v>5</c:v>
                </c:pt>
                <c:pt idx="18">
                  <c:v>5.02</c:v>
                </c:pt>
                <c:pt idx="19">
                  <c:v>5.04</c:v>
                </c:pt>
                <c:pt idx="20">
                  <c:v>6</c:v>
                </c:pt>
                <c:pt idx="21">
                  <c:v>6</c:v>
                </c:pt>
                <c:pt idx="22">
                  <c:v>6.02</c:v>
                </c:pt>
                <c:pt idx="23">
                  <c:v>6.04</c:v>
                </c:pt>
                <c:pt idx="24">
                  <c:v>7</c:v>
                </c:pt>
                <c:pt idx="25">
                  <c:v>7</c:v>
                </c:pt>
                <c:pt idx="26">
                  <c:v>7.02</c:v>
                </c:pt>
                <c:pt idx="27">
                  <c:v>7.04</c:v>
                </c:pt>
                <c:pt idx="28">
                  <c:v>8</c:v>
                </c:pt>
                <c:pt idx="29">
                  <c:v>8</c:v>
                </c:pt>
                <c:pt idx="30">
                  <c:v>8.02</c:v>
                </c:pt>
                <c:pt idx="31">
                  <c:v>8.04</c:v>
                </c:pt>
                <c:pt idx="32">
                  <c:v>9</c:v>
                </c:pt>
                <c:pt idx="33">
                  <c:v>9</c:v>
                </c:pt>
                <c:pt idx="34">
                  <c:v>9.02</c:v>
                </c:pt>
                <c:pt idx="35">
                  <c:v>9.04</c:v>
                </c:pt>
                <c:pt idx="36">
                  <c:v>10</c:v>
                </c:pt>
                <c:pt idx="37">
                  <c:v>10</c:v>
                </c:pt>
              </c:numCache>
            </c:numRef>
          </c:xVal>
          <c:yVal>
            <c:numRef>
              <c:f>12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label 14</c:f>
              <c:strCache>
                <c:ptCount val="1"/>
                <c:pt idx="0">
                  <c:v>He-Beam</c:v>
                </c:pt>
              </c:strCache>
            </c:strRef>
          </c:tx>
          <c:spPr>
            <a:solidFill>
              <a:srgbClr val="aecf00"/>
            </a:solidFill>
            <a:ln w="28800">
              <a:solidFill>
                <a:srgbClr val="aecf00"/>
              </a:solidFill>
              <a:round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0" lang="de-DE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xVal>
            <c:numRef>
              <c:f>15</c:f>
              <c:numCache>
                <c:formatCode>General</c:formatCode>
                <c:ptCount val="47"/>
                <c:pt idx="0">
                  <c:v>0</c:v>
                </c:pt>
                <c:pt idx="1">
                  <c:v>9.5</c:v>
                </c:pt>
                <c:pt idx="2">
                  <c:v>9.52</c:v>
                </c:pt>
                <c:pt idx="3">
                  <c:v>10.5</c:v>
                </c:pt>
                <c:pt idx="4">
                  <c:v>10.52</c:v>
                </c:pt>
                <c:pt idx="5">
                  <c:v>8</c:v>
                </c:pt>
              </c:numCache>
            </c:numRef>
          </c:xVal>
          <c:yVal>
            <c:numRef>
              <c:f>14</c:f>
              <c:numCache>
                <c:formatCode>General</c:formatCode>
                <c:ptCount val="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yVal>
          <c:smooth val="0"/>
        </c:ser>
        <c:axId val="69852404"/>
        <c:axId val="23936098"/>
      </c:scatterChart>
      <c:valAx>
        <c:axId val="7534300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648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lang="de-DE" sz="8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2837834"/>
        <c:crosses val="autoZero"/>
        <c:crossBetween val="midCat"/>
      </c:valAx>
      <c:valAx>
        <c:axId val="2837834"/>
        <c:scaling>
          <c:orientation val="minMax"/>
        </c:scaling>
        <c:delete val="0"/>
        <c:axPos val="l"/>
        <c:majorGridlines>
          <c:spPr>
            <a:ln w="6480">
              <a:solidFill>
                <a:srgbClr val="b3b3b3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lang="de-DE" sz="8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75343007"/>
        <c:crosses val="autoZero"/>
        <c:crossBetween val="midCat"/>
      </c:valAx>
      <c:valAx>
        <c:axId val="69852404"/>
        <c:scaling>
          <c:orientation val="minMax"/>
        </c:scaling>
        <c:delete val="1"/>
        <c:axPos val="t"/>
        <c:numFmt formatCode="General" sourceLinked="0"/>
        <c:majorTickMark val="none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lang="de-DE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23936098"/>
        <c:crossBetween val="midCat"/>
      </c:valAx>
      <c:valAx>
        <c:axId val="23936098"/>
        <c:scaling>
          <c:orientation val="minMax"/>
        </c:scaling>
        <c:delete val="0"/>
        <c:axPos val="r"/>
        <c:numFmt formatCode="General" sourceLinked="0"/>
        <c:majorTickMark val="none"/>
        <c:minorTickMark val="none"/>
        <c:tickLblPos val="nextTo"/>
        <c:spPr>
          <a:ln w="6480">
            <a:solidFill>
              <a:srgbClr val="b3b3b3"/>
            </a:solidFill>
            <a:round/>
          </a:ln>
        </c:spPr>
        <c:txPr>
          <a:bodyPr/>
          <a:lstStyle/>
          <a:p>
            <a:pPr>
              <a:defRPr b="0" lang="de-DE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69852404"/>
        <c:crosses val="max"/>
        <c:crossBetween val="midCat"/>
      </c:valAx>
      <c:spPr>
        <a:noFill/>
        <a:ln w="9360">
          <a:solidFill>
            <a:srgbClr val="b3b3b3"/>
          </a:solidFill>
          <a:round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b="0" lang="de-DE" sz="8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solidFill>
      <a:srgbClr val="ffffff"/>
    </a:solidFill>
    <a:ln w="936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11232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79880" y="3762720"/>
            <a:ext cx="11232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79880" y="37627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35200" y="37627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277520" y="10969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8075520" y="10969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479880" y="37627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277520" y="37627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8075520" y="37627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479880" y="1096920"/>
            <a:ext cx="11232000" cy="510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11232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479520" y="188640"/>
            <a:ext cx="9502560" cy="305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79880" y="37627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79880" y="1096920"/>
            <a:ext cx="11232000" cy="510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35200" y="37627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79880" y="3762720"/>
            <a:ext cx="11232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11232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79880" y="3762720"/>
            <a:ext cx="11232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79880" y="37627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235200" y="37627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277520" y="10969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8075520" y="10969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79880" y="37627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277520" y="37627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8075520" y="3762720"/>
            <a:ext cx="361656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11232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79520" y="188640"/>
            <a:ext cx="9502560" cy="305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79880" y="37627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510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235200" y="37627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7988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5200" y="1096920"/>
            <a:ext cx="5481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79880" y="3762720"/>
            <a:ext cx="11232000" cy="24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image" Target="../media/image2.wmf"/><Relationship Id="rId4" Type="http://schemas.openxmlformats.org/officeDocument/2006/relationships/image" Target="../media/image3.jpeg"/><Relationship Id="rId5" Type="http://schemas.openxmlformats.org/officeDocument/2006/relationships/image" Target="../media/image4.wmf"/><Relationship Id="rId6" Type="http://schemas.openxmlformats.org/officeDocument/2006/relationships/image" Target="../media/image5.wmf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wmf"/><Relationship Id="rId3" Type="http://schemas.openxmlformats.org/officeDocument/2006/relationships/image" Target="../media/image7.wmf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rafik 6" descr=""/>
          <p:cNvPicPr/>
          <p:nvPr/>
        </p:nvPicPr>
        <p:blipFill>
          <a:blip r:embed="rId2"/>
          <a:stretch/>
        </p:blipFill>
        <p:spPr>
          <a:xfrm>
            <a:off x="8594280" y="189360"/>
            <a:ext cx="570960" cy="511200"/>
          </a:xfrm>
          <a:prstGeom prst="rect">
            <a:avLst/>
          </a:prstGeom>
          <a:ln>
            <a:noFill/>
          </a:ln>
        </p:spPr>
      </p:pic>
      <p:pic>
        <p:nvPicPr>
          <p:cNvPr id="1" name="Grafik 7" descr=""/>
          <p:cNvPicPr/>
          <p:nvPr/>
        </p:nvPicPr>
        <p:blipFill>
          <a:blip r:embed="rId3"/>
          <a:stretch/>
        </p:blipFill>
        <p:spPr>
          <a:xfrm>
            <a:off x="9334440" y="183600"/>
            <a:ext cx="2401200" cy="516600"/>
          </a:xfrm>
          <a:prstGeom prst="rect">
            <a:avLst/>
          </a:prstGeom>
          <a:ln>
            <a:noFill/>
          </a:ln>
        </p:spPr>
      </p:pic>
      <p:pic>
        <p:nvPicPr>
          <p:cNvPr id="2" name="Grafik 5" descr=""/>
          <p:cNvPicPr/>
          <p:nvPr/>
        </p:nvPicPr>
        <p:blipFill>
          <a:blip r:embed="rId4"/>
          <a:stretch/>
        </p:blipFill>
        <p:spPr>
          <a:xfrm>
            <a:off x="0" y="4249440"/>
            <a:ext cx="12191760" cy="2264400"/>
          </a:xfrm>
          <a:prstGeom prst="rect">
            <a:avLst/>
          </a:prstGeom>
          <a:ln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dt"/>
          </p:nvPr>
        </p:nvSpPr>
        <p:spPr>
          <a:xfrm>
            <a:off x="479520" y="6490440"/>
            <a:ext cx="1079640" cy="364680"/>
          </a:xfrm>
          <a:prstGeom prst="rect">
            <a:avLst/>
          </a:prstGeom>
        </p:spPr>
        <p:txBody>
          <a:bodyPr lIns="0" anchor="ctr">
            <a:noAutofit/>
          </a:bodyPr>
          <a:p>
            <a:pPr>
              <a:lnSpc>
                <a:spcPct val="100000"/>
              </a:lnSpc>
            </a:pPr>
            <a:fld id="{7250750D-9B35-4F7C-9DC8-C0B0C10CD932}" type="datetime1">
              <a:rPr b="0" lang="de-DE" sz="1000" spc="-1" strike="noStrike">
                <a:solidFill>
                  <a:srgbClr val="707070"/>
                </a:solidFill>
                <a:latin typeface="Arial Narrow"/>
              </a:rPr>
              <a:t>28.03.2022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ftr"/>
          </p:nvPr>
        </p:nvSpPr>
        <p:spPr>
          <a:xfrm>
            <a:off x="1813680" y="6488640"/>
            <a:ext cx="85640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707070"/>
                </a:solidFill>
                <a:latin typeface="Arial Narrow"/>
              </a:rPr>
              <a:t>F. Reimold - EMC3 Drift Project</a:t>
            </a:r>
            <a:endParaRPr b="0" lang="en-GB" sz="1000" spc="-1" strike="noStrike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sldNum"/>
          </p:nvPr>
        </p:nvSpPr>
        <p:spPr>
          <a:xfrm>
            <a:off x="10632600" y="6490440"/>
            <a:ext cx="1079640" cy="364680"/>
          </a:xfrm>
          <a:prstGeom prst="rect">
            <a:avLst/>
          </a:prstGeom>
        </p:spPr>
        <p:txBody>
          <a:bodyPr lIns="0" rIns="0" anchor="ctr">
            <a:noAutofit/>
          </a:bodyPr>
          <a:p>
            <a:pPr algn="r">
              <a:lnSpc>
                <a:spcPct val="100000"/>
              </a:lnSpc>
            </a:pPr>
            <a:fld id="{1A1334FD-0239-4A4E-B0D3-620C206DE67F}" type="slidenum">
              <a:rPr b="0" lang="de-DE" sz="1000" spc="-1" strike="noStrike">
                <a:solidFill>
                  <a:srgbClr val="707070"/>
                </a:solidFill>
                <a:latin typeface="Arial Narrow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1523880" y="1136160"/>
            <a:ext cx="9143640" cy="131616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ctr">
              <a:lnSpc>
                <a:spcPct val="90000"/>
              </a:lnSpc>
            </a:pPr>
            <a:r>
              <a:rPr b="1" lang="en-US" sz="4400" spc="-1" strike="noStrike">
                <a:solidFill>
                  <a:srgbClr val="000000"/>
                </a:solidFill>
                <a:latin typeface="Arial Narrow"/>
              </a:rPr>
              <a:t>Click to edit Master title style</a:t>
            </a:r>
            <a:endParaRPr b="0" lang="de-DE" sz="4400" spc="-1" strike="noStrike">
              <a:solidFill>
                <a:srgbClr val="000000"/>
              </a:solidFill>
              <a:latin typeface="Arial Narrow"/>
            </a:endParaRPr>
          </a:p>
        </p:txBody>
      </p:sp>
      <p:grpSp>
        <p:nvGrpSpPr>
          <p:cNvPr id="7" name="Group 5"/>
          <p:cNvGrpSpPr/>
          <p:nvPr/>
        </p:nvGrpSpPr>
        <p:grpSpPr>
          <a:xfrm>
            <a:off x="3520800" y="3312000"/>
            <a:ext cx="5163480" cy="662040"/>
            <a:chOff x="3520800" y="3312000"/>
            <a:chExt cx="5163480" cy="662040"/>
          </a:xfrm>
        </p:grpSpPr>
        <p:pic>
          <p:nvPicPr>
            <p:cNvPr id="8" name="Grafik 12" descr=""/>
            <p:cNvPicPr/>
            <p:nvPr/>
          </p:nvPicPr>
          <p:blipFill>
            <a:blip r:embed="rId5"/>
            <a:stretch/>
          </p:blipFill>
          <p:spPr>
            <a:xfrm>
              <a:off x="6685200" y="3459600"/>
              <a:ext cx="1999080" cy="47484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" name="Grafik 17" descr=""/>
            <p:cNvPicPr/>
            <p:nvPr/>
          </p:nvPicPr>
          <p:blipFill>
            <a:blip r:embed="rId6"/>
            <a:stretch/>
          </p:blipFill>
          <p:spPr>
            <a:xfrm>
              <a:off x="3520800" y="3312000"/>
              <a:ext cx="2204280" cy="6620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0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Arial Narrow"/>
              </a:rPr>
              <a:t>Click to edit the outline text format</a:t>
            </a:r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Arial Narrow"/>
              </a:rPr>
              <a:t>Second Outline Level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rial Narrow"/>
              </a:rPr>
              <a:t>Third Outline Level</a:t>
            </a:r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Arial Narrow"/>
              </a:rPr>
              <a:t>Fourth Outline Level</a:t>
            </a:r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 Narrow"/>
              </a:rPr>
              <a:t>Fifth Outline Level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 Narrow"/>
              </a:rPr>
              <a:t>Sixth Outline Level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 Narrow"/>
              </a:rPr>
              <a:t>Seventh Outline Level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11" descr=""/>
          <p:cNvPicPr/>
          <p:nvPr/>
        </p:nvPicPr>
        <p:blipFill>
          <a:blip r:embed="rId2"/>
          <a:stretch/>
        </p:blipFill>
        <p:spPr>
          <a:xfrm>
            <a:off x="11110680" y="191160"/>
            <a:ext cx="600480" cy="537120"/>
          </a:xfrm>
          <a:prstGeom prst="rect">
            <a:avLst/>
          </a:prstGeom>
          <a:ln>
            <a:noFill/>
          </a:ln>
        </p:spPr>
      </p:pic>
      <p:pic>
        <p:nvPicPr>
          <p:cNvPr id="48" name="Grafik 8" descr=""/>
          <p:cNvPicPr/>
          <p:nvPr/>
        </p:nvPicPr>
        <p:blipFill>
          <a:blip r:embed="rId3"/>
          <a:stretch/>
        </p:blipFill>
        <p:spPr>
          <a:xfrm>
            <a:off x="10258560" y="191520"/>
            <a:ext cx="598680" cy="536040"/>
          </a:xfrm>
          <a:prstGeom prst="rect">
            <a:avLst/>
          </a:prstGeom>
          <a:ln>
            <a:noFill/>
          </a:ln>
        </p:spPr>
      </p:pic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79520" y="188640"/>
            <a:ext cx="9502560" cy="658440"/>
          </a:xfrm>
          <a:prstGeom prst="rect">
            <a:avLst/>
          </a:prstGeom>
        </p:spPr>
        <p:txBody>
          <a:bodyPr lIns="0" rIns="0" tIns="45000" bIns="45000" anchor="b">
            <a:normAutofit/>
          </a:bodyPr>
          <a:p>
            <a:pPr>
              <a:lnSpc>
                <a:spcPct val="90000"/>
              </a:lnSpc>
            </a:pPr>
            <a:r>
              <a:rPr b="1" lang="de-DE" sz="3200" spc="-1" strike="noStrike">
                <a:solidFill>
                  <a:srgbClr val="005baa"/>
                </a:solidFill>
                <a:latin typeface="Arial Narrow"/>
              </a:rPr>
              <a:t>Titelmasterformat durch Klicken bearbeiten</a:t>
            </a:r>
            <a:endParaRPr b="0" lang="de-DE" sz="32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50" name="Line 2"/>
          <p:cNvSpPr/>
          <p:nvPr/>
        </p:nvSpPr>
        <p:spPr>
          <a:xfrm>
            <a:off x="479160" y="909720"/>
            <a:ext cx="11233080" cy="0"/>
          </a:xfrm>
          <a:prstGeom prst="line">
            <a:avLst/>
          </a:prstGeom>
          <a:ln w="12600">
            <a:solidFill>
              <a:srgbClr val="bfbfb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PlaceHolder 3"/>
          <p:cNvSpPr>
            <a:spLocks noGrp="1"/>
          </p:cNvSpPr>
          <p:nvPr>
            <p:ph type="dt"/>
          </p:nvPr>
        </p:nvSpPr>
        <p:spPr>
          <a:xfrm>
            <a:off x="479520" y="6356520"/>
            <a:ext cx="1114920" cy="364680"/>
          </a:xfrm>
          <a:prstGeom prst="rect">
            <a:avLst/>
          </a:prstGeom>
        </p:spPr>
        <p:txBody>
          <a:bodyPr lIns="0" anchor="ctr">
            <a:noAutofit/>
          </a:bodyPr>
          <a:p>
            <a:pPr>
              <a:lnSpc>
                <a:spcPct val="100000"/>
              </a:lnSpc>
            </a:pPr>
            <a:fld id="{2417E272-4FC2-44E8-B842-95152BCAEDBF}" type="datetime1">
              <a:rPr b="0" lang="de-DE" sz="1000" spc="-1" strike="noStrike">
                <a:solidFill>
                  <a:srgbClr val="404040"/>
                </a:solidFill>
                <a:latin typeface="Arial Narrow"/>
              </a:rPr>
              <a:t>28.03.2022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ftr"/>
          </p:nvPr>
        </p:nvSpPr>
        <p:spPr>
          <a:xfrm>
            <a:off x="1811880" y="6356520"/>
            <a:ext cx="85676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Arial Narrow"/>
              </a:rPr>
              <a:t>F. Reimold - EMC3 Drift Project</a:t>
            </a:r>
            <a:endParaRPr b="0" lang="en-GB" sz="1000" spc="-1" strike="noStrike">
              <a:latin typeface="Times New Roman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sldNum"/>
          </p:nvPr>
        </p:nvSpPr>
        <p:spPr>
          <a:xfrm>
            <a:off x="10634400" y="6356520"/>
            <a:ext cx="1079640" cy="364680"/>
          </a:xfrm>
          <a:prstGeom prst="rect">
            <a:avLst/>
          </a:prstGeom>
        </p:spPr>
        <p:txBody>
          <a:bodyPr lIns="0" rIns="0" anchor="ctr">
            <a:noAutofit/>
          </a:bodyPr>
          <a:p>
            <a:pPr algn="r">
              <a:lnSpc>
                <a:spcPct val="100000"/>
              </a:lnSpc>
            </a:pPr>
            <a:fld id="{F24FC35D-C2B1-4601-B900-967679CD101D}" type="slidenum">
              <a:rPr b="0" lang="de-DE" sz="1000" spc="-1" strike="noStrike">
                <a:solidFill>
                  <a:srgbClr val="404040"/>
                </a:solidFill>
                <a:latin typeface="Arial Narrow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54" name="PlaceHolder 6"/>
          <p:cNvSpPr>
            <a:spLocks noGrp="1"/>
          </p:cNvSpPr>
          <p:nvPr>
            <p:ph type="body"/>
          </p:nvPr>
        </p:nvSpPr>
        <p:spPr>
          <a:xfrm>
            <a:off x="479880" y="1096920"/>
            <a:ext cx="11232000" cy="5104080"/>
          </a:xfrm>
          <a:prstGeom prst="rect">
            <a:avLst/>
          </a:prstGeom>
        </p:spPr>
        <p:txBody>
          <a:bodyPr lIns="0" rIns="90000" tIns="45000" bIns="45000">
            <a:noAutofit/>
          </a:bodyPr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de-DE" sz="2400" spc="-1" strike="noStrike">
                <a:solidFill>
                  <a:srgbClr val="000000"/>
                </a:solidFill>
                <a:latin typeface="Arial Narrow"/>
              </a:rPr>
              <a:t>Formatvorlagen des Textmasters bearbeiten</a:t>
            </a:r>
            <a:endParaRPr b="0" lang="de-DE" sz="2400" spc="-1" strike="noStrike">
              <a:solidFill>
                <a:srgbClr val="000000"/>
              </a:solidFill>
              <a:latin typeface="Arial Narrow"/>
            </a:endParaRPr>
          </a:p>
          <a:p>
            <a:pPr lvl="1" marL="864000" indent="-324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Arial Narrow"/>
              </a:rPr>
              <a:t>Zweite Ebene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lvl="2" marL="1296000" indent="-288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rial Narrow"/>
              </a:rPr>
              <a:t>Dritte Ebene</a:t>
            </a:r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  <a:p>
            <a:pPr lvl="3" marL="1728000" indent="-216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Arial Narrow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Arial Narrow"/>
            </a:endParaRPr>
          </a:p>
          <a:p>
            <a:pPr lvl="4" marL="2160000" indent="-216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pc="-1" strike="noStrike">
                <a:solidFill>
                  <a:srgbClr val="000000"/>
                </a:solidFill>
                <a:latin typeface="Arial Narrow"/>
              </a:rPr>
              <a:t>Fünfte Ebene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chart" Target="../charts/chart2.xml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79520" y="6490440"/>
            <a:ext cx="1079640" cy="3646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p>
            <a:pPr>
              <a:lnSpc>
                <a:spcPct val="100000"/>
              </a:lnSpc>
            </a:pPr>
            <a:fld id="{B4723E42-D2BD-48E5-BAF5-CDB603204D81}" type="datetime1">
              <a:rPr b="0" lang="de-DE" sz="1000" spc="-1" strike="noStrike">
                <a:solidFill>
                  <a:srgbClr val="707070"/>
                </a:solidFill>
                <a:latin typeface="Arial Narrow"/>
              </a:rPr>
              <a:t>28.03.2022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1813680" y="6488640"/>
            <a:ext cx="85640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707070"/>
                </a:solidFill>
                <a:latin typeface="Arial Narrow"/>
              </a:rPr>
              <a:t>F. Reimold - EMC3 Drift Project</a:t>
            </a:r>
            <a:endParaRPr b="0" lang="en-GB" sz="1000" spc="-1" strike="noStrike">
              <a:latin typeface="Times New Roman"/>
            </a:endParaRPr>
          </a:p>
        </p:txBody>
      </p:sp>
      <p:sp>
        <p:nvSpPr>
          <p:cNvPr id="93" name="TextShape 3"/>
          <p:cNvSpPr txBox="1"/>
          <p:nvPr/>
        </p:nvSpPr>
        <p:spPr>
          <a:xfrm>
            <a:off x="10632600" y="6490440"/>
            <a:ext cx="1079640" cy="364680"/>
          </a:xfrm>
          <a:prstGeom prst="rect">
            <a:avLst/>
          </a:prstGeom>
          <a:noFill/>
          <a:ln>
            <a:noFill/>
          </a:ln>
        </p:spPr>
        <p:txBody>
          <a:bodyPr lIns="0" rIns="0" anchor="ctr">
            <a:noAutofit/>
          </a:bodyPr>
          <a:p>
            <a:pPr algn="r">
              <a:lnSpc>
                <a:spcPct val="100000"/>
              </a:lnSpc>
            </a:pPr>
            <a:fld id="{4EAFCBCF-A292-4682-8CA3-01EA90018078}" type="slidenum">
              <a:rPr b="0" lang="de-DE" sz="1000" spc="-1" strike="noStrike">
                <a:solidFill>
                  <a:srgbClr val="707070"/>
                </a:solidFill>
                <a:latin typeface="Arial Narrow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94" name="TextShape 4"/>
          <p:cNvSpPr txBox="1"/>
          <p:nvPr/>
        </p:nvSpPr>
        <p:spPr>
          <a:xfrm>
            <a:off x="1523880" y="2510640"/>
            <a:ext cx="9143640" cy="747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de-DE" sz="2400" spc="-1" strike="noStrike" u="sng">
                <a:solidFill>
                  <a:srgbClr val="000000"/>
                </a:solidFill>
                <a:uFillTx/>
                <a:latin typeface="Arial Narrow"/>
              </a:rPr>
              <a:t>G. Partesotti</a:t>
            </a:r>
            <a:r>
              <a:rPr b="0" lang="de-DE" sz="2400" spc="-1" strike="noStrike">
                <a:solidFill>
                  <a:srgbClr val="000000"/>
                </a:solidFill>
                <a:latin typeface="Arial Narrow"/>
              </a:rPr>
              <a:t>, F. Reimold, M. Krychowiak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95" name="TextShape 5"/>
          <p:cNvSpPr txBox="1"/>
          <p:nvPr/>
        </p:nvSpPr>
        <p:spPr>
          <a:xfrm>
            <a:off x="1523880" y="1136160"/>
            <a:ext cx="9143640" cy="1316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 algn="ctr">
              <a:lnSpc>
                <a:spcPct val="90000"/>
              </a:lnSpc>
            </a:pPr>
            <a:r>
              <a:rPr b="1" lang="de-DE" sz="4400" spc="-1" strike="noStrike">
                <a:solidFill>
                  <a:srgbClr val="000000"/>
                </a:solidFill>
                <a:latin typeface="Arial Narrow"/>
              </a:rPr>
              <a:t>Radiation Scaling &amp; Stability</a:t>
            </a:r>
            <a:endParaRPr b="0" lang="de-DE" sz="44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79520" y="188640"/>
            <a:ext cx="9502560" cy="6584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005baa"/>
                </a:solidFill>
                <a:latin typeface="Arial Narrow"/>
              </a:rPr>
              <a:t>Radiation Scaling </a:t>
            </a:r>
            <a:endParaRPr b="0" lang="de-DE" sz="32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79520" y="6356520"/>
            <a:ext cx="1114920" cy="3646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p>
            <a:pPr>
              <a:lnSpc>
                <a:spcPct val="100000"/>
              </a:lnSpc>
            </a:pPr>
            <a:fld id="{3B39113C-5488-4E4A-AE02-C8CF34914154}" type="datetime1">
              <a:rPr b="0" lang="de-DE" sz="1000" spc="-1" strike="noStrike">
                <a:solidFill>
                  <a:srgbClr val="404040"/>
                </a:solidFill>
                <a:latin typeface="Arial Narrow"/>
              </a:rPr>
              <a:t>28.03.2022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1811880" y="6356520"/>
            <a:ext cx="85676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Arial Narrow"/>
              </a:rPr>
              <a:t>Lead Proponent – Proposal Summary</a:t>
            </a:r>
            <a:endParaRPr b="0" lang="en-GB" sz="1000" spc="-1" strike="noStrike">
              <a:latin typeface="Times New Roman"/>
            </a:endParaRPr>
          </a:p>
        </p:txBody>
      </p:sp>
      <p:sp>
        <p:nvSpPr>
          <p:cNvPr id="99" name="TextShape 4"/>
          <p:cNvSpPr txBox="1"/>
          <p:nvPr/>
        </p:nvSpPr>
        <p:spPr>
          <a:xfrm>
            <a:off x="10634400" y="6356520"/>
            <a:ext cx="1079640" cy="364680"/>
          </a:xfrm>
          <a:prstGeom prst="rect">
            <a:avLst/>
          </a:prstGeom>
          <a:noFill/>
          <a:ln>
            <a:noFill/>
          </a:ln>
        </p:spPr>
        <p:txBody>
          <a:bodyPr lIns="0" rIns="0" anchor="ctr">
            <a:noAutofit/>
          </a:bodyPr>
          <a:p>
            <a:pPr algn="r">
              <a:lnSpc>
                <a:spcPct val="100000"/>
              </a:lnSpc>
            </a:pPr>
            <a:fld id="{10AFED81-9B22-4EAF-BDD2-F78222477D7C}" type="slidenum">
              <a:rPr b="0" lang="de-DE" sz="1000" spc="-1" strike="noStrike">
                <a:solidFill>
                  <a:srgbClr val="404040"/>
                </a:solidFill>
                <a:latin typeface="Arial Narrow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100" name="TextShape 5"/>
          <p:cNvSpPr txBox="1"/>
          <p:nvPr/>
        </p:nvSpPr>
        <p:spPr>
          <a:xfrm>
            <a:off x="479520" y="1017000"/>
            <a:ext cx="7177320" cy="5104080"/>
          </a:xfrm>
          <a:prstGeom prst="rect">
            <a:avLst/>
          </a:prstGeom>
          <a:noFill/>
          <a:ln>
            <a:noFill/>
          </a:ln>
        </p:spPr>
        <p:txBody>
          <a:bodyPr lIns="0" rIns="90000" tIns="45000" bIns="4500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Radiation scaling  and front sensitivities for intrinsic and seeded impurities</a:t>
            </a:r>
            <a:endParaRPr b="0" lang="de-DE" sz="22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22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Objective: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Extend radiation scaling database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Identify parameters that can be used as sensors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Study radiation front location sensitivity to operational parameters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Study radiation stability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Study impact of configurations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Study detachment threshold (c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</a:rPr>
              <a:t>imp,lim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(n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,P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))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Piggy-back addition: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marL="216000" indent="-216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Study of impurity concentration and Z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  <a:ea typeface="Noto Sans CJK SC"/>
              </a:rPr>
              <a:t>eff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 during detachment (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M. Krychowiak)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216000" indent="-216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Perturbative puffs to assess Prad sensitivity and response times in various plasma conditions (G. Partesotti)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216000" indent="-216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Impurity seeding in different magnetic configurations (G. Partesotti)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</p:txBody>
      </p:sp>
      <p:pic>
        <p:nvPicPr>
          <p:cNvPr id="101" name="Grafik 1" descr=""/>
          <p:cNvPicPr/>
          <p:nvPr/>
        </p:nvPicPr>
        <p:blipFill>
          <a:blip r:embed="rId1"/>
          <a:stretch/>
        </p:blipFill>
        <p:spPr>
          <a:xfrm>
            <a:off x="7656840" y="1082160"/>
            <a:ext cx="4161600" cy="4534200"/>
          </a:xfrm>
          <a:prstGeom prst="rect">
            <a:avLst/>
          </a:prstGeom>
          <a:ln>
            <a:noFill/>
          </a:ln>
        </p:spPr>
      </p:pic>
      <p:pic>
        <p:nvPicPr>
          <p:cNvPr id="102" name="" descr=""/>
          <p:cNvPicPr/>
          <p:nvPr/>
        </p:nvPicPr>
        <p:blipFill>
          <a:blip r:embed="rId2"/>
          <a:stretch/>
        </p:blipFill>
        <p:spPr>
          <a:xfrm>
            <a:off x="8236080" y="5654520"/>
            <a:ext cx="2995920" cy="321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79520" y="188640"/>
            <a:ext cx="9502560" cy="6584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005baa"/>
                </a:solidFill>
                <a:latin typeface="Arial Narrow"/>
              </a:rPr>
              <a:t>Radiation Scaling</a:t>
            </a:r>
            <a:endParaRPr b="0" lang="de-DE" sz="32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79520" y="6356520"/>
            <a:ext cx="1114920" cy="3646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p>
            <a:pPr>
              <a:lnSpc>
                <a:spcPct val="100000"/>
              </a:lnSpc>
            </a:pPr>
            <a:fld id="{36D1F717-5D39-4D65-AFEF-FC4B0185105D}" type="datetime1">
              <a:rPr b="0" lang="de-DE" sz="1000" spc="-1" strike="noStrike">
                <a:solidFill>
                  <a:srgbClr val="404040"/>
                </a:solidFill>
                <a:latin typeface="Arial Narrow"/>
              </a:rPr>
              <a:t>28.03.2022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1811880" y="6356520"/>
            <a:ext cx="85676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Arial Narrow"/>
              </a:rPr>
              <a:t>Lead Proponent – Proposal Summary</a:t>
            </a:r>
            <a:endParaRPr b="0" lang="en-GB" sz="1000" spc="-1" strike="noStrike">
              <a:latin typeface="Times New Roman"/>
            </a:endParaRPr>
          </a:p>
        </p:txBody>
      </p:sp>
      <p:sp>
        <p:nvSpPr>
          <p:cNvPr id="106" name="TextShape 4"/>
          <p:cNvSpPr txBox="1"/>
          <p:nvPr/>
        </p:nvSpPr>
        <p:spPr>
          <a:xfrm>
            <a:off x="10634400" y="6356520"/>
            <a:ext cx="1079640" cy="364680"/>
          </a:xfrm>
          <a:prstGeom prst="rect">
            <a:avLst/>
          </a:prstGeom>
          <a:noFill/>
          <a:ln>
            <a:noFill/>
          </a:ln>
        </p:spPr>
        <p:txBody>
          <a:bodyPr lIns="0" rIns="0" anchor="ctr">
            <a:noAutofit/>
          </a:bodyPr>
          <a:p>
            <a:pPr algn="r">
              <a:lnSpc>
                <a:spcPct val="100000"/>
              </a:lnSpc>
            </a:pPr>
            <a:fld id="{7748C77D-6F77-4513-8AB4-65C639252DF1}" type="slidenum">
              <a:rPr b="0" lang="de-DE" sz="1000" spc="-1" strike="noStrike">
                <a:solidFill>
                  <a:srgbClr val="404040"/>
                </a:solidFill>
                <a:latin typeface="Arial Narrow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graphicFrame>
        <p:nvGraphicFramePr>
          <p:cNvPr id="107" name="Table 5"/>
          <p:cNvGraphicFramePr/>
          <p:nvPr/>
        </p:nvGraphicFramePr>
        <p:xfrm>
          <a:off x="5385600" y="4585320"/>
          <a:ext cx="6625080" cy="1482840"/>
        </p:xfrm>
        <a:graphic>
          <a:graphicData uri="http://schemas.openxmlformats.org/drawingml/2006/table">
            <a:tbl>
              <a:tblPr/>
              <a:tblGrid>
                <a:gridCol w="3285360"/>
                <a:gridCol w="3340080"/>
              </a:tblGrid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Arial Narrow"/>
                        </a:rPr>
                        <a:t>Requested Parameters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5baa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5baa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Heating [MW] (ECRH, NBI, ICRH)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1-6 (ECRH), 2 (NBI)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Density (feed-back/-fwd) [10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Arial Narrow"/>
                        </a:rPr>
                        <a:t>19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Arial Narrow"/>
                        </a:rPr>
                        <a:t>-3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] 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f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4.0-7.0 (fb)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f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Impurities (seeding, LBO, TESPEL)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N, Ne, Ar (seeding)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" name="Table 6"/>
          <p:cNvGraphicFramePr/>
          <p:nvPr/>
        </p:nvGraphicFramePr>
        <p:xfrm>
          <a:off x="7357680" y="1419480"/>
          <a:ext cx="4337280" cy="1112040"/>
        </p:xfrm>
        <a:graphic>
          <a:graphicData uri="http://schemas.openxmlformats.org/drawingml/2006/table">
            <a:tbl>
              <a:tblPr/>
              <a:tblGrid>
                <a:gridCol w="2406240"/>
                <a:gridCol w="1931400"/>
              </a:tblGrid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Arial Narrow"/>
                        </a:rPr>
                        <a:t>Task Force(s)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5baa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Arial Narrow"/>
                        </a:rPr>
                        <a:t>I, II, III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5baa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Mag. Configurations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EIM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Arial Narrow"/>
                        </a:rPr>
                        <a:t>(*,r)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, FTM, DBM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No. of programs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f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69a2e"/>
                          </a:solidFill>
                          <a:latin typeface="Arial Narrow"/>
                        </a:rPr>
                        <a:t>5+5+5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 + </a:t>
                      </a:r>
                      <a:r>
                        <a:rPr b="0" lang="en-US" sz="1800" spc="-1" strike="noStrike">
                          <a:solidFill>
                            <a:srgbClr val="e8a202"/>
                          </a:solidFill>
                          <a:latin typeface="Arial Narrow"/>
                        </a:rPr>
                        <a:t>5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+</a:t>
                      </a:r>
                      <a:r>
                        <a:rPr b="0" lang="en-US" sz="1800" spc="-1" strike="noStrike">
                          <a:solidFill>
                            <a:srgbClr val="ff0000"/>
                          </a:solidFill>
                          <a:latin typeface="Arial Narrow"/>
                        </a:rPr>
                        <a:t>5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, </a:t>
                      </a:r>
                      <a:r>
                        <a:rPr b="0" lang="en-US" sz="1800" spc="-1" strike="noStrike">
                          <a:solidFill>
                            <a:srgbClr val="069a2e"/>
                          </a:solidFill>
                          <a:latin typeface="Arial Narrow"/>
                        </a:rPr>
                        <a:t>3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, </a:t>
                      </a:r>
                      <a:r>
                        <a:rPr b="0" lang="en-US" sz="1800" spc="-1" strike="noStrike">
                          <a:solidFill>
                            <a:srgbClr val="069a2e"/>
                          </a:solidFill>
                          <a:latin typeface="Arial Narrow"/>
                        </a:rPr>
                        <a:t>3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f1"/>
                    </a:solidFill>
                  </a:tcPr>
                </a:tc>
              </a:tr>
            </a:tbl>
          </a:graphicData>
        </a:graphic>
      </p:graphicFrame>
      <p:sp>
        <p:nvSpPr>
          <p:cNvPr id="109" name="TextShape 7"/>
          <p:cNvSpPr txBox="1"/>
          <p:nvPr/>
        </p:nvSpPr>
        <p:spPr>
          <a:xfrm>
            <a:off x="263520" y="1159920"/>
            <a:ext cx="6936480" cy="5104080"/>
          </a:xfrm>
          <a:prstGeom prst="rect">
            <a:avLst/>
          </a:prstGeom>
          <a:noFill/>
          <a:ln>
            <a:noFill/>
          </a:ln>
        </p:spPr>
        <p:txBody>
          <a:bodyPr lIns="0" rIns="90000" tIns="45000" bIns="4500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Three configurations: standard (EIM), low-iota (DBM) and high-iota (FTM) with different islands structure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Approach: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For EIM, EIM</a:t>
            </a:r>
            <a:r>
              <a:rPr b="0" lang="en-US" sz="1600" spc="-1" strike="noStrike" baseline="33000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&amp; EIM* with </a:t>
            </a:r>
            <a:r>
              <a:rPr b="0" lang="en-US" sz="1600" spc="-1" strike="noStrike">
                <a:solidFill>
                  <a:srgbClr val="00a933"/>
                </a:solidFill>
                <a:latin typeface="Arial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-seeding: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Scenario 1: Constant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</a:rPr>
              <a:t>density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&amp; seeding + power steps (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</a:rPr>
              <a:t>x3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Scenario 2: Constant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</a:rPr>
              <a:t>density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&amp; power + seeding steps (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</a:rPr>
              <a:t>x2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Repeat for EIM with </a:t>
            </a:r>
            <a:r>
              <a:rPr b="0" lang="en-US" sz="1600" spc="-1" strike="noStrike">
                <a:solidFill>
                  <a:srgbClr val="e8a202"/>
                </a:solidFill>
                <a:latin typeface="Arial"/>
              </a:rPr>
              <a:t>Ne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-US" sz="1600" spc="-1" strike="noStrike">
                <a:solidFill>
                  <a:srgbClr val="ff0000"/>
                </a:solidFill>
                <a:latin typeface="Arial"/>
              </a:rPr>
              <a:t>Ar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For FTM, DBM with </a:t>
            </a:r>
            <a:r>
              <a:rPr b="0" lang="en-US" sz="1600" spc="-1" strike="noStrike">
                <a:solidFill>
                  <a:srgbClr val="00a933"/>
                </a:solidFill>
                <a:latin typeface="Arial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-seeding: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Scenario 1 (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</a:rPr>
              <a:t>x3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For </a:t>
            </a:r>
            <a:r>
              <a:rPr b="0" lang="en-US" sz="1600" spc="-1" strike="noStrike">
                <a:solidFill>
                  <a:srgbClr val="00a933"/>
                </a:solidFill>
                <a:latin typeface="Arial"/>
                <a:ea typeface="Noto Sans CJK SC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: Constant seeding 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For </a:t>
            </a:r>
            <a:r>
              <a:rPr b="0" lang="en-US" sz="1600" spc="-1" strike="noStrike">
                <a:solidFill>
                  <a:srgbClr val="e8a202"/>
                </a:solidFill>
                <a:latin typeface="Arial"/>
                <a:ea typeface="Noto Sans CJK SC"/>
              </a:rPr>
              <a:t>Ne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 and </a:t>
            </a:r>
            <a:r>
              <a:rPr b="0" lang="en-US" sz="1600" spc="-1" strike="noStrike">
                <a:solidFill>
                  <a:srgbClr val="ff0000"/>
                </a:solidFill>
                <a:latin typeface="Arial"/>
                <a:ea typeface="Noto Sans CJK SC"/>
              </a:rPr>
              <a:t>Ar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: Constant seeding or blips (as required)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Chart 1_0"/>
          <p:cNvGraphicFramePr/>
          <p:nvPr/>
        </p:nvGraphicFramePr>
        <p:xfrm>
          <a:off x="7420680" y="1118160"/>
          <a:ext cx="4279320" cy="2373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1" name="TextShape 1"/>
          <p:cNvSpPr txBox="1"/>
          <p:nvPr/>
        </p:nvSpPr>
        <p:spPr>
          <a:xfrm>
            <a:off x="479520" y="188640"/>
            <a:ext cx="9502560" cy="6584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005baa"/>
                </a:solidFill>
                <a:latin typeface="Arial Narrow"/>
              </a:rPr>
              <a:t>Radiation Scaling</a:t>
            </a:r>
            <a:endParaRPr b="0" lang="de-DE" sz="32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479520" y="6356520"/>
            <a:ext cx="1114920" cy="3646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p>
            <a:pPr>
              <a:lnSpc>
                <a:spcPct val="100000"/>
              </a:lnSpc>
            </a:pPr>
            <a:fld id="{DB4751C0-B059-4A4F-A3BC-4BDF55FC17C5}" type="datetime1">
              <a:rPr b="0" lang="de-DE" sz="1000" spc="-1" strike="noStrike">
                <a:solidFill>
                  <a:srgbClr val="404040"/>
                </a:solidFill>
                <a:latin typeface="Arial Narrow"/>
              </a:rPr>
              <a:t>28.03.2022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113" name="TextShape 3"/>
          <p:cNvSpPr txBox="1"/>
          <p:nvPr/>
        </p:nvSpPr>
        <p:spPr>
          <a:xfrm>
            <a:off x="1811880" y="6356520"/>
            <a:ext cx="85676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Arial Narrow"/>
              </a:rPr>
              <a:t>Lead Proponent – Proposal Summary</a:t>
            </a:r>
            <a:endParaRPr b="0" lang="en-GB" sz="1000" spc="-1" strike="noStrike">
              <a:latin typeface="Times New Roman"/>
            </a:endParaRPr>
          </a:p>
        </p:txBody>
      </p:sp>
      <p:sp>
        <p:nvSpPr>
          <p:cNvPr id="114" name="TextShape 4"/>
          <p:cNvSpPr txBox="1"/>
          <p:nvPr/>
        </p:nvSpPr>
        <p:spPr>
          <a:xfrm>
            <a:off x="10634400" y="6356520"/>
            <a:ext cx="1079640" cy="364680"/>
          </a:xfrm>
          <a:prstGeom prst="rect">
            <a:avLst/>
          </a:prstGeom>
          <a:noFill/>
          <a:ln>
            <a:noFill/>
          </a:ln>
        </p:spPr>
        <p:txBody>
          <a:bodyPr lIns="0" rIns="0" anchor="ctr">
            <a:noAutofit/>
          </a:bodyPr>
          <a:p>
            <a:pPr algn="r">
              <a:lnSpc>
                <a:spcPct val="100000"/>
              </a:lnSpc>
            </a:pPr>
            <a:fld id="{CABBAD3A-7533-4E4C-9E65-2CF3D2008C44}" type="slidenum">
              <a:rPr b="0" lang="de-DE" sz="1000" spc="-1" strike="noStrike">
                <a:solidFill>
                  <a:srgbClr val="404040"/>
                </a:solidFill>
                <a:latin typeface="Arial Narrow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115" name="CustomShape 5"/>
          <p:cNvSpPr/>
          <p:nvPr/>
        </p:nvSpPr>
        <p:spPr>
          <a:xfrm>
            <a:off x="8871480" y="864000"/>
            <a:ext cx="160452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 Narrow"/>
              </a:rPr>
              <a:t> </a:t>
            </a:r>
            <a:r>
              <a:rPr b="0" lang="en-US" sz="1400" spc="-1" strike="noStrike">
                <a:solidFill>
                  <a:srgbClr val="000000"/>
                </a:solidFill>
                <a:latin typeface="Arial Narrow"/>
              </a:rPr>
              <a:t>Timetrace Scenario 1</a:t>
            </a:r>
            <a:endParaRPr b="0" lang="en-GB" sz="1400" spc="-1" strike="noStrike">
              <a:latin typeface="Arial"/>
            </a:endParaRPr>
          </a:p>
        </p:txBody>
      </p:sp>
      <p:graphicFrame>
        <p:nvGraphicFramePr>
          <p:cNvPr id="116" name="Chart 1_1"/>
          <p:cNvGraphicFramePr/>
          <p:nvPr/>
        </p:nvGraphicFramePr>
        <p:xfrm>
          <a:off x="7488000" y="4063680"/>
          <a:ext cx="4248000" cy="223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7" name="CustomShape 6"/>
          <p:cNvSpPr/>
          <p:nvPr/>
        </p:nvSpPr>
        <p:spPr>
          <a:xfrm>
            <a:off x="8871480" y="3780000"/>
            <a:ext cx="160452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 Narrow"/>
              </a:rPr>
              <a:t> </a:t>
            </a:r>
            <a:r>
              <a:rPr b="0" lang="en-US" sz="1400" spc="-1" strike="noStrike">
                <a:solidFill>
                  <a:srgbClr val="000000"/>
                </a:solidFill>
                <a:latin typeface="Arial Narrow"/>
              </a:rPr>
              <a:t>Timetrace Scenario 2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118" name="TextShape 7"/>
          <p:cNvSpPr txBox="1"/>
          <p:nvPr/>
        </p:nvSpPr>
        <p:spPr>
          <a:xfrm>
            <a:off x="479880" y="1017000"/>
            <a:ext cx="7049880" cy="5104080"/>
          </a:xfrm>
          <a:prstGeom prst="rect">
            <a:avLst/>
          </a:prstGeom>
          <a:noFill/>
          <a:ln>
            <a:noFill/>
          </a:ln>
        </p:spPr>
        <p:txBody>
          <a:bodyPr lIns="0" rIns="90000" tIns="45000" bIns="4500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Noto Sans CJK SC"/>
              </a:rPr>
              <a:t>Comments: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Ar Ne are recycling, while N is not. 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Ar has similar ionization free path to N, while Ne‘s is shorter.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Seeding spike + seeding ramp down to take into account wall saturation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NBI blips to provide neutrals for charge exchange measurements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Fill in the f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</a:rPr>
              <a:t>rad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gaps using different power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+ seeding combinations, and identify the operational range 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Specific requirements: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Special diagnostic (settings)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Spectroscopy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SOL profiles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79520" y="188640"/>
            <a:ext cx="9502560" cy="6584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005baa"/>
                </a:solidFill>
                <a:latin typeface="Arial Narrow"/>
              </a:rPr>
              <a:t>Radiation stability</a:t>
            </a:r>
            <a:endParaRPr b="0" lang="de-DE" sz="32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479520" y="6356520"/>
            <a:ext cx="1114920" cy="3646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p>
            <a:pPr>
              <a:lnSpc>
                <a:spcPct val="100000"/>
              </a:lnSpc>
            </a:pPr>
            <a:fld id="{401861CB-92C3-4886-A69D-D296BFC1F2B2}" type="datetime1">
              <a:rPr b="0" lang="de-DE" sz="1000" spc="-1" strike="noStrike">
                <a:solidFill>
                  <a:srgbClr val="404040"/>
                </a:solidFill>
                <a:latin typeface="Arial Narrow"/>
              </a:rPr>
              <a:t>28.03.2022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1811880" y="6356520"/>
            <a:ext cx="85676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Arial Narrow"/>
              </a:rPr>
              <a:t>Lead Proponent – Proposal Summary</a:t>
            </a:r>
            <a:endParaRPr b="0" lang="en-GB" sz="1000" spc="-1" strike="noStrike">
              <a:latin typeface="Times New Roman"/>
            </a:endParaRPr>
          </a:p>
        </p:txBody>
      </p:sp>
      <p:sp>
        <p:nvSpPr>
          <p:cNvPr id="122" name="TextShape 4"/>
          <p:cNvSpPr txBox="1"/>
          <p:nvPr/>
        </p:nvSpPr>
        <p:spPr>
          <a:xfrm>
            <a:off x="10634400" y="6356520"/>
            <a:ext cx="1079640" cy="364680"/>
          </a:xfrm>
          <a:prstGeom prst="rect">
            <a:avLst/>
          </a:prstGeom>
          <a:noFill/>
          <a:ln>
            <a:noFill/>
          </a:ln>
        </p:spPr>
        <p:txBody>
          <a:bodyPr lIns="0" rIns="0" anchor="ctr">
            <a:noAutofit/>
          </a:bodyPr>
          <a:p>
            <a:pPr algn="r">
              <a:lnSpc>
                <a:spcPct val="100000"/>
              </a:lnSpc>
            </a:pPr>
            <a:fld id="{D9A989CE-AB8F-45A3-AAD6-40F1C72CC0FC}" type="slidenum">
              <a:rPr b="0" lang="de-DE" sz="1000" spc="-1" strike="noStrike">
                <a:solidFill>
                  <a:srgbClr val="404040"/>
                </a:solidFill>
                <a:latin typeface="Arial Narrow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pic>
        <p:nvPicPr>
          <p:cNvPr id="123" name="" descr=""/>
          <p:cNvPicPr/>
          <p:nvPr/>
        </p:nvPicPr>
        <p:blipFill>
          <a:blip r:embed="rId1"/>
          <a:stretch/>
        </p:blipFill>
        <p:spPr>
          <a:xfrm>
            <a:off x="5080680" y="1476000"/>
            <a:ext cx="3812400" cy="3060000"/>
          </a:xfrm>
          <a:prstGeom prst="rect">
            <a:avLst/>
          </a:prstGeom>
          <a:ln>
            <a:noFill/>
          </a:ln>
        </p:spPr>
      </p:pic>
      <p:pic>
        <p:nvPicPr>
          <p:cNvPr id="124" name="" descr=""/>
          <p:cNvPicPr/>
          <p:nvPr/>
        </p:nvPicPr>
        <p:blipFill>
          <a:blip r:embed="rId2"/>
          <a:stretch/>
        </p:blipFill>
        <p:spPr>
          <a:xfrm>
            <a:off x="8947440" y="1440000"/>
            <a:ext cx="3076560" cy="4320000"/>
          </a:xfrm>
          <a:prstGeom prst="rect">
            <a:avLst/>
          </a:prstGeom>
          <a:ln>
            <a:noFill/>
          </a:ln>
        </p:spPr>
      </p:pic>
      <p:sp>
        <p:nvSpPr>
          <p:cNvPr id="125" name="TextShape 5"/>
          <p:cNvSpPr txBox="1"/>
          <p:nvPr/>
        </p:nvSpPr>
        <p:spPr>
          <a:xfrm>
            <a:off x="479520" y="1220760"/>
            <a:ext cx="4776480" cy="5135760"/>
          </a:xfrm>
          <a:prstGeom prst="rect">
            <a:avLst/>
          </a:prstGeom>
          <a:noFill/>
          <a:ln>
            <a:noFill/>
          </a:ln>
        </p:spPr>
        <p:txBody>
          <a:bodyPr lIns="0" rIns="90000" tIns="45000" bIns="4500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28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Objectives: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Follow the radiation increase continously 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Measure the location of the radiation front from target to separatrix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Investigate the stability by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modifying the impurity concentration with N-seeding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Unstable branch for intermediate divertor temperature.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: downstream temperature at the target 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C: impurity concentration 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L: cooling rate function 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The curves should be roughly defined by Scenario 1 in the radiation scaling proposal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</p:txBody>
      </p:sp>
      <p:pic>
        <p:nvPicPr>
          <p:cNvPr id="126" name="" descr=""/>
          <p:cNvPicPr/>
          <p:nvPr/>
        </p:nvPicPr>
        <p:blipFill>
          <a:blip r:embed="rId3"/>
          <a:stretch/>
        </p:blipFill>
        <p:spPr>
          <a:xfrm>
            <a:off x="5999760" y="4608000"/>
            <a:ext cx="2280240" cy="648000"/>
          </a:xfrm>
          <a:prstGeom prst="rect">
            <a:avLst/>
          </a:prstGeom>
          <a:ln>
            <a:noFill/>
          </a:ln>
        </p:spPr>
      </p:pic>
      <p:sp>
        <p:nvSpPr>
          <p:cNvPr id="127" name="TextShape 6"/>
          <p:cNvSpPr txBox="1"/>
          <p:nvPr/>
        </p:nvSpPr>
        <p:spPr>
          <a:xfrm>
            <a:off x="396000" y="1080000"/>
            <a:ext cx="5796000" cy="504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Radiation stability for different island chains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28" name="TextShape 7"/>
          <p:cNvSpPr txBox="1"/>
          <p:nvPr/>
        </p:nvSpPr>
        <p:spPr>
          <a:xfrm>
            <a:off x="365400" y="5520240"/>
            <a:ext cx="7842600" cy="825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Piggy-back addition:</a:t>
            </a:r>
            <a:endParaRPr b="0" lang="en-GB" sz="20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Correlation of radiation zone location with edge plasma parameters (D. Zhang)</a:t>
            </a: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6" descr=""/>
          <p:cNvPicPr/>
          <p:nvPr/>
        </p:nvPicPr>
        <p:blipFill>
          <a:blip r:embed="rId1"/>
          <a:stretch/>
        </p:blipFill>
        <p:spPr>
          <a:xfrm>
            <a:off x="4332240" y="2448000"/>
            <a:ext cx="3566520" cy="2376000"/>
          </a:xfrm>
          <a:prstGeom prst="rect">
            <a:avLst/>
          </a:prstGeom>
          <a:ln>
            <a:noFill/>
          </a:ln>
        </p:spPr>
      </p:pic>
      <p:sp>
        <p:nvSpPr>
          <p:cNvPr id="130" name="TextShape 1"/>
          <p:cNvSpPr txBox="1"/>
          <p:nvPr/>
        </p:nvSpPr>
        <p:spPr>
          <a:xfrm>
            <a:off x="479520" y="188640"/>
            <a:ext cx="9502560" cy="6584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005baa"/>
                </a:solidFill>
                <a:latin typeface="Arial Narrow"/>
              </a:rPr>
              <a:t>Radiation Stability</a:t>
            </a:r>
            <a:endParaRPr b="0" lang="de-DE" sz="3200" spc="-1" strike="noStrike">
              <a:solidFill>
                <a:srgbClr val="000000"/>
              </a:solidFill>
              <a:latin typeface="Arial Narrow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479520" y="6356520"/>
            <a:ext cx="1114920" cy="364680"/>
          </a:xfrm>
          <a:prstGeom prst="rect">
            <a:avLst/>
          </a:prstGeom>
          <a:noFill/>
          <a:ln>
            <a:noFill/>
          </a:ln>
        </p:spPr>
        <p:txBody>
          <a:bodyPr lIns="0" anchor="ctr">
            <a:noAutofit/>
          </a:bodyPr>
          <a:p>
            <a:pPr>
              <a:lnSpc>
                <a:spcPct val="100000"/>
              </a:lnSpc>
            </a:pPr>
            <a:fld id="{2B162992-55F8-4023-8FA4-63CDEC844C92}" type="datetime1">
              <a:rPr b="0" lang="de-DE" sz="1000" spc="-1" strike="noStrike">
                <a:solidFill>
                  <a:srgbClr val="404040"/>
                </a:solidFill>
                <a:latin typeface="Arial Narrow"/>
              </a:rPr>
              <a:t>28.03.2022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132" name="TextShape 3"/>
          <p:cNvSpPr txBox="1"/>
          <p:nvPr/>
        </p:nvSpPr>
        <p:spPr>
          <a:xfrm>
            <a:off x="1811880" y="6356520"/>
            <a:ext cx="85676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404040"/>
                </a:solidFill>
                <a:latin typeface="Arial Narrow"/>
              </a:rPr>
              <a:t>Lead Proponent – Proposal Summary</a:t>
            </a:r>
            <a:endParaRPr b="0" lang="en-GB" sz="1000" spc="-1" strike="noStrike">
              <a:latin typeface="Times New Roman"/>
            </a:endParaRPr>
          </a:p>
        </p:txBody>
      </p:sp>
      <p:sp>
        <p:nvSpPr>
          <p:cNvPr id="133" name="TextShape 4"/>
          <p:cNvSpPr txBox="1"/>
          <p:nvPr/>
        </p:nvSpPr>
        <p:spPr>
          <a:xfrm>
            <a:off x="10634400" y="6356520"/>
            <a:ext cx="1079640" cy="364680"/>
          </a:xfrm>
          <a:prstGeom prst="rect">
            <a:avLst/>
          </a:prstGeom>
          <a:noFill/>
          <a:ln>
            <a:noFill/>
          </a:ln>
        </p:spPr>
        <p:txBody>
          <a:bodyPr lIns="0" rIns="0" anchor="ctr">
            <a:noAutofit/>
          </a:bodyPr>
          <a:p>
            <a:pPr algn="r">
              <a:lnSpc>
                <a:spcPct val="100000"/>
              </a:lnSpc>
            </a:pPr>
            <a:fld id="{5177086F-DD96-4E49-9048-E0346718FEF3}" type="slidenum">
              <a:rPr b="0" lang="de-DE" sz="1000" spc="-1" strike="noStrike">
                <a:solidFill>
                  <a:srgbClr val="404040"/>
                </a:solidFill>
                <a:latin typeface="Arial Narrow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134" name="TextShape 5"/>
          <p:cNvSpPr txBox="1"/>
          <p:nvPr/>
        </p:nvSpPr>
        <p:spPr>
          <a:xfrm>
            <a:off x="479520" y="1017000"/>
            <a:ext cx="4164480" cy="5104080"/>
          </a:xfrm>
          <a:prstGeom prst="rect">
            <a:avLst/>
          </a:prstGeom>
          <a:noFill/>
          <a:ln>
            <a:noFill/>
          </a:ln>
        </p:spPr>
        <p:txBody>
          <a:bodyPr lIns="0" rIns="90000" tIns="45000" bIns="4500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Approach: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„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Fast“ f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  <a:ea typeface="Noto Sans CJK SC"/>
              </a:rPr>
              <a:t>rad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scan: linearly increase density at fixed heating power. No seeding. Standard configuration (EIM)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Repeat to trace the Prad increase “S” curve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“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Slow” f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  <a:ea typeface="Noto Sans CJK SC"/>
              </a:rPr>
              <a:t>rad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 scan: use density ramp proportional to 1/slope of fast f</a:t>
            </a:r>
            <a:r>
              <a:rPr b="0" lang="en-US" sz="1600" spc="-1" strike="noStrike" baseline="-33000">
                <a:solidFill>
                  <a:srgbClr val="000000"/>
                </a:solidFill>
                <a:latin typeface="Arial"/>
                <a:ea typeface="Noto Sans CJK SC"/>
              </a:rPr>
              <a:t>rad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Noto Sans CJK SC"/>
              </a:rPr>
              <a:t>scan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Repeat for different different magnetic configurations: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EIM</a:t>
            </a:r>
            <a:r>
              <a:rPr b="0" lang="en-US" sz="1600" spc="-1" strike="noStrike" baseline="33000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 + FTM + DBM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Possibly: add two density ramps at EIM with seeding and different heating powers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Specific requirements:</a:t>
            </a:r>
            <a:endParaRPr b="0" lang="de-DE" sz="2000" spc="-1" strike="noStrike">
              <a:solidFill>
                <a:srgbClr val="000000"/>
              </a:solidFill>
              <a:latin typeface="Arial Narrow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Special diagnostic (settings)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Spectroscopy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Target/SOL profiles</a:t>
            </a:r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  <a:p>
            <a:endParaRPr b="0" lang="de-DE" sz="1600" spc="-1" strike="noStrike">
              <a:solidFill>
                <a:srgbClr val="000000"/>
              </a:solidFill>
              <a:latin typeface="Arial Narrow"/>
            </a:endParaRPr>
          </a:p>
        </p:txBody>
      </p:sp>
      <p:graphicFrame>
        <p:nvGraphicFramePr>
          <p:cNvPr id="135" name="Table 6"/>
          <p:cNvGraphicFramePr/>
          <p:nvPr/>
        </p:nvGraphicFramePr>
        <p:xfrm>
          <a:off x="7709760" y="2985120"/>
          <a:ext cx="4337280" cy="1357200"/>
        </p:xfrm>
        <a:graphic>
          <a:graphicData uri="http://schemas.openxmlformats.org/drawingml/2006/table">
            <a:tbl>
              <a:tblPr/>
              <a:tblGrid>
                <a:gridCol w="2406240"/>
                <a:gridCol w="1931400"/>
              </a:tblGrid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Arial Narrow"/>
                        </a:rPr>
                        <a:t>Task Force(s)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5baa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Arial Narrow"/>
                        </a:rPr>
                        <a:t>I, II, III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5baa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Mag. Configurations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EIM, EIM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Arial Narrow"/>
                        </a:rPr>
                        <a:t>(r)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, FTM, DBM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No. of programs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f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5+3+3+3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6" name="Table 7"/>
          <p:cNvGraphicFramePr/>
          <p:nvPr/>
        </p:nvGraphicFramePr>
        <p:xfrm>
          <a:off x="5422680" y="4771440"/>
          <a:ext cx="6625080" cy="1482840"/>
        </p:xfrm>
        <a:graphic>
          <a:graphicData uri="http://schemas.openxmlformats.org/drawingml/2006/table">
            <a:tbl>
              <a:tblPr/>
              <a:tblGrid>
                <a:gridCol w="3285360"/>
                <a:gridCol w="3340080"/>
              </a:tblGrid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Arial Narrow"/>
                        </a:rPr>
                        <a:t>Requested Parameters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5baa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5baa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Heating [MW] (ECRH, NBI, ICRH)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6 (ECRH), 2 (NBI)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Density (feed-back/-fwd) [10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Arial Narrow"/>
                        </a:rPr>
                        <a:t>19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Arial Narrow"/>
                        </a:rPr>
                        <a:t>-3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] 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f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2.0-12.0 (fb)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9f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Impurities (seeding, LBO, TESPEL)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 Narrow"/>
                        </a:rPr>
                        <a:t>Just intrinsic carbon + N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1e1"/>
                    </a:solidFill>
                  </a:tcPr>
                </a:tc>
              </a:tr>
            </a:tbl>
          </a:graphicData>
        </a:graphic>
      </p:graphicFrame>
      <p:grpSp>
        <p:nvGrpSpPr>
          <p:cNvPr id="137" name="Group 8"/>
          <p:cNvGrpSpPr/>
          <p:nvPr/>
        </p:nvGrpSpPr>
        <p:grpSpPr>
          <a:xfrm>
            <a:off x="5307840" y="1017000"/>
            <a:ext cx="6824160" cy="1539000"/>
            <a:chOff x="5307840" y="1017000"/>
            <a:chExt cx="6824160" cy="1539000"/>
          </a:xfrm>
        </p:grpSpPr>
        <p:pic>
          <p:nvPicPr>
            <p:cNvPr id="138" name="Picture 9" descr=""/>
            <p:cNvPicPr/>
            <p:nvPr/>
          </p:nvPicPr>
          <p:blipFill>
            <a:blip r:embed="rId2"/>
            <a:srcRect l="0" t="0" r="0" b="66915"/>
            <a:stretch/>
          </p:blipFill>
          <p:spPr>
            <a:xfrm>
              <a:off x="5307840" y="1017000"/>
              <a:ext cx="3490560" cy="15390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9" name="Picture 11" descr=""/>
            <p:cNvPicPr/>
            <p:nvPr/>
          </p:nvPicPr>
          <p:blipFill>
            <a:blip r:embed="rId3"/>
            <a:srcRect l="0" t="0" r="0" b="67412"/>
            <a:stretch/>
          </p:blipFill>
          <p:spPr>
            <a:xfrm>
              <a:off x="8693640" y="1023480"/>
              <a:ext cx="3438360" cy="1493640"/>
            </a:xfrm>
            <a:prstGeom prst="rect">
              <a:avLst/>
            </a:prstGeom>
            <a:ln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264</TotalTime>
  <Application>LibreOffice/6.4.7.2$Linux_X86_64 LibreOffice_project/40$Build-2</Application>
  <Company>Max-Planck-Institut f. Plasmaphysik, Greifswald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2021-03-10T14:07:24Z</dcterms:created>
  <dc:creator>Felix Reimold</dc:creator>
  <dc:description/>
  <dc:language>en-GB</dc:language>
  <cp:lastModifiedBy/>
  <dcterms:modified xsi:type="dcterms:W3CDTF">2022-03-25T14:38:47Z</dcterms:modified>
  <cp:revision>214</cp:revision>
  <dc:subject/>
  <dc:title>Information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Max-Planck-Institut f. Plasmaphysik, Greifswald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