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324" r:id="rId2"/>
    <p:sldId id="325" r:id="rId3"/>
    <p:sldId id="328" r:id="rId4"/>
    <p:sldId id="368" r:id="rId5"/>
    <p:sldId id="374" r:id="rId6"/>
    <p:sldId id="329" r:id="rId7"/>
    <p:sldId id="370" r:id="rId8"/>
    <p:sldId id="371" r:id="rId9"/>
    <p:sldId id="372" r:id="rId10"/>
    <p:sldId id="373" r:id="rId11"/>
    <p:sldId id="375" r:id="rId12"/>
    <p:sldId id="376" r:id="rId13"/>
    <p:sldId id="377" r:id="rId14"/>
    <p:sldId id="379" r:id="rId15"/>
    <p:sldId id="378" r:id="rId16"/>
    <p:sldId id="380" r:id="rId17"/>
    <p:sldId id="357" r:id="rId18"/>
    <p:sldId id="358" r:id="rId19"/>
  </p:sldIdLst>
  <p:sldSz cx="12960350" cy="972026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6143" autoAdjust="0"/>
  </p:normalViewPr>
  <p:slideViewPr>
    <p:cSldViewPr>
      <p:cViewPr varScale="1">
        <p:scale>
          <a:sx n="44" d="100"/>
          <a:sy n="44" d="100"/>
        </p:scale>
        <p:origin x="110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9" d="100"/>
          <a:sy n="59" d="100"/>
        </p:scale>
        <p:origin x="3254" y="8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8DB5EDDA-4016-4731-BA4E-58599C8EE6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1C914DE-46CD-4B11-96D7-F3807BE7F0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05FFB5B-E269-4D62-9478-26F96F305B10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C88D1EA-AF28-4CD5-A063-5FDF2A9CE2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0E4EFE4-0150-475B-856B-D9E54EBC61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7425376-7580-4E84-8C1D-CD23F4A4D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4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6123B4F-C8C9-4405-A932-8AD5888C405A}" type="datetimeFigureOut">
              <a:rPr lang="zh-CN" altLang="en-US" smtClean="0"/>
              <a:t>2022/3/9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508794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109195"/>
            <a:ext cx="5679440" cy="5611912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5EC27B7-99CC-4BEF-9D9B-72779E30BD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89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5979" rtl="0" eaLnBrk="1" latinLnBrk="0" hangingPunct="1">
      <a:defRPr sz="1400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Times New Roman" panose="02020603050405020304" pitchFamily="18" charset="0"/>
      </a:defRPr>
    </a:lvl1pPr>
    <a:lvl2pPr marL="647990" algn="l" defTabSz="1295979" rtl="0" eaLnBrk="1" latinLnBrk="0" hangingPunct="1">
      <a:defRPr sz="1400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Times New Roman" panose="02020603050405020304" pitchFamily="18" charset="0"/>
      </a:defRPr>
    </a:lvl2pPr>
    <a:lvl3pPr marL="1295979" algn="l" defTabSz="1295979" rtl="0" eaLnBrk="1" latinLnBrk="0" hangingPunct="1">
      <a:defRPr sz="1400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Times New Roman" panose="02020603050405020304" pitchFamily="18" charset="0"/>
      </a:defRPr>
    </a:lvl3pPr>
    <a:lvl4pPr marL="1943969" algn="l" defTabSz="1295979" rtl="0" eaLnBrk="1" latinLnBrk="0" hangingPunct="1">
      <a:defRPr sz="1400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Times New Roman" panose="02020603050405020304" pitchFamily="18" charset="0"/>
      </a:defRPr>
    </a:lvl4pPr>
    <a:lvl5pPr marL="2591958" algn="l" defTabSz="1295979" rtl="0" eaLnBrk="1" latinLnBrk="0" hangingPunct="1">
      <a:defRPr sz="1400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Times New Roman" panose="02020603050405020304" pitchFamily="18" charset="0"/>
      </a:defRPr>
    </a:lvl5pPr>
    <a:lvl6pPr marL="3239948" algn="l" defTabSz="1295979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6pPr>
    <a:lvl7pPr marL="3887937" algn="l" defTabSz="1295979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7pPr>
    <a:lvl8pPr marL="4535927" algn="l" defTabSz="1295979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8pPr>
    <a:lvl9pPr marL="5183916" algn="l" defTabSz="1295979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509588"/>
            <a:ext cx="46037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C27B7-99CC-4BEF-9D9B-72779E30BD25}" type="slidenum">
              <a:rPr lang="zh-CN" altLang="en-US" smtClean="0"/>
              <a:t>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92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509588"/>
            <a:ext cx="46037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C27B7-99CC-4BEF-9D9B-72779E30BD2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553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509588"/>
            <a:ext cx="46037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C27B7-99CC-4BEF-9D9B-72779E30BD2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870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509588"/>
            <a:ext cx="46037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C27B7-99CC-4BEF-9D9B-72779E30BD2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555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509588"/>
            <a:ext cx="46037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C27B7-99CC-4BEF-9D9B-72779E30BD2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214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509588"/>
            <a:ext cx="46037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C27B7-99CC-4BEF-9D9B-72779E30BD2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001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509588"/>
            <a:ext cx="46037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C27B7-99CC-4BEF-9D9B-72779E30BD2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467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509588"/>
            <a:ext cx="46037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C27B7-99CC-4BEF-9D9B-72779E30BD2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856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509588"/>
            <a:ext cx="46037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C27B7-99CC-4BEF-9D9B-72779E30BD2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978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509588"/>
            <a:ext cx="46037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C27B7-99CC-4BEF-9D9B-72779E30BD2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232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535" y="2339851"/>
            <a:ext cx="11521279" cy="21602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8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36B8737C-9339-4ECA-83B8-918D2013825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9495" y="4716115"/>
            <a:ext cx="12241360" cy="446449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80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5" y="144016"/>
            <a:ext cx="12241360" cy="125973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495" y="1691778"/>
            <a:ext cx="12241360" cy="748883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240815" y="1908"/>
            <a:ext cx="719535" cy="517514"/>
          </a:xfrm>
        </p:spPr>
        <p:txBody>
          <a:bodyPr/>
          <a:lstStyle/>
          <a:p>
            <a:fld id="{D4A0CD64-79AE-4351-8F8F-E32BC633AE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82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016"/>
            <a:ext cx="12240815" cy="125973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496" y="1691779"/>
            <a:ext cx="12240814" cy="316756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240815" y="3049"/>
            <a:ext cx="719535" cy="517514"/>
          </a:xfrm>
        </p:spPr>
        <p:txBody>
          <a:bodyPr/>
          <a:lstStyle/>
          <a:p>
            <a:fld id="{D4A0CD64-79AE-4351-8F8F-E32BC633AEC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片占位符 4">
            <a:extLst>
              <a:ext uri="{FF2B5EF4-FFF2-40B4-BE49-F238E27FC236}">
                <a16:creationId xmlns:a16="http://schemas.microsoft.com/office/drawing/2014/main" id="{04CF3877-4CC6-4A1A-B498-C5AB78C43C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495" y="5220171"/>
            <a:ext cx="3960440" cy="396044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endParaRPr lang="en-US" dirty="0"/>
          </a:p>
        </p:txBody>
      </p:sp>
      <p:sp>
        <p:nvSpPr>
          <p:cNvPr id="7" name="图片占位符 4">
            <a:extLst>
              <a:ext uri="{FF2B5EF4-FFF2-40B4-BE49-F238E27FC236}">
                <a16:creationId xmlns:a16="http://schemas.microsoft.com/office/drawing/2014/main" id="{16309A58-A692-4EEC-B57C-25E25E6AE1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99955" y="5220171"/>
            <a:ext cx="3960439" cy="396044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endParaRPr lang="en-US" dirty="0"/>
          </a:p>
        </p:txBody>
      </p:sp>
      <p:sp>
        <p:nvSpPr>
          <p:cNvPr id="8" name="图片占位符 4">
            <a:extLst>
              <a:ext uri="{FF2B5EF4-FFF2-40B4-BE49-F238E27FC236}">
                <a16:creationId xmlns:a16="http://schemas.microsoft.com/office/drawing/2014/main" id="{F37FA9E5-627B-44A3-B951-F90033F2AB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40414" y="5220171"/>
            <a:ext cx="3960440" cy="396044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45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016"/>
            <a:ext cx="12240815" cy="125973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495" y="1692274"/>
            <a:ext cx="7200800" cy="748833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240815" y="0"/>
            <a:ext cx="719535" cy="539652"/>
          </a:xfrm>
        </p:spPr>
        <p:txBody>
          <a:bodyPr/>
          <a:lstStyle/>
          <a:p>
            <a:fld id="{D4A0CD64-79AE-4351-8F8F-E32BC633AEC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片占位符 4">
            <a:extLst>
              <a:ext uri="{FF2B5EF4-FFF2-40B4-BE49-F238E27FC236}">
                <a16:creationId xmlns:a16="http://schemas.microsoft.com/office/drawing/2014/main" id="{BD63FD5E-83D8-4865-AA03-EA66D4F5C4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336" y="1692275"/>
            <a:ext cx="4680520" cy="7488336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016"/>
            <a:ext cx="12240815" cy="125973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495" y="1692274"/>
            <a:ext cx="7992888" cy="748833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240815" y="0"/>
            <a:ext cx="719535" cy="539652"/>
          </a:xfrm>
        </p:spPr>
        <p:txBody>
          <a:bodyPr/>
          <a:lstStyle/>
          <a:p>
            <a:fld id="{D4A0CD64-79AE-4351-8F8F-E32BC633AEC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片占位符 4">
            <a:extLst>
              <a:ext uri="{FF2B5EF4-FFF2-40B4-BE49-F238E27FC236}">
                <a16:creationId xmlns:a16="http://schemas.microsoft.com/office/drawing/2014/main" id="{BD63FD5E-83D8-4865-AA03-EA66D4F5C4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40415" y="1692275"/>
            <a:ext cx="3960440" cy="374392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endParaRPr lang="en-US" dirty="0"/>
          </a:p>
        </p:txBody>
      </p:sp>
      <p:sp>
        <p:nvSpPr>
          <p:cNvPr id="8" name="图片占位符 4">
            <a:extLst>
              <a:ext uri="{FF2B5EF4-FFF2-40B4-BE49-F238E27FC236}">
                <a16:creationId xmlns:a16="http://schemas.microsoft.com/office/drawing/2014/main" id="{6F662562-B9C2-487D-9F16-0176CFAE40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40415" y="5436690"/>
            <a:ext cx="3960440" cy="374392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0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016"/>
            <a:ext cx="12240815" cy="125973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494" y="1691779"/>
            <a:ext cx="12241361" cy="280831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241087" y="0"/>
            <a:ext cx="719535" cy="539652"/>
          </a:xfrm>
        </p:spPr>
        <p:txBody>
          <a:bodyPr/>
          <a:lstStyle/>
          <a:p>
            <a:fld id="{D4A0CD64-79AE-4351-8F8F-E32BC633AEC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片占位符 4">
            <a:extLst>
              <a:ext uri="{FF2B5EF4-FFF2-40B4-BE49-F238E27FC236}">
                <a16:creationId xmlns:a16="http://schemas.microsoft.com/office/drawing/2014/main" id="{BD63FD5E-83D8-4865-AA03-EA66D4F5C4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0336" y="4500091"/>
            <a:ext cx="4680520" cy="468052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endParaRPr lang="en-US" dirty="0"/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FA916D2A-B5CB-43C3-B791-03B7ACA6627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9494" y="4716115"/>
            <a:ext cx="7200800" cy="446449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593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496" y="1691779"/>
            <a:ext cx="5904655" cy="748883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6199" y="1691779"/>
            <a:ext cx="5904655" cy="748883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241086" y="0"/>
            <a:ext cx="719535" cy="539652"/>
          </a:xfrm>
        </p:spPr>
        <p:txBody>
          <a:bodyPr/>
          <a:lstStyle/>
          <a:p>
            <a:fld id="{D4A0CD64-79AE-4351-8F8F-E32BC633AE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49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D64-79AE-4351-8F8F-E32BC633AE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19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D64-79AE-4351-8F8F-E32BC633AE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7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73" y="144016"/>
            <a:ext cx="12241360" cy="1259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495" y="1691778"/>
            <a:ext cx="12241360" cy="7488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41087" y="1470"/>
            <a:ext cx="719535" cy="538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0CD64-79AE-4351-8F8F-E32BC633AEC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530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5" r:id="rId3"/>
    <p:sldLayoutId id="2147483704" r:id="rId4"/>
    <p:sldLayoutId id="2147483707" r:id="rId5"/>
    <p:sldLayoutId id="2147483706" r:id="rId6"/>
    <p:sldLayoutId id="2147483700" r:id="rId7"/>
    <p:sldLayoutId id="2147483702" r:id="rId8"/>
    <p:sldLayoutId id="2147483703" r:id="rId9"/>
  </p:sldLayoutIdLst>
  <p:hf hdr="0" ftr="0" dt="0"/>
  <p:txStyles>
    <p:titleStyle>
      <a:lvl1pPr marL="685800" indent="-685800" algn="l" defTabSz="1296071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18" indent="-324018" algn="l" defTabSz="1296071" rtl="0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72053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620088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268123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916159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564194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4212229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860265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508300" indent="-324018" algn="l" defTabSz="129607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1pPr>
      <a:lvl2pPr marL="648035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96071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3pPr>
      <a:lvl4pPr marL="1944106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592141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240176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3888212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536247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184282" algn="l" defTabSz="1296071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61" userDrawn="1">
          <p15:clr>
            <a:srgbClr val="F26B43"/>
          </p15:clr>
        </p15:guide>
        <p15:guide id="2" pos="40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tags" Target="../tags/tag23.xml"/><Relationship Id="rId7" Type="http://schemas.openxmlformats.org/officeDocument/2006/relationships/image" Target="../media/image31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tags" Target="../tags/tag26.xml"/><Relationship Id="rId7" Type="http://schemas.openxmlformats.org/officeDocument/2006/relationships/image" Target="../media/image35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tags" Target="../tags/tag7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1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.png"/><Relationship Id="rId5" Type="http://schemas.openxmlformats.org/officeDocument/2006/relationships/tags" Target="../tags/tag9.xml"/><Relationship Id="rId10" Type="http://schemas.openxmlformats.org/officeDocument/2006/relationships/image" Target="../media/image8.png"/><Relationship Id="rId4" Type="http://schemas.openxmlformats.org/officeDocument/2006/relationships/tags" Target="../tags/tag8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2.xml"/><Relationship Id="rId7" Type="http://schemas.openxmlformats.org/officeDocument/2006/relationships/image" Target="../media/image13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5.xml"/><Relationship Id="rId7" Type="http://schemas.openxmlformats.org/officeDocument/2006/relationships/image" Target="../media/image16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5.png"/><Relationship Id="rId5" Type="http://schemas.openxmlformats.org/officeDocument/2006/relationships/image" Target="../media/image140.png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2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ED97865A-0B6E-4ECB-B92D-EF59FCA2E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535" y="1619771"/>
            <a:ext cx="11521279" cy="2160240"/>
          </a:xfrm>
        </p:spPr>
        <p:txBody>
          <a:bodyPr/>
          <a:lstStyle/>
          <a:p>
            <a:r>
              <a:rPr lang="en-US" dirty="0"/>
              <a:t>Numerical </a:t>
            </a:r>
            <a:r>
              <a:rPr lang="en-US" altLang="zh-CN" dirty="0"/>
              <a:t>Result of DAEPS Code with</a:t>
            </a:r>
            <a:r>
              <a:rPr lang="en-US" dirty="0"/>
              <a:t> General Axisymmetric Toroidal Geometry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C88CAFB-C5AF-4EC9-AE07-FFB8D09C6A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9495" y="3996035"/>
            <a:ext cx="1224136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dirty="0"/>
              <a:t>Yueyan Li </a:t>
            </a:r>
            <a:r>
              <a:rPr lang="it-IT" baseline="30000" dirty="0"/>
              <a:t>1,2</a:t>
            </a:r>
            <a:r>
              <a:rPr lang="it-IT" dirty="0"/>
              <a:t>, Matteo </a:t>
            </a:r>
            <a:r>
              <a:rPr lang="en-US" altLang="zh-CN" dirty="0"/>
              <a:t>Valerio </a:t>
            </a:r>
            <a:r>
              <a:rPr lang="it-IT" dirty="0"/>
              <a:t>Falessi</a:t>
            </a:r>
            <a:r>
              <a:rPr lang="it-IT" baseline="30000" dirty="0"/>
              <a:t>1</a:t>
            </a:r>
            <a:r>
              <a:rPr lang="it-IT" dirty="0"/>
              <a:t>, Philipp Lauber</a:t>
            </a:r>
            <a:r>
              <a:rPr lang="it-IT" baseline="30000" dirty="0"/>
              <a:t>3</a:t>
            </a:r>
            <a:r>
              <a:rPr lang="it-IT" dirty="0"/>
              <a:t> Fulvio Zonca </a:t>
            </a:r>
            <a:r>
              <a:rPr lang="it-IT" baseline="30000" dirty="0"/>
              <a:t>1,4</a:t>
            </a:r>
          </a:p>
          <a:p>
            <a:pPr marL="0" indent="0">
              <a:buNone/>
            </a:pPr>
            <a:r>
              <a:rPr lang="en-US" sz="2400" baseline="30000" dirty="0"/>
              <a:t>1 </a:t>
            </a:r>
            <a:r>
              <a:rPr lang="en-US" sz="2400" dirty="0"/>
              <a:t>CNPS and C.R. ENEA Frascati, C.P. 65, Frascati, Italy</a:t>
            </a:r>
          </a:p>
          <a:p>
            <a:pPr marL="0" indent="0">
              <a:buNone/>
            </a:pPr>
            <a:r>
              <a:rPr lang="en-US" sz="2400" baseline="30000" dirty="0"/>
              <a:t>2 </a:t>
            </a:r>
            <a:r>
              <a:rPr lang="en-US" sz="2400" dirty="0"/>
              <a:t>CREATE Consortium, Via Claudio 21, Napoli, Italy</a:t>
            </a:r>
          </a:p>
          <a:p>
            <a:pPr marL="0" indent="0">
              <a:buNone/>
            </a:pPr>
            <a:r>
              <a:rPr lang="en-US" sz="2400" baseline="30000" dirty="0"/>
              <a:t>3 </a:t>
            </a:r>
            <a:r>
              <a:rPr lang="de-DE" sz="2400" dirty="0"/>
              <a:t>MPI für Plasmaphysik, Boltzmannstr. 2, D-85748 Garching, Germany</a:t>
            </a:r>
            <a:endParaRPr lang="en-US" sz="2400" dirty="0"/>
          </a:p>
          <a:p>
            <a:pPr marL="0" indent="0">
              <a:buNone/>
            </a:pPr>
            <a:r>
              <a:rPr lang="en-US" sz="2400" baseline="30000" dirty="0"/>
              <a:t>4 </a:t>
            </a:r>
            <a:r>
              <a:rPr lang="en-US" sz="2400" dirty="0"/>
              <a:t>IFTS, Department of Physics, Zhejiang University, Hangzhou, China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D31082D-5203-47BE-B569-6482F2A8CBF4}"/>
              </a:ext>
            </a:extLst>
          </p:cNvPr>
          <p:cNvSpPr txBox="1"/>
          <p:nvPr/>
        </p:nvSpPr>
        <p:spPr>
          <a:xfrm>
            <a:off x="4968007" y="9180611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ATEP-9-Mar-2022</a:t>
            </a:r>
          </a:p>
        </p:txBody>
      </p:sp>
    </p:spTree>
    <p:extLst>
      <p:ext uri="{BB962C8B-B14F-4D97-AF65-F5344CB8AC3E}">
        <p14:creationId xmlns:p14="http://schemas.microsoft.com/office/powerpoint/2010/main" val="759979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FBA1D1-1B93-402E-AE3C-95A58E06B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Angle Approach: FOW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578CA172-6DCD-4F89-8D19-86E752692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1301" y="1568222"/>
            <a:ext cx="9077748" cy="8119596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875106E-5B5B-4AEC-A74B-95066670E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D64-79AE-4351-8F8F-E32BC633AEC7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A809770-D194-4199-A392-C453E8870F1A}"/>
              </a:ext>
            </a:extLst>
          </p:cNvPr>
          <p:cNvSpPr/>
          <p:nvPr/>
        </p:nvSpPr>
        <p:spPr>
          <a:xfrm>
            <a:off x="1941301" y="1979811"/>
            <a:ext cx="362410" cy="6048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BEAE3E0-E0EB-43E4-A345-C39688CE1A28}"/>
              </a:ext>
            </a:extLst>
          </p:cNvPr>
          <p:cNvSpPr/>
          <p:nvPr/>
        </p:nvSpPr>
        <p:spPr>
          <a:xfrm>
            <a:off x="6696199" y="2115233"/>
            <a:ext cx="362410" cy="6048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09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452020-1454-4EFF-959E-A98B68211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A9A025-7DE6-4ED3-8670-3F0053128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 to the expression of general geometry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Model equation and action angle approach for general geometry</a:t>
            </a:r>
          </a:p>
          <a:p>
            <a:r>
              <a:rPr lang="en-US" dirty="0"/>
              <a:t>Numerical results</a:t>
            </a:r>
          </a:p>
          <a:p>
            <a:pPr lvl="1"/>
            <a:r>
              <a:rPr lang="en-US" dirty="0"/>
              <a:t>Fluid continuous spectrum</a:t>
            </a:r>
          </a:p>
          <a:p>
            <a:pPr lvl="1"/>
            <a:r>
              <a:rPr lang="en-US" dirty="0"/>
              <a:t>Kinetic continuous spectrum</a:t>
            </a:r>
          </a:p>
          <a:p>
            <a:pPr lvl="1"/>
            <a:r>
              <a:rPr lang="en-US" dirty="0"/>
              <a:t>Eigenmode calculation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Summary and future work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20CE15-8781-4BF3-9805-F8A77937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D64-79AE-4351-8F8F-E32BC633AEC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090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CF0DD0-0395-4B6F-B886-7E8ED43BB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Fluid Continuous Spectrum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636E32-88A1-4095-A081-AABEEF500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equation of fluid continuous spectrum [Chen17]: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Definitions: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altLang="zh-CN" dirty="0"/>
              <a:t>Benchmark with FALCON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3060113-A6A5-475F-9EDC-6FB902065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D64-79AE-4351-8F8F-E32BC633AEC7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CB12B2F-704E-4CC7-B2E9-0E76A29B50B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8" y="2660853"/>
            <a:ext cx="5416601" cy="176723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65F9E5E-E2C6-41C5-8ECA-17A3BBC8510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75" y="2689580"/>
            <a:ext cx="3261055" cy="170977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45355A2-114F-4976-8342-13BAAE9FB81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480" y="5292179"/>
            <a:ext cx="3920795" cy="266669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62C695F-4CBD-4135-9539-C11BE59E20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0175" y="4860131"/>
            <a:ext cx="5760640" cy="432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25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6BB7BE-F008-4728-A9D0-5C3E5040B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Kinetic Continuous Spectrum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BE5F46-4378-431E-8F6A-71329D553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Considering the well circulating particles, the numerical model for continuous spectrum: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Definitions: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E9FE9C-82EA-4EA6-9E08-617A57D7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D64-79AE-4351-8F8F-E32BC633AEC7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E303FAF-0019-41A5-9E17-D9822576B24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05" y="2576103"/>
            <a:ext cx="9551822" cy="197510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FD082F9-ACE8-416C-A3E5-710F9667823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90" y="4859338"/>
            <a:ext cx="6164885" cy="9235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03341E0-7B61-4028-9172-EAE6D32596C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55" y="6567177"/>
            <a:ext cx="2232812" cy="257754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FE224AB-3B73-4CA9-9332-4A116B8C22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0175" y="4827058"/>
            <a:ext cx="633670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12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DC7A77-2BA0-447D-A7FF-22F99A14F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Eigenmode Calculation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747908-6654-4268-96B7-EBCE12052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95" y="1691778"/>
            <a:ext cx="6876491" cy="7488833"/>
          </a:xfrm>
        </p:spPr>
        <p:txBody>
          <a:bodyPr>
            <a:normAutofit/>
          </a:bodyPr>
          <a:lstStyle/>
          <a:p>
            <a:r>
              <a:rPr lang="en-US" dirty="0"/>
              <a:t>N=20 TAE of DTT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Benchmark of kinetic continuum</a:t>
            </a:r>
          </a:p>
          <a:p>
            <a:pPr lvl="1"/>
            <a:r>
              <a:rPr lang="en-US" dirty="0"/>
              <a:t>The frequency of the kinetic continuum is highly consistent with the fluid continuum</a:t>
            </a:r>
          </a:p>
          <a:p>
            <a:pPr lvl="1"/>
            <a:r>
              <a:rPr lang="en-US" dirty="0"/>
              <a:t>The frequency of the damping TAE with thermal particle kinetic contribution lies inside the frequency gap of TAE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6AF49F-9179-4A98-AF37-B3D770154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D64-79AE-4351-8F8F-E32BC633AEC7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2433258-4D26-4F51-9C76-B3D43FC7D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" y="2267846"/>
            <a:ext cx="4315214" cy="323376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D0D7B5E-FA17-4F0D-A174-66BBBEB2F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935" y="2267845"/>
            <a:ext cx="4315213" cy="323375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F1678F1-216C-4273-A775-EF8CCC2BF8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222"/>
          <a:stretch/>
        </p:blipFill>
        <p:spPr>
          <a:xfrm>
            <a:off x="8635149" y="2267843"/>
            <a:ext cx="4315212" cy="35234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1B4B327-64E1-48CB-B621-BA0CBA4BD9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986" y="5682311"/>
            <a:ext cx="5364596" cy="402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65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E0C521-6B67-4755-8B3A-5FBCEBEC8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Benchmark with LIGKA on the Kinetic Continuum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BB13CBB-D561-4D33-9608-CDF1B04DE8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N=20</a:t>
                </a:r>
              </a:p>
              <a:p>
                <a:r>
                  <a:rPr lang="en-US" dirty="0"/>
                  <a:t>Benchmark with LIGKA for ITER equilibrium</a:t>
                </a:r>
              </a:p>
              <a:p>
                <a:pPr lvl="1"/>
                <a:r>
                  <a:rPr lang="en-US" dirty="0"/>
                  <a:t>The frequency of TAE, BAE and KBM branches are highly consistent</a:t>
                </a:r>
              </a:p>
              <a:p>
                <a:pPr lvl="1"/>
                <a:r>
                  <a:rPr lang="en-US" dirty="0"/>
                  <a:t>The growth/damping rate of TAE, BAE and KBM branches are qualitatively consistent</a:t>
                </a:r>
              </a:p>
              <a:p>
                <a:pPr lvl="1"/>
                <a:r>
                  <a:rPr lang="en-US" dirty="0"/>
                  <a:t>The frequency of BAAE branch is consistent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BB13CBB-D561-4D33-9608-CDF1B04DE8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 t="-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5DCD39A-02BB-4909-A187-396024131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D64-79AE-4351-8F8F-E32BC633AEC7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F58CB6E-0B54-4CA5-B1E6-20A00C33A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135" y="5517480"/>
            <a:ext cx="5838825" cy="40957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E2EBCA0-D3F5-459C-B6F4-417BDEE4B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41" y="5446042"/>
            <a:ext cx="608647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2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452020-1454-4EFF-959E-A98B68211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A9A025-7DE6-4ED3-8670-3F0053128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 to the expression of general geometry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Model equation and action angle approach for general geometry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Numerical results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Fluid continuous spectrum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Kinetic continuous spectrum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Eigenmode calculation</a:t>
            </a:r>
          </a:p>
          <a:p>
            <a:r>
              <a:rPr lang="en-US" dirty="0"/>
              <a:t>Summary and future work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20CE15-8781-4BF3-9805-F8A77937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D64-79AE-4351-8F8F-E32BC633AEC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003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89C008-241B-4435-8EB6-D7ED74363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Future Work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28C0A6-11C3-4792-9F09-C014F4F7D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3200" dirty="0"/>
              <a:t>The model equation with general geometry for fluid and kinetic continuous spectrum as well as for the eigenmode calculation has been introduced.</a:t>
            </a:r>
          </a:p>
          <a:p>
            <a:r>
              <a:rPr lang="en-US" altLang="zh-CN" dirty="0"/>
              <a:t>Special treatment of pitch angle has been introduced to avoid the numerical ill behavior for barely circulating particles.</a:t>
            </a:r>
            <a:endParaRPr lang="en-US" altLang="zh-CN" sz="3200" dirty="0"/>
          </a:p>
          <a:p>
            <a:r>
              <a:rPr lang="en-US" altLang="zh-CN" sz="3200" dirty="0"/>
              <a:t>The DAEPS code is benchmarked with FALCON on the fluid continuous spectrum calculation, and with LIGKA on the kinetic continuous spectrum.</a:t>
            </a:r>
          </a:p>
          <a:p>
            <a:r>
              <a:rPr lang="en-US" dirty="0"/>
              <a:t>The frequency of kinetic continuous spectrum is highly consistent with the fluid continuous spectrum.</a:t>
            </a:r>
          </a:p>
          <a:p>
            <a:r>
              <a:rPr lang="en-US" dirty="0"/>
              <a:t>The DAEPS code is used to calculate stable and unstable modes with general </a:t>
            </a:r>
            <a:r>
              <a:rPr lang="en-US"/>
              <a:t>geometric effect.</a:t>
            </a:r>
            <a:endParaRPr lang="en-US" dirty="0"/>
          </a:p>
          <a:p>
            <a:r>
              <a:rPr lang="en-US" dirty="0"/>
              <a:t>Future work:</a:t>
            </a:r>
          </a:p>
          <a:p>
            <a:pPr lvl="1"/>
            <a:r>
              <a:rPr lang="en-US" dirty="0"/>
              <a:t>Further comparison and verification on the calculation of eigenmodes</a:t>
            </a:r>
          </a:p>
          <a:p>
            <a:pPr lvl="1"/>
            <a:r>
              <a:rPr lang="en-US" dirty="0"/>
              <a:t>Action angle approach for trapped particles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C6D7520-933F-4A2C-8407-480DCF49F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D64-79AE-4351-8F8F-E32BC633AEC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583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29816E0D-858C-4CA9-9616-D97167018C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F6A922-1A9B-4F37-AE47-44B16F54D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D64-79AE-4351-8F8F-E32BC633AEC7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4446455-E557-4C45-B5D6-FD646821A74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08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452020-1454-4EFF-959E-A98B68211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A9A025-7DE6-4ED3-8670-3F0053128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the expression of general geometry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Model equation and action angle approach for general geometry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Numerical results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Fluid continuous spectrum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Kinetic continuous spectrum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Eigenmode calculation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Summary and future work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20CE15-8781-4BF3-9805-F8A77937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D64-79AE-4351-8F8F-E32BC633AEC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3219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871847DE-C090-468E-BDFC-C9FFF431B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Geometry: Boozer Coordinate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D6B32D50-3F44-4513-8155-745F2256DA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Boozer coordinate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Jacobian:</a:t>
                </a:r>
              </a:p>
              <a:p>
                <a:endParaRPr lang="en-US" dirty="0"/>
              </a:p>
              <a:p>
                <a:r>
                  <a:rPr lang="en-US" dirty="0"/>
                  <a:t>Ballooning representation (compatible with expression of s-</a:t>
                </a:r>
                <a:r>
                  <a:rPr lang="en-US" altLang="zh-CN" dirty="0"/>
                  <a:t>α model):</a:t>
                </a:r>
                <a:endParaRPr lang="en-US" dirty="0"/>
              </a:p>
            </p:txBody>
          </p:sp>
        </mc:Choice>
        <mc:Fallback xmlns="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D6B32D50-3F44-4513-8155-745F2256DA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7"/>
                <a:stretch>
                  <a:fillRect l="-1145" t="-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38DBEF-C88B-4968-ABFE-37DECD54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D64-79AE-4351-8F8F-E32BC633AEC7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3CE6D4E-C70C-408D-9193-CF0C4C44208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195" y="2339851"/>
            <a:ext cx="8353959" cy="108996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969A63D-E1B8-4F9C-9DF6-35A5F4BD094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101" y="4212059"/>
            <a:ext cx="8188148" cy="5145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EC074F6-80C1-449C-B60C-C740D5FAA21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47" y="5898917"/>
            <a:ext cx="4190391" cy="28974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797F8AD-F44C-4056-AEF0-F32FF40FC89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11" y="5785275"/>
            <a:ext cx="3785007" cy="300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48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871847DE-C090-468E-BDFC-C9FFF431B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Ballooning Representation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D6B32D50-3F44-4513-8155-745F2256DA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Drift frequency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US" dirty="0"/>
                  <a:t> ignored,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∇ln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Free energy term: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Frequencies:</a:t>
                </a:r>
              </a:p>
            </p:txBody>
          </p:sp>
        </mc:Choice>
        <mc:Fallback>
          <p:sp>
            <p:nvSpPr>
              <p:cNvPr id="6" name="内容占位符 5">
                <a:extLst>
                  <a:ext uri="{FF2B5EF4-FFF2-40B4-BE49-F238E27FC236}">
                    <a16:creationId xmlns:a16="http://schemas.microsoft.com/office/drawing/2014/main" id="{D6B32D50-3F44-4513-8155-745F2256DA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8"/>
                <a:stretch>
                  <a:fillRect l="-1145" t="-1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38DBEF-C88B-4968-ABFE-37DECD542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D64-79AE-4351-8F8F-E32BC633AEC7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417901B-BB69-4969-96A6-3BE2C68F175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4" y="2339851"/>
            <a:ext cx="6159551" cy="171175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CD5B1FA-3132-4B58-BA05-50304618050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343" y="2610284"/>
            <a:ext cx="3788054" cy="117088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AF28A34-6F69-4F98-A9DB-B1F94520429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07" y="4912722"/>
            <a:ext cx="8549335" cy="85130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2F446B7-8636-4CBE-96D9-D3871CFBFF7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79" y="6625142"/>
            <a:ext cx="3175864" cy="246659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BC870B4-E75A-4BB5-A231-6B0C5E4C419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343" y="7018410"/>
            <a:ext cx="3191713" cy="168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58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452020-1454-4EFF-959E-A98B68211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A9A025-7DE6-4ED3-8670-3F0053128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 to the expression of general geometry</a:t>
            </a:r>
          </a:p>
          <a:p>
            <a:r>
              <a:rPr lang="en-US" dirty="0"/>
              <a:t>Model equation and action angle approach for general geometry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Numerical results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Fluid continuous spectrum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Kinetic continuous spectrum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Eigenmode calculation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Summary and future work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20CE15-8781-4BF3-9805-F8A77937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D64-79AE-4351-8F8F-E32BC633AEC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897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E7446F-8050-4AB5-8756-5FE66217C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Equation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8F4E38-14C7-41CD-A3A3-7CF7AB22E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Vorticity equation: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Definitions: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15147E9-759C-49FC-B194-DEA39247E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D64-79AE-4351-8F8F-E32BC633AEC7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ADC8B48-2B98-4D38-A8FD-DAB3B3C127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163" y="2411859"/>
            <a:ext cx="9482023" cy="211790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8F79DCC-BF82-44E3-A5D8-7313C612BD8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1" y="5251595"/>
            <a:ext cx="5312664" cy="4242816"/>
          </a:xfrm>
          <a:prstGeom prst="rect">
            <a:avLst/>
          </a:prstGeom>
        </p:spPr>
      </p:pic>
      <p:sp>
        <p:nvSpPr>
          <p:cNvPr id="16" name="TextBox 16">
            <a:extLst>
              <a:ext uri="{FF2B5EF4-FFF2-40B4-BE49-F238E27FC236}">
                <a16:creationId xmlns:a16="http://schemas.microsoft.com/office/drawing/2014/main" id="{9AC3C7A3-B3A5-4985-BEC3-BCF3E145831D}"/>
              </a:ext>
            </a:extLst>
          </p:cNvPr>
          <p:cNvSpPr txBox="1"/>
          <p:nvPr/>
        </p:nvSpPr>
        <p:spPr>
          <a:xfrm>
            <a:off x="6551987" y="5279834"/>
            <a:ext cx="374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s-</a:t>
            </a:r>
            <a:r>
              <a:rPr lang="en-US" altLang="zh-CN" sz="3200" dirty="0"/>
              <a:t>α model gives:</a:t>
            </a:r>
            <a:endParaRPr lang="en-US" sz="3200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AD6C8810-6201-49D8-B559-4D73C56B7B9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583" y="6275408"/>
            <a:ext cx="5860999" cy="2942234"/>
          </a:xfrm>
          <a:prstGeom prst="rect">
            <a:avLst/>
          </a:prstGeom>
        </p:spPr>
      </p:pic>
      <p:sp>
        <p:nvSpPr>
          <p:cNvPr id="18" name="Rectangle 25">
            <a:extLst>
              <a:ext uri="{FF2B5EF4-FFF2-40B4-BE49-F238E27FC236}">
                <a16:creationId xmlns:a16="http://schemas.microsoft.com/office/drawing/2014/main" id="{55AB2A6A-B820-4502-877E-7EB1CF366647}"/>
              </a:ext>
            </a:extLst>
          </p:cNvPr>
          <p:cNvSpPr/>
          <p:nvPr/>
        </p:nvSpPr>
        <p:spPr>
          <a:xfrm>
            <a:off x="6480174" y="4869035"/>
            <a:ext cx="6480176" cy="4878738"/>
          </a:xfrm>
          <a:prstGeom prst="rect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68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3EC2CA-7A4E-4FD7-98F5-FA5504E0E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Angle Approach: Circulating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45F9A9A-B371-4776-A127-DC2DC8C33D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495" y="1691778"/>
                <a:ext cx="8280920" cy="7488833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Action angle for circulating particles: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Special treatment for barely circulating particles, new pitch angle variable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r>
                  <a:rPr lang="en-US" dirty="0"/>
                  <a:t>Therefore the integration of the pitch angle: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shows a linear dependency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for barely circulating particles.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45F9A9A-B371-4776-A127-DC2DC8C33D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495" y="1691778"/>
                <a:ext cx="8280920" cy="7488833"/>
              </a:xfrm>
              <a:blipFill>
                <a:blip r:embed="rId5"/>
                <a:stretch>
                  <a:fillRect l="-1694" t="-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208154E-55FA-47F7-BB56-233C9B179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D64-79AE-4351-8F8F-E32BC633AEC7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B241885-F565-4001-BEC9-AE33D08B2F6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77" y="2339851"/>
            <a:ext cx="4756861" cy="17890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2DE23C-223D-43F3-9AE6-E4A9BBEBF63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15" y="5245008"/>
            <a:ext cx="4132783" cy="38237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DCF2010-70AD-4E43-97B4-A8E4C083DF4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19" y="6530286"/>
            <a:ext cx="7001561" cy="873709"/>
          </a:xfrm>
          <a:prstGeom prst="rect">
            <a:avLst/>
          </a:prstGeom>
        </p:spPr>
      </p:pic>
      <p:pic>
        <p:nvPicPr>
          <p:cNvPr id="14" name="Picture 17">
            <a:extLst>
              <a:ext uri="{FF2B5EF4-FFF2-40B4-BE49-F238E27FC236}">
                <a16:creationId xmlns:a16="http://schemas.microsoft.com/office/drawing/2014/main" id="{8132DA31-AB95-4D47-9D42-8F4B0B667E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3488" y="1680282"/>
            <a:ext cx="4756862" cy="3564725"/>
          </a:xfrm>
          <a:prstGeom prst="rect">
            <a:avLst/>
          </a:prstGeom>
        </p:spPr>
      </p:pic>
      <p:pic>
        <p:nvPicPr>
          <p:cNvPr id="15" name="Picture 21">
            <a:extLst>
              <a:ext uri="{FF2B5EF4-FFF2-40B4-BE49-F238E27FC236}">
                <a16:creationId xmlns:a16="http://schemas.microsoft.com/office/drawing/2014/main" id="{E1270B62-C135-4388-AEEC-5D8E203CB6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03488" y="5497326"/>
            <a:ext cx="4756862" cy="35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30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FBA1D1-1B93-402E-AE3C-95A58E06B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Angle Approach: Circulating Particles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D65402-F5AF-433D-B925-B720217C8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Gyrokinetic equation: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Finite orbit width effect term of the propagator integration: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875106E-5B5B-4AEC-A74B-95066670E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D64-79AE-4351-8F8F-E32BC633AEC7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862E24B-E841-47B6-8514-4CDCD0CE6BD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3" y="2411859"/>
            <a:ext cx="12340743" cy="7461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A68A41E-591F-4C39-980B-97BED6B5B0E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71" y="3419971"/>
            <a:ext cx="10566806" cy="360456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88E4417-7296-4FAE-82A0-571F414E772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191" y="8034633"/>
            <a:ext cx="5077968" cy="85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52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FBA1D1-1B93-402E-AE3C-95A58E06B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Angle Approach: FOW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AD65402-F5AF-433D-B925-B720217C8A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action angle is divided into sub-intervals with width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FOW term is further divided into the AC and DC part: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AD65402-F5AF-433D-B925-B720217C8A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145" t="-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875106E-5B5B-4AEC-A74B-95066670E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CD64-79AE-4351-8F8F-E32BC633AEC7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8FC7244-09AC-4A49-A09D-AF26BD24E74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49" y="2339851"/>
            <a:ext cx="2924251" cy="105994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21EF83F-5C2F-4573-B048-6248D19DE30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73" y="4309577"/>
            <a:ext cx="10769803" cy="34671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23879C2-E8D7-415D-B1C7-7F292A32BD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495" y="4959577"/>
            <a:ext cx="5828845" cy="44766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E38B58E-35A6-4AAF-9607-3DF03A8902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0175" y="4959577"/>
            <a:ext cx="5828845" cy="442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656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5.25"/>
  <p:tag name="ORIGINALWIDTH" val="2569.5"/>
  <p:tag name="LATEXADDIN" val="\documentclass{article}&#10;\usepackage{amsmath}&#10;\usepackage{amsfonts}&#10;\pagestyle{empty}&#10;\begin{document}&#10;&#10;\begin{eqnarray*}&#10;\mathbf{B}&amp;=&amp;g\left(r\right)\nabla\zeta_{b}+I\left(r\right)\nabla\theta_{b}+\delta\left(r,\theta\right)\psi_{p}^{\prime}\left(r\right)\nabla r\\&#10;\mathbf{B}&amp;=&amp;q\left(r\right)\psi_{p}^{\prime}\left(r\right)\nabla r\times\nabla\theta_{b}-\psi_{p}^{\prime}\left(r\right)\nabla r\times\nabla\zeta_{b}&#10;\end{eqnarray*}&#10;&#10;&#10;\end{document}"/>
  <p:tag name="IGUANATEXSIZE" val="32"/>
  <p:tag name="IGUANATEXCURSOR" val="44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1.75"/>
  <p:tag name="ORIGINALWIDTH" val="3589.5"/>
  <p:tag name="LATEXADDIN" val="\documentclass{article}&#10;\usepackage{amsmath}&#10;\usepackage{amsfonts}&#10;\pagestyle{empty}&#10;\begin{document}&#10;&#10;\begin{eqnarray*}&#10;&amp;&amp;\left(\partial_{\theta}^{2}+\frac{\omega\left(\omega-\omega_{*pi}^{T}\right)}{\omega_{A0}^{2}}\mathfrak{r}^{4}-\frac{\partial_{\theta}^{2}\kappa_{\perp}}{\kappa_{\perp}}+\sum_{s}\frac{R_{0}\beta_{s}}{L_{ps}}\frac{\left(gq+I\right)^{2}r^{2}}{q^{2}R_{0}^{2}\left(\psi_{p}^{\prime}\right)^{2}}\frac{\mathfrak{r}^{2}\mathfrak{g}}{\kappa_{\perp}^{2}}\right)\Psi\\&amp;=&amp;\sum_{s}\frac{\beta_{s}}{2}\frac{\left(gq+I\right)^{2}r^{2}}{q^{2}R_{0}^{2}\left(\psi_{p}^{\prime}\right)^{2}}\left\langle \frac{\omega}{\omega_{ds}^{T}}x^{2}\left(2-\frac{\lambda}{\mathfrak{r}}\right)\frac{\mathfrak{r}^{2}\mathfrak{g}}{\kappa_{\perp}}\frac{T_{s}}{e_{s}n_{s}}J_{0s}\delta K_{s}\right\rangle&#10;\end{eqnarray*}&#10;&#10;&#10;\end{document}"/>
  <p:tag name="IGUANATEXSIZE" val="26"/>
  <p:tag name="IGUANATEXCURSOR" val="8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40"/>
  <p:tag name="ORIGINALWIDTH" val="2178.75"/>
  <p:tag name="LATEXADDIN" val="\documentclass{article}&#10;\usepackage{amsmath}&#10;\usepackage{amsfonts}&#10;\pagestyle{empty}&#10;\begin{document}&#10;&#10;\begin{eqnarray*}&#10;\beta_s&amp;=&amp;\frac{8\pi n_s\left(r\right) T_s\left(r\right)}{B_0}\\&#10;\omega_{A0}^{2}&amp;=&amp;\frac{B_{0}^{2}}{4\pi n_{i}m_{i}}\frac{B_{0}^{2}}{\left(gq+I\right)^{2}}\\\kappa_{\perp}^{2}&amp;=&amp;\left(r^{2}g^{\theta_{b}\theta_{b}}+2s\theta rg^{r\theta_{b}}+s^{2}\theta^{2}g^{rr}\right)\\\mathfrak{r}&amp;=&amp;B_{0}/B\left(r,\theta\right)\\\omega_{Ts}&amp;=&amp;\sqrt{\frac{2T_{s}}{m_{s}}}\frac{B_{0}}{gq+I}\\&#10;J_{0s}&amp;=&amp;J_{0}\left(\sqrt{k_{\theta}^{2}\rho_{s}^{2}\kappa_{\perp}^{2}\mathfrak{r}x^{2}\lambda}\right)&#10;\end{eqnarray*}&#10;&#10;&#10;\end{document}"/>
  <p:tag name="IGUANATEXSIZE" val="24"/>
  <p:tag name="IGUANATEXCURSOR" val="49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4.25"/>
  <p:tag name="ORIGINALWIDTH" val="2060.25"/>
  <p:tag name="LATEXADDIN" val="\documentclass{article}&#10;\usepackage{amsmath}&#10;\usepackage{amsfonts}&#10;\pagestyle{empty}&#10;\begin{document}&#10;&#10;\begin{eqnarray*}&#10;\frac{B_{0}}{gq+I}&amp;=&amp;\frac{1}{qR_{0}}\\\bar{B}&amp;=&amp;B_{0}\\\mathfrak{r}&amp;=&amp;1+\epsilon\cos\theta\\\mathfrak{g}&amp;=&amp;\cos\theta+\left(s\theta-\alpha\sin\theta\right)\sin\theta\\\kappa_{\perp}^{2}&amp;=&amp;1+\left(s\theta-\alpha\sin\theta\right)^2&#10;\end{eqnarray*}&#10;&#10;&#10;\end{document}"/>
  <p:tag name="IGUANATEXSIZE" val="28"/>
  <p:tag name="IGUANATEXCURSOR" val="35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7.25"/>
  <p:tag name="ORIGINALWIDTH" val="1800.75"/>
  <p:tag name="LATEXADDIN" val="\documentclass{article}&#10;\usepackage{amsmath}&#10;\usepackage{amsfonts}&#10;\pagestyle{empty}&#10;\begin{document}&#10;&#10;\begin{eqnarray*}&#10;\eta\left(\theta;\lambda\right)&amp;=&amp;\frac{1}{N\left(\lambda\right)}\int_{0}^{\theta}\frac{\mathfrak{r}^{3/2}}{\sqrt{\mathfrak{r}-\lambda}}d\theta&#10;\\N\left(\lambda\right)&amp;=&amp;\frac{1}{2\pi}\int_{-\pi}^{+\pi}\frac{\mathfrak{r}^{3/2}}{\sqrt{\mathfrak{r}-\lambda}}\theta&#10;\end{eqnarray*}&#10;&#10;&#10;\end{document}"/>
  <p:tag name="IGUANATEXSIZE" val="26"/>
  <p:tag name="IGUANATEXCURSOR" val="12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4.75"/>
  <p:tag name="ORIGINALWIDTH" val="1564.5"/>
  <p:tag name="LATEXADDIN" val="\documentclass{article}&#10;\usepackage{amsmath}&#10;\usepackage{amsfonts}&#10;\pagestyle{empty}&#10;\begin{document}&#10;&#10;\begin{eqnarray*}&#10;\lambda&amp;=&amp;\mathfrak{r}\left(\pi\right)-\left[1-\mathfrak{r}\left(\pi\right)\right]e^{-\Delta}&#10;\end{eqnarray*}&#10;&#10;&#10;\end{document}"/>
  <p:tag name="IGUANATEXSIZE" val="26"/>
  <p:tag name="IGUANATEXCURSOR" val="21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0.75"/>
  <p:tag name="ORIGINALWIDTH" val="2650.5"/>
  <p:tag name="LATEXADDIN" val="\documentclass{article}&#10;\usepackage{amsmath}&#10;\usepackage{amsfonts}&#10;\pagestyle{empty}&#10;\begin{document}&#10;&#10;\begin{eqnarray*}&#10;\int_{0}^{\mathfrak{r}\left(\pi\right)}d\lambda\left(\cdots\right)&amp;=&amp;\int_{\Delta_{min}}^{\infty}d\Delta e^{-\Delta}\left[1-\mathfrak{r}\left(\pi\right)\right]\left(\cdots\right)&#10;\end{eqnarray*}&#10;&#10;&#10;\end{document}"/>
  <p:tag name="IGUANATEXSIZE" val="26"/>
  <p:tag name="IGUANATEXCURSOR" val="29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6"/>
  <p:tag name="ORIGINALWIDTH" val="5061"/>
  <p:tag name="LATEXADDIN" val="\documentclass{article}&#10;\usepackage{amsmath}&#10;\usepackage{amsfonts}&#10;\pagestyle{empty}&#10;\begin{document}&#10;&#10;\begin{eqnarray*}&#10;\left(\frac{\hat{\sigma}\bar{x}\omega_{Ts}}{N}\partial_{\eta}-i\omega+i\omega_{ds}^{T}\bar{x}^{2}\left(2-\frac{\lambda}{\mathfrak{r}}\right)\mathfrak{g}\right)\delta K_{s,circ}&amp;=&amp;i\frac{e_{s}}{m_{s}}QF_{s}J_{0s}\left[\Phi_{\parallel}+\frac{\omega_{ds}^{T}}{\omega}\bar{x}^{2}\left(2-\frac{\lambda}{\mathfrak{r}}\right)\frac{\mathfrak{g}}{\kappa_{\perp}}\Psi\right]&#10;\end{eqnarray*}&#10;&#10;&#10;\end{document}"/>
  <p:tag name="IGUANATEXSIZE" val="24"/>
  <p:tag name="IGUANATEXCURSOR" val="3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8.25"/>
  <p:tag name="ORIGINALWIDTH" val="4333.5"/>
  <p:tag name="LATEXADDIN" val="\documentclass{article}&#10;\usepackage{amsmath}&#10;\usepackage{amsfonts}&#10;\pagestyle{empty}&#10;\begin{document}&#10;&#10;\begin{eqnarray*}&#10;\delta K_{s,circ}^{\Phi}&amp;=&amp;\sum_{c}\frac{1}{2\pi}\int_{-\infty}^{+\infty}dk\frac{e_{s}}{m_{s}}QF_{s}\frac{1}{\frac{k\omega_{Ts}x}{N}-\omega}e^{ik\eta}\Phi_{c}\exp\left[-\hat{\sigma}\frac{i\omega_{ds}^{T}\bar{x}}{\omega_{Ts}}W\left(\eta\right)\right]\\&amp;\times&amp;\int_{-\infty}^{+\infty}d\eta^{\prime}J_{0s}^{\prime}\phi_{c}^{\prime}e^{-ik\eta^{\prime}}\exp\left[\hat{\sigma}\frac{i\omega_{ds}^{T}\bar{x}}{\omega_{Ts}}W\left(\eta^{\prime}\right)\right]\\\delta K_{s,circ}^{\Psi}&amp;=&amp;\sum_{c}\frac{1}{2\pi}\int_{-\infty}^{+\infty}dk\frac{e_{s}}{m_{s}}QF_{s}\frac{x^{2}}{\frac{k\omega_{Ts}x}{N}-\omega}e^{ik\eta}\frac{\omega_{ds}^{T}}{\omega}\Psi_{c}\exp\left[-\hat{\sigma}\frac{i\omega_{ds}^{T}\bar{x}}{\omega_{Ts}}W\left(\eta\right)\right]\\&amp;\times&amp;\int_{-\infty}^{+\infty}d\eta^{\prime}J_{0s}^{\prime}\left(2-\frac{\lambda}{\mathfrak{r}^{\prime}}\right)\frac{g^{\prime}}{\kappa_{\perp}^{\prime}}\phi_{c}^{\prime}e^{-ik\eta^{\prime}}\exp\left[\hat{\sigma}\frac{i\omega_{ds}^{T}\bar{x}}{\omega_{Ts}}W\left(\eta^{\prime}\right)\right]&#10;\end{eqnarray*}&#10;&#10;&#10;\end{document}"/>
  <p:tag name="IGUANATEXSIZE" val="24"/>
  <p:tag name="IGUANATEXCURSOR" val="56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5"/>
  <p:tag name="ORIGINALWIDTH" val="1785"/>
  <p:tag name="LATEXADDIN" val="\documentclass{article}&#10;\usepackage{amsmath}&#10;\usepackage{amsfonts}&#10;\pagestyle{empty}&#10;\begin{document}&#10;&#10;\begin{eqnarray*}&#10;W\left(\eta\right)&amp;=&amp;\int_{0}^{\eta}d\eta^{\prime}N\left(2-\frac{\lambda}{\mathfrak{r}^{\prime}}\right)\mathfrak{g}^{\prime}&#10;\end{eqnarray*}&#10;&#10;&#10;\end{document}"/>
  <p:tag name="IGUANATEXSIZE" val="28"/>
  <p:tag name="IGUANATEXCURSOR" val="24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1.25"/>
  <p:tag name="ORIGINALWIDTH" val="1107"/>
  <p:tag name="LATEXADDIN" val="\documentclass{article}&#10;\usepackage{amsmath}&#10;\usepackage{amsfonts}&#10;\pagestyle{empty}&#10;\begin{document}&#10;&#10;\begin{eqnarray*}&#10;p_{\eta}&amp;=&amp;\mathrm{round}\left(\frac{\eta}{2\pi}\right)\\H&amp;=&amp;\eta-2\pi p_{\eta}&#10;\end{eqnarray*}&#10;&#10;&#10;\end{document}"/>
  <p:tag name="IGUANATEXSIZE" val="26"/>
  <p:tag name="IGUANATEXCURSOR" val="17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8.25"/>
  <p:tag name="ORIGINALWIDTH" val="2518.5"/>
  <p:tag name="LATEXADDIN" val="\documentclass{article}&#10;\usepackage{amsmath}&#10;\usepackage{amsfonts}&#10;\pagestyle{empty}&#10;\begin{document}&#10;&#10;\begin{eqnarray*}&#10;\mathcal J_r\left(r,\theta\right) B^{2}\left(r,\theta\right)&amp;=&amp;\left[g\left(r\right)q\left(r\right)+I\left(r\right)\right]\psi_{p}^{\prime}\left(r\right)&#10;\end{eqnarray*}&#10;&#10;&#10;\end{document}"/>
  <p:tag name="IGUANATEXSIZE" val="32"/>
  <p:tag name="IGUANATEXCURSOR" val="3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5"/>
  <p:tag name="ORIGINALWIDTH" val="4077"/>
  <p:tag name="LATEXADDIN" val="\documentclass{article}&#10;\usepackage{amsmath}&#10;\usepackage{amsfonts}&#10;\pagestyle{empty}&#10;\begin{document}&#10;&#10;\begin{eqnarray*}&#10;W\left(\Delta,\eta\right)&amp;=&amp;\left(P_{t}+sP_{w}\right)p_{\eta}+W_{t}\left(\Delta,H\right)+sW_{w}\left(\Delta,H\right)+s2\pi p_{\eta}W_{r}\left(\Delta,H\right)&#10;\end{eqnarray*}&#10;&#10;&#10;\end{document}"/>
  <p:tag name="IGUANATEXSIZE" val="26"/>
  <p:tag name="IGUANATEXCURSOR" val="27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69"/>
  <p:tag name="ORIGINALWIDTH" val="2050.5"/>
  <p:tag name="LATEXADDIN" val="\documentclass{article}&#10;\usepackage{amsmath}&#10;\usepackage{amsfonts}&#10;\pagestyle{empty}&#10;\begin{document}&#10;&#10;\begin{eqnarray*}&#10;\left(\partial_{\theta}^{2}-\mathfrak{R}+\frac{\omega^{2}}{\omega_{A}^{2}}\mathfrak{r}^{4}\right)\Phi_{s}&amp;=&amp;q^{2}\beta\mathfrak{S}\delta P\\\left(\partial_{\theta}^{2}+\frac{\omega^{2}}{\omega_{S}^{2}}\mathfrak{r}^{2}\right)\delta P&amp;=&amp;2\Gamma\frac{\omega^{2}}{\omega_{S}^{2}}\mathfrak{S}\Phi_{s}&#10;\end{eqnarray*}&#10;&#10;&#10;\end{document}"/>
  <p:tag name="IGUANATEXSIZE" val="26"/>
  <p:tag name="IGUANATEXCURSOR" val="25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47.25"/>
  <p:tag name="ORIGINALWIDTH" val="1234.5"/>
  <p:tag name="LATEXADDIN" val="\documentclass{article}&#10;\usepackage{amsmath}&#10;\usepackage{amsfonts}&#10;\pagestyle{empty}&#10;\begin{document}&#10;&#10;\begin{eqnarray*}&#10;\mathfrak{R}&amp;=&amp;\frac{\partial_{\theta}^{2}\sqrt{g^{rr}}}{\sqrt{g^{rr}}}\\&#10;\mathfrak{S}&amp;=&amp;\frac{dr}{d\psi_{p}}\frac{g\partial_{\theta}\ln B}{\sqrt{g^{rr}}}\mathfrak{r}^{2}&#10;\end{eqnarray*}&#10;&#10;&#10;\end{document}"/>
  <p:tag name="IGUANATEXSIZE" val="26"/>
  <p:tag name="IGUANATEXCURSOR" val="19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9.5"/>
  <p:tag name="ORIGINALWIDTH" val="1484.25"/>
  <p:tag name="LATEXADDIN" val="\documentclass{article}&#10;\usepackage{amsmath}&#10;\usepackage{amsfonts}&#10;\pagestyle{empty}&#10;\begin{document}&#10;&#10;\begin{eqnarray*}&#10;\delta P=i\frac{\mathcal{J}_{b}B^{2}}{k_{\theta}cP}\delta P_{comp}\\&#10;\omega_{S}^{2}=\frac{B_{0}^{2}\Gamma P}{\mathcal{J}_{b}^{2}B^{4}\left(n_{i}m_{i}+n_{e}m_{e}\right)}\\&#10;\omega_{A}^{2}=\frac{1}{4\pi n_{i}m_{i}}\frac{B_{0}^{4}}{\mathcal{J}_{b}^{2}B^{4}}&#10;\end{eqnarray*}&#10;&#10;&#10;\end{document}"/>
  <p:tag name="IGUANATEXSIZE" val="26"/>
  <p:tag name="IGUANATEXCURSOR" val="37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0"/>
  <p:tag name="ORIGINALWIDTH" val="3917.25"/>
  <p:tag name="LATEXADDIN" val="\documentclass{article}&#10;\usepackage{amsmath}&#10;\usepackage{amsfonts}&#10;\pagestyle{empty}&#10;\begin{document}&#10;&#10;\begin{eqnarray*}&#10;&amp;&amp;-\Lambda_{r}^{2}\Psi_{r}-\sum_{p}\mathfrak{R}_{p}\Psi_{r-p}+\sum_{p}\frac{\omega\left(\omega-\omega_{*pi}^{T}\right)}{\omega_{A0}^{2}}\mathfrak{Q}_{p}\Psi_{r-p}\\&amp;=&amp;\sum_{s}\frac{\beta_{s}}{2}\frac{r^{2}\left(gq+I\right)^{2}}{q^{2}R_{0}^{2}\left(\psi_{p}^{\prime}\right)^{2}}\sum_{\mu}\left[\mathfrak{P}_{\mu}\mathbb{I}_{r-\mu,s}^{\left(2\right)}\frac{\omega}{\omega_{ds}^{T}}\Phi_{r-\mu}+\sum_{p}\mathbb{I}_{r-\mu,s}^{\left(4\right)}\mathfrak{P}_{\mu}\mathfrak{s}_{p}\Psi_{r-\mu-p}\right]&#10;\end{eqnarray*}&#10;&#10;&#10;\end{document}"/>
  <p:tag name="IGUANATEXSIZE" val="24"/>
  <p:tag name="IGUANATEXCURSOR" val="61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8.75"/>
  <p:tag name="ORIGINALWIDTH" val="2528.25"/>
  <p:tag name="LATEXADDIN" val="\documentclass{article}&#10;\usepackage{amsmath}&#10;\usepackage{amsfonts}&#10;\pagestyle{empty}&#10;\begin{document}&#10;&#10;\begin{eqnarray*}&#10;\left(1+\frac{1}{\tau}-\sum_{s}\mathbb{I}_{r,s}^{\left(0\right)}\right)\frac{\omega}{\omega_{ds}^{T}}\Phi_{r}&amp;=&amp;\mathbb{I}_{r,s}^{\left(2\right)}\sum_{p}\mathfrak{s}_{p}\Psi_{r-p}&#10;\end{eqnarray*}&#10;&#10;&#10;\end{document}"/>
  <p:tag name="IGUANATEXSIZE" val="24"/>
  <p:tag name="IGUANATEXCURSOR" val="3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75.75"/>
  <p:tag name="ORIGINALWIDTH" val="845.25"/>
  <p:tag name="LATEXADDIN" val="\documentclass{article}&#10;\usepackage{amsmath}&#10;\usepackage{amsfonts}&#10;\pagestyle{empty}&#10;\begin{document}&#10;&#10;\begin{eqnarray*}&#10;\mathfrak{R}&amp;=&amp;\frac{\partial_{\theta}^{2}\left|\nabla r\right|}{\left|\nabla r\right|}\\\mathfrak{Q}&amp;=&amp;\mathfrak{r}^{4}\\\mathfrak{P}&amp;=&amp;\mathfrak{r}^{2}\mathfrak{s}\\\mathfrak{s}&amp;=&amp;\frac{\kappa_{g}}{\left|\nabla r\right|}&#10;\end{eqnarray*}&#10;&#10;&#10;\end{document}"/>
  <p:tag name="IGUANATEXSIZE" val="26"/>
  <p:tag name="IGUANATEXCURSOR" val="28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8.5"/>
  <p:tag name="ORIGINALWIDTH" val="1473"/>
  <p:tag name="LATEXADDIN" val="\documentclass{article}&#10;\usepackage{amsmath}&#10;\usepackage{amsfonts}&#10;\pagestyle{empty}&#10;\begin{document}&#10;&#10;\begin{eqnarray*}&#10;f\left(\theta_{b}\right)&amp;\mapsto&amp;f\left(\theta\right)\ ,\\\partial_{r}\Biggr|_{\theta_{b},\zeta_{b}}&amp;\mapsto&amp;-ik_{\theta}s\theta+\partial_{r}\ ,\\\partial_{\theta_{b}}\Biggr|_{r,\zeta_{b}}&amp;\mapsto&amp;-ik_{\theta}r+\partial_{\theta}\ ,&#10;\end{eqnarray*}&#10;&#10;&#10;\end{document}"/>
  <p:tag name="IGUANATEXSIZE" val="28"/>
  <p:tag name="IGUANATEXCURSOR" val="38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6"/>
  <p:tag name="ORIGINALWIDTH" val="1330.5"/>
  <p:tag name="LATEXADDIN" val="\documentclass{article}&#10;\usepackage{amsmath}&#10;\usepackage{amsfonts}&#10;\pagestyle{empty}&#10;\begin{document}&#10;&#10;\begin{eqnarray*}&#10;\partial_{\zeta_{b}}\Biggr|_{r,\theta_{b}}&amp;\mapsto&amp;in\\&#10;k_\theta\left(r\right)&amp;=&amp;\frac{nq\left(r\right)}{r}\\&#10;s\left(r\right)&amp;=&amp;\frac{r}{q\left(r\right)}\frac{dq\left(r\right)}{dr}&#10;\end{eqnarray*}&#10;&#10;&#10;\end{document}"/>
  <p:tag name="IGUANATEXSIZE" val="28"/>
  <p:tag name="IGUANATEXCURSOR" val="33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48"/>
  <p:tag name="ORIGINALWIDTH" val="2331.75"/>
  <p:tag name="LATEXADDIN" val="\documentclass{article}&#10;\usepackage{amsmath}&#10;\usepackage{amsfonts}&#10;\pagestyle{empty}&#10;\begin{document}&#10;&#10;\begin{eqnarray*}&#10;i\omega_{ds}&amp;=&amp;i\omega_{ds}^{T}\frac{m_{s}\mathcal{E}}{T_{s}}\left(2-\frac{\lambda B}{B_{0}}\right)\left(\kappa_{n}+s\theta\kappa_{g}\right)\\&amp;=&amp;i\omega_{ds}^{T}\frac{m_{s}\mathcal{E}}{T_{s}}\left(2-\frac{\lambda B}{B_{0}}\right)\mathfrak{g}&#10;\end{eqnarray*}&#10;&#10;&#10;\end{document}"/>
  <p:tag name="IGUANATEXSIZE" val="26"/>
  <p:tag name="IGUANATEXCURSOR" val="39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3.25"/>
  <p:tag name="ORIGINALWIDTH" val="1434"/>
  <p:tag name="LATEXADDIN" val="\documentclass{article}&#10;\usepackage{amsmath}&#10;\usepackage{amsfonts}&#10;\pagestyle{empty}&#10;\begin{document}&#10;&#10;\begin{eqnarray*}&#10;\kappa_{n}&amp;=&amp;-R_{0}\partial_{r}\ln B\ ,\\\kappa_{g}&amp;=&amp;\frac{gq}{gq+I}\frac{R_{0}}{r}\partial_{\theta_{b}}\ln B&#10;\end{eqnarray*}&#10;&#10;&#10;\end{document}"/>
  <p:tag name="IGUANATEXSIZE" val="26"/>
  <p:tag name="IGUANATEXCURSOR" val="26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5"/>
  <p:tag name="ORIGINALWIDTH" val="3005.25"/>
  <p:tag name="LATEXADDIN" val="\documentclass{article}&#10;\usepackage{amsmath}&#10;\usepackage{amsfonts}&#10;\pagestyle{empty}&#10;\begin{document}&#10;&#10;\begin{eqnarray*}&#10;\frac{e_{s}}{m_{s}}QF_{s}&amp;=&amp;\frac{e_{s}}{T_{s}}\left(-\omega+\omega_{*ns}^{T}-\frac{3}{2}\omega_{*Ts}^{T}+\omega_{*Ts}^{T}\frac{m_{s}\mathcal{E}}{T_{s}}\right)F_{s}&#10;\end{eqnarray*}&#10;&#10;&#10;\end{document}"/>
  <p:tag name="IGUANATEXSIZE" val="28"/>
  <p:tag name="IGUANATEXCURSOR" val="3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33.75"/>
  <p:tag name="ORIGINALWIDTH" val="1202.25"/>
  <p:tag name="LATEXADDIN" val="\documentclass{article}&#10;\usepackage{amsmath}&#10;\usepackage{amsfonts}&#10;\pagestyle{empty}&#10;\begin{document}&#10;&#10;\begin{eqnarray*}&#10;\omega_{*ns}^{T}\left(r\right)&amp;=&amp;\frac{k_{\theta}cT_{s}}{e_{s}\bar{B}L_{ns}}\\\omega_{*Ts}^{T}\left(r\right)&amp;=&amp;\frac{k_{\theta}cT_{s}}{e_{s}\bar{B}L_{ns}}\\\omega_{ds}^{T}\left(r\right)&amp;=&amp;\frac{k_{\theta}cT_{s}}{e_{s}\bar{B}R_{0}}&#10;\end{eqnarray*}&#10;&#10;&#10;\end{document}"/>
  <p:tag name="IGUANATEXSIZE" val="26"/>
  <p:tag name="IGUANATEXCURSOR" val="3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36"/>
  <p:tag name="ORIGINALWIDTH" val="1208.25"/>
  <p:tag name="LATEXADDIN" val="\documentclass{article}&#10;\usepackage{amsmath}&#10;\usepackage{amsfonts}&#10;\pagestyle{empty}&#10;\begin{document}&#10;&#10;\begin{eqnarray*}&#10;\bar{B}\left(r\right)&amp;=&amp;\frac{q\psi_{p}^{\prime}}{r}\\L_{ns}\left(r\right)&amp;=&amp;-\partial_{r}\ln n_{s}\\L_{Ts}\left(r\right)&amp;=&amp;-\partial_{r}\ln T_{s}&#10;\end{eqnarray*}&#10;&#10;&#10;\end{document}"/>
  <p:tag name="IGUANATEXSIZE" val="26"/>
  <p:tag name="IGUANATEXCURSOR" val="30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主题​​">
  <a:themeElements>
    <a:clrScheme name="ColorForPresentation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FF0000"/>
      </a:accent2>
      <a:accent3>
        <a:srgbClr val="0000FF"/>
      </a:accent3>
      <a:accent4>
        <a:srgbClr val="FFFF00"/>
      </a:accent4>
      <a:accent5>
        <a:srgbClr val="00FF00"/>
      </a:accent5>
      <a:accent6>
        <a:srgbClr val="FF00FF"/>
      </a:accent6>
      <a:hlink>
        <a:srgbClr val="0000FF"/>
      </a:hlink>
      <a:folHlink>
        <a:srgbClr val="7F7F7F"/>
      </a:folHlink>
    </a:clrScheme>
    <a:fontScheme name="FontForPresentation">
      <a:majorFont>
        <a:latin typeface="Arial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15818</TotalTime>
  <Words>642</Words>
  <Application>Microsoft Office PowerPoint</Application>
  <PresentationFormat>自定义</PresentationFormat>
  <Paragraphs>166</Paragraphs>
  <Slides>18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等线</vt:lpstr>
      <vt:lpstr>Arial</vt:lpstr>
      <vt:lpstr>Calibri</vt:lpstr>
      <vt:lpstr>Cambria Math</vt:lpstr>
      <vt:lpstr>Times New Roman</vt:lpstr>
      <vt:lpstr>Office 主题​​</vt:lpstr>
      <vt:lpstr>Numerical Result of DAEPS Code with General Axisymmetric Toroidal Geometry</vt:lpstr>
      <vt:lpstr>Outline</vt:lpstr>
      <vt:lpstr>General Geometry: Boozer Coordinate</vt:lpstr>
      <vt:lpstr>Ballooning Representation</vt:lpstr>
      <vt:lpstr>Outline</vt:lpstr>
      <vt:lpstr>Model Equation</vt:lpstr>
      <vt:lpstr>Action Angle Approach: Circulating Particles</vt:lpstr>
      <vt:lpstr>Action Angle Approach: Circulating Particles</vt:lpstr>
      <vt:lpstr>Action Angle Approach: FOW</vt:lpstr>
      <vt:lpstr>Action Angle Approach: FOW</vt:lpstr>
      <vt:lpstr>Outline</vt:lpstr>
      <vt:lpstr>Fluid Continuous Spectrum</vt:lpstr>
      <vt:lpstr>Kinetic Continuous Spectrum</vt:lpstr>
      <vt:lpstr>Eigenmode Calculation</vt:lpstr>
      <vt:lpstr>Benchmark with LIGKA on the Kinetic Continuum</vt:lpstr>
      <vt:lpstr>Outline</vt:lpstr>
      <vt:lpstr>Summary and Future Work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 adan</dc:creator>
  <cp:lastModifiedBy>李 adan</cp:lastModifiedBy>
  <cp:revision>277</cp:revision>
  <cp:lastPrinted>2021-09-27T11:26:08Z</cp:lastPrinted>
  <dcterms:created xsi:type="dcterms:W3CDTF">2021-03-06T01:09:24Z</dcterms:created>
  <dcterms:modified xsi:type="dcterms:W3CDTF">2022-03-08T23:18:42Z</dcterms:modified>
</cp:coreProperties>
</file>