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47" r:id="rId2"/>
    <p:sldId id="266" r:id="rId3"/>
    <p:sldId id="277" r:id="rId4"/>
    <p:sldId id="314" r:id="rId5"/>
    <p:sldId id="326" r:id="rId6"/>
    <p:sldId id="280" r:id="rId7"/>
    <p:sldId id="283" r:id="rId8"/>
    <p:sldId id="317" r:id="rId9"/>
    <p:sldId id="343" r:id="rId10"/>
    <p:sldId id="333" r:id="rId11"/>
    <p:sldId id="344" r:id="rId12"/>
    <p:sldId id="345" r:id="rId13"/>
    <p:sldId id="346" r:id="rId14"/>
    <p:sldId id="331" r:id="rId15"/>
    <p:sldId id="332" r:id="rId16"/>
    <p:sldId id="342" r:id="rId17"/>
    <p:sldId id="310" r:id="rId18"/>
    <p:sldId id="286" r:id="rId19"/>
    <p:sldId id="312" r:id="rId20"/>
    <p:sldId id="295" r:id="rId21"/>
    <p:sldId id="329" r:id="rId22"/>
    <p:sldId id="349" r:id="rId23"/>
    <p:sldId id="357" r:id="rId24"/>
    <p:sldId id="350" r:id="rId25"/>
    <p:sldId id="355" r:id="rId26"/>
    <p:sldId id="341" r:id="rId27"/>
    <p:sldId id="340" r:id="rId28"/>
    <p:sldId id="316" r:id="rId29"/>
    <p:sldId id="287" r:id="rId30"/>
    <p:sldId id="351" r:id="rId31"/>
    <p:sldId id="281" r:id="rId32"/>
    <p:sldId id="27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0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240" y="96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1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3484286742005265E-2"/>
          <c:y val="7.1753138540162201E-2"/>
          <c:w val="0.92926861561582841"/>
          <c:h val="0.90673296858718266"/>
        </c:manualLayout>
      </c:layout>
      <c:scatterChart>
        <c:scatterStyle val="lineMarker"/>
        <c:varyColors val="0"/>
        <c:ser>
          <c:idx val="0"/>
          <c:order val="0"/>
          <c:tx>
            <c:v>Kacheln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Sheet1!$AA$3:$AA$35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12</c:v>
                </c:pt>
                <c:pt idx="4">
                  <c:v>0</c:v>
                </c:pt>
                <c:pt idx="5">
                  <c:v>17</c:v>
                </c:pt>
                <c:pt idx="6">
                  <c:v>17</c:v>
                </c:pt>
                <c:pt idx="7">
                  <c:v>29</c:v>
                </c:pt>
                <c:pt idx="8">
                  <c:v>29</c:v>
                </c:pt>
                <c:pt idx="9">
                  <c:v>17</c:v>
                </c:pt>
                <c:pt idx="13">
                  <c:v>34</c:v>
                </c:pt>
                <c:pt idx="14">
                  <c:v>34</c:v>
                </c:pt>
                <c:pt idx="15">
                  <c:v>46</c:v>
                </c:pt>
                <c:pt idx="16">
                  <c:v>46</c:v>
                </c:pt>
                <c:pt idx="17">
                  <c:v>34</c:v>
                </c:pt>
                <c:pt idx="18">
                  <c:v>51</c:v>
                </c:pt>
                <c:pt idx="19">
                  <c:v>51</c:v>
                </c:pt>
                <c:pt idx="20">
                  <c:v>63</c:v>
                </c:pt>
                <c:pt idx="21">
                  <c:v>63</c:v>
                </c:pt>
                <c:pt idx="22">
                  <c:v>51</c:v>
                </c:pt>
                <c:pt idx="23">
                  <c:v>68</c:v>
                </c:pt>
                <c:pt idx="24">
                  <c:v>68</c:v>
                </c:pt>
                <c:pt idx="25">
                  <c:v>80</c:v>
                </c:pt>
                <c:pt idx="26">
                  <c:v>80</c:v>
                </c:pt>
                <c:pt idx="27">
                  <c:v>68</c:v>
                </c:pt>
                <c:pt idx="28">
                  <c:v>85</c:v>
                </c:pt>
                <c:pt idx="29">
                  <c:v>85</c:v>
                </c:pt>
                <c:pt idx="30">
                  <c:v>97</c:v>
                </c:pt>
                <c:pt idx="31">
                  <c:v>97</c:v>
                </c:pt>
                <c:pt idx="32">
                  <c:v>85</c:v>
                </c:pt>
              </c:numCache>
            </c:numRef>
          </c:xVal>
          <c:yVal>
            <c:numRef>
              <c:f>Sheet1!$AB$3:$AB$35</c:f>
              <c:numCache>
                <c:formatCode>General</c:formatCode>
                <c:ptCount val="33"/>
                <c:pt idx="0">
                  <c:v>0</c:v>
                </c:pt>
                <c:pt idx="1">
                  <c:v>12</c:v>
                </c:pt>
                <c:pt idx="2">
                  <c:v>12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12</c:v>
                </c:pt>
                <c:pt idx="7">
                  <c:v>12</c:v>
                </c:pt>
                <c:pt idx="8">
                  <c:v>0</c:v>
                </c:pt>
                <c:pt idx="9">
                  <c:v>0</c:v>
                </c:pt>
                <c:pt idx="13">
                  <c:v>0</c:v>
                </c:pt>
                <c:pt idx="14">
                  <c:v>12</c:v>
                </c:pt>
                <c:pt idx="15">
                  <c:v>12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12</c:v>
                </c:pt>
                <c:pt idx="20">
                  <c:v>12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12</c:v>
                </c:pt>
                <c:pt idx="25">
                  <c:v>12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12</c:v>
                </c:pt>
                <c:pt idx="30">
                  <c:v>12</c:v>
                </c:pt>
                <c:pt idx="31">
                  <c:v>0</c:v>
                </c:pt>
                <c:pt idx="32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2BF-45B1-A1E1-B5E28BC6EB7F}"/>
            </c:ext>
          </c:extLst>
        </c:ser>
        <c:ser>
          <c:idx val="1"/>
          <c:order val="1"/>
          <c:tx>
            <c:strRef>
              <c:f>Sheet1!$G$11</c:f>
              <c:strCache>
                <c:ptCount val="1"/>
                <c:pt idx="0">
                  <c:v>"F"er</c:v>
                </c:pt>
              </c:strCache>
            </c:strRef>
          </c:tx>
          <c:spPr>
            <a:ln w="12700">
              <a:solidFill>
                <a:schemeClr val="accent4"/>
              </a:solidFill>
            </a:ln>
          </c:spPr>
          <c:marker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Sheet1!$G$13:$G$147</c:f>
              <c:numCache>
                <c:formatCode>General</c:formatCode>
                <c:ptCount val="135"/>
                <c:pt idx="0">
                  <c:v>-10</c:v>
                </c:pt>
                <c:pt idx="1">
                  <c:v>-4.75</c:v>
                </c:pt>
                <c:pt idx="2">
                  <c:v>-4.75</c:v>
                </c:pt>
                <c:pt idx="3">
                  <c:v>-4.75</c:v>
                </c:pt>
                <c:pt idx="4">
                  <c:v>-4.75</c:v>
                </c:pt>
                <c:pt idx="5">
                  <c:v>-0.45000000000000018</c:v>
                </c:pt>
                <c:pt idx="6">
                  <c:v>3.8499999999999996</c:v>
                </c:pt>
                <c:pt idx="7">
                  <c:v>3.8499999999999996</c:v>
                </c:pt>
                <c:pt idx="8">
                  <c:v>-0.45000000000000018</c:v>
                </c:pt>
                <c:pt idx="9">
                  <c:v>-0.45000000000000018</c:v>
                </c:pt>
                <c:pt idx="10">
                  <c:v>3.8499999999999996</c:v>
                </c:pt>
                <c:pt idx="11">
                  <c:v>3.8499999999999996</c:v>
                </c:pt>
                <c:pt idx="12">
                  <c:v>-0.45000000000000018</c:v>
                </c:pt>
                <c:pt idx="13">
                  <c:v>-0.45000000000000018</c:v>
                </c:pt>
                <c:pt idx="14">
                  <c:v>3.8499999999999996</c:v>
                </c:pt>
                <c:pt idx="15">
                  <c:v>8.1499999999999986</c:v>
                </c:pt>
                <c:pt idx="16">
                  <c:v>12.45</c:v>
                </c:pt>
                <c:pt idx="17">
                  <c:v>12.45</c:v>
                </c:pt>
                <c:pt idx="18">
                  <c:v>8.1499999999999986</c:v>
                </c:pt>
                <c:pt idx="19">
                  <c:v>8.1499999999999986</c:v>
                </c:pt>
                <c:pt idx="20">
                  <c:v>12.45</c:v>
                </c:pt>
                <c:pt idx="21">
                  <c:v>12.45</c:v>
                </c:pt>
                <c:pt idx="22">
                  <c:v>8.1499999999999986</c:v>
                </c:pt>
                <c:pt idx="23">
                  <c:v>8.1499999999999986</c:v>
                </c:pt>
                <c:pt idx="24">
                  <c:v>12.45</c:v>
                </c:pt>
                <c:pt idx="25">
                  <c:v>16.55</c:v>
                </c:pt>
                <c:pt idx="26">
                  <c:v>20.85</c:v>
                </c:pt>
                <c:pt idx="27">
                  <c:v>20.85</c:v>
                </c:pt>
                <c:pt idx="28">
                  <c:v>16.55</c:v>
                </c:pt>
                <c:pt idx="29">
                  <c:v>16.55</c:v>
                </c:pt>
                <c:pt idx="30">
                  <c:v>20.85</c:v>
                </c:pt>
                <c:pt idx="31">
                  <c:v>20.85</c:v>
                </c:pt>
                <c:pt idx="32">
                  <c:v>16.55</c:v>
                </c:pt>
                <c:pt idx="33">
                  <c:v>16.55</c:v>
                </c:pt>
                <c:pt idx="34">
                  <c:v>20.85</c:v>
                </c:pt>
                <c:pt idx="35">
                  <c:v>25.150000000000002</c:v>
                </c:pt>
                <c:pt idx="36">
                  <c:v>29.450000000000003</c:v>
                </c:pt>
                <c:pt idx="37">
                  <c:v>29.450000000000003</c:v>
                </c:pt>
                <c:pt idx="38">
                  <c:v>25.150000000000002</c:v>
                </c:pt>
                <c:pt idx="39">
                  <c:v>25.150000000000002</c:v>
                </c:pt>
                <c:pt idx="40">
                  <c:v>29.450000000000003</c:v>
                </c:pt>
                <c:pt idx="41">
                  <c:v>29.450000000000003</c:v>
                </c:pt>
                <c:pt idx="42">
                  <c:v>25.150000000000002</c:v>
                </c:pt>
                <c:pt idx="43">
                  <c:v>25.150000000000002</c:v>
                </c:pt>
                <c:pt idx="44">
                  <c:v>29.450000000000003</c:v>
                </c:pt>
                <c:pt idx="45">
                  <c:v>33.549999999999997</c:v>
                </c:pt>
                <c:pt idx="46">
                  <c:v>37.849999999999994</c:v>
                </c:pt>
                <c:pt idx="47">
                  <c:v>37.849999999999994</c:v>
                </c:pt>
                <c:pt idx="48">
                  <c:v>33.549999999999997</c:v>
                </c:pt>
                <c:pt idx="49">
                  <c:v>33.549999999999997</c:v>
                </c:pt>
                <c:pt idx="50">
                  <c:v>37.849999999999994</c:v>
                </c:pt>
                <c:pt idx="51">
                  <c:v>37.849999999999994</c:v>
                </c:pt>
                <c:pt idx="52">
                  <c:v>33.549999999999997</c:v>
                </c:pt>
                <c:pt idx="53">
                  <c:v>33.549999999999997</c:v>
                </c:pt>
                <c:pt idx="54">
                  <c:v>37.849999999999994</c:v>
                </c:pt>
                <c:pt idx="55">
                  <c:v>42.149999999999991</c:v>
                </c:pt>
                <c:pt idx="56">
                  <c:v>46.449999999999989</c:v>
                </c:pt>
                <c:pt idx="57">
                  <c:v>46.449999999999989</c:v>
                </c:pt>
                <c:pt idx="58">
                  <c:v>42.149999999999991</c:v>
                </c:pt>
                <c:pt idx="59">
                  <c:v>42.149999999999991</c:v>
                </c:pt>
                <c:pt idx="60">
                  <c:v>46.449999999999989</c:v>
                </c:pt>
                <c:pt idx="61">
                  <c:v>46.449999999999989</c:v>
                </c:pt>
                <c:pt idx="62">
                  <c:v>42.149999999999991</c:v>
                </c:pt>
                <c:pt idx="63">
                  <c:v>42.149999999999991</c:v>
                </c:pt>
                <c:pt idx="64">
                  <c:v>46.449999999999989</c:v>
                </c:pt>
                <c:pt idx="65">
                  <c:v>50.55</c:v>
                </c:pt>
                <c:pt idx="66">
                  <c:v>54.849999999999994</c:v>
                </c:pt>
                <c:pt idx="67">
                  <c:v>54.849999999999994</c:v>
                </c:pt>
                <c:pt idx="68">
                  <c:v>50.55</c:v>
                </c:pt>
                <c:pt idx="69">
                  <c:v>50.55</c:v>
                </c:pt>
                <c:pt idx="70">
                  <c:v>54.849999999999994</c:v>
                </c:pt>
                <c:pt idx="71">
                  <c:v>54.849999999999994</c:v>
                </c:pt>
                <c:pt idx="72">
                  <c:v>50.55</c:v>
                </c:pt>
                <c:pt idx="73">
                  <c:v>50.55</c:v>
                </c:pt>
                <c:pt idx="74">
                  <c:v>54.849999999999994</c:v>
                </c:pt>
                <c:pt idx="75">
                  <c:v>59.149999999999991</c:v>
                </c:pt>
                <c:pt idx="76">
                  <c:v>63.449999999999989</c:v>
                </c:pt>
                <c:pt idx="77">
                  <c:v>63.449999999999989</c:v>
                </c:pt>
                <c:pt idx="78">
                  <c:v>59.149999999999991</c:v>
                </c:pt>
                <c:pt idx="79">
                  <c:v>59.149999999999991</c:v>
                </c:pt>
                <c:pt idx="80">
                  <c:v>63.449999999999989</c:v>
                </c:pt>
                <c:pt idx="81">
                  <c:v>63.449999999999989</c:v>
                </c:pt>
                <c:pt idx="82">
                  <c:v>59.149999999999991</c:v>
                </c:pt>
                <c:pt idx="83">
                  <c:v>59.149999999999991</c:v>
                </c:pt>
                <c:pt idx="84">
                  <c:v>63.449999999999989</c:v>
                </c:pt>
                <c:pt idx="85">
                  <c:v>67.55</c:v>
                </c:pt>
                <c:pt idx="86">
                  <c:v>71.849999999999994</c:v>
                </c:pt>
                <c:pt idx="87">
                  <c:v>71.849999999999994</c:v>
                </c:pt>
                <c:pt idx="88">
                  <c:v>67.55</c:v>
                </c:pt>
                <c:pt idx="89">
                  <c:v>67.55</c:v>
                </c:pt>
                <c:pt idx="90">
                  <c:v>71.849999999999994</c:v>
                </c:pt>
                <c:pt idx="91">
                  <c:v>71.849999999999994</c:v>
                </c:pt>
                <c:pt idx="92">
                  <c:v>67.55</c:v>
                </c:pt>
                <c:pt idx="93">
                  <c:v>67.55</c:v>
                </c:pt>
                <c:pt idx="94">
                  <c:v>71.849999999999994</c:v>
                </c:pt>
                <c:pt idx="95">
                  <c:v>76.149999999999991</c:v>
                </c:pt>
                <c:pt idx="96">
                  <c:v>80.449999999999989</c:v>
                </c:pt>
                <c:pt idx="97">
                  <c:v>80.449999999999989</c:v>
                </c:pt>
                <c:pt idx="98">
                  <c:v>76.149999999999991</c:v>
                </c:pt>
                <c:pt idx="99">
                  <c:v>76.149999999999991</c:v>
                </c:pt>
                <c:pt idx="100">
                  <c:v>80.449999999999989</c:v>
                </c:pt>
                <c:pt idx="101">
                  <c:v>80.449999999999989</c:v>
                </c:pt>
                <c:pt idx="102">
                  <c:v>76.149999999999991</c:v>
                </c:pt>
                <c:pt idx="103">
                  <c:v>76.149999999999991</c:v>
                </c:pt>
                <c:pt idx="104">
                  <c:v>80.449999999999989</c:v>
                </c:pt>
                <c:pt idx="105">
                  <c:v>84.55</c:v>
                </c:pt>
                <c:pt idx="106">
                  <c:v>88.85</c:v>
                </c:pt>
                <c:pt idx="107">
                  <c:v>88.85</c:v>
                </c:pt>
                <c:pt idx="108">
                  <c:v>84.55</c:v>
                </c:pt>
                <c:pt idx="109">
                  <c:v>84.55</c:v>
                </c:pt>
                <c:pt idx="110">
                  <c:v>88.85</c:v>
                </c:pt>
                <c:pt idx="111">
                  <c:v>88.85</c:v>
                </c:pt>
                <c:pt idx="112">
                  <c:v>84.55</c:v>
                </c:pt>
                <c:pt idx="113">
                  <c:v>84.55</c:v>
                </c:pt>
                <c:pt idx="114">
                  <c:v>88.85</c:v>
                </c:pt>
                <c:pt idx="115">
                  <c:v>93.149999999999991</c:v>
                </c:pt>
                <c:pt idx="116">
                  <c:v>97.449999999999989</c:v>
                </c:pt>
                <c:pt idx="117">
                  <c:v>97.449999999999989</c:v>
                </c:pt>
                <c:pt idx="118">
                  <c:v>93.149999999999991</c:v>
                </c:pt>
                <c:pt idx="119">
                  <c:v>93.149999999999991</c:v>
                </c:pt>
                <c:pt idx="120">
                  <c:v>97.449999999999989</c:v>
                </c:pt>
                <c:pt idx="121">
                  <c:v>97.449999999999989</c:v>
                </c:pt>
                <c:pt idx="122">
                  <c:v>93.149999999999991</c:v>
                </c:pt>
                <c:pt idx="123">
                  <c:v>93.149999999999991</c:v>
                </c:pt>
                <c:pt idx="124">
                  <c:v>97.449999999999989</c:v>
                </c:pt>
                <c:pt idx="125">
                  <c:v>101.74999999999999</c:v>
                </c:pt>
                <c:pt idx="126">
                  <c:v>101.74999999999999</c:v>
                </c:pt>
                <c:pt idx="127">
                  <c:v>101.74999999999999</c:v>
                </c:pt>
                <c:pt idx="128">
                  <c:v>101.74999999999999</c:v>
                </c:pt>
                <c:pt idx="129">
                  <c:v>101.74999999999999</c:v>
                </c:pt>
              </c:numCache>
            </c:numRef>
          </c:xVal>
          <c:yVal>
            <c:numRef>
              <c:f>Sheet1!$H$13:$H$147</c:f>
              <c:numCache>
                <c:formatCode>General</c:formatCode>
                <c:ptCount val="135"/>
                <c:pt idx="0">
                  <c:v>14</c:v>
                </c:pt>
                <c:pt idx="1">
                  <c:v>10</c:v>
                </c:pt>
                <c:pt idx="2">
                  <c:v>6</c:v>
                </c:pt>
                <c:pt idx="3">
                  <c:v>2</c:v>
                </c:pt>
                <c:pt idx="4">
                  <c:v>-2</c:v>
                </c:pt>
                <c:pt idx="5">
                  <c:v>-2</c:v>
                </c:pt>
                <c:pt idx="6">
                  <c:v>-2</c:v>
                </c:pt>
                <c:pt idx="7">
                  <c:v>2</c:v>
                </c:pt>
                <c:pt idx="8">
                  <c:v>2</c:v>
                </c:pt>
                <c:pt idx="9">
                  <c:v>6</c:v>
                </c:pt>
                <c:pt idx="10">
                  <c:v>6</c:v>
                </c:pt>
                <c:pt idx="11">
                  <c:v>10</c:v>
                </c:pt>
                <c:pt idx="12">
                  <c:v>10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14</c:v>
                </c:pt>
                <c:pt idx="17">
                  <c:v>10</c:v>
                </c:pt>
                <c:pt idx="18">
                  <c:v>10</c:v>
                </c:pt>
                <c:pt idx="19">
                  <c:v>6</c:v>
                </c:pt>
                <c:pt idx="20">
                  <c:v>6</c:v>
                </c:pt>
                <c:pt idx="21">
                  <c:v>2</c:v>
                </c:pt>
                <c:pt idx="22">
                  <c:v>2</c:v>
                </c:pt>
                <c:pt idx="23">
                  <c:v>-2</c:v>
                </c:pt>
                <c:pt idx="24">
                  <c:v>-2</c:v>
                </c:pt>
                <c:pt idx="25">
                  <c:v>-2</c:v>
                </c:pt>
                <c:pt idx="26">
                  <c:v>-2</c:v>
                </c:pt>
                <c:pt idx="27">
                  <c:v>2</c:v>
                </c:pt>
                <c:pt idx="28">
                  <c:v>2</c:v>
                </c:pt>
                <c:pt idx="29">
                  <c:v>6</c:v>
                </c:pt>
                <c:pt idx="30">
                  <c:v>6</c:v>
                </c:pt>
                <c:pt idx="31">
                  <c:v>10</c:v>
                </c:pt>
                <c:pt idx="32">
                  <c:v>10</c:v>
                </c:pt>
                <c:pt idx="33">
                  <c:v>14</c:v>
                </c:pt>
                <c:pt idx="34">
                  <c:v>14</c:v>
                </c:pt>
                <c:pt idx="35">
                  <c:v>14</c:v>
                </c:pt>
                <c:pt idx="36">
                  <c:v>14</c:v>
                </c:pt>
                <c:pt idx="37">
                  <c:v>10</c:v>
                </c:pt>
                <c:pt idx="38">
                  <c:v>10</c:v>
                </c:pt>
                <c:pt idx="39">
                  <c:v>6</c:v>
                </c:pt>
                <c:pt idx="40">
                  <c:v>6</c:v>
                </c:pt>
                <c:pt idx="41">
                  <c:v>2</c:v>
                </c:pt>
                <c:pt idx="42">
                  <c:v>2</c:v>
                </c:pt>
                <c:pt idx="43">
                  <c:v>-2</c:v>
                </c:pt>
                <c:pt idx="44">
                  <c:v>-2</c:v>
                </c:pt>
                <c:pt idx="45">
                  <c:v>-2</c:v>
                </c:pt>
                <c:pt idx="46">
                  <c:v>-2</c:v>
                </c:pt>
                <c:pt idx="47">
                  <c:v>2</c:v>
                </c:pt>
                <c:pt idx="48">
                  <c:v>2</c:v>
                </c:pt>
                <c:pt idx="49">
                  <c:v>6</c:v>
                </c:pt>
                <c:pt idx="50">
                  <c:v>6</c:v>
                </c:pt>
                <c:pt idx="51">
                  <c:v>10</c:v>
                </c:pt>
                <c:pt idx="52">
                  <c:v>10</c:v>
                </c:pt>
                <c:pt idx="53">
                  <c:v>14</c:v>
                </c:pt>
                <c:pt idx="54">
                  <c:v>14</c:v>
                </c:pt>
                <c:pt idx="55">
                  <c:v>14</c:v>
                </c:pt>
                <c:pt idx="56">
                  <c:v>14</c:v>
                </c:pt>
                <c:pt idx="57">
                  <c:v>10</c:v>
                </c:pt>
                <c:pt idx="58">
                  <c:v>10</c:v>
                </c:pt>
                <c:pt idx="59">
                  <c:v>6</c:v>
                </c:pt>
                <c:pt idx="60">
                  <c:v>6</c:v>
                </c:pt>
                <c:pt idx="61">
                  <c:v>2</c:v>
                </c:pt>
                <c:pt idx="62">
                  <c:v>2</c:v>
                </c:pt>
                <c:pt idx="63">
                  <c:v>-2</c:v>
                </c:pt>
                <c:pt idx="64">
                  <c:v>-2</c:v>
                </c:pt>
                <c:pt idx="65">
                  <c:v>-2</c:v>
                </c:pt>
                <c:pt idx="66">
                  <c:v>-2</c:v>
                </c:pt>
                <c:pt idx="67">
                  <c:v>2</c:v>
                </c:pt>
                <c:pt idx="68">
                  <c:v>2</c:v>
                </c:pt>
                <c:pt idx="69">
                  <c:v>6</c:v>
                </c:pt>
                <c:pt idx="70">
                  <c:v>6</c:v>
                </c:pt>
                <c:pt idx="71">
                  <c:v>10</c:v>
                </c:pt>
                <c:pt idx="72">
                  <c:v>10</c:v>
                </c:pt>
                <c:pt idx="73">
                  <c:v>14</c:v>
                </c:pt>
                <c:pt idx="74">
                  <c:v>14</c:v>
                </c:pt>
                <c:pt idx="75">
                  <c:v>14</c:v>
                </c:pt>
                <c:pt idx="76">
                  <c:v>14</c:v>
                </c:pt>
                <c:pt idx="77">
                  <c:v>10</c:v>
                </c:pt>
                <c:pt idx="78">
                  <c:v>10</c:v>
                </c:pt>
                <c:pt idx="79">
                  <c:v>6</c:v>
                </c:pt>
                <c:pt idx="80">
                  <c:v>6</c:v>
                </c:pt>
                <c:pt idx="81">
                  <c:v>2</c:v>
                </c:pt>
                <c:pt idx="82">
                  <c:v>2</c:v>
                </c:pt>
                <c:pt idx="83">
                  <c:v>-2</c:v>
                </c:pt>
                <c:pt idx="84">
                  <c:v>-2</c:v>
                </c:pt>
                <c:pt idx="85">
                  <c:v>-2</c:v>
                </c:pt>
                <c:pt idx="86">
                  <c:v>-2</c:v>
                </c:pt>
                <c:pt idx="87">
                  <c:v>2</c:v>
                </c:pt>
                <c:pt idx="88">
                  <c:v>2</c:v>
                </c:pt>
                <c:pt idx="89">
                  <c:v>6</c:v>
                </c:pt>
                <c:pt idx="90">
                  <c:v>6</c:v>
                </c:pt>
                <c:pt idx="91">
                  <c:v>10</c:v>
                </c:pt>
                <c:pt idx="92">
                  <c:v>10</c:v>
                </c:pt>
                <c:pt idx="93">
                  <c:v>14</c:v>
                </c:pt>
                <c:pt idx="94">
                  <c:v>14</c:v>
                </c:pt>
                <c:pt idx="95">
                  <c:v>14</c:v>
                </c:pt>
                <c:pt idx="96">
                  <c:v>14</c:v>
                </c:pt>
                <c:pt idx="97">
                  <c:v>10</c:v>
                </c:pt>
                <c:pt idx="98">
                  <c:v>10</c:v>
                </c:pt>
                <c:pt idx="99">
                  <c:v>6</c:v>
                </c:pt>
                <c:pt idx="100">
                  <c:v>6</c:v>
                </c:pt>
                <c:pt idx="101">
                  <c:v>2</c:v>
                </c:pt>
                <c:pt idx="102">
                  <c:v>2</c:v>
                </c:pt>
                <c:pt idx="103">
                  <c:v>-2</c:v>
                </c:pt>
                <c:pt idx="104">
                  <c:v>-2</c:v>
                </c:pt>
                <c:pt idx="105">
                  <c:v>-2</c:v>
                </c:pt>
                <c:pt idx="106">
                  <c:v>-2</c:v>
                </c:pt>
                <c:pt idx="107">
                  <c:v>2</c:v>
                </c:pt>
                <c:pt idx="108">
                  <c:v>2</c:v>
                </c:pt>
                <c:pt idx="109">
                  <c:v>6</c:v>
                </c:pt>
                <c:pt idx="110">
                  <c:v>6</c:v>
                </c:pt>
                <c:pt idx="111">
                  <c:v>10</c:v>
                </c:pt>
                <c:pt idx="112">
                  <c:v>10</c:v>
                </c:pt>
                <c:pt idx="113">
                  <c:v>14</c:v>
                </c:pt>
                <c:pt idx="114">
                  <c:v>14</c:v>
                </c:pt>
                <c:pt idx="115">
                  <c:v>14</c:v>
                </c:pt>
                <c:pt idx="116">
                  <c:v>14</c:v>
                </c:pt>
                <c:pt idx="117">
                  <c:v>10</c:v>
                </c:pt>
                <c:pt idx="118">
                  <c:v>10</c:v>
                </c:pt>
                <c:pt idx="119">
                  <c:v>6</c:v>
                </c:pt>
                <c:pt idx="120">
                  <c:v>6</c:v>
                </c:pt>
                <c:pt idx="121">
                  <c:v>2</c:v>
                </c:pt>
                <c:pt idx="122">
                  <c:v>2</c:v>
                </c:pt>
                <c:pt idx="123">
                  <c:v>-2</c:v>
                </c:pt>
                <c:pt idx="124">
                  <c:v>-2</c:v>
                </c:pt>
                <c:pt idx="125">
                  <c:v>-2</c:v>
                </c:pt>
                <c:pt idx="126">
                  <c:v>2</c:v>
                </c:pt>
                <c:pt idx="127">
                  <c:v>6</c:v>
                </c:pt>
                <c:pt idx="128">
                  <c:v>10</c:v>
                </c:pt>
                <c:pt idx="129">
                  <c:v>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32BF-45B1-A1E1-B5E28BC6EB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51875136"/>
        <c:axId val="-1051888192"/>
      </c:scatterChart>
      <c:valAx>
        <c:axId val="-1051875136"/>
        <c:scaling>
          <c:orientation val="minMax"/>
          <c:max val="110"/>
          <c:min val="-10"/>
        </c:scaling>
        <c:delete val="0"/>
        <c:axPos val="b"/>
        <c:numFmt formatCode="General" sourceLinked="1"/>
        <c:majorTickMark val="out"/>
        <c:minorTickMark val="none"/>
        <c:tickLblPos val="nextTo"/>
        <c:crossAx val="-1051888192"/>
        <c:crosses val="autoZero"/>
        <c:crossBetween val="midCat"/>
      </c:valAx>
      <c:valAx>
        <c:axId val="-1051888192"/>
        <c:scaling>
          <c:orientation val="minMax"/>
          <c:max val="19"/>
          <c:min val="-7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-1051875136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>
        <a:alpha val="70000"/>
      </a:sys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2683823529411765E-2"/>
          <c:y val="6.9446236559139785E-2"/>
          <c:w val="0.93284705678543678"/>
          <c:h val="0.9067329685871826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Sheet1!$G$8</c:f>
              <c:strCache>
                <c:ptCount val="1"/>
                <c:pt idx="0">
                  <c:v>tile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Sheet1!$AA$3:$AA$35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12</c:v>
                </c:pt>
                <c:pt idx="3">
                  <c:v>12</c:v>
                </c:pt>
                <c:pt idx="4">
                  <c:v>0</c:v>
                </c:pt>
                <c:pt idx="5">
                  <c:v>17</c:v>
                </c:pt>
                <c:pt idx="6">
                  <c:v>17</c:v>
                </c:pt>
                <c:pt idx="7">
                  <c:v>29</c:v>
                </c:pt>
                <c:pt idx="8">
                  <c:v>29</c:v>
                </c:pt>
                <c:pt idx="9">
                  <c:v>17</c:v>
                </c:pt>
                <c:pt idx="13">
                  <c:v>34</c:v>
                </c:pt>
                <c:pt idx="14">
                  <c:v>34</c:v>
                </c:pt>
                <c:pt idx="15">
                  <c:v>46</c:v>
                </c:pt>
                <c:pt idx="16">
                  <c:v>46</c:v>
                </c:pt>
                <c:pt idx="17">
                  <c:v>34</c:v>
                </c:pt>
                <c:pt idx="18">
                  <c:v>51</c:v>
                </c:pt>
                <c:pt idx="19">
                  <c:v>51</c:v>
                </c:pt>
                <c:pt idx="20">
                  <c:v>63</c:v>
                </c:pt>
                <c:pt idx="21">
                  <c:v>63</c:v>
                </c:pt>
                <c:pt idx="22">
                  <c:v>51</c:v>
                </c:pt>
                <c:pt idx="23">
                  <c:v>68</c:v>
                </c:pt>
                <c:pt idx="24">
                  <c:v>68</c:v>
                </c:pt>
                <c:pt idx="25">
                  <c:v>80</c:v>
                </c:pt>
                <c:pt idx="26">
                  <c:v>80</c:v>
                </c:pt>
                <c:pt idx="27">
                  <c:v>68</c:v>
                </c:pt>
                <c:pt idx="28">
                  <c:v>85</c:v>
                </c:pt>
                <c:pt idx="29">
                  <c:v>85</c:v>
                </c:pt>
                <c:pt idx="30">
                  <c:v>97</c:v>
                </c:pt>
                <c:pt idx="31">
                  <c:v>97</c:v>
                </c:pt>
                <c:pt idx="32">
                  <c:v>85</c:v>
                </c:pt>
              </c:numCache>
            </c:numRef>
          </c:xVal>
          <c:yVal>
            <c:numRef>
              <c:f>Sheet1!$AB$3:$AB$35</c:f>
              <c:numCache>
                <c:formatCode>General</c:formatCode>
                <c:ptCount val="33"/>
                <c:pt idx="0">
                  <c:v>0</c:v>
                </c:pt>
                <c:pt idx="1">
                  <c:v>12</c:v>
                </c:pt>
                <c:pt idx="2">
                  <c:v>12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12</c:v>
                </c:pt>
                <c:pt idx="7">
                  <c:v>12</c:v>
                </c:pt>
                <c:pt idx="8">
                  <c:v>0</c:v>
                </c:pt>
                <c:pt idx="9">
                  <c:v>0</c:v>
                </c:pt>
                <c:pt idx="13">
                  <c:v>0</c:v>
                </c:pt>
                <c:pt idx="14">
                  <c:v>12</c:v>
                </c:pt>
                <c:pt idx="15">
                  <c:v>12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12</c:v>
                </c:pt>
                <c:pt idx="20">
                  <c:v>12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12</c:v>
                </c:pt>
                <c:pt idx="25">
                  <c:v>12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12</c:v>
                </c:pt>
                <c:pt idx="30">
                  <c:v>12</c:v>
                </c:pt>
                <c:pt idx="31">
                  <c:v>0</c:v>
                </c:pt>
                <c:pt idx="32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55A-47D3-9B2C-771D05EB57C8}"/>
            </c:ext>
          </c:extLst>
        </c:ser>
        <c:ser>
          <c:idx val="1"/>
          <c:order val="1"/>
          <c:tx>
            <c:strRef>
              <c:f>Sheet1!$G$11</c:f>
              <c:strCache>
                <c:ptCount val="1"/>
                <c:pt idx="0">
                  <c:v>Pattern</c:v>
                </c:pt>
              </c:strCache>
            </c:strRef>
          </c:tx>
          <c:spPr>
            <a:ln w="12700">
              <a:solidFill>
                <a:schemeClr val="accent4"/>
              </a:solidFill>
            </a:ln>
          </c:spPr>
          <c:marker>
            <c:spPr>
              <a:solidFill>
                <a:schemeClr val="accent4"/>
              </a:solidFill>
              <a:ln>
                <a:noFill/>
              </a:ln>
            </c:spPr>
          </c:marker>
          <c:xVal>
            <c:numRef>
              <c:f>Sheet1!$G$13:$G$131</c:f>
              <c:numCache>
                <c:formatCode>General</c:formatCode>
                <c:ptCount val="119"/>
                <c:pt idx="0">
                  <c:v>-10</c:v>
                </c:pt>
                <c:pt idx="1">
                  <c:v>-4.75</c:v>
                </c:pt>
                <c:pt idx="2">
                  <c:v>-4.75</c:v>
                </c:pt>
                <c:pt idx="3">
                  <c:v>-4.75</c:v>
                </c:pt>
                <c:pt idx="4">
                  <c:v>-4.75</c:v>
                </c:pt>
                <c:pt idx="5">
                  <c:v>-0.45000000000000018</c:v>
                </c:pt>
                <c:pt idx="6">
                  <c:v>3.8499999999999996</c:v>
                </c:pt>
                <c:pt idx="7">
                  <c:v>3.8499999999999996</c:v>
                </c:pt>
                <c:pt idx="8">
                  <c:v>-0.45000000000000018</c:v>
                </c:pt>
                <c:pt idx="9">
                  <c:v>-0.45000000000000018</c:v>
                </c:pt>
                <c:pt idx="10">
                  <c:v>3.8499999999999996</c:v>
                </c:pt>
                <c:pt idx="11">
                  <c:v>3.8499999999999996</c:v>
                </c:pt>
                <c:pt idx="12">
                  <c:v>-0.45000000000000018</c:v>
                </c:pt>
                <c:pt idx="13">
                  <c:v>-0.45000000000000018</c:v>
                </c:pt>
                <c:pt idx="14">
                  <c:v>3.8499999999999996</c:v>
                </c:pt>
                <c:pt idx="15">
                  <c:v>8.1499999999999986</c:v>
                </c:pt>
                <c:pt idx="16">
                  <c:v>12.45</c:v>
                </c:pt>
                <c:pt idx="17">
                  <c:v>12.45</c:v>
                </c:pt>
                <c:pt idx="18">
                  <c:v>8.1499999999999986</c:v>
                </c:pt>
                <c:pt idx="19">
                  <c:v>8.1499999999999986</c:v>
                </c:pt>
                <c:pt idx="20">
                  <c:v>12.45</c:v>
                </c:pt>
                <c:pt idx="21">
                  <c:v>12.45</c:v>
                </c:pt>
                <c:pt idx="22">
                  <c:v>8.1499999999999986</c:v>
                </c:pt>
                <c:pt idx="23">
                  <c:v>8.1499999999999986</c:v>
                </c:pt>
                <c:pt idx="24">
                  <c:v>12.45</c:v>
                </c:pt>
                <c:pt idx="25">
                  <c:v>16.55</c:v>
                </c:pt>
                <c:pt idx="26">
                  <c:v>20.85</c:v>
                </c:pt>
                <c:pt idx="27">
                  <c:v>25.15</c:v>
                </c:pt>
                <c:pt idx="28">
                  <c:v>29.45</c:v>
                </c:pt>
                <c:pt idx="29">
                  <c:v>33.549999999999997</c:v>
                </c:pt>
                <c:pt idx="30">
                  <c:v>37.849999999999994</c:v>
                </c:pt>
                <c:pt idx="31">
                  <c:v>37.849999999999994</c:v>
                </c:pt>
                <c:pt idx="32">
                  <c:v>33.549999999999997</c:v>
                </c:pt>
                <c:pt idx="33">
                  <c:v>33.549999999999997</c:v>
                </c:pt>
                <c:pt idx="34">
                  <c:v>37.849999999999994</c:v>
                </c:pt>
                <c:pt idx="35">
                  <c:v>37.849999999999994</c:v>
                </c:pt>
                <c:pt idx="36">
                  <c:v>33.549999999999997</c:v>
                </c:pt>
                <c:pt idx="37">
                  <c:v>33.549999999999997</c:v>
                </c:pt>
                <c:pt idx="38">
                  <c:v>37.849999999999994</c:v>
                </c:pt>
                <c:pt idx="39">
                  <c:v>42.149999999999991</c:v>
                </c:pt>
                <c:pt idx="40">
                  <c:v>46.449999999999989</c:v>
                </c:pt>
                <c:pt idx="41">
                  <c:v>46.449999999999989</c:v>
                </c:pt>
                <c:pt idx="42">
                  <c:v>42.149999999999991</c:v>
                </c:pt>
                <c:pt idx="43">
                  <c:v>42.149999999999991</c:v>
                </c:pt>
                <c:pt idx="44">
                  <c:v>46.449999999999989</c:v>
                </c:pt>
                <c:pt idx="45">
                  <c:v>46.449999999999989</c:v>
                </c:pt>
                <c:pt idx="46">
                  <c:v>42.149999999999991</c:v>
                </c:pt>
                <c:pt idx="47">
                  <c:v>42.149999999999991</c:v>
                </c:pt>
                <c:pt idx="48">
                  <c:v>46.449999999999989</c:v>
                </c:pt>
                <c:pt idx="49">
                  <c:v>50.55</c:v>
                </c:pt>
                <c:pt idx="50">
                  <c:v>54.849999999999994</c:v>
                </c:pt>
                <c:pt idx="51">
                  <c:v>54.849999999999994</c:v>
                </c:pt>
                <c:pt idx="52">
                  <c:v>50.55</c:v>
                </c:pt>
                <c:pt idx="53">
                  <c:v>50.55</c:v>
                </c:pt>
                <c:pt idx="54">
                  <c:v>54.849999999999994</c:v>
                </c:pt>
                <c:pt idx="55">
                  <c:v>54.849999999999994</c:v>
                </c:pt>
                <c:pt idx="56">
                  <c:v>50.55</c:v>
                </c:pt>
                <c:pt idx="57">
                  <c:v>50.55</c:v>
                </c:pt>
                <c:pt idx="58">
                  <c:v>54.849999999999994</c:v>
                </c:pt>
                <c:pt idx="59">
                  <c:v>59.149999999999991</c:v>
                </c:pt>
                <c:pt idx="60">
                  <c:v>63.449999999999989</c:v>
                </c:pt>
                <c:pt idx="61">
                  <c:v>63.449999999999989</c:v>
                </c:pt>
                <c:pt idx="62">
                  <c:v>59.149999999999991</c:v>
                </c:pt>
                <c:pt idx="63">
                  <c:v>59.149999999999991</c:v>
                </c:pt>
                <c:pt idx="64">
                  <c:v>63.449999999999989</c:v>
                </c:pt>
                <c:pt idx="65">
                  <c:v>63.449999999999989</c:v>
                </c:pt>
                <c:pt idx="66">
                  <c:v>59.149999999999991</c:v>
                </c:pt>
                <c:pt idx="67">
                  <c:v>59.149999999999991</c:v>
                </c:pt>
                <c:pt idx="68">
                  <c:v>63.449999999999989</c:v>
                </c:pt>
                <c:pt idx="69">
                  <c:v>67.55</c:v>
                </c:pt>
                <c:pt idx="70">
                  <c:v>71.849999999999994</c:v>
                </c:pt>
                <c:pt idx="71">
                  <c:v>71.849999999999994</c:v>
                </c:pt>
                <c:pt idx="72">
                  <c:v>67.55</c:v>
                </c:pt>
                <c:pt idx="73">
                  <c:v>67.55</c:v>
                </c:pt>
                <c:pt idx="74">
                  <c:v>71.849999999999994</c:v>
                </c:pt>
                <c:pt idx="75">
                  <c:v>71.849999999999994</c:v>
                </c:pt>
                <c:pt idx="76">
                  <c:v>67.55</c:v>
                </c:pt>
                <c:pt idx="77">
                  <c:v>67.55</c:v>
                </c:pt>
                <c:pt idx="78">
                  <c:v>71.849999999999994</c:v>
                </c:pt>
                <c:pt idx="79">
                  <c:v>76.149999999999991</c:v>
                </c:pt>
                <c:pt idx="80">
                  <c:v>80.449999999999989</c:v>
                </c:pt>
                <c:pt idx="81">
                  <c:v>80.449999999999989</c:v>
                </c:pt>
                <c:pt idx="82">
                  <c:v>76.149999999999991</c:v>
                </c:pt>
                <c:pt idx="83">
                  <c:v>76.149999999999991</c:v>
                </c:pt>
                <c:pt idx="84">
                  <c:v>80.449999999999989</c:v>
                </c:pt>
                <c:pt idx="85">
                  <c:v>80.449999999999989</c:v>
                </c:pt>
                <c:pt idx="86">
                  <c:v>76.149999999999991</c:v>
                </c:pt>
                <c:pt idx="87">
                  <c:v>76.149999999999991</c:v>
                </c:pt>
                <c:pt idx="88">
                  <c:v>80.449999999999989</c:v>
                </c:pt>
                <c:pt idx="89">
                  <c:v>84.55</c:v>
                </c:pt>
                <c:pt idx="90">
                  <c:v>88.85</c:v>
                </c:pt>
                <c:pt idx="91">
                  <c:v>88.85</c:v>
                </c:pt>
                <c:pt idx="92">
                  <c:v>84.55</c:v>
                </c:pt>
                <c:pt idx="93">
                  <c:v>84.55</c:v>
                </c:pt>
                <c:pt idx="94">
                  <c:v>88.85</c:v>
                </c:pt>
                <c:pt idx="95">
                  <c:v>88.85</c:v>
                </c:pt>
                <c:pt idx="96">
                  <c:v>84.55</c:v>
                </c:pt>
                <c:pt idx="97">
                  <c:v>84.55</c:v>
                </c:pt>
                <c:pt idx="98">
                  <c:v>88.85</c:v>
                </c:pt>
                <c:pt idx="99">
                  <c:v>93.149999999999991</c:v>
                </c:pt>
                <c:pt idx="100">
                  <c:v>97.449999999999989</c:v>
                </c:pt>
                <c:pt idx="101">
                  <c:v>97.449999999999989</c:v>
                </c:pt>
                <c:pt idx="102">
                  <c:v>93.149999999999991</c:v>
                </c:pt>
                <c:pt idx="103">
                  <c:v>93.149999999999991</c:v>
                </c:pt>
                <c:pt idx="104">
                  <c:v>97.449999999999989</c:v>
                </c:pt>
                <c:pt idx="105">
                  <c:v>97.449999999999989</c:v>
                </c:pt>
                <c:pt idx="106">
                  <c:v>93.149999999999991</c:v>
                </c:pt>
                <c:pt idx="107">
                  <c:v>93.149999999999991</c:v>
                </c:pt>
                <c:pt idx="108">
                  <c:v>97.449999999999989</c:v>
                </c:pt>
                <c:pt idx="109">
                  <c:v>101.74999999999999</c:v>
                </c:pt>
                <c:pt idx="110">
                  <c:v>101.74999999999999</c:v>
                </c:pt>
                <c:pt idx="111">
                  <c:v>101.74999999999999</c:v>
                </c:pt>
                <c:pt idx="112">
                  <c:v>101.74999999999999</c:v>
                </c:pt>
                <c:pt idx="113">
                  <c:v>101.74999999999999</c:v>
                </c:pt>
              </c:numCache>
            </c:numRef>
          </c:xVal>
          <c:yVal>
            <c:numRef>
              <c:f>Sheet1!$H$13:$H$131</c:f>
              <c:numCache>
                <c:formatCode>General</c:formatCode>
                <c:ptCount val="119"/>
                <c:pt idx="0">
                  <c:v>14</c:v>
                </c:pt>
                <c:pt idx="1">
                  <c:v>10</c:v>
                </c:pt>
                <c:pt idx="2">
                  <c:v>6</c:v>
                </c:pt>
                <c:pt idx="3">
                  <c:v>2</c:v>
                </c:pt>
                <c:pt idx="4">
                  <c:v>-2</c:v>
                </c:pt>
                <c:pt idx="5">
                  <c:v>-2</c:v>
                </c:pt>
                <c:pt idx="6">
                  <c:v>-2</c:v>
                </c:pt>
                <c:pt idx="7">
                  <c:v>2</c:v>
                </c:pt>
                <c:pt idx="8">
                  <c:v>2</c:v>
                </c:pt>
                <c:pt idx="9">
                  <c:v>6</c:v>
                </c:pt>
                <c:pt idx="10">
                  <c:v>6</c:v>
                </c:pt>
                <c:pt idx="11">
                  <c:v>10</c:v>
                </c:pt>
                <c:pt idx="12">
                  <c:v>10</c:v>
                </c:pt>
                <c:pt idx="13">
                  <c:v>14</c:v>
                </c:pt>
                <c:pt idx="14">
                  <c:v>14</c:v>
                </c:pt>
                <c:pt idx="15">
                  <c:v>14</c:v>
                </c:pt>
                <c:pt idx="16">
                  <c:v>14</c:v>
                </c:pt>
                <c:pt idx="17">
                  <c:v>10</c:v>
                </c:pt>
                <c:pt idx="18">
                  <c:v>10</c:v>
                </c:pt>
                <c:pt idx="19">
                  <c:v>6</c:v>
                </c:pt>
                <c:pt idx="20">
                  <c:v>6</c:v>
                </c:pt>
                <c:pt idx="21">
                  <c:v>2</c:v>
                </c:pt>
                <c:pt idx="22">
                  <c:v>2</c:v>
                </c:pt>
                <c:pt idx="23">
                  <c:v>-2</c:v>
                </c:pt>
                <c:pt idx="24">
                  <c:v>-2</c:v>
                </c:pt>
                <c:pt idx="25">
                  <c:v>-2</c:v>
                </c:pt>
                <c:pt idx="26">
                  <c:v>-2</c:v>
                </c:pt>
                <c:pt idx="27">
                  <c:v>-2</c:v>
                </c:pt>
                <c:pt idx="28">
                  <c:v>-2</c:v>
                </c:pt>
                <c:pt idx="29">
                  <c:v>-2</c:v>
                </c:pt>
                <c:pt idx="30">
                  <c:v>-2</c:v>
                </c:pt>
                <c:pt idx="31">
                  <c:v>2</c:v>
                </c:pt>
                <c:pt idx="32">
                  <c:v>2</c:v>
                </c:pt>
                <c:pt idx="33">
                  <c:v>6</c:v>
                </c:pt>
                <c:pt idx="34">
                  <c:v>6</c:v>
                </c:pt>
                <c:pt idx="35">
                  <c:v>10</c:v>
                </c:pt>
                <c:pt idx="36">
                  <c:v>10</c:v>
                </c:pt>
                <c:pt idx="37">
                  <c:v>14</c:v>
                </c:pt>
                <c:pt idx="38">
                  <c:v>14</c:v>
                </c:pt>
                <c:pt idx="39">
                  <c:v>14</c:v>
                </c:pt>
                <c:pt idx="40">
                  <c:v>14</c:v>
                </c:pt>
                <c:pt idx="41">
                  <c:v>10</c:v>
                </c:pt>
                <c:pt idx="42">
                  <c:v>10</c:v>
                </c:pt>
                <c:pt idx="43">
                  <c:v>6</c:v>
                </c:pt>
                <c:pt idx="44">
                  <c:v>6</c:v>
                </c:pt>
                <c:pt idx="45">
                  <c:v>2</c:v>
                </c:pt>
                <c:pt idx="46">
                  <c:v>2</c:v>
                </c:pt>
                <c:pt idx="47">
                  <c:v>-2</c:v>
                </c:pt>
                <c:pt idx="48">
                  <c:v>-2</c:v>
                </c:pt>
                <c:pt idx="49">
                  <c:v>-2</c:v>
                </c:pt>
                <c:pt idx="50">
                  <c:v>-2</c:v>
                </c:pt>
                <c:pt idx="51">
                  <c:v>2</c:v>
                </c:pt>
                <c:pt idx="52">
                  <c:v>2</c:v>
                </c:pt>
                <c:pt idx="53">
                  <c:v>6</c:v>
                </c:pt>
                <c:pt idx="54">
                  <c:v>6</c:v>
                </c:pt>
                <c:pt idx="55">
                  <c:v>10</c:v>
                </c:pt>
                <c:pt idx="56">
                  <c:v>10</c:v>
                </c:pt>
                <c:pt idx="57">
                  <c:v>14</c:v>
                </c:pt>
                <c:pt idx="58">
                  <c:v>14</c:v>
                </c:pt>
                <c:pt idx="59">
                  <c:v>14</c:v>
                </c:pt>
                <c:pt idx="60">
                  <c:v>14</c:v>
                </c:pt>
                <c:pt idx="61">
                  <c:v>10</c:v>
                </c:pt>
                <c:pt idx="62">
                  <c:v>10</c:v>
                </c:pt>
                <c:pt idx="63">
                  <c:v>6</c:v>
                </c:pt>
                <c:pt idx="64">
                  <c:v>6</c:v>
                </c:pt>
                <c:pt idx="65">
                  <c:v>2</c:v>
                </c:pt>
                <c:pt idx="66">
                  <c:v>2</c:v>
                </c:pt>
                <c:pt idx="67">
                  <c:v>-2</c:v>
                </c:pt>
                <c:pt idx="68">
                  <c:v>-2</c:v>
                </c:pt>
                <c:pt idx="69">
                  <c:v>-2</c:v>
                </c:pt>
                <c:pt idx="70">
                  <c:v>-2</c:v>
                </c:pt>
                <c:pt idx="71">
                  <c:v>2</c:v>
                </c:pt>
                <c:pt idx="72">
                  <c:v>2</c:v>
                </c:pt>
                <c:pt idx="73">
                  <c:v>6</c:v>
                </c:pt>
                <c:pt idx="74">
                  <c:v>6</c:v>
                </c:pt>
                <c:pt idx="75">
                  <c:v>10</c:v>
                </c:pt>
                <c:pt idx="76">
                  <c:v>10</c:v>
                </c:pt>
                <c:pt idx="77">
                  <c:v>14</c:v>
                </c:pt>
                <c:pt idx="78">
                  <c:v>14</c:v>
                </c:pt>
                <c:pt idx="79">
                  <c:v>14</c:v>
                </c:pt>
                <c:pt idx="80">
                  <c:v>14</c:v>
                </c:pt>
                <c:pt idx="81">
                  <c:v>10</c:v>
                </c:pt>
                <c:pt idx="82">
                  <c:v>10</c:v>
                </c:pt>
                <c:pt idx="83">
                  <c:v>6</c:v>
                </c:pt>
                <c:pt idx="84">
                  <c:v>6</c:v>
                </c:pt>
                <c:pt idx="85">
                  <c:v>2</c:v>
                </c:pt>
                <c:pt idx="86">
                  <c:v>2</c:v>
                </c:pt>
                <c:pt idx="87">
                  <c:v>-2</c:v>
                </c:pt>
                <c:pt idx="88">
                  <c:v>-2</c:v>
                </c:pt>
                <c:pt idx="89">
                  <c:v>-2</c:v>
                </c:pt>
                <c:pt idx="90">
                  <c:v>-2</c:v>
                </c:pt>
                <c:pt idx="91">
                  <c:v>2</c:v>
                </c:pt>
                <c:pt idx="92">
                  <c:v>2</c:v>
                </c:pt>
                <c:pt idx="93">
                  <c:v>6</c:v>
                </c:pt>
                <c:pt idx="94">
                  <c:v>6</c:v>
                </c:pt>
                <c:pt idx="95">
                  <c:v>10</c:v>
                </c:pt>
                <c:pt idx="96">
                  <c:v>10</c:v>
                </c:pt>
                <c:pt idx="97">
                  <c:v>14</c:v>
                </c:pt>
                <c:pt idx="98">
                  <c:v>14</c:v>
                </c:pt>
                <c:pt idx="99">
                  <c:v>14</c:v>
                </c:pt>
                <c:pt idx="100">
                  <c:v>14</c:v>
                </c:pt>
                <c:pt idx="101">
                  <c:v>10</c:v>
                </c:pt>
                <c:pt idx="102">
                  <c:v>10</c:v>
                </c:pt>
                <c:pt idx="103">
                  <c:v>6</c:v>
                </c:pt>
                <c:pt idx="104">
                  <c:v>6</c:v>
                </c:pt>
                <c:pt idx="105">
                  <c:v>2</c:v>
                </c:pt>
                <c:pt idx="106">
                  <c:v>2</c:v>
                </c:pt>
                <c:pt idx="107">
                  <c:v>-2</c:v>
                </c:pt>
                <c:pt idx="108">
                  <c:v>-2</c:v>
                </c:pt>
                <c:pt idx="109">
                  <c:v>-2</c:v>
                </c:pt>
                <c:pt idx="110">
                  <c:v>2</c:v>
                </c:pt>
                <c:pt idx="111">
                  <c:v>6</c:v>
                </c:pt>
                <c:pt idx="112">
                  <c:v>10</c:v>
                </c:pt>
                <c:pt idx="113">
                  <c:v>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55A-47D3-9B2C-771D05EB5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10404320"/>
        <c:axId val="-1010410304"/>
      </c:scatterChart>
      <c:valAx>
        <c:axId val="-1010404320"/>
        <c:scaling>
          <c:orientation val="minMax"/>
          <c:max val="110"/>
          <c:min val="-10"/>
        </c:scaling>
        <c:delete val="0"/>
        <c:axPos val="b"/>
        <c:numFmt formatCode="General" sourceLinked="1"/>
        <c:majorTickMark val="out"/>
        <c:minorTickMark val="none"/>
        <c:tickLblPos val="nextTo"/>
        <c:crossAx val="-1010410304"/>
        <c:crosses val="autoZero"/>
        <c:crossBetween val="midCat"/>
      </c:valAx>
      <c:valAx>
        <c:axId val="-1010410304"/>
        <c:scaling>
          <c:orientation val="minMax"/>
          <c:max val="19"/>
          <c:min val="-7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-1010404320"/>
        <c:crosses val="autoZero"/>
        <c:crossBetween val="midCat"/>
      </c:valAx>
    </c:plotArea>
    <c:plotVisOnly val="1"/>
    <c:dispBlanksAs val="gap"/>
    <c:showDLblsOverMax val="0"/>
  </c:chart>
  <c:spPr>
    <a:solidFill>
      <a:sysClr val="window" lastClr="FFFFFF">
        <a:alpha val="70000"/>
      </a:sysClr>
    </a:solidFill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xmlns="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28.09.2022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28.09.2022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next</a:t>
            </a:r>
            <a:r>
              <a:rPr lang="en-US" baseline="0" dirty="0"/>
              <a:t> I want to show you our concrete ideas and concepts which we pursue within the framework of the Enabling research project to make real use of AM</a:t>
            </a:r>
          </a:p>
          <a:p>
            <a:r>
              <a:rPr lang="en-US" dirty="0" err="1"/>
              <a:t>Gute</a:t>
            </a:r>
            <a:r>
              <a:rPr lang="en-US" dirty="0"/>
              <a:t> 4min </a:t>
            </a:r>
            <a:r>
              <a:rPr lang="en-US" dirty="0" err="1"/>
              <a:t>im</a:t>
            </a:r>
            <a:r>
              <a:rPr lang="en-US" dirty="0"/>
              <a:t> Moment</a:t>
            </a:r>
          </a:p>
          <a:p>
            <a:endParaRPr lang="en-US" dirty="0"/>
          </a:p>
          <a:p>
            <a:r>
              <a:rPr lang="en-US" dirty="0"/>
              <a:t>Max 12min bis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sollte</a:t>
            </a:r>
            <a:r>
              <a:rPr lang="en-US" dirty="0"/>
              <a:t> </a:t>
            </a:r>
            <a:r>
              <a:rPr lang="en-US" dirty="0" err="1"/>
              <a:t>gehen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Noch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baseline="0" dirty="0"/>
              <a:t> </a:t>
            </a:r>
            <a:r>
              <a:rPr lang="en-US" baseline="0" dirty="0" err="1"/>
              <a:t>Bild</a:t>
            </a:r>
            <a:r>
              <a:rPr lang="en-US" baseline="0" dirty="0"/>
              <a:t> von der Wolfram auf </a:t>
            </a:r>
            <a:r>
              <a:rPr lang="en-US" baseline="0" dirty="0" err="1"/>
              <a:t>Draht</a:t>
            </a:r>
            <a:r>
              <a:rPr lang="en-US" baseline="0" dirty="0"/>
              <a:t> Probe </a:t>
            </a:r>
            <a:r>
              <a:rPr lang="en-US" baseline="0" dirty="0" err="1"/>
              <a:t>einfügen</a:t>
            </a:r>
            <a:r>
              <a:rPr lang="en-US" baseline="0" dirty="0"/>
              <a:t>!!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81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D </a:t>
            </a:r>
            <a:r>
              <a:rPr lang="en-US" dirty="0" err="1" smtClean="0"/>
              <a:t>fluence</a:t>
            </a:r>
            <a:r>
              <a:rPr lang="en-US" dirty="0" smtClean="0"/>
              <a:t>: 3.4 x 10</a:t>
            </a:r>
            <a:r>
              <a:rPr lang="en-US" baseline="30000" dirty="0" smtClean="0"/>
              <a:t>25</a:t>
            </a:r>
            <a:r>
              <a:rPr lang="en-US" dirty="0" smtClean="0"/>
              <a:t> /m², 200°C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4561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Veruch</a:t>
            </a:r>
            <a:r>
              <a:rPr lang="de-DE" dirty="0"/>
              <a:t> ABW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33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LPBF (Fraunhofer Augsburg - IGCV)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32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HTC90k, 80lmin</a:t>
            </a:r>
          </a:p>
          <a:p>
            <a:r>
              <a:rPr lang="en-US" dirty="0" err="1" smtClean="0"/>
              <a:t>Rechts</a:t>
            </a:r>
            <a:r>
              <a:rPr lang="en-US" dirty="0" smtClean="0"/>
              <a:t>: MB33x5x3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96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883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381" y="2348880"/>
            <a:ext cx="11329259" cy="1296144"/>
          </a:xfrm>
        </p:spPr>
        <p:txBody>
          <a:bodyPr>
            <a:noAutofit/>
          </a:bodyPr>
          <a:lstStyle>
            <a:lvl1pPr algn="l">
              <a:defRPr sz="4667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7381" y="4293096"/>
            <a:ext cx="5856651" cy="432048"/>
          </a:xfrm>
        </p:spPr>
        <p:txBody>
          <a:bodyPr>
            <a:normAutofit/>
          </a:bodyPr>
          <a:lstStyle>
            <a:lvl1pPr marL="0" indent="0" algn="l">
              <a:buNone/>
              <a:defRPr sz="2933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207435" y="-457199"/>
            <a:ext cx="14351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527383" y="5691684"/>
            <a:ext cx="1727167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7632172" y="5661248"/>
            <a:ext cx="4224469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307044" y="40252897"/>
            <a:ext cx="13233195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24510244" y="40405297"/>
            <a:ext cx="13233195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4713444" y="40557697"/>
            <a:ext cx="13233195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24916644" y="40710097"/>
            <a:ext cx="13233195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56246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933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4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12192000" cy="5568000"/>
          </a:xfrm>
          <a:prstGeom prst="rect">
            <a:avLst/>
          </a:prstGeom>
        </p:spPr>
      </p:pic>
      <p:pic>
        <p:nvPicPr>
          <p:cNvPr id="25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5760001"/>
            <a:ext cx="4608512" cy="8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3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spc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999" y="1440000"/>
            <a:ext cx="3744000" cy="4824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xmlns="" id="{B202E117-5B79-4821-ABB2-9D380EDBEE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36000" y="1944000"/>
            <a:ext cx="3744000" cy="4320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xmlns="" id="{B202E117-5B79-4821-ABB2-9D380EDBEE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9999" y="1944000"/>
            <a:ext cx="3744000" cy="4320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4229999" y="1440000"/>
            <a:ext cx="3744000" cy="504000"/>
          </a:xfrm>
        </p:spPr>
        <p:txBody>
          <a:bodyPr/>
          <a:lstStyle/>
          <a:p>
            <a:pPr lvl="0"/>
            <a:r>
              <a:rPr lang="en-US" noProof="0" dirty="0"/>
              <a:t>Click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136000" y="1440000"/>
            <a:ext cx="3744000" cy="504000"/>
          </a:xfrm>
        </p:spPr>
        <p:txBody>
          <a:bodyPr/>
          <a:lstStyle/>
          <a:p>
            <a:pPr lvl="0"/>
            <a:r>
              <a:rPr lang="en-US" noProof="0" dirty="0"/>
              <a:t>Click to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727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3998" y="1440000"/>
            <a:ext cx="3600000" cy="4824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xmlns="" id="{B202E117-5B79-4821-ABB2-9D380EDBEE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51784" y="1440000"/>
            <a:ext cx="7812000" cy="4824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27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Datum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Datum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xmlns="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4000" y="323999"/>
            <a:ext cx="11545200" cy="310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Datum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xmlns="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xmlns="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xmlns="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4000" y="323999"/>
            <a:ext cx="11545200" cy="310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none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Datum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xmlns="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 der </a:t>
            </a:r>
            <a:r>
              <a:rPr lang="en-US" noProof="0" dirty="0" err="1"/>
              <a:t>Präsentation</a:t>
            </a:r>
            <a:endParaRPr lang="en-US" noProof="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xmlns="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4000" y="1439999"/>
            <a:ext cx="11520000" cy="4824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500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4000" y="1439999"/>
            <a:ext cx="5580509" cy="4824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BD08808-AE4A-49B9-B980-3C02C3FB55C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00000" y="1439999"/>
            <a:ext cx="5580509" cy="4824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6498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t" anchorCtr="0">
            <a:noAutofit/>
          </a:bodyPr>
          <a:lstStyle>
            <a:lvl1pPr>
              <a:defRPr lang="de-DE" cap="none" spc="0" baseline="0" dirty="0"/>
            </a:lvl1pPr>
          </a:lstStyle>
          <a:p>
            <a:pPr lvl="0"/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4000" y="1440000"/>
            <a:ext cx="5580509" cy="4824000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Bildplatzhalter 4">
            <a:extLst>
              <a:ext uri="{FF2B5EF4-FFF2-40B4-BE49-F238E27FC236}">
                <a16:creationId xmlns:a16="http://schemas.microsoft.com/office/drawing/2014/main" xmlns="" id="{B202E117-5B79-4821-ABB2-9D380EDBEE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9999" y="1439999"/>
            <a:ext cx="5580000" cy="3600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xmlns="" id="{AF936125-5231-4F92-8F68-C0837D531E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0000" y="5220000"/>
            <a:ext cx="5580000" cy="1044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/>
              <a:t>Bildunterschrift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349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>
            <a:extLst>
              <a:ext uri="{FF2B5EF4-FFF2-40B4-BE49-F238E27FC236}">
                <a16:creationId xmlns:a16="http://schemas.microsoft.com/office/drawing/2014/main" xmlns="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4000" y="1439999"/>
            <a:ext cx="5580000" cy="3600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4000" y="5220000"/>
            <a:ext cx="5580000" cy="1044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/>
              <a:t>Bildunterschrift</a:t>
            </a:r>
            <a:endParaRPr lang="en-US" noProof="0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xmlns="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00000" y="1439999"/>
            <a:ext cx="5580000" cy="3600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xmlns="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9999" y="5220000"/>
            <a:ext cx="5580000" cy="1044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 err="1"/>
              <a:t>Bildunterschrift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11520000" cy="48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4000" y="324000"/>
            <a:ext cx="9180000" cy="5575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Mastertitelformat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324000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658AF006-3416-44FA-BBD1-BCE9F27A19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10007" y="3370339"/>
            <a:ext cx="2304000" cy="117322"/>
          </a:xfrm>
          <a:prstGeom prst="rect">
            <a:avLst/>
          </a:prstGeom>
        </p:spPr>
      </p:pic>
      <p:cxnSp>
        <p:nvCxnSpPr>
          <p:cNvPr id="8" name="Gerade Verbindung 10"/>
          <p:cNvCxnSpPr>
            <a:cxnSpLocks noChangeShapeType="1"/>
          </p:cNvCxnSpPr>
          <p:nvPr/>
        </p:nvCxnSpPr>
        <p:spPr bwMode="auto">
          <a:xfrm>
            <a:off x="2963652" y="1160748"/>
            <a:ext cx="9228348" cy="0"/>
          </a:xfrm>
          <a:prstGeom prst="line">
            <a:avLst/>
          </a:prstGeom>
          <a:noFill/>
          <a:ln w="63500" algn="ctr">
            <a:solidFill>
              <a:srgbClr val="023D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feld 4"/>
          <p:cNvSpPr txBox="1">
            <a:spLocks noChangeAspect="1"/>
          </p:cNvSpPr>
          <p:nvPr/>
        </p:nvSpPr>
        <p:spPr>
          <a:xfrm>
            <a:off x="371475" y="6448252"/>
            <a:ext cx="1635063" cy="18466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Daniel Dorow-Gerspach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1521212" y="6448252"/>
            <a:ext cx="299313" cy="184666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en-US"/>
            </a:defPPr>
            <a:lvl1pPr lvl="0">
              <a:defRPr sz="1200" b="0">
                <a:solidFill>
                  <a:schemeClr val="accent1"/>
                </a:solidFill>
              </a:defRPr>
            </a:lvl1pPr>
          </a:lstStyle>
          <a:p>
            <a:pPr lvl="0"/>
            <a:fld id="{F3C43FF3-6CE8-4C07-9769-20CD0422F686}" type="slidenum">
              <a:rPr lang="de-DE" smtClean="0"/>
              <a:pPr lvl="0"/>
              <a:t>‹Nr.›</a:t>
            </a:fld>
            <a:endParaRPr lang="de-DE" dirty="0" err="1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8A0E6E2-C67F-457F-B4E2-EA2089F1C7E8}"/>
              </a:ext>
            </a:extLst>
          </p:cNvPr>
          <p:cNvSpPr txBox="1">
            <a:spLocks/>
          </p:cNvSpPr>
          <p:nvPr userDrawn="1"/>
        </p:nvSpPr>
        <p:spPr>
          <a:xfrm>
            <a:off x="2118000" y="6447600"/>
            <a:ext cx="7956000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>
              <a:defRPr sz="1200" b="0">
                <a:solidFill>
                  <a:schemeClr val="accent1"/>
                </a:solidFill>
              </a:defRPr>
            </a:lvl1pPr>
          </a:lstStyle>
          <a:p>
            <a:pPr lvl="0" algn="ctr"/>
            <a:r>
              <a:rPr lang="en-US" dirty="0"/>
              <a:t>ENR-MAT.01.FZJ – </a:t>
            </a:r>
            <a:r>
              <a:rPr lang="en-GB" sz="1200" b="0" kern="1200" dirty="0"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rPr>
              <a:t>Mid-Term Review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1" r:id="rId2"/>
    <p:sldLayoutId id="2147483669" r:id="rId3"/>
    <p:sldLayoutId id="2147483670" r:id="rId4"/>
    <p:sldLayoutId id="2147483671" r:id="rId5"/>
    <p:sldLayoutId id="2147483674" r:id="rId6"/>
    <p:sldLayoutId id="2147483675" r:id="rId7"/>
    <p:sldLayoutId id="2147483676" r:id="rId8"/>
    <p:sldLayoutId id="2147483673" r:id="rId9"/>
    <p:sldLayoutId id="2147483666" r:id="rId10"/>
    <p:sldLayoutId id="2147483667" r:id="rId11"/>
    <p:sldLayoutId id="2147483677" r:id="rId12"/>
    <p:sldLayoutId id="2147483678" r:id="rId13"/>
  </p:sldLayoutIdLst>
  <p:hf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none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8775" indent="-358775" algn="l" defTabSz="914400" rtl="0" eaLnBrk="1" latinLnBrk="0" hangingPunct="1">
        <a:lnSpc>
          <a:spcPct val="114000"/>
        </a:lnSpc>
        <a:spcBef>
          <a:spcPts val="300"/>
        </a:spcBef>
        <a:spcAft>
          <a:spcPts val="300"/>
        </a:spcAft>
        <a:buFontTx/>
        <a:buBlip>
          <a:blip r:embed="rId17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323850" algn="l" defTabSz="914400" rtl="0" eaLnBrk="1" latinLnBrk="0" hangingPunct="1">
        <a:lnSpc>
          <a:spcPct val="114000"/>
        </a:lnSpc>
        <a:spcBef>
          <a:spcPts val="0"/>
        </a:spcBef>
        <a:spcAft>
          <a:spcPts val="300"/>
        </a:spcAft>
        <a:buFontTx/>
        <a:buBlip>
          <a:blip r:embed="rId1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80.png"/><Relationship Id="rId7" Type="http://schemas.openxmlformats.org/officeDocument/2006/relationships/image" Target="../media/image4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1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2.pn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4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microsoft.com/office/2007/relationships/hdphoto" Target="../media/hdphoto6.wdp"/><Relationship Id="rId2" Type="http://schemas.openxmlformats.org/officeDocument/2006/relationships/image" Target="../media/image2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4.wdp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500" dirty="0">
                <a:solidFill>
                  <a:schemeClr val="tx1"/>
                </a:solidFill>
              </a:rPr>
              <a:t>Additive manufacturing as tool to manufacture and maintain plasma facing components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2" y="4293096"/>
            <a:ext cx="10393154" cy="43204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 smtClean="0"/>
              <a:t>D. Dorow-</a:t>
            </a:r>
            <a:r>
              <a:rPr lang="en-US" u="sng" dirty="0" err="1" smtClean="0"/>
              <a:t>Gerspach</a:t>
            </a:r>
            <a:r>
              <a:rPr lang="en-US" dirty="0"/>
              <a:t>, V. </a:t>
            </a:r>
            <a:r>
              <a:rPr lang="en-US" dirty="0" smtClean="0"/>
              <a:t>Ganesh, Th. </a:t>
            </a:r>
            <a:r>
              <a:rPr lang="en-US" dirty="0" err="1" smtClean="0"/>
              <a:t>Loewenhoff</a:t>
            </a:r>
            <a:r>
              <a:rPr lang="en-US" dirty="0" smtClean="0"/>
              <a:t>, J</a:t>
            </a:r>
            <a:r>
              <a:rPr lang="en-US" dirty="0"/>
              <a:t>. </a:t>
            </a:r>
            <a:r>
              <a:rPr lang="en-US" dirty="0" err="1" smtClean="0"/>
              <a:t>Tweer</a:t>
            </a:r>
            <a:r>
              <a:rPr lang="en-US" dirty="0" smtClean="0"/>
              <a:t>, M. </a:t>
            </a:r>
            <a:r>
              <a:rPr lang="en-US" dirty="0" err="1" smtClean="0"/>
              <a:t>Wirtz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A575D9-4B2C-9547-A865-6D57039CF7B9}"/>
              </a:ext>
            </a:extLst>
          </p:cNvPr>
          <p:cNvSpPr/>
          <p:nvPr/>
        </p:nvSpPr>
        <p:spPr>
          <a:xfrm>
            <a:off x="6960097" y="5733256"/>
            <a:ext cx="5187847" cy="9134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x-non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35360" y="6309320"/>
            <a:ext cx="11812584" cy="410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0BABBA3-207B-428D-8CD0-97794373E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5734683"/>
            <a:ext cx="3127180" cy="91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1F0D9A-94BA-EE48-9317-87017801B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67" y="5727214"/>
            <a:ext cx="4836995" cy="9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O.2. Joints – Compositional FGMs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different methods were used</a:t>
            </a:r>
          </a:p>
          <a:p>
            <a:pPr lvl="1"/>
            <a:r>
              <a:rPr lang="en-US" dirty="0" smtClean="0"/>
              <a:t>APS, EDS, SPS producing single &amp; full stack</a:t>
            </a:r>
          </a:p>
          <a:p>
            <a:pPr lvl="1"/>
            <a:r>
              <a:rPr lang="en-US" dirty="0" smtClean="0"/>
              <a:t>Parameter studies to find suitable single- and complete stack manufacturing procedures</a:t>
            </a:r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479376" y="1439999"/>
            <a:ext cx="11377264" cy="5075907"/>
            <a:chOff x="479376" y="1439999"/>
            <a:chExt cx="11377264" cy="507590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4376" y="1958377"/>
              <a:ext cx="3509976" cy="4217691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90924" y="2000185"/>
              <a:ext cx="1257365" cy="1403422"/>
            </a:xfrm>
            <a:prstGeom prst="rect">
              <a:avLst/>
            </a:prstGeom>
          </p:spPr>
        </p:pic>
        <p:sp>
          <p:nvSpPr>
            <p:cNvPr id="10" name="Rechteck 23"/>
            <p:cNvSpPr/>
            <p:nvPr/>
          </p:nvSpPr>
          <p:spPr>
            <a:xfrm>
              <a:off x="6672064" y="1439999"/>
              <a:ext cx="4402657" cy="430887"/>
            </a:xfrm>
            <a:prstGeom prst="rect">
              <a:avLst/>
            </a:prstGeom>
            <a:noFill/>
            <a:scene3d>
              <a:camera prst="orthographicFront"/>
              <a:lightRig rig="flat" dir="tl">
                <a:rot lat="0" lon="0" rev="6600000"/>
              </a:lightRig>
            </a:scene3d>
            <a:sp3d extrusionH="76200">
              <a:extrusionClr>
                <a:schemeClr val="bg1"/>
              </a:extrusionClr>
            </a:sp3d>
          </p:spPr>
          <p:txBody>
            <a:bodyPr wrap="square" lIns="91440" tIns="45720" rIns="91440" bIns="4572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sz="2200" b="1" dirty="0" smtClean="0">
                  <a:ln w="12700">
                    <a:noFill/>
                    <a:prstDash val="soli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Atmospheric Plasma Sintering</a:t>
              </a:r>
              <a:endParaRPr lang="en-US" sz="2200" b="1" dirty="0">
                <a:ln w="1270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8400256" y="6238907"/>
              <a:ext cx="345638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https://doi.org/10.1016/j.fusengdes.2021.112896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376" y="3245398"/>
              <a:ext cx="4874704" cy="1651108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0924" y="3654232"/>
              <a:ext cx="2317127" cy="2484549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30592" r="66132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0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en 26"/>
          <p:cNvGrpSpPr/>
          <p:nvPr/>
        </p:nvGrpSpPr>
        <p:grpSpPr>
          <a:xfrm>
            <a:off x="5879976" y="1996734"/>
            <a:ext cx="6094056" cy="3824778"/>
            <a:chOff x="5879976" y="1996734"/>
            <a:chExt cx="6094056" cy="3824778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0016" y="1996734"/>
              <a:ext cx="5734016" cy="3824778"/>
            </a:xfrm>
            <a:prstGeom prst="rect">
              <a:avLst/>
            </a:prstGeom>
          </p:spPr>
        </p:pic>
        <p:sp>
          <p:nvSpPr>
            <p:cNvPr id="26" name="Rechteck 23"/>
            <p:cNvSpPr/>
            <p:nvPr/>
          </p:nvSpPr>
          <p:spPr>
            <a:xfrm rot="16200000">
              <a:off x="4213049" y="3727774"/>
              <a:ext cx="3672407" cy="338554"/>
            </a:xfrm>
            <a:prstGeom prst="rect">
              <a:avLst/>
            </a:prstGeom>
            <a:noFill/>
            <a:scene3d>
              <a:camera prst="orthographicFront"/>
              <a:lightRig rig="flat" dir="tl">
                <a:rot lat="0" lon="0" rev="6600000"/>
              </a:lightRig>
            </a:scene3d>
            <a:sp3d extrusionH="76200">
              <a:extrusionClr>
                <a:schemeClr val="bg1"/>
              </a:extrusionClr>
            </a:sp3d>
          </p:spPr>
          <p:txBody>
            <a:bodyPr wrap="square" lIns="91440" tIns="45720" rIns="91440" bIns="4572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sz="1600" b="1" dirty="0" smtClean="0">
                  <a:ln w="12700">
                    <a:noFill/>
                    <a:prstDash val="solid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50 W                           25 W</a:t>
              </a:r>
              <a:endParaRPr lang="en-US" sz="1600" b="1" dirty="0">
                <a:ln w="1270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6412025" y="1949021"/>
            <a:ext cx="5444615" cy="4288291"/>
            <a:chOff x="6412025" y="1949021"/>
            <a:chExt cx="5444615" cy="4288291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2025" y="1977484"/>
              <a:ext cx="3110441" cy="3683764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09170" y="1949021"/>
              <a:ext cx="2147470" cy="4288291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O.2. Joints – Compositional FGMs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different methods were used</a:t>
            </a:r>
          </a:p>
          <a:p>
            <a:pPr lvl="1"/>
            <a:r>
              <a:rPr lang="en-US" dirty="0" smtClean="0"/>
              <a:t>APS, EDS, SPS producing single &amp; full stack</a:t>
            </a:r>
          </a:p>
          <a:p>
            <a:pPr lvl="1"/>
            <a:r>
              <a:rPr lang="en-US" dirty="0" smtClean="0"/>
              <a:t>Parameter studies to find suitable single- and complete stack manufacturing procedures</a:t>
            </a:r>
          </a:p>
        </p:txBody>
      </p:sp>
      <p:sp>
        <p:nvSpPr>
          <p:cNvPr id="15" name="Rechteck 23"/>
          <p:cNvSpPr/>
          <p:nvPr/>
        </p:nvSpPr>
        <p:spPr>
          <a:xfrm>
            <a:off x="6672064" y="1439999"/>
            <a:ext cx="4402657" cy="430887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bg1"/>
            </a:extrusionClr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dirty="0" smtClean="0">
                <a:ln w="1270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Electro Discharge Sintering</a:t>
            </a:r>
            <a:endParaRPr lang="en-US" sz="2200" b="1" dirty="0"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8688288" y="6238907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https://doi.org/10.1016/j.nme.2021.101089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69" y="2957546"/>
            <a:ext cx="5458706" cy="2847718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6384032" y="1959656"/>
            <a:ext cx="5590000" cy="4277656"/>
            <a:chOff x="6384032" y="1959656"/>
            <a:chExt cx="5590000" cy="427765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4032" y="3948584"/>
              <a:ext cx="3190604" cy="2288728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19925" y="1959656"/>
              <a:ext cx="3057431" cy="1878270"/>
            </a:xfrm>
            <a:prstGeom prst="rect">
              <a:avLst/>
            </a:prstGeom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35197" y="1977484"/>
              <a:ext cx="2438835" cy="1883564"/>
            </a:xfrm>
            <a:prstGeom prst="rect">
              <a:avLst/>
            </a:prstGeom>
          </p:spPr>
        </p:pic>
      </p:grp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30592" r="66132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O.2. Joints – Compositional FGMs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Various different methods were used</a:t>
            </a:r>
          </a:p>
          <a:p>
            <a:pPr lvl="1"/>
            <a:r>
              <a:rPr lang="en-US" dirty="0" smtClean="0"/>
              <a:t>APS, EDS, SPS producing single &amp; full stack</a:t>
            </a:r>
          </a:p>
          <a:p>
            <a:pPr lvl="1"/>
            <a:r>
              <a:rPr lang="en-US" dirty="0" smtClean="0"/>
              <a:t>Parameter studies to find suitable single- and complete stack manufacturing procedures</a:t>
            </a:r>
          </a:p>
          <a:p>
            <a:pPr lvl="1"/>
            <a:r>
              <a:rPr lang="en-US" dirty="0" smtClean="0"/>
              <a:t>Thermal conductivities are very low for all techniques and below theoretical expectations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3878"/>
          <a:stretch/>
        </p:blipFill>
        <p:spPr>
          <a:xfrm>
            <a:off x="263352" y="3573016"/>
            <a:ext cx="3672408" cy="2770535"/>
          </a:xfrm>
          <a:prstGeom prst="rect">
            <a:avLst/>
          </a:prstGeom>
        </p:spPr>
      </p:pic>
      <p:sp>
        <p:nvSpPr>
          <p:cNvPr id="15" name="Rechteck 23"/>
          <p:cNvSpPr/>
          <p:nvPr/>
        </p:nvSpPr>
        <p:spPr>
          <a:xfrm>
            <a:off x="6672064" y="1439999"/>
            <a:ext cx="4402657" cy="430887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 extrusionH="76200">
            <a:extrusionClr>
              <a:schemeClr val="bg1"/>
            </a:extrusionClr>
          </a:sp3d>
        </p:spPr>
        <p:txBody>
          <a:bodyPr wrap="square" lIns="91440" tIns="45720" rIns="91440" bIns="4572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sz="2200" b="1" dirty="0" smtClean="0">
                <a:ln w="12700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Spark Plasma Sintering</a:t>
            </a:r>
            <a:endParaRPr lang="en-US" sz="2200" b="1" dirty="0">
              <a:ln w="12700">
                <a:noFill/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027275" y="3645024"/>
            <a:ext cx="8022951" cy="2780289"/>
            <a:chOff x="4027275" y="3645024"/>
            <a:chExt cx="8022951" cy="2780289"/>
          </a:xfrm>
        </p:grpSpPr>
        <p:pic>
          <p:nvPicPr>
            <p:cNvPr id="24" name="Grafik 23" descr="C:\Ganesh\Papers\Manu_W_Steel_Composites_SPS\Data\Bild10(A).em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484"/>
            <a:stretch/>
          </p:blipFill>
          <p:spPr bwMode="auto">
            <a:xfrm>
              <a:off x="4027275" y="3645024"/>
              <a:ext cx="4298883" cy="19764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rafik 24" descr="C:\Ganesh\Papers\Manu_W_Steel_Composites_SPS\Data\Bild11(A).emf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248" y="3657237"/>
              <a:ext cx="3721978" cy="2747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rafik 26" descr="C:\Ganesh\Papers\Manu_W_Steel_Composites_SPS\Data\Bild10(A).emf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66" r="50000"/>
            <a:stretch/>
          </p:blipFill>
          <p:spPr bwMode="auto">
            <a:xfrm>
              <a:off x="5475616" y="5589240"/>
              <a:ext cx="1484480" cy="8360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uppieren 9"/>
          <p:cNvGrpSpPr/>
          <p:nvPr/>
        </p:nvGrpSpPr>
        <p:grpSpPr>
          <a:xfrm>
            <a:off x="5663952" y="1870886"/>
            <a:ext cx="6120680" cy="1736249"/>
            <a:chOff x="5663952" y="1870886"/>
            <a:chExt cx="6120680" cy="1736249"/>
          </a:xfrm>
        </p:grpSpPr>
        <p:pic>
          <p:nvPicPr>
            <p:cNvPr id="23" name="Picture 3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29" b="49738"/>
            <a:stretch/>
          </p:blipFill>
          <p:spPr bwMode="auto">
            <a:xfrm>
              <a:off x="5663952" y="1870886"/>
              <a:ext cx="3101788" cy="1736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27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9" b="51293"/>
            <a:stretch/>
          </p:blipFill>
          <p:spPr bwMode="auto">
            <a:xfrm>
              <a:off x="8733613" y="1870886"/>
              <a:ext cx="3051019" cy="1696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rafik 29" descr="C:\Ganesh\Papers\Manu_W_Steel_Composites_SPS\Data\Bild15.emf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r="50327" b="52723"/>
          <a:stretch/>
        </p:blipFill>
        <p:spPr bwMode="auto">
          <a:xfrm>
            <a:off x="8730490" y="3657237"/>
            <a:ext cx="3101788" cy="167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30592" r="66132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410DADD-E128-46C2-9916-AC6A43BF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O.2. Joints </a:t>
            </a:r>
            <a:r>
              <a:rPr lang="en-US" dirty="0" smtClean="0"/>
              <a:t>– Small Scale Benchmarking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CA64860-4C47-4759-AA9F-864C20858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4907903" cy="4869320"/>
          </a:xfrm>
        </p:spPr>
        <p:txBody>
          <a:bodyPr/>
          <a:lstStyle/>
          <a:p>
            <a:r>
              <a:rPr lang="en-US" dirty="0"/>
              <a:t>Clamping device for </a:t>
            </a:r>
            <a:r>
              <a:rPr lang="en-US" dirty="0" smtClean="0"/>
              <a:t>JUDITH </a:t>
            </a:r>
            <a:r>
              <a:rPr lang="en-US" dirty="0"/>
              <a:t>2</a:t>
            </a:r>
          </a:p>
          <a:p>
            <a:pPr lvl="1"/>
            <a:r>
              <a:rPr lang="en-US" dirty="0" smtClean="0"/>
              <a:t>Stacks soldered on </a:t>
            </a:r>
            <a:r>
              <a:rPr lang="en-US" dirty="0"/>
              <a:t>Cu-holder</a:t>
            </a:r>
          </a:p>
          <a:p>
            <a:r>
              <a:rPr lang="en-US" dirty="0" smtClean="0"/>
              <a:t>Sample requirement</a:t>
            </a:r>
          </a:p>
          <a:p>
            <a:pPr lvl="1"/>
            <a:r>
              <a:rPr lang="en-US" dirty="0" smtClean="0"/>
              <a:t>Same </a:t>
            </a:r>
            <a:r>
              <a:rPr lang="en-US" dirty="0"/>
              <a:t>size (12x12mm²) </a:t>
            </a:r>
          </a:p>
          <a:p>
            <a:pPr lvl="1"/>
            <a:r>
              <a:rPr lang="en-US" dirty="0" smtClean="0"/>
              <a:t>Comparable thicknesses  </a:t>
            </a:r>
            <a:endParaRPr lang="en-US" dirty="0"/>
          </a:p>
          <a:p>
            <a:pPr lvl="1"/>
            <a:r>
              <a:rPr lang="en-US" dirty="0"/>
              <a:t>Same surface finish for the top-tiles</a:t>
            </a:r>
          </a:p>
          <a:p>
            <a:pPr lvl="1"/>
            <a:r>
              <a:rPr lang="en-US" dirty="0"/>
              <a:t>Reasonable reference </a:t>
            </a:r>
            <a:r>
              <a:rPr lang="en-US" dirty="0" smtClean="0"/>
              <a:t>technology</a:t>
            </a:r>
            <a:br>
              <a:rPr lang="en-US" dirty="0" smtClean="0"/>
            </a:br>
            <a:r>
              <a:rPr lang="en-US" dirty="0" smtClean="0"/>
              <a:t>(Direct bonding, brazing…)</a:t>
            </a:r>
            <a:endParaRPr lang="en-US" dirty="0"/>
          </a:p>
          <a:p>
            <a:r>
              <a:rPr lang="en-US" dirty="0"/>
              <a:t>Up to 24 samples </a:t>
            </a:r>
            <a:r>
              <a:rPr lang="en-US" dirty="0" smtClean="0"/>
              <a:t>at once</a:t>
            </a:r>
            <a:endParaRPr lang="en-US" dirty="0"/>
          </a:p>
          <a:p>
            <a:pPr lvl="1"/>
            <a:r>
              <a:rPr lang="en-US" dirty="0" smtClean="0"/>
              <a:t>E.g.: 3 </a:t>
            </a:r>
            <a:r>
              <a:rPr lang="en-US" dirty="0"/>
              <a:t>samples per </a:t>
            </a:r>
            <a:r>
              <a:rPr lang="en-US" dirty="0" smtClean="0"/>
              <a:t>type</a:t>
            </a:r>
            <a:r>
              <a:rPr lang="el-GR" b="1" dirty="0" smtClean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 </a:t>
            </a:r>
            <a:r>
              <a:rPr lang="en-US" b="1" i="1" dirty="0">
                <a:ln w="6350">
                  <a:noFill/>
                </a:ln>
                <a:solidFill>
                  <a:schemeClr val="accent1"/>
                </a:solidFill>
              </a:rPr>
              <a:t>8 sets </a:t>
            </a:r>
            <a:endParaRPr lang="en-US" b="1" i="1" dirty="0" smtClean="0">
              <a:ln w="6350">
                <a:noFill/>
              </a:ln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Complex beam patterns allow to load each sample individually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ailed samples can be excluded</a:t>
            </a:r>
            <a:endParaRPr lang="en-US" b="1" i="1" dirty="0">
              <a:ln w="6350">
                <a:noFill/>
              </a:ln>
              <a:solidFill>
                <a:schemeClr val="accent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467327"/>
            <a:ext cx="5671253" cy="4610838"/>
          </a:xfrm>
          <a:prstGeom prst="rect">
            <a:avLst/>
          </a:prstGeom>
        </p:spPr>
      </p:pic>
      <p:graphicFrame>
        <p:nvGraphicFramePr>
          <p:cNvPr id="24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520130"/>
              </p:ext>
            </p:extLst>
          </p:nvPr>
        </p:nvGraphicFramePr>
        <p:xfrm>
          <a:off x="6264000" y="1728000"/>
          <a:ext cx="4896000" cy="11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434689"/>
              </p:ext>
            </p:extLst>
          </p:nvPr>
        </p:nvGraphicFramePr>
        <p:xfrm>
          <a:off x="6264000" y="1728000"/>
          <a:ext cx="4896000" cy="11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uppieren 6"/>
          <p:cNvGrpSpPr/>
          <p:nvPr/>
        </p:nvGrpSpPr>
        <p:grpSpPr>
          <a:xfrm>
            <a:off x="4350456" y="2276872"/>
            <a:ext cx="1440000" cy="1080000"/>
            <a:chOff x="4284000" y="2160000"/>
            <a:chExt cx="1440000" cy="1080000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xmlns="" id="{AE1120B8-9C00-49A9-A501-4E08BD4C103B}"/>
                </a:ext>
              </a:extLst>
            </p:cNvPr>
            <p:cNvSpPr/>
            <p:nvPr/>
          </p:nvSpPr>
          <p:spPr>
            <a:xfrm>
              <a:off x="4284000" y="2880000"/>
              <a:ext cx="1440000" cy="360000"/>
            </a:xfrm>
            <a:prstGeom prst="trapezoid">
              <a:avLst>
                <a:gd name="adj" fmla="val 0"/>
              </a:avLst>
            </a:prstGeom>
            <a:solidFill>
              <a:srgbClr val="4785D1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de-DE" sz="1600" b="1" spc="51" dirty="0">
                  <a:ln w="12700">
                    <a:solidFill>
                      <a:srgbClr val="265996"/>
                    </a:solidFill>
                  </a:ln>
                  <a:solidFill>
                    <a:srgbClr val="26599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3 mm </a:t>
              </a:r>
              <a:r>
                <a:rPr lang="de-DE" sz="1600" b="1" spc="51" dirty="0" err="1">
                  <a:ln w="12700">
                    <a:solidFill>
                      <a:srgbClr val="265996"/>
                    </a:solidFill>
                  </a:ln>
                  <a:solidFill>
                    <a:srgbClr val="26599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steel</a:t>
              </a:r>
              <a:endParaRPr lang="de-DE" sz="2000" b="1" spc="51" dirty="0">
                <a:ln w="12700">
                  <a:solidFill>
                    <a:srgbClr val="265996"/>
                  </a:solidFill>
                </a:ln>
                <a:solidFill>
                  <a:srgbClr val="26599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9" name="Rechteck 4">
              <a:extLst>
                <a:ext uri="{FF2B5EF4-FFF2-40B4-BE49-F238E27FC236}">
                  <a16:creationId xmlns:a16="http://schemas.microsoft.com/office/drawing/2014/main" xmlns="" id="{82BAE671-3146-4F67-ABF3-AC14C1CDC7CD}"/>
                </a:ext>
              </a:extLst>
            </p:cNvPr>
            <p:cNvSpPr/>
            <p:nvPr/>
          </p:nvSpPr>
          <p:spPr>
            <a:xfrm>
              <a:off x="4284000" y="2160000"/>
              <a:ext cx="1440000" cy="360000"/>
            </a:xfrm>
            <a:prstGeom prst="rect">
              <a:avLst/>
            </a:prstGeom>
            <a:solidFill>
              <a:srgbClr val="D5D5D5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1600" b="1" spc="51" dirty="0">
                  <a:ln w="1270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3 mm W</a:t>
              </a:r>
              <a:endParaRPr lang="en-US" sz="2000" b="1" spc="51" dirty="0">
                <a:ln w="1270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xmlns="" id="{4BC68440-AA1F-4708-BD6F-21B9DF6D4AB1}"/>
                </a:ext>
              </a:extLst>
            </p:cNvPr>
            <p:cNvSpPr/>
            <p:nvPr/>
          </p:nvSpPr>
          <p:spPr>
            <a:xfrm>
              <a:off x="4284000" y="2160000"/>
              <a:ext cx="144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63500" h="635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xmlns="" id="{B10F019A-62A2-40F2-967D-F1DCD92FCFB1}"/>
                </a:ext>
              </a:extLst>
            </p:cNvPr>
            <p:cNvSpPr/>
            <p:nvPr/>
          </p:nvSpPr>
          <p:spPr>
            <a:xfrm>
              <a:off x="4284000" y="2520000"/>
              <a:ext cx="1440000" cy="360000"/>
            </a:xfrm>
            <a:prstGeom prst="trapezoid">
              <a:avLst>
                <a:gd name="adj" fmla="val 0"/>
              </a:avLst>
            </a:prstGeom>
            <a:solidFill>
              <a:srgbClr val="DD6909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de-DE" sz="1600" b="1" spc="51" dirty="0">
                  <a:ln w="12700">
                    <a:solidFill>
                      <a:srgbClr val="9E4B06">
                        <a:alpha val="60000"/>
                      </a:srgbClr>
                    </a:solidFill>
                  </a:ln>
                  <a:solidFill>
                    <a:srgbClr val="9E4B06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0-1.5 mm X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xmlns="" id="{4BC68440-AA1F-4708-BD6F-21B9DF6D4AB1}"/>
                </a:ext>
              </a:extLst>
            </p:cNvPr>
            <p:cNvSpPr/>
            <p:nvPr/>
          </p:nvSpPr>
          <p:spPr>
            <a:xfrm>
              <a:off x="4284000" y="2880000"/>
              <a:ext cx="144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63500" h="635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xmlns="" id="{4BC68440-AA1F-4708-BD6F-21B9DF6D4AB1}"/>
                </a:ext>
              </a:extLst>
            </p:cNvPr>
            <p:cNvSpPr/>
            <p:nvPr/>
          </p:nvSpPr>
          <p:spPr>
            <a:xfrm>
              <a:off x="4284000" y="2520000"/>
              <a:ext cx="1440000" cy="36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63500" h="635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2400" dirty="0"/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4" y="4365726"/>
            <a:ext cx="3024336" cy="19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4" grpId="1">
        <p:bldAsOne/>
      </p:bldGraphic>
      <p:bldGraphic spid="2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608" y="2073313"/>
            <a:ext cx="3760000" cy="432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ABF0E4-0922-4374-A84E-13DAAE35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O.2. Joints </a:t>
            </a:r>
            <a:r>
              <a:rPr lang="en-US" dirty="0"/>
              <a:t>– Small Scale Benchmarking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77E1303-C42F-40F8-90DC-A6A0D48E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1269141" cy="4638165"/>
          </a:xfrm>
        </p:spPr>
        <p:txBody>
          <a:bodyPr/>
          <a:lstStyle/>
          <a:p>
            <a:r>
              <a:rPr lang="en-US" dirty="0"/>
              <a:t>Screening at 1 MW/m² after 200 cycles at each power level to track the evolution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08" y="2073314"/>
            <a:ext cx="3760000" cy="4320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9C236264-6159-496B-AAB6-D6154A190F75}"/>
              </a:ext>
            </a:extLst>
          </p:cNvPr>
          <p:cNvSpPr txBox="1"/>
          <p:nvPr/>
        </p:nvSpPr>
        <p:spPr>
          <a:xfrm>
            <a:off x="7952624" y="2037779"/>
            <a:ext cx="3456383" cy="355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solidFill>
                  <a:schemeClr val="bg1"/>
                </a:solidFill>
              </a:rPr>
              <a:t>1 MW/m² - after 2 MW cycling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FC90403A-1563-4762-8400-6363220176BE}"/>
              </a:ext>
            </a:extLst>
          </p:cNvPr>
          <p:cNvSpPr txBox="1"/>
          <p:nvPr/>
        </p:nvSpPr>
        <p:spPr>
          <a:xfrm>
            <a:off x="4712587" y="2037779"/>
            <a:ext cx="2664296" cy="355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>
                <a:solidFill>
                  <a:schemeClr val="bg1"/>
                </a:solidFill>
              </a:rPr>
              <a:t>1 MW/m² - cycle 200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4" y="2073314"/>
            <a:ext cx="3761591" cy="4320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9C236264-6159-496B-AAB6-D6154A190F75}"/>
              </a:ext>
            </a:extLst>
          </p:cNvPr>
          <p:cNvSpPr txBox="1"/>
          <p:nvPr/>
        </p:nvSpPr>
        <p:spPr>
          <a:xfrm>
            <a:off x="1039816" y="1950063"/>
            <a:ext cx="2376264" cy="443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>
                <a:solidFill>
                  <a:schemeClr val="bg1"/>
                </a:solidFill>
              </a:rPr>
              <a:t>1 MW/m² - screening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4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624" y="2070304"/>
            <a:ext cx="3760000" cy="432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23" y="2070304"/>
            <a:ext cx="3760000" cy="432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3" y="2070304"/>
            <a:ext cx="3760000" cy="432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ABF0E4-0922-4374-A84E-13DAAE35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O.2. Joints – Small Scale Benchmarking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77E1303-C42F-40F8-90DC-A6A0D48E1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40000"/>
            <a:ext cx="11269141" cy="4638165"/>
          </a:xfrm>
        </p:spPr>
        <p:txBody>
          <a:bodyPr/>
          <a:lstStyle/>
          <a:p>
            <a:r>
              <a:rPr lang="en-US" dirty="0"/>
              <a:t>All new types failed after 3.5 MW/m² and during 4.0 MW/m² also the direct joint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9C236264-6159-496B-AAB6-D6154A190F75}"/>
              </a:ext>
            </a:extLst>
          </p:cNvPr>
          <p:cNvSpPr txBox="1"/>
          <p:nvPr/>
        </p:nvSpPr>
        <p:spPr>
          <a:xfrm>
            <a:off x="7975147" y="2037779"/>
            <a:ext cx="3456383" cy="355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solidFill>
                  <a:schemeClr val="bg1"/>
                </a:solidFill>
              </a:rPr>
              <a:t>1 MW/m² - after 4.0 MW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FC90403A-1563-4762-8400-6363220176BE}"/>
              </a:ext>
            </a:extLst>
          </p:cNvPr>
          <p:cNvSpPr txBox="1"/>
          <p:nvPr/>
        </p:nvSpPr>
        <p:spPr>
          <a:xfrm>
            <a:off x="4156895" y="2037779"/>
            <a:ext cx="3404921" cy="355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solidFill>
                  <a:schemeClr val="bg1"/>
                </a:solidFill>
              </a:rPr>
              <a:t>1 MW/m² - after 3.5 MW/m²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9C236264-6159-496B-AAB6-D6154A190F75}"/>
              </a:ext>
            </a:extLst>
          </p:cNvPr>
          <p:cNvSpPr txBox="1"/>
          <p:nvPr/>
        </p:nvSpPr>
        <p:spPr>
          <a:xfrm>
            <a:off x="396895" y="1950063"/>
            <a:ext cx="3433678" cy="4431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dirty="0">
                <a:solidFill>
                  <a:schemeClr val="bg1"/>
                </a:solidFill>
              </a:rPr>
              <a:t>1 MW/m² - after 3.0 MW/m²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13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O.2. Joints – Geometrical Gradation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999" y="1439999"/>
            <a:ext cx="3744000" cy="5030713"/>
          </a:xfrm>
        </p:spPr>
        <p:txBody>
          <a:bodyPr/>
          <a:lstStyle/>
          <a:p>
            <a:r>
              <a:rPr lang="en-US" dirty="0" smtClean="0"/>
              <a:t>Two types were developed</a:t>
            </a:r>
          </a:p>
          <a:p>
            <a:pPr lvl="1"/>
            <a:r>
              <a:rPr lang="en-US" dirty="0" smtClean="0"/>
              <a:t>Pyramid</a:t>
            </a:r>
          </a:p>
          <a:p>
            <a:pPr marL="2159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Linear area ratio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Printing this year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 smtClean="0"/>
              <a:t>Diffusion Bonding of bulk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idx="19"/>
          </p:nvPr>
        </p:nvSpPr>
        <p:spPr>
          <a:xfrm>
            <a:off x="8135999" y="1440000"/>
            <a:ext cx="3744000" cy="2997112"/>
          </a:xfrm>
        </p:spPr>
        <p:txBody>
          <a:bodyPr/>
          <a:lstStyle/>
          <a:p>
            <a:r>
              <a:rPr lang="en-US" dirty="0" smtClean="0"/>
              <a:t>Melting Cu within a mold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Spark Plasma Sintering</a:t>
            </a:r>
            <a:endParaRPr lang="en-US" dirty="0"/>
          </a:p>
          <a:p>
            <a:endParaRPr lang="en-US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xmlns="" id="{2CD6E806-0390-7A65-5E7F-2BB34B828E3A}"/>
              </a:ext>
            </a:extLst>
          </p:cNvPr>
          <p:cNvSpPr txBox="1"/>
          <p:nvPr/>
        </p:nvSpPr>
        <p:spPr>
          <a:xfrm>
            <a:off x="2950872" y="1978063"/>
            <a:ext cx="1609736" cy="560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 smtClean="0"/>
              <a:t>steel </a:t>
            </a:r>
            <a:r>
              <a:rPr lang="en-US" sz="1600" dirty="0"/>
              <a:t>or Cu</a:t>
            </a:r>
          </a:p>
          <a:p>
            <a:pPr algn="ctr">
              <a:lnSpc>
                <a:spcPct val="95000"/>
              </a:lnSpc>
            </a:pPr>
            <a:r>
              <a:rPr lang="en-US" sz="1600" dirty="0"/>
              <a:t>SLM processed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xmlns="" id="{4496E765-1A9D-ADEC-06E6-02B311B47B58}"/>
              </a:ext>
            </a:extLst>
          </p:cNvPr>
          <p:cNvSpPr txBox="1"/>
          <p:nvPr/>
        </p:nvSpPr>
        <p:spPr>
          <a:xfrm>
            <a:off x="2950873" y="5461135"/>
            <a:ext cx="1609735" cy="560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 smtClean="0"/>
              <a:t>W </a:t>
            </a:r>
            <a:r>
              <a:rPr lang="en-US" sz="1600" dirty="0"/>
              <a:t>EBM or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SLM </a:t>
            </a:r>
            <a:r>
              <a:rPr lang="en-US" sz="1600" dirty="0"/>
              <a:t>processed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3" y="2307522"/>
            <a:ext cx="2014979" cy="126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2061288"/>
            <a:ext cx="2228105" cy="396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01" y="4256024"/>
            <a:ext cx="2017059" cy="1260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xmlns="" id="{29697E80-07FD-4B16-FC36-C7D2FA9417A9}"/>
              </a:ext>
            </a:extLst>
          </p:cNvPr>
          <p:cNvSpPr txBox="1"/>
          <p:nvPr/>
        </p:nvSpPr>
        <p:spPr>
          <a:xfrm>
            <a:off x="2783632" y="2780928"/>
            <a:ext cx="1944216" cy="257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dirty="0"/>
              <a:t>Dimensions:</a:t>
            </a:r>
          </a:p>
          <a:p>
            <a:pPr algn="ctr">
              <a:lnSpc>
                <a:spcPct val="95000"/>
              </a:lnSpc>
            </a:pPr>
            <a:endParaRPr lang="en-US" sz="1600" dirty="0" smtClean="0"/>
          </a:p>
          <a:p>
            <a:pPr algn="ctr">
              <a:lnSpc>
                <a:spcPct val="95000"/>
              </a:lnSpc>
            </a:pPr>
            <a:r>
              <a:rPr lang="en-US" sz="1600" dirty="0" smtClean="0"/>
              <a:t>basic body</a:t>
            </a:r>
            <a:endParaRPr lang="en-US" sz="1600" dirty="0"/>
          </a:p>
          <a:p>
            <a:pPr algn="ctr">
              <a:lnSpc>
                <a:spcPct val="95000"/>
              </a:lnSpc>
            </a:pPr>
            <a:r>
              <a:rPr lang="en-US" sz="1400" dirty="0" smtClean="0"/>
              <a:t>length</a:t>
            </a:r>
            <a:r>
              <a:rPr lang="en-US" sz="1400" dirty="0"/>
              <a:t>: 12 mm</a:t>
            </a:r>
          </a:p>
          <a:p>
            <a:pPr algn="ctr">
              <a:lnSpc>
                <a:spcPct val="95000"/>
              </a:lnSpc>
            </a:pPr>
            <a:r>
              <a:rPr lang="en-US" sz="1400" dirty="0" smtClean="0"/>
              <a:t>width</a:t>
            </a:r>
            <a:r>
              <a:rPr lang="en-US" sz="1400" dirty="0"/>
              <a:t>: 12 </a:t>
            </a:r>
            <a:r>
              <a:rPr lang="en-US" sz="1400" dirty="0" smtClean="0"/>
              <a:t>mm</a:t>
            </a:r>
          </a:p>
          <a:p>
            <a:pPr algn="ctr">
              <a:lnSpc>
                <a:spcPct val="95000"/>
              </a:lnSpc>
            </a:pPr>
            <a:r>
              <a:rPr lang="en-US" sz="1400" dirty="0" smtClean="0"/>
              <a:t>height</a:t>
            </a:r>
            <a:r>
              <a:rPr lang="en-US" sz="1400" dirty="0"/>
              <a:t>: </a:t>
            </a:r>
            <a:r>
              <a:rPr lang="en-US" sz="1400" dirty="0" smtClean="0"/>
              <a:t>3 </a:t>
            </a:r>
            <a:r>
              <a:rPr lang="en-US" sz="1400" dirty="0"/>
              <a:t>mm</a:t>
            </a:r>
          </a:p>
          <a:p>
            <a:pPr algn="ctr">
              <a:lnSpc>
                <a:spcPct val="95000"/>
              </a:lnSpc>
            </a:pPr>
            <a:endParaRPr lang="en-US" sz="1600" dirty="0"/>
          </a:p>
          <a:p>
            <a:pPr algn="ctr">
              <a:lnSpc>
                <a:spcPct val="95000"/>
              </a:lnSpc>
            </a:pPr>
            <a:r>
              <a:rPr lang="en-GB" sz="1600" dirty="0" smtClean="0"/>
              <a:t>transition structure</a:t>
            </a:r>
            <a:endParaRPr lang="en-GB" sz="1600" dirty="0"/>
          </a:p>
          <a:p>
            <a:pPr algn="ctr">
              <a:lnSpc>
                <a:spcPct val="95000"/>
              </a:lnSpc>
            </a:pPr>
            <a:r>
              <a:rPr lang="en-GB" sz="1400" dirty="0" smtClean="0"/>
              <a:t>length</a:t>
            </a:r>
            <a:r>
              <a:rPr lang="en-GB" sz="1400" dirty="0"/>
              <a:t>: 1.5 mm</a:t>
            </a:r>
          </a:p>
          <a:p>
            <a:pPr algn="ctr">
              <a:lnSpc>
                <a:spcPct val="95000"/>
              </a:lnSpc>
            </a:pPr>
            <a:r>
              <a:rPr lang="en-GB" sz="1400" dirty="0" smtClean="0"/>
              <a:t>width</a:t>
            </a:r>
            <a:r>
              <a:rPr lang="en-GB" sz="1400" dirty="0"/>
              <a:t>: 1.5 mm</a:t>
            </a:r>
          </a:p>
          <a:p>
            <a:pPr algn="ctr">
              <a:lnSpc>
                <a:spcPct val="95000"/>
              </a:lnSpc>
            </a:pPr>
            <a:r>
              <a:rPr lang="en-GB" sz="1400" dirty="0" smtClean="0"/>
              <a:t>height: 1.5 mm</a:t>
            </a:r>
            <a:endParaRPr lang="en-US" sz="16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280" y="1491775"/>
            <a:ext cx="2340000" cy="248253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7999" y="4365104"/>
            <a:ext cx="2340000" cy="210560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6" r="83205" b="27216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O.2. Joints – </a:t>
            </a:r>
            <a:r>
              <a:rPr lang="en-US" dirty="0" smtClean="0"/>
              <a:t>Flexible joints </a:t>
            </a:r>
            <a:r>
              <a:rPr lang="en-US" dirty="0"/>
              <a:t>with </a:t>
            </a:r>
            <a:r>
              <a:rPr lang="en-US" dirty="0" smtClean="0"/>
              <a:t>steel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998" y="1440000"/>
            <a:ext cx="3913433" cy="4824000"/>
          </a:xfrm>
        </p:spPr>
        <p:txBody>
          <a:bodyPr/>
          <a:lstStyle/>
          <a:p>
            <a:r>
              <a:rPr lang="en-US" dirty="0"/>
              <a:t>Laser metal deposition</a:t>
            </a:r>
          </a:p>
          <a:p>
            <a:pPr lvl="1"/>
            <a:r>
              <a:rPr lang="en-US" dirty="0"/>
              <a:t>Easily accessible technique</a:t>
            </a:r>
          </a:p>
          <a:p>
            <a:pPr lvl="1"/>
            <a:r>
              <a:rPr lang="en-US" dirty="0"/>
              <a:t>At atmosphere using </a:t>
            </a:r>
            <a:r>
              <a:rPr lang="en-US" dirty="0" err="1"/>
              <a:t>Ar</a:t>
            </a:r>
            <a:r>
              <a:rPr lang="en-US" dirty="0"/>
              <a:t> flooding to prevent oxidation</a:t>
            </a:r>
          </a:p>
          <a:p>
            <a:pPr lvl="1"/>
            <a:r>
              <a:rPr lang="en-US" dirty="0"/>
              <a:t>Good degree of infiltration</a:t>
            </a:r>
          </a:p>
          <a:p>
            <a:r>
              <a:rPr lang="en-US" dirty="0"/>
              <a:t>Cyclic high heat flux test</a:t>
            </a:r>
          </a:p>
          <a:p>
            <a:pPr lvl="1"/>
            <a:r>
              <a:rPr lang="en-US" dirty="0"/>
              <a:t>3 samples with 4; 6; 9 mm </a:t>
            </a:r>
            <a:r>
              <a:rPr lang="en-US" dirty="0" err="1"/>
              <a:t>W</a:t>
            </a:r>
            <a:r>
              <a:rPr lang="en-US" baseline="-25000" dirty="0" err="1"/>
              <a:t>w</a:t>
            </a:r>
            <a:endParaRPr lang="en-US" baseline="-25000" dirty="0"/>
          </a:p>
          <a:p>
            <a:pPr lvl="1"/>
            <a:r>
              <a:rPr lang="en-US" dirty="0"/>
              <a:t>5 MW/m², 2000 cycles, </a:t>
            </a:r>
            <a:br>
              <a:rPr lang="en-US" dirty="0"/>
            </a:br>
            <a:r>
              <a:rPr lang="en-US" dirty="0"/>
              <a:t>30s on/off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 </a:t>
            </a:r>
            <a:r>
              <a:rPr lang="en-US" dirty="0"/>
              <a:t>600 – 900°C </a:t>
            </a:r>
            <a:r>
              <a:rPr lang="en-US" dirty="0" err="1"/>
              <a:t>T</a:t>
            </a:r>
            <a:r>
              <a:rPr lang="en-US" baseline="-25000" dirty="0" err="1"/>
              <a:t>surf</a:t>
            </a:r>
            <a:endParaRPr lang="en-US" baseline="-25000" dirty="0"/>
          </a:p>
          <a:p>
            <a:pPr marL="215900" lvl="1" indent="0">
              <a:buNone/>
            </a:pP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 </a:t>
            </a: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No loss of </a:t>
            </a:r>
            <a:r>
              <a:rPr lang="en-US" b="1" dirty="0" err="1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W</a:t>
            </a:r>
            <a:r>
              <a:rPr lang="en-US" b="1" baseline="-25000" dirty="0" err="1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w</a:t>
            </a: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 or change of </a:t>
            </a:r>
            <a:r>
              <a:rPr lang="en-US" b="1" dirty="0" err="1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T</a:t>
            </a:r>
            <a:r>
              <a:rPr lang="en-US" b="1" baseline="-25000" dirty="0" err="1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surf</a:t>
            </a: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</a:t>
            </a:r>
            <a:r>
              <a:rPr lang="en-US" b="1" i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Solid joint of W and steel</a:t>
            </a:r>
            <a:endParaRPr lang="en-US" i="1" dirty="0"/>
          </a:p>
        </p:txBody>
      </p:sp>
      <p:pic>
        <p:nvPicPr>
          <p:cNvPr id="8" name="Inhaltsplatzhalter 19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3792" y="1473689"/>
            <a:ext cx="3252110" cy="3162977"/>
          </a:xfrm>
          <a:prstGeom prst="rect">
            <a:avLst/>
          </a:prstGeom>
        </p:spPr>
      </p:pic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7583024" y="1473689"/>
            <a:ext cx="4365315" cy="3167137"/>
            <a:chOff x="7452719" y="3180824"/>
            <a:chExt cx="4331913" cy="3142903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xmlns="" id="{A207C34E-2C2E-472F-BE91-7AB3FBAD0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2719" y="3180824"/>
              <a:ext cx="4331913" cy="3142903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8731252" y="3544454"/>
              <a:ext cx="1774845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threePt" dir="tl"/>
              </a:scene3d>
              <a:sp3d extrusionH="25400" prstMaterial="matte">
                <a:contourClr>
                  <a:schemeClr val="bg1"/>
                </a:contourClr>
              </a:sp3d>
            </a:bodyPr>
            <a:lstStyle/>
            <a:p>
              <a:pPr algn="ctr"/>
              <a:r>
                <a:rPr lang="de-DE" b="1" dirty="0" err="1">
                  <a:ln w="11430"/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one</a:t>
              </a:r>
              <a:r>
                <a:rPr lang="de-DE" b="1" dirty="0">
                  <a:ln w="11430"/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LMD-</a:t>
              </a:r>
              <a:r>
                <a:rPr lang="de-DE" b="1" dirty="0" err="1">
                  <a:ln w="11430"/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layer</a:t>
              </a:r>
              <a:endParaRPr lang="de-DE" b="1" baseline="30000" dirty="0">
                <a:ln w="11430"/>
                <a:solidFill>
                  <a:schemeClr val="bg1">
                    <a:lumMod val="9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024" y="3884813"/>
            <a:ext cx="4365315" cy="224489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 t="30592" r="46024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O.2. Joints – </a:t>
            </a:r>
            <a:r>
              <a:rPr lang="en-US" dirty="0" smtClean="0"/>
              <a:t>Flexible joints </a:t>
            </a:r>
            <a:r>
              <a:rPr lang="en-US" dirty="0"/>
              <a:t>with </a:t>
            </a:r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3999" y="1439999"/>
            <a:ext cx="3971801" cy="4824000"/>
          </a:xfrm>
        </p:spPr>
        <p:txBody>
          <a:bodyPr/>
          <a:lstStyle/>
          <a:p>
            <a:r>
              <a:rPr lang="en-US" dirty="0"/>
              <a:t>Laser metal deposition</a:t>
            </a:r>
          </a:p>
          <a:p>
            <a:pPr lvl="1"/>
            <a:r>
              <a:rPr lang="en-US" dirty="0"/>
              <a:t>Melting and mixing with </a:t>
            </a:r>
            <a:r>
              <a:rPr lang="en-US" dirty="0" err="1"/>
              <a:t>W</a:t>
            </a:r>
            <a:r>
              <a:rPr lang="en-US" baseline="-25000" dirty="0" err="1"/>
              <a:t>w</a:t>
            </a:r>
            <a:endParaRPr lang="en-US" baseline="-25000" dirty="0"/>
          </a:p>
          <a:p>
            <a:pPr lvl="1"/>
            <a:r>
              <a:rPr lang="en-US" dirty="0"/>
              <a:t>Very wavy surface</a:t>
            </a:r>
          </a:p>
          <a:p>
            <a:pPr lvl="1"/>
            <a:r>
              <a:rPr lang="en-US" dirty="0"/>
              <a:t>“Bubbles” / high porosity</a:t>
            </a:r>
          </a:p>
          <a:p>
            <a:pPr marL="215900" lvl="1" indent="0">
              <a:buNone/>
            </a:pP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Not suitable</a:t>
            </a:r>
            <a:endParaRPr lang="en-US" dirty="0"/>
          </a:p>
          <a:p>
            <a:r>
              <a:rPr lang="en-US" dirty="0"/>
              <a:t>Selective laser melting</a:t>
            </a:r>
          </a:p>
          <a:p>
            <a:pPr lvl="1"/>
            <a:r>
              <a:rPr lang="en-US" dirty="0"/>
              <a:t>Powder based additive manufacturing technique</a:t>
            </a:r>
          </a:p>
          <a:p>
            <a:pPr lvl="1"/>
            <a:r>
              <a:rPr lang="en-US" dirty="0"/>
              <a:t>Preheating up to 1000°C</a:t>
            </a:r>
          </a:p>
          <a:p>
            <a:pPr lvl="1"/>
            <a:r>
              <a:rPr lang="en-US" dirty="0"/>
              <a:t>Selectively melting and build up structures layer by layer</a:t>
            </a:r>
          </a:p>
          <a:p>
            <a:pPr lvl="1"/>
            <a:r>
              <a:rPr lang="en-US" dirty="0"/>
              <a:t>High density and versatile</a:t>
            </a:r>
          </a:p>
          <a:p>
            <a:pPr marL="215900" lvl="1" indent="0">
              <a:buNone/>
            </a:pP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Very promising</a:t>
            </a:r>
            <a:endParaRPr lang="en-US" dirty="0"/>
          </a:p>
          <a:p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800" y="1469714"/>
            <a:ext cx="7680176" cy="149471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5B6A8466-E2E1-4DBE-97CB-CA1D95E3A1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488" y="3365279"/>
            <a:ext cx="7678800" cy="15758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A1F5F267-FFC8-79CA-DA65-3991CF16EE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800" y="3232114"/>
            <a:ext cx="2388449" cy="3096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A8761E19-1203-1C0A-AFA7-7EE8697DB8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595" y="3232114"/>
            <a:ext cx="2671059" cy="3096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6F6B48F5-8D51-0599-38BF-48D4188EF2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4000" y="3232114"/>
            <a:ext cx="2467893" cy="3096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 t="30592" r="46024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xmlns="" id="{CE96DC9A-5BCC-7FBC-002C-84E23504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O.2. Joints –</a:t>
            </a:r>
            <a:r>
              <a:rPr lang="de-DE" dirty="0" smtClean="0"/>
              <a:t> Flexible </a:t>
            </a:r>
            <a:r>
              <a:rPr lang="en-US" dirty="0"/>
              <a:t>r</a:t>
            </a:r>
            <a:r>
              <a:rPr lang="en-US" dirty="0" smtClean="0"/>
              <a:t>ealization techniques</a:t>
            </a:r>
            <a:endParaRPr lang="en-US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xmlns="" id="{24B09C0F-4C52-EF91-FFF8-7199FDF72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98" y="1440000"/>
            <a:ext cx="3971802" cy="5013336"/>
          </a:xfrm>
        </p:spPr>
        <p:txBody>
          <a:bodyPr/>
          <a:lstStyle/>
          <a:p>
            <a:r>
              <a:rPr lang="en-US" b="1" dirty="0"/>
              <a:t>µ-brush-W</a:t>
            </a:r>
            <a:r>
              <a:rPr lang="en-US" dirty="0"/>
              <a:t>: combining W</a:t>
            </a:r>
            <a:r>
              <a:rPr lang="en-US" baseline="-25000" dirty="0"/>
              <a:t>W</a:t>
            </a:r>
            <a:r>
              <a:rPr lang="en-US" dirty="0"/>
              <a:t> with desired material depending on application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dirty="0"/>
              <a:t>Necessary: stable, reproducible </a:t>
            </a:r>
            <a:br>
              <a:rPr lang="en-US" dirty="0"/>
            </a:br>
            <a:r>
              <a:rPr lang="en-US" dirty="0"/>
              <a:t>and </a:t>
            </a:r>
            <a:r>
              <a:rPr lang="en-US" dirty="0" err="1"/>
              <a:t>upscalable</a:t>
            </a:r>
            <a:r>
              <a:rPr lang="en-US" dirty="0"/>
              <a:t> connection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Cu</a:t>
            </a:r>
            <a:r>
              <a:rPr lang="en-US" dirty="0"/>
              <a:t>: spark plasma sintering</a:t>
            </a:r>
          </a:p>
          <a:p>
            <a:pPr lvl="1"/>
            <a:r>
              <a:rPr lang="en-US" dirty="0"/>
              <a:t>Uniform but needs optimization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Steel</a:t>
            </a:r>
            <a:r>
              <a:rPr lang="en-US" dirty="0"/>
              <a:t>: laser metal deposition</a:t>
            </a:r>
          </a:p>
          <a:p>
            <a:pPr lvl="1"/>
            <a:r>
              <a:rPr lang="en-US" dirty="0"/>
              <a:t>Very solid &amp; reproducible joint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US" dirty="0"/>
              <a:t>: selective laser melting</a:t>
            </a:r>
          </a:p>
          <a:p>
            <a:pPr lvl="1"/>
            <a:r>
              <a:rPr lang="en-US" dirty="0"/>
              <a:t>Merging </a:t>
            </a:r>
            <a:r>
              <a:rPr lang="en-US" dirty="0" err="1"/>
              <a:t>W</a:t>
            </a:r>
            <a:r>
              <a:rPr lang="en-US" baseline="-25000" dirty="0" err="1"/>
              <a:t>w</a:t>
            </a:r>
            <a:r>
              <a:rPr lang="en-US" dirty="0"/>
              <a:t> with bulk W</a:t>
            </a:r>
          </a:p>
          <a:p>
            <a:pPr lvl="1"/>
            <a:r>
              <a:rPr lang="en-US" dirty="0"/>
              <a:t>Enabling new designs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726F811E-06ED-7664-5CC3-0EF0D4BD02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664" y="2854870"/>
            <a:ext cx="7812000" cy="16542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4023A57A-0496-893A-C8F7-EE5103A8CF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664" y="1412776"/>
            <a:ext cx="7812000" cy="133375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xmlns="" id="{0B7E682D-7317-86F8-019A-973C7A62D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664" y="4562080"/>
            <a:ext cx="7812000" cy="160322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1" t="30592" r="46024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9180000" cy="55751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00" y="1439999"/>
            <a:ext cx="11520000" cy="48240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GB" altLang="de-DE" dirty="0">
                <a:solidFill>
                  <a:srgbClr val="000000"/>
                </a:solidFill>
              </a:rPr>
              <a:t>Introduction / Reminder of the project goal </a:t>
            </a:r>
          </a:p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GB" altLang="de-DE" dirty="0" smtClean="0">
                <a:solidFill>
                  <a:srgbClr val="000000"/>
                </a:solidFill>
              </a:rPr>
              <a:t>O.1</a:t>
            </a:r>
            <a:r>
              <a:rPr lang="en-GB" altLang="de-DE" dirty="0">
                <a:solidFill>
                  <a:srgbClr val="000000"/>
                </a:solidFill>
              </a:rPr>
              <a:t>. </a:t>
            </a:r>
            <a:r>
              <a:rPr lang="en-GB" altLang="de-DE" dirty="0" smtClean="0">
                <a:solidFill>
                  <a:srgbClr val="000000"/>
                </a:solidFill>
              </a:rPr>
              <a:t>AM-W: </a:t>
            </a:r>
            <a:r>
              <a:rPr lang="en-US" altLang="de-DE" dirty="0" smtClean="0">
                <a:solidFill>
                  <a:srgbClr val="000000"/>
                </a:solidFill>
              </a:rPr>
              <a:t>AM </a:t>
            </a:r>
            <a:r>
              <a:rPr lang="en-US" altLang="de-DE" dirty="0">
                <a:solidFill>
                  <a:srgbClr val="000000"/>
                </a:solidFill>
              </a:rPr>
              <a:t>of W with density &gt;</a:t>
            </a:r>
            <a:r>
              <a:rPr lang="en-US" altLang="de-DE" dirty="0" smtClean="0">
                <a:solidFill>
                  <a:srgbClr val="000000"/>
                </a:solidFill>
              </a:rPr>
              <a:t>99% </a:t>
            </a:r>
            <a:r>
              <a:rPr lang="en-US" altLang="de-DE" dirty="0">
                <a:solidFill>
                  <a:srgbClr val="000000"/>
                </a:solidFill>
              </a:rPr>
              <a:t>and minimal crack density</a:t>
            </a:r>
            <a:endParaRPr lang="en-GB" altLang="de-DE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GB" altLang="de-DE" dirty="0" smtClean="0">
                <a:solidFill>
                  <a:srgbClr val="000000"/>
                </a:solidFill>
              </a:rPr>
              <a:t>O.2. Joints: </a:t>
            </a:r>
            <a:r>
              <a:rPr lang="en-US" altLang="de-DE" dirty="0">
                <a:solidFill>
                  <a:srgbClr val="000000"/>
                </a:solidFill>
              </a:rPr>
              <a:t>Realizing advanced joints (FGM, W/</a:t>
            </a:r>
            <a:r>
              <a:rPr lang="en-US" altLang="de-DE" dirty="0" err="1">
                <a:solidFill>
                  <a:srgbClr val="000000"/>
                </a:solidFill>
              </a:rPr>
              <a:t>W</a:t>
            </a:r>
            <a:r>
              <a:rPr lang="en-US" altLang="de-DE" baseline="-25000" dirty="0" err="1">
                <a:solidFill>
                  <a:srgbClr val="000000"/>
                </a:solidFill>
              </a:rPr>
              <a:t>w</a:t>
            </a:r>
            <a:r>
              <a:rPr lang="en-US" altLang="de-DE" dirty="0">
                <a:solidFill>
                  <a:srgbClr val="000000"/>
                </a:solidFill>
              </a:rPr>
              <a:t>, W/steel, W/copper)</a:t>
            </a:r>
            <a:endParaRPr lang="en-GB" altLang="de-DE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GB" altLang="de-DE" dirty="0">
                <a:solidFill>
                  <a:srgbClr val="000000"/>
                </a:solidFill>
              </a:rPr>
              <a:t>O.3. W-wire as </a:t>
            </a:r>
            <a:r>
              <a:rPr lang="en-GB" altLang="de-DE" dirty="0" smtClean="0">
                <a:solidFill>
                  <a:srgbClr val="000000"/>
                </a:solidFill>
              </a:rPr>
              <a:t>armour: </a:t>
            </a:r>
            <a:r>
              <a:rPr lang="en-US" altLang="de-DE" dirty="0">
                <a:solidFill>
                  <a:srgbClr val="000000"/>
                </a:solidFill>
              </a:rPr>
              <a:t>Realization and testing of W-wire as </a:t>
            </a:r>
            <a:r>
              <a:rPr lang="en-US" altLang="de-DE" dirty="0" err="1">
                <a:solidFill>
                  <a:srgbClr val="000000"/>
                </a:solidFill>
              </a:rPr>
              <a:t>armour</a:t>
            </a:r>
            <a:endParaRPr lang="en-GB" altLang="de-DE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GB" altLang="de-DE" dirty="0">
                <a:solidFill>
                  <a:srgbClr val="000000"/>
                </a:solidFill>
              </a:rPr>
              <a:t>O.4. </a:t>
            </a:r>
            <a:r>
              <a:rPr lang="en-GB" altLang="de-DE" dirty="0" smtClean="0">
                <a:solidFill>
                  <a:srgbClr val="000000"/>
                </a:solidFill>
              </a:rPr>
              <a:t>Regeneration: </a:t>
            </a:r>
            <a:r>
              <a:rPr lang="en-US" altLang="de-DE" dirty="0">
                <a:solidFill>
                  <a:srgbClr val="000000"/>
                </a:solidFill>
              </a:rPr>
              <a:t>Development of techniques for surface </a:t>
            </a:r>
            <a:r>
              <a:rPr lang="en-US" altLang="de-DE" dirty="0" smtClean="0">
                <a:solidFill>
                  <a:srgbClr val="000000"/>
                </a:solidFill>
              </a:rPr>
              <a:t>regeneration</a:t>
            </a:r>
          </a:p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US" altLang="de-DE" dirty="0" smtClean="0">
                <a:solidFill>
                  <a:srgbClr val="000000"/>
                </a:solidFill>
              </a:rPr>
              <a:t>O.5. </a:t>
            </a:r>
            <a:r>
              <a:rPr lang="en-US" dirty="0"/>
              <a:t>Advanced heat sink </a:t>
            </a:r>
            <a:r>
              <a:rPr lang="en-US" dirty="0" smtClean="0"/>
              <a:t>geometries: Development, production and testing</a:t>
            </a:r>
          </a:p>
          <a:p>
            <a:pPr>
              <a:lnSpc>
                <a:spcPct val="150000"/>
              </a:lnSpc>
              <a:buClr>
                <a:srgbClr val="3A6F8A"/>
              </a:buClr>
              <a:buSzPct val="100000"/>
            </a:pPr>
            <a:r>
              <a:rPr lang="en-US" altLang="de-DE" dirty="0">
                <a:solidFill>
                  <a:srgbClr val="000000"/>
                </a:solidFill>
              </a:rPr>
              <a:t>O.6. Demonstrators of used </a:t>
            </a:r>
            <a:r>
              <a:rPr lang="en-US" altLang="de-DE" dirty="0" smtClean="0">
                <a:solidFill>
                  <a:srgbClr val="000000"/>
                </a:solidFill>
              </a:rPr>
              <a:t>technologies: Construction of prototype mock-ups</a:t>
            </a:r>
            <a:endParaRPr lang="en-GB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096" y="1412776"/>
            <a:ext cx="6901860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O.3. W-wire as armor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999" y="1439999"/>
            <a:ext cx="4811159" cy="4824000"/>
          </a:xfrm>
        </p:spPr>
        <p:txBody>
          <a:bodyPr/>
          <a:lstStyle/>
          <a:p>
            <a:r>
              <a:rPr lang="en-US" dirty="0"/>
              <a:t>W-wire assembly</a:t>
            </a:r>
          </a:p>
          <a:p>
            <a:pPr lvl="1"/>
            <a:r>
              <a:rPr lang="en-US" dirty="0"/>
              <a:t>Small scale design and Cu infiltration had been developed and tested before</a:t>
            </a:r>
          </a:p>
          <a:p>
            <a:pPr lvl="1"/>
            <a:r>
              <a:rPr lang="en-US" dirty="0"/>
              <a:t>E.g. 10</a:t>
            </a:r>
            <a:r>
              <a:rPr lang="en-US" baseline="30000" dirty="0"/>
              <a:t>5</a:t>
            </a:r>
            <a:r>
              <a:rPr lang="en-US" dirty="0"/>
              <a:t> HFF 12: IGP-T vs. µ-brush</a:t>
            </a:r>
          </a:p>
          <a:p>
            <a:r>
              <a:rPr lang="en-US" dirty="0" smtClean="0"/>
              <a:t>Larger </a:t>
            </a:r>
            <a:r>
              <a:rPr lang="en-US" dirty="0"/>
              <a:t>spool design</a:t>
            </a:r>
          </a:p>
          <a:p>
            <a:pPr lvl="1"/>
            <a:r>
              <a:rPr lang="en-US" dirty="0"/>
              <a:t>3 kg of 200 µm W-wire</a:t>
            </a:r>
          </a:p>
          <a:p>
            <a:pPr lvl="1"/>
            <a:r>
              <a:rPr lang="en-US" dirty="0"/>
              <a:t>Enough to cover 460 cm², 3 mm </a:t>
            </a:r>
            <a:r>
              <a:rPr lang="en-US" dirty="0" smtClean="0"/>
              <a:t>thick</a:t>
            </a:r>
          </a:p>
          <a:p>
            <a:pPr lvl="1"/>
            <a:r>
              <a:rPr lang="en-US" dirty="0" smtClean="0"/>
              <a:t>Winding, clamping and slicing successful</a:t>
            </a:r>
          </a:p>
          <a:p>
            <a:pPr lvl="1"/>
            <a:r>
              <a:rPr lang="en-US" dirty="0" smtClean="0"/>
              <a:t>Cylindrical shape did not improve winding</a:t>
            </a:r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Joining with steel, Cu, W employing new techniques and continue development</a:t>
            </a:r>
          </a:p>
          <a:p>
            <a:pPr lvl="1"/>
            <a:r>
              <a:rPr lang="en-US" dirty="0" smtClean="0"/>
              <a:t>Transient and steady state heat load test</a:t>
            </a:r>
          </a:p>
          <a:p>
            <a:pPr marL="2159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80" y="1439999"/>
            <a:ext cx="6366513" cy="477488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380" y="1440945"/>
            <a:ext cx="1787907" cy="134093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8" t="30592" r="28597" b="26680"/>
          <a:stretch/>
        </p:blipFill>
        <p:spPr>
          <a:xfrm>
            <a:off x="8748000" y="0"/>
            <a:ext cx="902156" cy="104400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7" t="33632" r="34095" b="24476"/>
          <a:stretch/>
        </p:blipFill>
        <p:spPr>
          <a:xfrm>
            <a:off x="5686380" y="2752063"/>
            <a:ext cx="1368152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564" r="12676" b="-564"/>
          <a:stretch/>
        </p:blipFill>
        <p:spPr>
          <a:xfrm>
            <a:off x="8760296" y="1412776"/>
            <a:ext cx="3024336" cy="27379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O.4. Regeneration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LMD-W at IPT Aachen</a:t>
            </a:r>
          </a:p>
          <a:p>
            <a:pPr lvl="1"/>
            <a:r>
              <a:rPr lang="en-US" dirty="0" smtClean="0"/>
              <a:t>Ar flow</a:t>
            </a:r>
            <a:r>
              <a:rPr lang="en-US" dirty="0"/>
              <a:t>, 4 kW IR </a:t>
            </a:r>
            <a:r>
              <a:rPr lang="en-US" dirty="0" smtClean="0"/>
              <a:t>laser, W on steel, W,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w</a:t>
            </a:r>
            <a:endParaRPr lang="en-US" baseline="-25000" dirty="0" smtClean="0"/>
          </a:p>
          <a:p>
            <a:pPr lvl="1"/>
            <a:r>
              <a:rPr lang="en-US" dirty="0" smtClean="0"/>
              <a:t>Porosity, Cracks have to be reduced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10001" r="1288"/>
          <a:stretch/>
        </p:blipFill>
        <p:spPr>
          <a:xfrm>
            <a:off x="413394" y="4005064"/>
            <a:ext cx="11371238" cy="225895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63952AC-BE29-CE17-E40D-0DE04EFBB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000" y="1068"/>
            <a:ext cx="900000" cy="11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O.4. Regeneration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000" y="1439999"/>
            <a:ext cx="5772000" cy="4824000"/>
          </a:xfrm>
        </p:spPr>
        <p:txBody>
          <a:bodyPr/>
          <a:lstStyle/>
          <a:p>
            <a:r>
              <a:rPr lang="en-US" dirty="0" smtClean="0"/>
              <a:t>LMD-W at IPT Aachen</a:t>
            </a:r>
          </a:p>
          <a:p>
            <a:pPr lvl="1"/>
            <a:r>
              <a:rPr lang="en-US" dirty="0" smtClean="0"/>
              <a:t>Ar flow</a:t>
            </a:r>
            <a:r>
              <a:rPr lang="en-US" dirty="0"/>
              <a:t>, 4 kW IR </a:t>
            </a:r>
            <a:r>
              <a:rPr lang="en-US" dirty="0" smtClean="0"/>
              <a:t>laser, W on steel, W,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w</a:t>
            </a:r>
            <a:endParaRPr lang="en-US" baseline="-25000" dirty="0" smtClean="0"/>
          </a:p>
          <a:p>
            <a:pPr lvl="1"/>
            <a:r>
              <a:rPr lang="en-US" dirty="0"/>
              <a:t>Porosity, Cracks have to be </a:t>
            </a:r>
            <a:r>
              <a:rPr lang="en-US" dirty="0" smtClean="0"/>
              <a:t>reduced</a:t>
            </a:r>
          </a:p>
          <a:p>
            <a:r>
              <a:rPr lang="en-US" dirty="0" smtClean="0"/>
              <a:t>Cooling </a:t>
            </a:r>
            <a:r>
              <a:rPr lang="en-US" dirty="0"/>
              <a:t>holder to improve substrate temperature control during the </a:t>
            </a:r>
            <a:r>
              <a:rPr lang="en-US" dirty="0" smtClean="0"/>
              <a:t>deposition</a:t>
            </a:r>
          </a:p>
          <a:p>
            <a:pPr lvl="1"/>
            <a:r>
              <a:rPr lang="en-US" dirty="0" smtClean="0"/>
              <a:t>Parametric studies are performed -&gt; work ongoing</a:t>
            </a:r>
          </a:p>
          <a:p>
            <a:pPr lvl="1"/>
            <a:r>
              <a:rPr lang="en-US" dirty="0" smtClean="0"/>
              <a:t>Width nicely tailorable by power and velocity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1385993E-FB82-8073-8B68-FCC8584B8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17719" r="14536" b="12381"/>
          <a:stretch/>
        </p:blipFill>
        <p:spPr>
          <a:xfrm>
            <a:off x="8616280" y="4018910"/>
            <a:ext cx="3162698" cy="22675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b="34047"/>
          <a:stretch/>
        </p:blipFill>
        <p:spPr>
          <a:xfrm rot="5400000">
            <a:off x="9064978" y="3572506"/>
            <a:ext cx="2267594" cy="316040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E63952AC-BE29-CE17-E40D-0DE04EFBB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000" y="1068"/>
            <a:ext cx="900000" cy="11035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0ED506E-ED13-5279-677E-4BD257681D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47"/>
          <a:stretch/>
        </p:blipFill>
        <p:spPr>
          <a:xfrm>
            <a:off x="339401" y="4075099"/>
            <a:ext cx="3276253" cy="21980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638" y="4075098"/>
            <a:ext cx="4428618" cy="219802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0F6B8FDA-D277-A74C-28BC-6995EBBB2A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204443"/>
            <a:ext cx="3907299" cy="28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07F5A864-FE0C-4768-B997-89ACAC5B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O.5. Advanced heat sink </a:t>
            </a:r>
            <a:r>
              <a:rPr lang="en-US" dirty="0" smtClean="0"/>
              <a:t>geometries - MB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CDB8FC8D-F323-4C53-8B80-409C027F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Standard MB chain</a:t>
            </a:r>
          </a:p>
          <a:p>
            <a:pPr lvl="1"/>
            <a:r>
              <a:rPr lang="en-US" dirty="0" smtClean="0"/>
              <a:t>Wider MB </a:t>
            </a: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</a:t>
            </a:r>
            <a:r>
              <a:rPr lang="en-US" dirty="0" smtClean="0"/>
              <a:t>larger ΔT and maximum at edges</a:t>
            </a:r>
          </a:p>
          <a:p>
            <a:pPr lvl="1"/>
            <a:r>
              <a:rPr lang="en-US" dirty="0" smtClean="0"/>
              <a:t>Larger ΔT </a:t>
            </a: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en-US" dirty="0" smtClean="0"/>
              <a:t> higher risk for macro crack</a:t>
            </a:r>
          </a:p>
          <a:p>
            <a:pPr marL="215900" lvl="1" indent="0">
              <a:buNone/>
            </a:pP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Solution: reduction in width</a:t>
            </a:r>
            <a:endParaRPr lang="en-US" dirty="0" smtClean="0"/>
          </a:p>
          <a:p>
            <a:r>
              <a:rPr lang="en-US" dirty="0" smtClean="0"/>
              <a:t>Goal: Wider MB-chain w/o macro crack</a:t>
            </a:r>
          </a:p>
          <a:p>
            <a:pPr lvl="1"/>
            <a:r>
              <a:rPr lang="en-US" dirty="0" smtClean="0"/>
              <a:t>No increase of ΔT with the width of the MB</a:t>
            </a:r>
          </a:p>
          <a:p>
            <a:pPr marL="215900" lvl="1" indent="0">
              <a:buNone/>
            </a:pP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en-US" dirty="0" smtClean="0"/>
              <a:t> </a:t>
            </a: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</a:rPr>
              <a:t>Non circular cooling channel</a:t>
            </a:r>
          </a:p>
          <a:p>
            <a:pPr lvl="1"/>
            <a:r>
              <a:rPr lang="en-US" dirty="0" smtClean="0"/>
              <a:t>Minimum T at edges to reduce stress at center</a:t>
            </a:r>
          </a:p>
          <a:p>
            <a:pPr lvl="1"/>
            <a:r>
              <a:rPr lang="en-US" dirty="0" smtClean="0"/>
              <a:t>More resistant against edge loadings</a:t>
            </a:r>
          </a:p>
          <a:p>
            <a:pPr marL="215900" lvl="1" indent="0">
              <a:buNone/>
            </a:pP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</a:t>
            </a: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</a:rPr>
              <a:t>More </a:t>
            </a: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</a:rPr>
              <a:t>armor in the </a:t>
            </a: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</a:rPr>
              <a:t>center</a:t>
            </a:r>
            <a:endParaRPr lang="en-US" dirty="0" smtClean="0"/>
          </a:p>
          <a:p>
            <a:pPr lvl="1"/>
            <a:r>
              <a:rPr lang="en-US" dirty="0" smtClean="0"/>
              <a:t>Total amount of W reduced by &gt; 20% using minimum of 5 mm armor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E3D0E84C-3E77-41E9-A156-D4D488A11D0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 smtClean="0"/>
              <a:t>AM of </a:t>
            </a:r>
            <a:r>
              <a:rPr lang="en-GB" dirty="0" err="1" smtClean="0"/>
              <a:t>Monoblocks</a:t>
            </a:r>
            <a:r>
              <a:rPr lang="en-GB" dirty="0" smtClean="0"/>
              <a:t> and cooling channel</a:t>
            </a:r>
          </a:p>
          <a:p>
            <a:pPr lvl="1"/>
            <a:r>
              <a:rPr lang="en-GB" dirty="0" smtClean="0"/>
              <a:t>Same width (28 mm) and cooling channel area</a:t>
            </a:r>
          </a:p>
          <a:p>
            <a:pPr lvl="1"/>
            <a:r>
              <a:rPr lang="en-GB" dirty="0" smtClean="0"/>
              <a:t>Lower (170°C @ 10 MW/m²) and homogeneous (</a:t>
            </a:r>
            <a:r>
              <a:rPr lang="en-US" dirty="0" smtClean="0"/>
              <a:t>ΔT: 150°C </a:t>
            </a:r>
            <a:r>
              <a:rPr lang="en-US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</a:t>
            </a:r>
            <a:r>
              <a:rPr lang="en-US" b="1" dirty="0" smtClean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5°C</a:t>
            </a:r>
            <a:r>
              <a:rPr lang="en-US" dirty="0" smtClean="0"/>
              <a:t>) </a:t>
            </a:r>
            <a:r>
              <a:rPr lang="en-GB" dirty="0" smtClean="0"/>
              <a:t>surface temperature</a:t>
            </a:r>
            <a:endParaRPr lang="en-GB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7"/>
          <a:stretch/>
        </p:blipFill>
        <p:spPr>
          <a:xfrm>
            <a:off x="6264000" y="2928224"/>
            <a:ext cx="3217017" cy="24449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62"/>
          <a:stretch/>
        </p:blipFill>
        <p:spPr>
          <a:xfrm>
            <a:off x="8904312" y="4049476"/>
            <a:ext cx="2856974" cy="218783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8" t="39433" r="800" b="11587"/>
          <a:stretch/>
        </p:blipFill>
        <p:spPr>
          <a:xfrm>
            <a:off x="8748000" y="36000"/>
            <a:ext cx="95885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O.5. Advanced heat sink </a:t>
            </a:r>
            <a:r>
              <a:rPr lang="en-US" dirty="0" smtClean="0"/>
              <a:t>geometries - MB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8" t="39433" r="800" b="11587"/>
          <a:stretch/>
        </p:blipFill>
        <p:spPr>
          <a:xfrm>
            <a:off x="8748000" y="36000"/>
            <a:ext cx="958858" cy="104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7" y="1428106"/>
            <a:ext cx="7635813" cy="297901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3284984"/>
            <a:ext cx="6660000" cy="2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O.5. Advanced heat sink </a:t>
            </a:r>
            <a:r>
              <a:rPr lang="en-US" dirty="0" smtClean="0"/>
              <a:t>geometries - MB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40767"/>
            <a:ext cx="6010441" cy="45994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/>
          <a:stretch/>
        </p:blipFill>
        <p:spPr>
          <a:xfrm>
            <a:off x="6312024" y="1316426"/>
            <a:ext cx="5898233" cy="46237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8" t="39433" r="800" b="11587"/>
          <a:stretch/>
        </p:blipFill>
        <p:spPr>
          <a:xfrm>
            <a:off x="8748000" y="36000"/>
            <a:ext cx="95885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O.5. </a:t>
            </a:r>
            <a:r>
              <a:rPr lang="en-US" dirty="0" smtClean="0"/>
              <a:t>Advanced heat sink </a:t>
            </a:r>
            <a:r>
              <a:rPr lang="en-US" dirty="0"/>
              <a:t>g</a:t>
            </a:r>
            <a:r>
              <a:rPr lang="en-US" dirty="0" smtClean="0"/>
              <a:t>eometries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Improving the heat transfer of the cooling channel</a:t>
            </a:r>
          </a:p>
          <a:p>
            <a:pPr>
              <a:lnSpc>
                <a:spcPct val="95000"/>
              </a:lnSpc>
            </a:pPr>
            <a:r>
              <a:rPr lang="en-US" dirty="0"/>
              <a:t>Double Channel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W: 11 mm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H: 10.82 mm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L: 150 mm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T</a:t>
            </a:r>
            <a:r>
              <a:rPr lang="en-US" baseline="-25000" dirty="0" smtClean="0"/>
              <a:t>W</a:t>
            </a:r>
            <a:r>
              <a:rPr lang="en-US" dirty="0"/>
              <a:t>: 2 mm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R</a:t>
            </a:r>
            <a:r>
              <a:rPr lang="en-US" baseline="-25000" dirty="0"/>
              <a:t>C</a:t>
            </a:r>
            <a:r>
              <a:rPr lang="en-US" dirty="0"/>
              <a:t>: 0.5 mm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L</a:t>
            </a:r>
            <a:r>
              <a:rPr lang="en-US" baseline="-25000" dirty="0"/>
              <a:t>C</a:t>
            </a:r>
            <a:r>
              <a:rPr lang="en-US" dirty="0"/>
              <a:t>: 20 mm</a:t>
            </a:r>
          </a:p>
          <a:p>
            <a:pPr>
              <a:lnSpc>
                <a:spcPct val="95000"/>
              </a:lnSpc>
            </a:pPr>
            <a:r>
              <a:rPr lang="en-US" dirty="0"/>
              <a:t>Ribs: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G</a:t>
            </a:r>
            <a:r>
              <a:rPr lang="en-US" baseline="-25000" dirty="0"/>
              <a:t>R</a:t>
            </a:r>
            <a:r>
              <a:rPr lang="en-US" dirty="0"/>
              <a:t>: 1 mm</a:t>
            </a:r>
          </a:p>
          <a:p>
            <a:pPr lvl="1">
              <a:lnSpc>
                <a:spcPct val="95000"/>
              </a:lnSpc>
            </a:pP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: 60°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T</a:t>
            </a:r>
            <a:r>
              <a:rPr lang="en-US" baseline="-25000" dirty="0"/>
              <a:t>R</a:t>
            </a:r>
            <a:r>
              <a:rPr lang="en-US" dirty="0"/>
              <a:t>: 1 mm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D</a:t>
            </a:r>
            <a:r>
              <a:rPr lang="en-US" baseline="-25000" dirty="0"/>
              <a:t>R</a:t>
            </a:r>
            <a:r>
              <a:rPr lang="en-US" dirty="0"/>
              <a:t>: 3 mm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H</a:t>
            </a:r>
            <a:r>
              <a:rPr lang="en-US" baseline="-25000" dirty="0"/>
              <a:t>R</a:t>
            </a:r>
            <a:r>
              <a:rPr lang="en-US" dirty="0"/>
              <a:t>: 3.75 </a:t>
            </a:r>
            <a:r>
              <a:rPr lang="en-US" dirty="0" smtClean="0"/>
              <a:t>mm</a:t>
            </a:r>
          </a:p>
          <a:p>
            <a:pPr lvl="1">
              <a:lnSpc>
                <a:spcPct val="95000"/>
              </a:lnSpc>
            </a:pPr>
            <a:r>
              <a:rPr lang="en-US" dirty="0" smtClean="0"/>
              <a:t>l </a:t>
            </a:r>
            <a:r>
              <a:rPr lang="en-US" dirty="0"/>
              <a:t>≈ 3.6 </a:t>
            </a:r>
            <a:r>
              <a:rPr lang="en-US" dirty="0" smtClean="0"/>
              <a:t>mm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E3849B3-E6D1-DFB3-AA34-EBFACE09A9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0256" y="2132856"/>
            <a:ext cx="5900400" cy="42864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8C0B54F0-A52D-3813-4E05-3EAC1413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542" y="2172756"/>
            <a:ext cx="2726551" cy="17603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7416C44F-8F8E-7BF8-3249-6EF4DACE4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412" b="1642"/>
          <a:stretch/>
        </p:blipFill>
        <p:spPr>
          <a:xfrm>
            <a:off x="5519936" y="2348880"/>
            <a:ext cx="3024336" cy="1368152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xmlns="" id="{4B74B20E-7591-627C-A689-7B137F3A7F3E}"/>
              </a:ext>
            </a:extLst>
          </p:cNvPr>
          <p:cNvCxnSpPr>
            <a:cxnSpLocks/>
          </p:cNvCxnSpPr>
          <p:nvPr/>
        </p:nvCxnSpPr>
        <p:spPr>
          <a:xfrm>
            <a:off x="2931035" y="3245349"/>
            <a:ext cx="171383" cy="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52">
            <a:extLst>
              <a:ext uri="{FF2B5EF4-FFF2-40B4-BE49-F238E27FC236}">
                <a16:creationId xmlns:a16="http://schemas.microsoft.com/office/drawing/2014/main" xmlns="" id="{58D79981-7C75-CFB9-0BA9-71A27BD6D725}"/>
              </a:ext>
            </a:extLst>
          </p:cNvPr>
          <p:cNvSpPr txBox="1"/>
          <p:nvPr/>
        </p:nvSpPr>
        <p:spPr>
          <a:xfrm>
            <a:off x="3367780" y="2640475"/>
            <a:ext cx="38765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W</a:t>
            </a:r>
          </a:p>
        </p:txBody>
      </p:sp>
      <p:sp>
        <p:nvSpPr>
          <p:cNvPr id="15" name="Textfeld 54">
            <a:extLst>
              <a:ext uri="{FF2B5EF4-FFF2-40B4-BE49-F238E27FC236}">
                <a16:creationId xmlns:a16="http://schemas.microsoft.com/office/drawing/2014/main" xmlns="" id="{516B9CD0-B13E-8FD0-B1A7-57803D2B7B5F}"/>
              </a:ext>
            </a:extLst>
          </p:cNvPr>
          <p:cNvSpPr txBox="1"/>
          <p:nvPr/>
        </p:nvSpPr>
        <p:spPr>
          <a:xfrm>
            <a:off x="3545921" y="2988235"/>
            <a:ext cx="387659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H</a:t>
            </a:r>
          </a:p>
        </p:txBody>
      </p:sp>
      <p:sp>
        <p:nvSpPr>
          <p:cNvPr id="16" name="Textfeld 57">
            <a:extLst>
              <a:ext uri="{FF2B5EF4-FFF2-40B4-BE49-F238E27FC236}">
                <a16:creationId xmlns:a16="http://schemas.microsoft.com/office/drawing/2014/main" xmlns="" id="{75B79AF5-E485-4445-B2BD-14499E8E77F3}"/>
              </a:ext>
            </a:extLst>
          </p:cNvPr>
          <p:cNvSpPr txBox="1"/>
          <p:nvPr/>
        </p:nvSpPr>
        <p:spPr>
          <a:xfrm>
            <a:off x="3367780" y="1849382"/>
            <a:ext cx="163019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cross section</a:t>
            </a:r>
          </a:p>
        </p:txBody>
      </p:sp>
      <p:sp>
        <p:nvSpPr>
          <p:cNvPr id="17" name="Textfeld 58">
            <a:extLst>
              <a:ext uri="{FF2B5EF4-FFF2-40B4-BE49-F238E27FC236}">
                <a16:creationId xmlns:a16="http://schemas.microsoft.com/office/drawing/2014/main" xmlns="" id="{E75215C0-2F1F-800E-F1ED-0085248BEECB}"/>
              </a:ext>
            </a:extLst>
          </p:cNvPr>
          <p:cNvSpPr txBox="1"/>
          <p:nvPr/>
        </p:nvSpPr>
        <p:spPr>
          <a:xfrm>
            <a:off x="6241590" y="1844824"/>
            <a:ext cx="163019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top view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xmlns="" id="{F14AA8B5-262C-F550-8F65-7C3F5244A1E0}"/>
              </a:ext>
            </a:extLst>
          </p:cNvPr>
          <p:cNvCxnSpPr>
            <a:cxnSpLocks/>
          </p:cNvCxnSpPr>
          <p:nvPr/>
        </p:nvCxnSpPr>
        <p:spPr>
          <a:xfrm>
            <a:off x="4643787" y="2455283"/>
            <a:ext cx="0" cy="33660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xmlns="" id="{42FA785F-0BE2-868E-626E-D016D3127906}"/>
              </a:ext>
            </a:extLst>
          </p:cNvPr>
          <p:cNvCxnSpPr>
            <a:cxnSpLocks/>
          </p:cNvCxnSpPr>
          <p:nvPr/>
        </p:nvCxnSpPr>
        <p:spPr>
          <a:xfrm>
            <a:off x="6387206" y="3114774"/>
            <a:ext cx="0" cy="26640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26">
            <a:extLst>
              <a:ext uri="{FF2B5EF4-FFF2-40B4-BE49-F238E27FC236}">
                <a16:creationId xmlns:a16="http://schemas.microsoft.com/office/drawing/2014/main" xmlns="" id="{83036193-BD65-1613-7EFF-4AA5DE596D10}"/>
              </a:ext>
            </a:extLst>
          </p:cNvPr>
          <p:cNvSpPr txBox="1"/>
          <p:nvPr/>
        </p:nvSpPr>
        <p:spPr>
          <a:xfrm>
            <a:off x="5877187" y="3036684"/>
            <a:ext cx="569327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D</a:t>
            </a:r>
            <a:r>
              <a:rPr lang="en-US" baseline="-25000" dirty="0"/>
              <a:t>R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xmlns="" id="{DECCC5A9-ADF1-05CF-8057-5B0472DF54F9}"/>
              </a:ext>
            </a:extLst>
          </p:cNvPr>
          <p:cNvCxnSpPr>
            <a:cxnSpLocks/>
          </p:cNvCxnSpPr>
          <p:nvPr/>
        </p:nvCxnSpPr>
        <p:spPr>
          <a:xfrm>
            <a:off x="7663507" y="2901978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xmlns="" id="{E06E1DA7-5871-8316-5B10-280572B016D9}"/>
              </a:ext>
            </a:extLst>
          </p:cNvPr>
          <p:cNvCxnSpPr>
            <a:cxnSpLocks/>
          </p:cNvCxnSpPr>
          <p:nvPr/>
        </p:nvCxnSpPr>
        <p:spPr>
          <a:xfrm>
            <a:off x="7663507" y="3123094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9">
            <a:extLst>
              <a:ext uri="{FF2B5EF4-FFF2-40B4-BE49-F238E27FC236}">
                <a16:creationId xmlns:a16="http://schemas.microsoft.com/office/drawing/2014/main" xmlns="" id="{91FDB15C-225F-BEB6-ABAC-9189D409DE0B}"/>
              </a:ext>
            </a:extLst>
          </p:cNvPr>
          <p:cNvSpPr txBox="1"/>
          <p:nvPr/>
        </p:nvSpPr>
        <p:spPr>
          <a:xfrm>
            <a:off x="7148958" y="2842059"/>
            <a:ext cx="569327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T</a:t>
            </a:r>
            <a:r>
              <a:rPr lang="en-US" baseline="-25000" dirty="0"/>
              <a:t>R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xmlns="" id="{7C1163AD-204C-E0E4-634A-53EE56AFF2FA}"/>
              </a:ext>
            </a:extLst>
          </p:cNvPr>
          <p:cNvCxnSpPr>
            <a:cxnSpLocks/>
          </p:cNvCxnSpPr>
          <p:nvPr/>
        </p:nvCxnSpPr>
        <p:spPr>
          <a:xfrm>
            <a:off x="7672039" y="3599041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prstDash val="sysDot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ogen 24">
            <a:extLst>
              <a:ext uri="{FF2B5EF4-FFF2-40B4-BE49-F238E27FC236}">
                <a16:creationId xmlns:a16="http://schemas.microsoft.com/office/drawing/2014/main" xmlns="" id="{055AAD1C-BA96-48A3-458D-D4A52E545205}"/>
              </a:ext>
            </a:extLst>
          </p:cNvPr>
          <p:cNvSpPr/>
          <p:nvPr/>
        </p:nvSpPr>
        <p:spPr>
          <a:xfrm>
            <a:off x="7565308" y="3604896"/>
            <a:ext cx="216024" cy="232342"/>
          </a:xfrm>
          <a:prstGeom prst="arc">
            <a:avLst>
              <a:gd name="adj1" fmla="val 16200000"/>
              <a:gd name="adj2" fmla="val 20301309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26" name="Textfeld 32">
            <a:extLst>
              <a:ext uri="{FF2B5EF4-FFF2-40B4-BE49-F238E27FC236}">
                <a16:creationId xmlns:a16="http://schemas.microsoft.com/office/drawing/2014/main" xmlns="" id="{72E83C15-4A6D-937C-D748-CFCBA0ADF6DA}"/>
              </a:ext>
            </a:extLst>
          </p:cNvPr>
          <p:cNvSpPr txBox="1"/>
          <p:nvPr/>
        </p:nvSpPr>
        <p:spPr>
          <a:xfrm>
            <a:off x="7746749" y="3400019"/>
            <a:ext cx="288427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>
                <a:latin typeface="Symbol" panose="05050102010706020507" pitchFamily="18" charset="2"/>
              </a:rPr>
              <a:t>a</a:t>
            </a:r>
            <a:endParaRPr lang="en-US" baseline="-25000" dirty="0">
              <a:latin typeface="Symbol" panose="05050102010706020507" pitchFamily="18" charset="2"/>
            </a:endParaRP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xmlns="" id="{0EB4DC1A-3728-C415-A634-29A129923FA0}"/>
              </a:ext>
            </a:extLst>
          </p:cNvPr>
          <p:cNvCxnSpPr>
            <a:cxnSpLocks/>
          </p:cNvCxnSpPr>
          <p:nvPr/>
        </p:nvCxnSpPr>
        <p:spPr>
          <a:xfrm flipH="1">
            <a:off x="9241430" y="4886317"/>
            <a:ext cx="1283500" cy="735664"/>
          </a:xfrm>
          <a:prstGeom prst="straightConnector1">
            <a:avLst/>
          </a:prstGeom>
          <a:ln w="38100">
            <a:solidFill>
              <a:schemeClr val="accent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33">
            <a:extLst>
              <a:ext uri="{FF2B5EF4-FFF2-40B4-BE49-F238E27FC236}">
                <a16:creationId xmlns:a16="http://schemas.microsoft.com/office/drawing/2014/main" xmlns="" id="{8A44A953-6D07-69E0-82C1-0FCEA1460532}"/>
              </a:ext>
            </a:extLst>
          </p:cNvPr>
          <p:cNvSpPr txBox="1"/>
          <p:nvPr/>
        </p:nvSpPr>
        <p:spPr>
          <a:xfrm rot="19838550">
            <a:off x="8649289" y="5238971"/>
            <a:ext cx="2795668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coolant flow direction</a:t>
            </a:r>
          </a:p>
        </p:txBody>
      </p:sp>
      <p:sp>
        <p:nvSpPr>
          <p:cNvPr id="29" name="Textfeld 36">
            <a:extLst>
              <a:ext uri="{FF2B5EF4-FFF2-40B4-BE49-F238E27FC236}">
                <a16:creationId xmlns:a16="http://schemas.microsoft.com/office/drawing/2014/main" xmlns="" id="{2C250841-B2B2-DC5D-85D6-93478944C7BB}"/>
              </a:ext>
            </a:extLst>
          </p:cNvPr>
          <p:cNvSpPr txBox="1"/>
          <p:nvPr/>
        </p:nvSpPr>
        <p:spPr>
          <a:xfrm>
            <a:off x="6350198" y="3537093"/>
            <a:ext cx="569327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G</a:t>
            </a:r>
            <a:r>
              <a:rPr lang="en-US" baseline="-25000" dirty="0"/>
              <a:t>R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xmlns="" id="{83470ED7-C5EF-C9E8-B48B-F2C9197D8529}"/>
              </a:ext>
            </a:extLst>
          </p:cNvPr>
          <p:cNvCxnSpPr>
            <a:cxnSpLocks/>
          </p:cNvCxnSpPr>
          <p:nvPr/>
        </p:nvCxnSpPr>
        <p:spPr>
          <a:xfrm rot="5400000">
            <a:off x="6888086" y="3472671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xmlns="" id="{1F6F8377-6A89-DCBE-DDA5-2F7588E48F16}"/>
              </a:ext>
            </a:extLst>
          </p:cNvPr>
          <p:cNvCxnSpPr>
            <a:cxnSpLocks/>
          </p:cNvCxnSpPr>
          <p:nvPr/>
        </p:nvCxnSpPr>
        <p:spPr>
          <a:xfrm rot="5400000">
            <a:off x="6702224" y="3472671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xmlns="" id="{538628B0-0F9A-7155-3365-7F9DF3FD7860}"/>
              </a:ext>
            </a:extLst>
          </p:cNvPr>
          <p:cNvCxnSpPr>
            <a:cxnSpLocks/>
          </p:cNvCxnSpPr>
          <p:nvPr/>
        </p:nvCxnSpPr>
        <p:spPr>
          <a:xfrm>
            <a:off x="3854226" y="2780928"/>
            <a:ext cx="0" cy="88099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xmlns="" id="{A30DB99A-D745-426F-0582-765F73E62E00}"/>
              </a:ext>
            </a:extLst>
          </p:cNvPr>
          <p:cNvCxnSpPr>
            <a:cxnSpLocks/>
          </p:cNvCxnSpPr>
          <p:nvPr/>
        </p:nvCxnSpPr>
        <p:spPr>
          <a:xfrm>
            <a:off x="3101894" y="2957317"/>
            <a:ext cx="879847" cy="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50">
            <a:extLst>
              <a:ext uri="{FF2B5EF4-FFF2-40B4-BE49-F238E27FC236}">
                <a16:creationId xmlns:a16="http://schemas.microsoft.com/office/drawing/2014/main" xmlns="" id="{7A275CDC-98D8-4442-88D7-FCF7B223FF57}"/>
              </a:ext>
            </a:extLst>
          </p:cNvPr>
          <p:cNvSpPr txBox="1"/>
          <p:nvPr/>
        </p:nvSpPr>
        <p:spPr>
          <a:xfrm>
            <a:off x="4155360" y="2636912"/>
            <a:ext cx="569327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/>
              <a:t>H</a:t>
            </a:r>
            <a:r>
              <a:rPr lang="en-US" baseline="-25000" dirty="0"/>
              <a:t>R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xmlns="" id="{04D2E55F-5DC3-E0AF-C859-A74F9DF79EC2}"/>
              </a:ext>
            </a:extLst>
          </p:cNvPr>
          <p:cNvGrpSpPr/>
          <p:nvPr/>
        </p:nvGrpSpPr>
        <p:grpSpPr>
          <a:xfrm>
            <a:off x="2904692" y="4884154"/>
            <a:ext cx="2233788" cy="1008112"/>
            <a:chOff x="6906655" y="2363874"/>
            <a:chExt cx="2233788" cy="1008112"/>
          </a:xfrm>
        </p:grpSpPr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xmlns="" id="{E0460FBD-53B8-9F6B-9A04-6529884191EF}"/>
                </a:ext>
              </a:extLst>
            </p:cNvPr>
            <p:cNvCxnSpPr/>
            <p:nvPr/>
          </p:nvCxnSpPr>
          <p:spPr>
            <a:xfrm>
              <a:off x="6908195" y="2363874"/>
              <a:ext cx="0" cy="360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xmlns="" id="{B04F0B19-B133-BDB7-518B-DCB2B7826FF9}"/>
                </a:ext>
              </a:extLst>
            </p:cNvPr>
            <p:cNvCxnSpPr/>
            <p:nvPr/>
          </p:nvCxnSpPr>
          <p:spPr>
            <a:xfrm>
              <a:off x="9140443" y="2363874"/>
              <a:ext cx="0" cy="3600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xmlns="" id="{6218FECE-8ADA-2EE4-AAB4-96C7D77CC3BA}"/>
                </a:ext>
              </a:extLst>
            </p:cNvPr>
            <p:cNvCxnSpPr/>
            <p:nvPr/>
          </p:nvCxnSpPr>
          <p:spPr>
            <a:xfrm>
              <a:off x="6908195" y="2363874"/>
              <a:ext cx="1114584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xmlns="" id="{381FCFE0-E01E-5B3D-CF73-7DA582F3BFA1}"/>
                </a:ext>
              </a:extLst>
            </p:cNvPr>
            <p:cNvCxnSpPr/>
            <p:nvPr/>
          </p:nvCxnSpPr>
          <p:spPr>
            <a:xfrm>
              <a:off x="6906655" y="2723914"/>
              <a:ext cx="1114584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xmlns="" id="{F836FB19-EF26-2A76-F295-C6553C45F987}"/>
                </a:ext>
              </a:extLst>
            </p:cNvPr>
            <p:cNvCxnSpPr/>
            <p:nvPr/>
          </p:nvCxnSpPr>
          <p:spPr>
            <a:xfrm flipH="1">
              <a:off x="8022779" y="2363874"/>
              <a:ext cx="1114584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xmlns="" id="{7330B72C-CDB2-6411-C08D-056FEAA2A9D6}"/>
                </a:ext>
              </a:extLst>
            </p:cNvPr>
            <p:cNvCxnSpPr/>
            <p:nvPr/>
          </p:nvCxnSpPr>
          <p:spPr>
            <a:xfrm flipH="1">
              <a:off x="8025859" y="2723914"/>
              <a:ext cx="1114584" cy="6480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xmlns="" id="{4A641361-96D0-8C31-6318-0FF0025F55A9}"/>
              </a:ext>
            </a:extLst>
          </p:cNvPr>
          <p:cNvCxnSpPr>
            <a:cxnSpLocks/>
          </p:cNvCxnSpPr>
          <p:nvPr/>
        </p:nvCxnSpPr>
        <p:spPr>
          <a:xfrm>
            <a:off x="4021586" y="4277188"/>
            <a:ext cx="0" cy="125458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xmlns="" id="{2F3918AB-9856-3590-86F4-1F7CFD9DB8BE}"/>
              </a:ext>
            </a:extLst>
          </p:cNvPr>
          <p:cNvCxnSpPr>
            <a:cxnSpLocks/>
          </p:cNvCxnSpPr>
          <p:nvPr/>
        </p:nvCxnSpPr>
        <p:spPr>
          <a:xfrm>
            <a:off x="4021586" y="5392266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xmlns="" id="{568EC121-9908-E6C8-6589-D163FFBEC376}"/>
              </a:ext>
            </a:extLst>
          </p:cNvPr>
          <p:cNvCxnSpPr>
            <a:cxnSpLocks/>
          </p:cNvCxnSpPr>
          <p:nvPr/>
        </p:nvCxnSpPr>
        <p:spPr>
          <a:xfrm>
            <a:off x="4021586" y="5892266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75">
            <a:extLst>
              <a:ext uri="{FF2B5EF4-FFF2-40B4-BE49-F238E27FC236}">
                <a16:creationId xmlns:a16="http://schemas.microsoft.com/office/drawing/2014/main" xmlns="" id="{ECFAB0AF-26BE-7547-B10C-A3098E824DA6}"/>
              </a:ext>
            </a:extLst>
          </p:cNvPr>
          <p:cNvSpPr txBox="1"/>
          <p:nvPr/>
        </p:nvSpPr>
        <p:spPr>
          <a:xfrm>
            <a:off x="3678213" y="5497088"/>
            <a:ext cx="569327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1600" dirty="0"/>
              <a:t>T</a:t>
            </a:r>
            <a:r>
              <a:rPr lang="en-US" sz="1600" baseline="-25000" dirty="0"/>
              <a:t>R</a:t>
            </a:r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xmlns="" id="{3572B1B4-8DDD-2C33-97B2-7825730ECA8D}"/>
              </a:ext>
            </a:extLst>
          </p:cNvPr>
          <p:cNvCxnSpPr>
            <a:cxnSpLocks/>
          </p:cNvCxnSpPr>
          <p:nvPr/>
        </p:nvCxnSpPr>
        <p:spPr>
          <a:xfrm>
            <a:off x="2904692" y="4884154"/>
            <a:ext cx="2789745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xmlns="" id="{55F2EAE4-F1A6-DC56-9A9F-4D8CA2318E0E}"/>
              </a:ext>
            </a:extLst>
          </p:cNvPr>
          <p:cNvCxnSpPr>
            <a:cxnSpLocks/>
          </p:cNvCxnSpPr>
          <p:nvPr/>
        </p:nvCxnSpPr>
        <p:spPr>
          <a:xfrm>
            <a:off x="3630669" y="5892266"/>
            <a:ext cx="2063768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xmlns="" id="{86141DA8-F9CE-4079-EF1F-EB9B296BA028}"/>
              </a:ext>
            </a:extLst>
          </p:cNvPr>
          <p:cNvCxnSpPr>
            <a:cxnSpLocks/>
          </p:cNvCxnSpPr>
          <p:nvPr/>
        </p:nvCxnSpPr>
        <p:spPr>
          <a:xfrm>
            <a:off x="2905722" y="4277188"/>
            <a:ext cx="0" cy="64444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79">
            <a:extLst>
              <a:ext uri="{FF2B5EF4-FFF2-40B4-BE49-F238E27FC236}">
                <a16:creationId xmlns:a16="http://schemas.microsoft.com/office/drawing/2014/main" xmlns="" id="{E9F79309-3B2B-7508-E4EA-E15CC39F7938}"/>
              </a:ext>
            </a:extLst>
          </p:cNvPr>
          <p:cNvSpPr txBox="1"/>
          <p:nvPr/>
        </p:nvSpPr>
        <p:spPr>
          <a:xfrm>
            <a:off x="3730079" y="5080035"/>
            <a:ext cx="288427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dirty="0">
                <a:latin typeface="Symbol" panose="05050102010706020507" pitchFamily="18" charset="2"/>
              </a:rPr>
              <a:t>a</a:t>
            </a:r>
            <a:endParaRPr lang="en-US" baseline="-25000" dirty="0">
              <a:latin typeface="Symbol" panose="05050102010706020507" pitchFamily="18" charset="2"/>
            </a:endParaRPr>
          </a:p>
        </p:txBody>
      </p:sp>
      <p:sp>
        <p:nvSpPr>
          <p:cNvPr id="50" name="Bogen 49">
            <a:extLst>
              <a:ext uri="{FF2B5EF4-FFF2-40B4-BE49-F238E27FC236}">
                <a16:creationId xmlns:a16="http://schemas.microsoft.com/office/drawing/2014/main" xmlns="" id="{6B7AE10A-87BC-325C-4C25-20A61891CD3F}"/>
              </a:ext>
            </a:extLst>
          </p:cNvPr>
          <p:cNvSpPr/>
          <p:nvPr/>
        </p:nvSpPr>
        <p:spPr>
          <a:xfrm>
            <a:off x="3611577" y="5036088"/>
            <a:ext cx="827718" cy="854053"/>
          </a:xfrm>
          <a:prstGeom prst="arc">
            <a:avLst>
              <a:gd name="adj1" fmla="val 12135959"/>
              <a:gd name="adj2" fmla="val 16132277"/>
            </a:avLst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xmlns="" id="{41589862-A414-CE6D-657E-18A4A9B05242}"/>
              </a:ext>
            </a:extLst>
          </p:cNvPr>
          <p:cNvCxnSpPr>
            <a:cxnSpLocks/>
          </p:cNvCxnSpPr>
          <p:nvPr/>
        </p:nvCxnSpPr>
        <p:spPr>
          <a:xfrm rot="5400000">
            <a:off x="2976309" y="4369867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xmlns="" id="{07758CC2-E702-C9EB-6985-598E9347137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52031" y="4369867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83">
            <a:extLst>
              <a:ext uri="{FF2B5EF4-FFF2-40B4-BE49-F238E27FC236}">
                <a16:creationId xmlns:a16="http://schemas.microsoft.com/office/drawing/2014/main" xmlns="" id="{841E39B6-5FF2-EFD0-9B1C-986E30D2CE9B}"/>
              </a:ext>
            </a:extLst>
          </p:cNvPr>
          <p:cNvSpPr txBox="1"/>
          <p:nvPr/>
        </p:nvSpPr>
        <p:spPr>
          <a:xfrm>
            <a:off x="4350900" y="4454774"/>
            <a:ext cx="2629106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1600" dirty="0"/>
              <a:t>l = T</a:t>
            </a:r>
            <a:r>
              <a:rPr lang="en-US" sz="1600" baseline="-25000" dirty="0"/>
              <a:t>R</a:t>
            </a:r>
            <a:r>
              <a:rPr lang="en-US" sz="1600" dirty="0"/>
              <a:t> + (W-2G</a:t>
            </a:r>
            <a:r>
              <a:rPr lang="en-US" sz="1600" baseline="-25000" dirty="0"/>
              <a:t>R</a:t>
            </a:r>
            <a:r>
              <a:rPr lang="en-US" sz="1600" dirty="0"/>
              <a:t>)/[2tan(</a:t>
            </a:r>
            <a:r>
              <a:rPr lang="en-US" sz="1600" dirty="0">
                <a:latin typeface="Symbol" panose="05050102010706020507" pitchFamily="18" charset="2"/>
              </a:rPr>
              <a:t>a</a:t>
            </a:r>
            <a:r>
              <a:rPr lang="en-US" sz="1600" dirty="0"/>
              <a:t>)]</a:t>
            </a:r>
          </a:p>
        </p:txBody>
      </p: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xmlns="" id="{3C52F134-1688-2DD4-E41F-568F292606CB}"/>
              </a:ext>
            </a:extLst>
          </p:cNvPr>
          <p:cNvCxnSpPr>
            <a:cxnSpLocks/>
          </p:cNvCxnSpPr>
          <p:nvPr/>
        </p:nvCxnSpPr>
        <p:spPr>
          <a:xfrm>
            <a:off x="5406405" y="5892266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xmlns="" id="{2883E1D1-697E-A979-B6E6-61BCC615502E}"/>
              </a:ext>
            </a:extLst>
          </p:cNvPr>
          <p:cNvCxnSpPr>
            <a:cxnSpLocks/>
          </p:cNvCxnSpPr>
          <p:nvPr/>
        </p:nvCxnSpPr>
        <p:spPr>
          <a:xfrm>
            <a:off x="5406405" y="4747780"/>
            <a:ext cx="0" cy="134491"/>
          </a:xfrm>
          <a:prstGeom prst="straightConnector1">
            <a:avLst/>
          </a:prstGeom>
          <a:ln w="12700">
            <a:solidFill>
              <a:schemeClr val="accent1"/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86">
            <a:extLst>
              <a:ext uri="{FF2B5EF4-FFF2-40B4-BE49-F238E27FC236}">
                <a16:creationId xmlns:a16="http://schemas.microsoft.com/office/drawing/2014/main" xmlns="" id="{3F267159-DFC4-DBA6-9948-761C61C38655}"/>
              </a:ext>
            </a:extLst>
          </p:cNvPr>
          <p:cNvSpPr txBox="1"/>
          <p:nvPr/>
        </p:nvSpPr>
        <p:spPr>
          <a:xfrm>
            <a:off x="2796252" y="4149080"/>
            <a:ext cx="1331463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US" sz="1600" dirty="0"/>
              <a:t>(W-2G</a:t>
            </a:r>
            <a:r>
              <a:rPr lang="en-US" sz="1600" baseline="-25000" dirty="0"/>
              <a:t>R</a:t>
            </a:r>
            <a:r>
              <a:rPr lang="en-US" sz="1600" dirty="0"/>
              <a:t>)/2</a:t>
            </a:r>
          </a:p>
        </p:txBody>
      </p:sp>
      <p:pic>
        <p:nvPicPr>
          <p:cNvPr id="64" name="Grafik 6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8" t="39433" r="800" b="11587"/>
          <a:stretch/>
        </p:blipFill>
        <p:spPr>
          <a:xfrm>
            <a:off x="8748000" y="36000"/>
            <a:ext cx="95885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drinnen, Wand, Schreibtisch enthält.&#10;&#10;Automatisch generierte Beschreibung">
            <a:extLst>
              <a:ext uri="{FF2B5EF4-FFF2-40B4-BE49-F238E27FC236}">
                <a16:creationId xmlns:a16="http://schemas.microsoft.com/office/drawing/2014/main" xmlns="" id="{427EABEF-593D-899B-4C95-DBF90D730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99" y="2295344"/>
            <a:ext cx="5422080" cy="40677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O.5. Advanced heat sink geometries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4000" y="1439999"/>
            <a:ext cx="5470496" cy="4824000"/>
          </a:xfrm>
        </p:spPr>
        <p:txBody>
          <a:bodyPr/>
          <a:lstStyle/>
          <a:p>
            <a:r>
              <a:rPr lang="en-GB" dirty="0" smtClean="0"/>
              <a:t>Printing of </a:t>
            </a:r>
            <a:r>
              <a:rPr lang="en-GB" dirty="0" smtClean="0"/>
              <a:t>steel at </a:t>
            </a:r>
            <a:r>
              <a:rPr lang="en-GB" dirty="0" smtClean="0"/>
              <a:t>FZJ (SLM)</a:t>
            </a:r>
            <a:endParaRPr lang="en-GB" dirty="0" smtClean="0"/>
          </a:p>
          <a:p>
            <a:pPr lvl="1"/>
            <a:r>
              <a:rPr lang="en-GB" dirty="0" smtClean="0"/>
              <a:t>He tightness measured on test cylinders</a:t>
            </a:r>
          </a:p>
          <a:p>
            <a:pPr lvl="1"/>
            <a:r>
              <a:rPr lang="en-GB" dirty="0" smtClean="0"/>
              <a:t>Open and closed channel successful</a:t>
            </a:r>
          </a:p>
          <a:p>
            <a:r>
              <a:rPr lang="en-GB" dirty="0" smtClean="0"/>
              <a:t>Further geometries and Cu (at IFAM) </a:t>
            </a:r>
            <a:br>
              <a:rPr lang="en-GB" dirty="0" smtClean="0"/>
            </a:br>
            <a:r>
              <a:rPr lang="en-GB" dirty="0" smtClean="0"/>
              <a:t>are</a:t>
            </a:r>
            <a:r>
              <a:rPr lang="en-GB" dirty="0" smtClean="0"/>
              <a:t> </a:t>
            </a:r>
            <a:r>
              <a:rPr lang="en-GB" dirty="0"/>
              <a:t>planned for </a:t>
            </a:r>
            <a:r>
              <a:rPr lang="en-GB" dirty="0" smtClean="0"/>
              <a:t>this year</a:t>
            </a:r>
          </a:p>
          <a:p>
            <a:pPr lvl="1"/>
            <a:r>
              <a:rPr lang="en-GB" dirty="0" smtClean="0"/>
              <a:t>Hydrodynamic and high heat flux tests to assess potential and impact of design</a:t>
            </a:r>
            <a:endParaRPr lang="en-US" dirty="0"/>
          </a:p>
        </p:txBody>
      </p:sp>
      <p:sp>
        <p:nvSpPr>
          <p:cNvPr id="14" name="Titel 6">
            <a:extLst>
              <a:ext uri="{FF2B5EF4-FFF2-40B4-BE49-F238E27FC236}">
                <a16:creationId xmlns:a16="http://schemas.microsoft.com/office/drawing/2014/main" xmlns="" id="{FD4A5BCD-9028-131D-94E1-D4A5D2581953}"/>
              </a:ext>
            </a:extLst>
          </p:cNvPr>
          <p:cNvSpPr txBox="1">
            <a:spLocks/>
          </p:cNvSpPr>
          <p:nvPr/>
        </p:nvSpPr>
        <p:spPr>
          <a:xfrm>
            <a:off x="382536" y="1936396"/>
            <a:ext cx="4561336" cy="358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lang="de-DE" sz="2800" b="1" kern="1200" cap="none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9166EC9C-870D-06E3-B5CC-DCE48787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t="19350" r="31796" b="25350"/>
          <a:stretch/>
        </p:blipFill>
        <p:spPr>
          <a:xfrm>
            <a:off x="335360" y="4221088"/>
            <a:ext cx="2692214" cy="214831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8" t="39433" r="800" b="11587"/>
          <a:stretch/>
        </p:blipFill>
        <p:spPr>
          <a:xfrm>
            <a:off x="8748000" y="36000"/>
            <a:ext cx="958858" cy="1044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8E6F572-A570-08FC-E25C-A5FF6CA13C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t="13518" r="41108" b="27144"/>
          <a:stretch/>
        </p:blipFill>
        <p:spPr>
          <a:xfrm>
            <a:off x="3184223" y="4221088"/>
            <a:ext cx="2552166" cy="21483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4CCF3E2-CDE3-93A2-237C-F56F2F647F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8000" r="8264" b="28430"/>
          <a:stretch/>
        </p:blipFill>
        <p:spPr>
          <a:xfrm>
            <a:off x="6003232" y="2943072"/>
            <a:ext cx="6044266" cy="342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89832047-C653-8594-31D4-A48A33360E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t="43528" r="1135" b="27594"/>
          <a:stretch/>
        </p:blipFill>
        <p:spPr bwMode="auto">
          <a:xfrm rot="10800000">
            <a:off x="6003232" y="1527319"/>
            <a:ext cx="6044266" cy="1329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031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ylinder 11">
            <a:extLst>
              <a:ext uri="{FF2B5EF4-FFF2-40B4-BE49-F238E27FC236}">
                <a16:creationId xmlns:a16="http://schemas.microsoft.com/office/drawing/2014/main" xmlns="" id="{59387AD4-0CA3-4C23-A92B-9976FC71D2C6}"/>
              </a:ext>
            </a:extLst>
          </p:cNvPr>
          <p:cNvSpPr/>
          <p:nvPr/>
        </p:nvSpPr>
        <p:spPr>
          <a:xfrm>
            <a:off x="6319222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" name="Zylinder 12">
            <a:extLst>
              <a:ext uri="{FF2B5EF4-FFF2-40B4-BE49-F238E27FC236}">
                <a16:creationId xmlns:a16="http://schemas.microsoft.com/office/drawing/2014/main" xmlns="" id="{30A13D93-94E3-4A58-8F77-BC35950C8512}"/>
              </a:ext>
            </a:extLst>
          </p:cNvPr>
          <p:cNvSpPr/>
          <p:nvPr/>
        </p:nvSpPr>
        <p:spPr>
          <a:xfrm>
            <a:off x="8085007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Zylinder 13">
            <a:extLst>
              <a:ext uri="{FF2B5EF4-FFF2-40B4-BE49-F238E27FC236}">
                <a16:creationId xmlns:a16="http://schemas.microsoft.com/office/drawing/2014/main" xmlns="" id="{8A1D6F35-2400-4308-9310-B7C29D48E10A}"/>
              </a:ext>
            </a:extLst>
          </p:cNvPr>
          <p:cNvSpPr/>
          <p:nvPr/>
        </p:nvSpPr>
        <p:spPr>
          <a:xfrm>
            <a:off x="6436941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Zylinder 14">
            <a:extLst>
              <a:ext uri="{FF2B5EF4-FFF2-40B4-BE49-F238E27FC236}">
                <a16:creationId xmlns:a16="http://schemas.microsoft.com/office/drawing/2014/main" xmlns="" id="{9C292C64-B97B-4B56-BA1F-D162DC4FDC67}"/>
              </a:ext>
            </a:extLst>
          </p:cNvPr>
          <p:cNvSpPr/>
          <p:nvPr/>
        </p:nvSpPr>
        <p:spPr>
          <a:xfrm>
            <a:off x="6554660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6" name="Zylinder 15">
            <a:extLst>
              <a:ext uri="{FF2B5EF4-FFF2-40B4-BE49-F238E27FC236}">
                <a16:creationId xmlns:a16="http://schemas.microsoft.com/office/drawing/2014/main" xmlns="" id="{03ED64CA-9D6A-44F3-8888-25D92D88BE7D}"/>
              </a:ext>
            </a:extLst>
          </p:cNvPr>
          <p:cNvSpPr/>
          <p:nvPr/>
        </p:nvSpPr>
        <p:spPr>
          <a:xfrm>
            <a:off x="6672379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7" name="Zylinder 16">
            <a:extLst>
              <a:ext uri="{FF2B5EF4-FFF2-40B4-BE49-F238E27FC236}">
                <a16:creationId xmlns:a16="http://schemas.microsoft.com/office/drawing/2014/main" xmlns="" id="{682B68E7-A698-4B3F-B58B-06F11B1B1F75}"/>
              </a:ext>
            </a:extLst>
          </p:cNvPr>
          <p:cNvSpPr/>
          <p:nvPr/>
        </p:nvSpPr>
        <p:spPr>
          <a:xfrm>
            <a:off x="6790098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8" name="Zylinder 17">
            <a:extLst>
              <a:ext uri="{FF2B5EF4-FFF2-40B4-BE49-F238E27FC236}">
                <a16:creationId xmlns:a16="http://schemas.microsoft.com/office/drawing/2014/main" xmlns="" id="{1DA39CD9-72E5-420A-AC3C-223385829E2A}"/>
              </a:ext>
            </a:extLst>
          </p:cNvPr>
          <p:cNvSpPr/>
          <p:nvPr/>
        </p:nvSpPr>
        <p:spPr>
          <a:xfrm>
            <a:off x="6907817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9" name="Zylinder 18">
            <a:extLst>
              <a:ext uri="{FF2B5EF4-FFF2-40B4-BE49-F238E27FC236}">
                <a16:creationId xmlns:a16="http://schemas.microsoft.com/office/drawing/2014/main" xmlns="" id="{E9F7207B-13E9-4FF5-96E8-60D87554A43B}"/>
              </a:ext>
            </a:extLst>
          </p:cNvPr>
          <p:cNvSpPr/>
          <p:nvPr/>
        </p:nvSpPr>
        <p:spPr>
          <a:xfrm>
            <a:off x="7025536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Zylinder 19">
            <a:extLst>
              <a:ext uri="{FF2B5EF4-FFF2-40B4-BE49-F238E27FC236}">
                <a16:creationId xmlns:a16="http://schemas.microsoft.com/office/drawing/2014/main" xmlns="" id="{8881FAE2-A9BD-4749-B470-4E55A6162DF6}"/>
              </a:ext>
            </a:extLst>
          </p:cNvPr>
          <p:cNvSpPr/>
          <p:nvPr/>
        </p:nvSpPr>
        <p:spPr>
          <a:xfrm>
            <a:off x="7143255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1" name="Zylinder 20">
            <a:extLst>
              <a:ext uri="{FF2B5EF4-FFF2-40B4-BE49-F238E27FC236}">
                <a16:creationId xmlns:a16="http://schemas.microsoft.com/office/drawing/2014/main" xmlns="" id="{3D5EE891-385C-44CF-9AD8-6AB84BF6C7E2}"/>
              </a:ext>
            </a:extLst>
          </p:cNvPr>
          <p:cNvSpPr/>
          <p:nvPr/>
        </p:nvSpPr>
        <p:spPr>
          <a:xfrm>
            <a:off x="7496412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2" name="Zylinder 21">
            <a:extLst>
              <a:ext uri="{FF2B5EF4-FFF2-40B4-BE49-F238E27FC236}">
                <a16:creationId xmlns:a16="http://schemas.microsoft.com/office/drawing/2014/main" xmlns="" id="{189610C6-7C56-4B9E-9E3E-29D899CE4482}"/>
              </a:ext>
            </a:extLst>
          </p:cNvPr>
          <p:cNvSpPr/>
          <p:nvPr/>
        </p:nvSpPr>
        <p:spPr>
          <a:xfrm>
            <a:off x="7260974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3" name="Zylinder 22">
            <a:extLst>
              <a:ext uri="{FF2B5EF4-FFF2-40B4-BE49-F238E27FC236}">
                <a16:creationId xmlns:a16="http://schemas.microsoft.com/office/drawing/2014/main" xmlns="" id="{04F0F56A-9805-4520-BF3B-A98ECBBD21A3}"/>
              </a:ext>
            </a:extLst>
          </p:cNvPr>
          <p:cNvSpPr/>
          <p:nvPr/>
        </p:nvSpPr>
        <p:spPr>
          <a:xfrm>
            <a:off x="7378693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4" name="Zylinder 23">
            <a:extLst>
              <a:ext uri="{FF2B5EF4-FFF2-40B4-BE49-F238E27FC236}">
                <a16:creationId xmlns:a16="http://schemas.microsoft.com/office/drawing/2014/main" xmlns="" id="{752DC128-B3AE-46CD-9D80-02F8FDE9EFE4}"/>
              </a:ext>
            </a:extLst>
          </p:cNvPr>
          <p:cNvSpPr/>
          <p:nvPr/>
        </p:nvSpPr>
        <p:spPr>
          <a:xfrm>
            <a:off x="7849569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5" name="Zylinder 24">
            <a:extLst>
              <a:ext uri="{FF2B5EF4-FFF2-40B4-BE49-F238E27FC236}">
                <a16:creationId xmlns:a16="http://schemas.microsoft.com/office/drawing/2014/main" xmlns="" id="{B6E0FD0F-C6AC-4692-8D83-F1908D34DD2D}"/>
              </a:ext>
            </a:extLst>
          </p:cNvPr>
          <p:cNvSpPr/>
          <p:nvPr/>
        </p:nvSpPr>
        <p:spPr>
          <a:xfrm>
            <a:off x="7614131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6" name="Zylinder 25">
            <a:extLst>
              <a:ext uri="{FF2B5EF4-FFF2-40B4-BE49-F238E27FC236}">
                <a16:creationId xmlns:a16="http://schemas.microsoft.com/office/drawing/2014/main" xmlns="" id="{8D8E41FC-EAEA-4B88-B4B4-72AF1E04CE51}"/>
              </a:ext>
            </a:extLst>
          </p:cNvPr>
          <p:cNvSpPr/>
          <p:nvPr/>
        </p:nvSpPr>
        <p:spPr>
          <a:xfrm>
            <a:off x="7731850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7" name="Zylinder 26">
            <a:extLst>
              <a:ext uri="{FF2B5EF4-FFF2-40B4-BE49-F238E27FC236}">
                <a16:creationId xmlns:a16="http://schemas.microsoft.com/office/drawing/2014/main" xmlns="" id="{761A314E-3ED1-45D7-AE99-E20DA1088FA3}"/>
              </a:ext>
            </a:extLst>
          </p:cNvPr>
          <p:cNvSpPr/>
          <p:nvPr/>
        </p:nvSpPr>
        <p:spPr>
          <a:xfrm>
            <a:off x="7967288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6" name="Zylinder 45">
            <a:extLst>
              <a:ext uri="{FF2B5EF4-FFF2-40B4-BE49-F238E27FC236}">
                <a16:creationId xmlns:a16="http://schemas.microsoft.com/office/drawing/2014/main" xmlns="" id="{30A13D93-94E3-4A58-8F77-BC35950C8512}"/>
              </a:ext>
            </a:extLst>
          </p:cNvPr>
          <p:cNvSpPr/>
          <p:nvPr/>
        </p:nvSpPr>
        <p:spPr>
          <a:xfrm>
            <a:off x="8555883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7" name="Zylinder 46">
            <a:extLst>
              <a:ext uri="{FF2B5EF4-FFF2-40B4-BE49-F238E27FC236}">
                <a16:creationId xmlns:a16="http://schemas.microsoft.com/office/drawing/2014/main" xmlns="" id="{752DC128-B3AE-46CD-9D80-02F8FDE9EFE4}"/>
              </a:ext>
            </a:extLst>
          </p:cNvPr>
          <p:cNvSpPr/>
          <p:nvPr/>
        </p:nvSpPr>
        <p:spPr>
          <a:xfrm>
            <a:off x="8320445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8" name="Zylinder 47">
            <a:extLst>
              <a:ext uri="{FF2B5EF4-FFF2-40B4-BE49-F238E27FC236}">
                <a16:creationId xmlns:a16="http://schemas.microsoft.com/office/drawing/2014/main" xmlns="" id="{8D8E41FC-EAEA-4B88-B4B4-72AF1E04CE51}"/>
              </a:ext>
            </a:extLst>
          </p:cNvPr>
          <p:cNvSpPr/>
          <p:nvPr/>
        </p:nvSpPr>
        <p:spPr>
          <a:xfrm>
            <a:off x="8202726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9" name="Zylinder 48">
            <a:extLst>
              <a:ext uri="{FF2B5EF4-FFF2-40B4-BE49-F238E27FC236}">
                <a16:creationId xmlns:a16="http://schemas.microsoft.com/office/drawing/2014/main" xmlns="" id="{761A314E-3ED1-45D7-AE99-E20DA1088FA3}"/>
              </a:ext>
            </a:extLst>
          </p:cNvPr>
          <p:cNvSpPr/>
          <p:nvPr/>
        </p:nvSpPr>
        <p:spPr>
          <a:xfrm>
            <a:off x="8438164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0" name="Zylinder 49">
            <a:extLst>
              <a:ext uri="{FF2B5EF4-FFF2-40B4-BE49-F238E27FC236}">
                <a16:creationId xmlns:a16="http://schemas.microsoft.com/office/drawing/2014/main" xmlns="" id="{30A13D93-94E3-4A58-8F77-BC35950C8512}"/>
              </a:ext>
            </a:extLst>
          </p:cNvPr>
          <p:cNvSpPr/>
          <p:nvPr/>
        </p:nvSpPr>
        <p:spPr>
          <a:xfrm>
            <a:off x="8791323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1" name="Zylinder 50">
            <a:extLst>
              <a:ext uri="{FF2B5EF4-FFF2-40B4-BE49-F238E27FC236}">
                <a16:creationId xmlns:a16="http://schemas.microsoft.com/office/drawing/2014/main" xmlns="" id="{761A314E-3ED1-45D7-AE99-E20DA1088FA3}"/>
              </a:ext>
            </a:extLst>
          </p:cNvPr>
          <p:cNvSpPr/>
          <p:nvPr/>
        </p:nvSpPr>
        <p:spPr>
          <a:xfrm>
            <a:off x="8673602" y="3851516"/>
            <a:ext cx="72000" cy="1044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xmlns="" id="{07F5A864-FE0C-4768-B997-89ACAC5B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O.6. Prototype mock-up</a:t>
            </a:r>
            <a:r>
              <a:rPr lang="en-US" dirty="0"/>
              <a:t>: W on steel</a:t>
            </a:r>
            <a:endParaRPr lang="en-GB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CDB8FC8D-F323-4C53-8B80-409C027F6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999" y="1439999"/>
            <a:ext cx="5616000" cy="2290088"/>
          </a:xfrm>
        </p:spPr>
        <p:txBody>
          <a:bodyPr/>
          <a:lstStyle/>
          <a:p>
            <a:r>
              <a:rPr lang="en-GB" dirty="0"/>
              <a:t>“Best” FGM as Interlayer</a:t>
            </a:r>
          </a:p>
          <a:p>
            <a:pPr lvl="1"/>
            <a:r>
              <a:rPr lang="en-GB" dirty="0"/>
              <a:t>Based on benchmark test: SPS (2, 3 layer</a:t>
            </a:r>
            <a:r>
              <a:rPr lang="en-GB" dirty="0" smtClean="0"/>
              <a:t>) </a:t>
            </a:r>
            <a:endParaRPr lang="en-GB" dirty="0"/>
          </a:p>
          <a:p>
            <a:pPr lvl="1"/>
            <a:r>
              <a:rPr lang="en-GB" dirty="0"/>
              <a:t>Tile size: 12×12 mm² or 20×20 mm²</a:t>
            </a:r>
          </a:p>
          <a:p>
            <a:pPr lvl="1"/>
            <a:r>
              <a:rPr lang="en-GB" dirty="0"/>
              <a:t>Combination with other fields possible, e.g. </a:t>
            </a:r>
          </a:p>
          <a:p>
            <a:pPr lvl="2"/>
            <a:r>
              <a:rPr lang="en-GB" dirty="0" err="1"/>
              <a:t>WfW</a:t>
            </a:r>
            <a:r>
              <a:rPr lang="en-GB" dirty="0"/>
              <a:t>, Oxidation resistant </a:t>
            </a:r>
            <a:r>
              <a:rPr lang="en-GB" dirty="0" smtClean="0"/>
              <a:t>W-alloy, Barrier </a:t>
            </a:r>
            <a:endParaRPr lang="en-GB" dirty="0"/>
          </a:p>
        </p:txBody>
      </p:sp>
      <p:sp>
        <p:nvSpPr>
          <p:cNvPr id="5" name="Inhaltsplatzhalter 4"/>
          <p:cNvSpPr>
            <a:spLocks noGrp="1"/>
          </p:cNvSpPr>
          <p:nvPr>
            <p:ph idx="10"/>
          </p:nvPr>
        </p:nvSpPr>
        <p:spPr>
          <a:xfrm>
            <a:off x="6264000" y="1439999"/>
            <a:ext cx="5616000" cy="2350518"/>
          </a:xfrm>
        </p:spPr>
        <p:txBody>
          <a:bodyPr/>
          <a:lstStyle/>
          <a:p>
            <a:r>
              <a:rPr lang="en-US" dirty="0"/>
              <a:t>Using W-wire as armor and as joint</a:t>
            </a:r>
          </a:p>
          <a:p>
            <a:pPr lvl="1"/>
            <a:r>
              <a:rPr lang="en-US" dirty="0"/>
              <a:t>LMD of steel on one side</a:t>
            </a:r>
          </a:p>
          <a:p>
            <a:pPr lvl="1"/>
            <a:r>
              <a:rPr lang="en-US" dirty="0"/>
              <a:t>Diffusion bonding thin steel layer on mock-up</a:t>
            </a:r>
          </a:p>
          <a:p>
            <a:pPr lvl="1"/>
            <a:r>
              <a:rPr lang="en-US" dirty="0"/>
              <a:t>Using LMD or SLM to print W on W-wires</a:t>
            </a:r>
          </a:p>
          <a:p>
            <a:pPr lvl="1"/>
            <a:r>
              <a:rPr lang="en-US" dirty="0"/>
              <a:t>Several can be combined for full coverage</a:t>
            </a:r>
          </a:p>
          <a:p>
            <a:pPr lvl="1"/>
            <a:endParaRPr lang="en-US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xmlns="" id="{B407D6EE-811C-4665-B969-470CCF0D9520}"/>
              </a:ext>
            </a:extLst>
          </p:cNvPr>
          <p:cNvGrpSpPr/>
          <p:nvPr/>
        </p:nvGrpSpPr>
        <p:grpSpPr>
          <a:xfrm>
            <a:off x="6312024" y="4866917"/>
            <a:ext cx="2560412" cy="1154371"/>
            <a:chOff x="3913254" y="2764056"/>
            <a:chExt cx="1801710" cy="720000"/>
          </a:xfrm>
        </p:grpSpPr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3C768D8B-B59B-4E46-A668-B33FDC9D30C5}"/>
                </a:ext>
              </a:extLst>
            </p:cNvPr>
            <p:cNvSpPr/>
            <p:nvPr/>
          </p:nvSpPr>
          <p:spPr>
            <a:xfrm>
              <a:off x="3914964" y="2764056"/>
              <a:ext cx="1800000" cy="720000"/>
            </a:xfrm>
            <a:prstGeom prst="trapezoid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de-DE" sz="2800" b="1" spc="51" baseline="-25000" dirty="0">
                <a:ln w="19050">
                  <a:solidFill>
                    <a:schemeClr val="accent2">
                      <a:alpha val="60000"/>
                    </a:schemeClr>
                  </a:solidFill>
                </a:ln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xmlns="" id="{8F2E8A0F-CE2E-4F98-9417-01A7A18DF200}"/>
                </a:ext>
              </a:extLst>
            </p:cNvPr>
            <p:cNvSpPr/>
            <p:nvPr/>
          </p:nvSpPr>
          <p:spPr>
            <a:xfrm>
              <a:off x="3913254" y="2764056"/>
              <a:ext cx="1800000" cy="72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88900" h="889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</p:grpSp>
      <p:sp>
        <p:nvSpPr>
          <p:cNvPr id="34" name="Rechteck 4">
            <a:extLst>
              <a:ext uri="{FF2B5EF4-FFF2-40B4-BE49-F238E27FC236}">
                <a16:creationId xmlns:a16="http://schemas.microsoft.com/office/drawing/2014/main" xmlns="" id="{B78882F1-B4E7-4450-BA28-C3940F2F5E14}"/>
              </a:ext>
            </a:extLst>
          </p:cNvPr>
          <p:cNvSpPr/>
          <p:nvPr/>
        </p:nvSpPr>
        <p:spPr>
          <a:xfrm>
            <a:off x="7097536" y="4271731"/>
            <a:ext cx="966506" cy="288000"/>
          </a:xfrm>
          <a:prstGeom prst="rect">
            <a:avLst/>
          </a:prstGeom>
          <a:solidFill>
            <a:srgbClr val="D5D5D5">
              <a:alpha val="75000"/>
            </a:srgbClr>
          </a:solidFill>
          <a:effectLst>
            <a:softEdge rad="38100"/>
          </a:effectLst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1600" b="1" spc="51" dirty="0">
                <a:ln w="63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W-wire</a:t>
            </a:r>
          </a:p>
        </p:txBody>
      </p:sp>
      <p:sp>
        <p:nvSpPr>
          <p:cNvPr id="52" name="Zylinder 51">
            <a:extLst>
              <a:ext uri="{FF2B5EF4-FFF2-40B4-BE49-F238E27FC236}">
                <a16:creationId xmlns:a16="http://schemas.microsoft.com/office/drawing/2014/main" xmlns="" id="{59387AD4-0CA3-4C23-A92B-9976FC71D2C6}"/>
              </a:ext>
            </a:extLst>
          </p:cNvPr>
          <p:cNvSpPr/>
          <p:nvPr/>
        </p:nvSpPr>
        <p:spPr>
          <a:xfrm>
            <a:off x="9303426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3" name="Zylinder 52">
            <a:extLst>
              <a:ext uri="{FF2B5EF4-FFF2-40B4-BE49-F238E27FC236}">
                <a16:creationId xmlns:a16="http://schemas.microsoft.com/office/drawing/2014/main" xmlns="" id="{30A13D93-94E3-4A58-8F77-BC35950C8512}"/>
              </a:ext>
            </a:extLst>
          </p:cNvPr>
          <p:cNvSpPr/>
          <p:nvPr/>
        </p:nvSpPr>
        <p:spPr>
          <a:xfrm>
            <a:off x="11069211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4" name="Zylinder 53">
            <a:extLst>
              <a:ext uri="{FF2B5EF4-FFF2-40B4-BE49-F238E27FC236}">
                <a16:creationId xmlns:a16="http://schemas.microsoft.com/office/drawing/2014/main" xmlns="" id="{8A1D6F35-2400-4308-9310-B7C29D48E10A}"/>
              </a:ext>
            </a:extLst>
          </p:cNvPr>
          <p:cNvSpPr/>
          <p:nvPr/>
        </p:nvSpPr>
        <p:spPr>
          <a:xfrm>
            <a:off x="9421145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5" name="Zylinder 54">
            <a:extLst>
              <a:ext uri="{FF2B5EF4-FFF2-40B4-BE49-F238E27FC236}">
                <a16:creationId xmlns:a16="http://schemas.microsoft.com/office/drawing/2014/main" xmlns="" id="{9C292C64-B97B-4B56-BA1F-D162DC4FDC67}"/>
              </a:ext>
            </a:extLst>
          </p:cNvPr>
          <p:cNvSpPr/>
          <p:nvPr/>
        </p:nvSpPr>
        <p:spPr>
          <a:xfrm>
            <a:off x="9538864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6" name="Zylinder 55">
            <a:extLst>
              <a:ext uri="{FF2B5EF4-FFF2-40B4-BE49-F238E27FC236}">
                <a16:creationId xmlns:a16="http://schemas.microsoft.com/office/drawing/2014/main" xmlns="" id="{03ED64CA-9D6A-44F3-8888-25D92D88BE7D}"/>
              </a:ext>
            </a:extLst>
          </p:cNvPr>
          <p:cNvSpPr/>
          <p:nvPr/>
        </p:nvSpPr>
        <p:spPr>
          <a:xfrm>
            <a:off x="9656583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7" name="Zylinder 56">
            <a:extLst>
              <a:ext uri="{FF2B5EF4-FFF2-40B4-BE49-F238E27FC236}">
                <a16:creationId xmlns:a16="http://schemas.microsoft.com/office/drawing/2014/main" xmlns="" id="{682B68E7-A698-4B3F-B58B-06F11B1B1F75}"/>
              </a:ext>
            </a:extLst>
          </p:cNvPr>
          <p:cNvSpPr/>
          <p:nvPr/>
        </p:nvSpPr>
        <p:spPr>
          <a:xfrm>
            <a:off x="9774302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8" name="Zylinder 57">
            <a:extLst>
              <a:ext uri="{FF2B5EF4-FFF2-40B4-BE49-F238E27FC236}">
                <a16:creationId xmlns:a16="http://schemas.microsoft.com/office/drawing/2014/main" xmlns="" id="{1DA39CD9-72E5-420A-AC3C-223385829E2A}"/>
              </a:ext>
            </a:extLst>
          </p:cNvPr>
          <p:cNvSpPr/>
          <p:nvPr/>
        </p:nvSpPr>
        <p:spPr>
          <a:xfrm>
            <a:off x="9892021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9" name="Zylinder 58">
            <a:extLst>
              <a:ext uri="{FF2B5EF4-FFF2-40B4-BE49-F238E27FC236}">
                <a16:creationId xmlns:a16="http://schemas.microsoft.com/office/drawing/2014/main" xmlns="" id="{E9F7207B-13E9-4FF5-96E8-60D87554A43B}"/>
              </a:ext>
            </a:extLst>
          </p:cNvPr>
          <p:cNvSpPr/>
          <p:nvPr/>
        </p:nvSpPr>
        <p:spPr>
          <a:xfrm>
            <a:off x="10009740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0" name="Zylinder 59">
            <a:extLst>
              <a:ext uri="{FF2B5EF4-FFF2-40B4-BE49-F238E27FC236}">
                <a16:creationId xmlns:a16="http://schemas.microsoft.com/office/drawing/2014/main" xmlns="" id="{8881FAE2-A9BD-4749-B470-4E55A6162DF6}"/>
              </a:ext>
            </a:extLst>
          </p:cNvPr>
          <p:cNvSpPr/>
          <p:nvPr/>
        </p:nvSpPr>
        <p:spPr>
          <a:xfrm>
            <a:off x="10127459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1" name="Zylinder 60">
            <a:extLst>
              <a:ext uri="{FF2B5EF4-FFF2-40B4-BE49-F238E27FC236}">
                <a16:creationId xmlns:a16="http://schemas.microsoft.com/office/drawing/2014/main" xmlns="" id="{3D5EE891-385C-44CF-9AD8-6AB84BF6C7E2}"/>
              </a:ext>
            </a:extLst>
          </p:cNvPr>
          <p:cNvSpPr/>
          <p:nvPr/>
        </p:nvSpPr>
        <p:spPr>
          <a:xfrm>
            <a:off x="10480616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2" name="Zylinder 61">
            <a:extLst>
              <a:ext uri="{FF2B5EF4-FFF2-40B4-BE49-F238E27FC236}">
                <a16:creationId xmlns:a16="http://schemas.microsoft.com/office/drawing/2014/main" xmlns="" id="{189610C6-7C56-4B9E-9E3E-29D899CE4482}"/>
              </a:ext>
            </a:extLst>
          </p:cNvPr>
          <p:cNvSpPr/>
          <p:nvPr/>
        </p:nvSpPr>
        <p:spPr>
          <a:xfrm>
            <a:off x="10245178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3" name="Zylinder 62">
            <a:extLst>
              <a:ext uri="{FF2B5EF4-FFF2-40B4-BE49-F238E27FC236}">
                <a16:creationId xmlns:a16="http://schemas.microsoft.com/office/drawing/2014/main" xmlns="" id="{04F0F56A-9805-4520-BF3B-A98ECBBD21A3}"/>
              </a:ext>
            </a:extLst>
          </p:cNvPr>
          <p:cNvSpPr/>
          <p:nvPr/>
        </p:nvSpPr>
        <p:spPr>
          <a:xfrm>
            <a:off x="10362897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4" name="Zylinder 63">
            <a:extLst>
              <a:ext uri="{FF2B5EF4-FFF2-40B4-BE49-F238E27FC236}">
                <a16:creationId xmlns:a16="http://schemas.microsoft.com/office/drawing/2014/main" xmlns="" id="{752DC128-B3AE-46CD-9D80-02F8FDE9EFE4}"/>
              </a:ext>
            </a:extLst>
          </p:cNvPr>
          <p:cNvSpPr/>
          <p:nvPr/>
        </p:nvSpPr>
        <p:spPr>
          <a:xfrm>
            <a:off x="10833773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5" name="Zylinder 64">
            <a:extLst>
              <a:ext uri="{FF2B5EF4-FFF2-40B4-BE49-F238E27FC236}">
                <a16:creationId xmlns:a16="http://schemas.microsoft.com/office/drawing/2014/main" xmlns="" id="{B6E0FD0F-C6AC-4692-8D83-F1908D34DD2D}"/>
              </a:ext>
            </a:extLst>
          </p:cNvPr>
          <p:cNvSpPr/>
          <p:nvPr/>
        </p:nvSpPr>
        <p:spPr>
          <a:xfrm>
            <a:off x="10598335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6" name="Zylinder 65">
            <a:extLst>
              <a:ext uri="{FF2B5EF4-FFF2-40B4-BE49-F238E27FC236}">
                <a16:creationId xmlns:a16="http://schemas.microsoft.com/office/drawing/2014/main" xmlns="" id="{8D8E41FC-EAEA-4B88-B4B4-72AF1E04CE51}"/>
              </a:ext>
            </a:extLst>
          </p:cNvPr>
          <p:cNvSpPr/>
          <p:nvPr/>
        </p:nvSpPr>
        <p:spPr>
          <a:xfrm>
            <a:off x="10716054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7" name="Zylinder 66">
            <a:extLst>
              <a:ext uri="{FF2B5EF4-FFF2-40B4-BE49-F238E27FC236}">
                <a16:creationId xmlns:a16="http://schemas.microsoft.com/office/drawing/2014/main" xmlns="" id="{761A314E-3ED1-45D7-AE99-E20DA1088FA3}"/>
              </a:ext>
            </a:extLst>
          </p:cNvPr>
          <p:cNvSpPr/>
          <p:nvPr/>
        </p:nvSpPr>
        <p:spPr>
          <a:xfrm>
            <a:off x="10951492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8" name="Zylinder 67">
            <a:extLst>
              <a:ext uri="{FF2B5EF4-FFF2-40B4-BE49-F238E27FC236}">
                <a16:creationId xmlns:a16="http://schemas.microsoft.com/office/drawing/2014/main" xmlns="" id="{30A13D93-94E3-4A58-8F77-BC35950C8512}"/>
              </a:ext>
            </a:extLst>
          </p:cNvPr>
          <p:cNvSpPr/>
          <p:nvPr/>
        </p:nvSpPr>
        <p:spPr>
          <a:xfrm>
            <a:off x="11540087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9" name="Zylinder 68">
            <a:extLst>
              <a:ext uri="{FF2B5EF4-FFF2-40B4-BE49-F238E27FC236}">
                <a16:creationId xmlns:a16="http://schemas.microsoft.com/office/drawing/2014/main" xmlns="" id="{752DC128-B3AE-46CD-9D80-02F8FDE9EFE4}"/>
              </a:ext>
            </a:extLst>
          </p:cNvPr>
          <p:cNvSpPr/>
          <p:nvPr/>
        </p:nvSpPr>
        <p:spPr>
          <a:xfrm>
            <a:off x="11304649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0" name="Zylinder 69">
            <a:extLst>
              <a:ext uri="{FF2B5EF4-FFF2-40B4-BE49-F238E27FC236}">
                <a16:creationId xmlns:a16="http://schemas.microsoft.com/office/drawing/2014/main" xmlns="" id="{8D8E41FC-EAEA-4B88-B4B4-72AF1E04CE51}"/>
              </a:ext>
            </a:extLst>
          </p:cNvPr>
          <p:cNvSpPr/>
          <p:nvPr/>
        </p:nvSpPr>
        <p:spPr>
          <a:xfrm>
            <a:off x="11186930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1" name="Zylinder 70">
            <a:extLst>
              <a:ext uri="{FF2B5EF4-FFF2-40B4-BE49-F238E27FC236}">
                <a16:creationId xmlns:a16="http://schemas.microsoft.com/office/drawing/2014/main" xmlns="" id="{761A314E-3ED1-45D7-AE99-E20DA1088FA3}"/>
              </a:ext>
            </a:extLst>
          </p:cNvPr>
          <p:cNvSpPr/>
          <p:nvPr/>
        </p:nvSpPr>
        <p:spPr>
          <a:xfrm>
            <a:off x="11422368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2" name="Zylinder 71">
            <a:extLst>
              <a:ext uri="{FF2B5EF4-FFF2-40B4-BE49-F238E27FC236}">
                <a16:creationId xmlns:a16="http://schemas.microsoft.com/office/drawing/2014/main" xmlns="" id="{30A13D93-94E3-4A58-8F77-BC35950C8512}"/>
              </a:ext>
            </a:extLst>
          </p:cNvPr>
          <p:cNvSpPr/>
          <p:nvPr/>
        </p:nvSpPr>
        <p:spPr>
          <a:xfrm>
            <a:off x="11775527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3" name="Zylinder 72">
            <a:extLst>
              <a:ext uri="{FF2B5EF4-FFF2-40B4-BE49-F238E27FC236}">
                <a16:creationId xmlns:a16="http://schemas.microsoft.com/office/drawing/2014/main" xmlns="" id="{761A314E-3ED1-45D7-AE99-E20DA1088FA3}"/>
              </a:ext>
            </a:extLst>
          </p:cNvPr>
          <p:cNvSpPr/>
          <p:nvPr/>
        </p:nvSpPr>
        <p:spPr>
          <a:xfrm>
            <a:off x="11657806" y="4524021"/>
            <a:ext cx="72000" cy="360000"/>
          </a:xfrm>
          <a:prstGeom prst="can">
            <a:avLst>
              <a:gd name="adj" fmla="val 92894"/>
            </a:avLst>
          </a:prstGeom>
          <a:solidFill>
            <a:srgbClr val="D5D5D5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en-GB" b="1" spc="51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xmlns="" id="{B407D6EE-811C-4665-B969-470CCF0D9520}"/>
              </a:ext>
            </a:extLst>
          </p:cNvPr>
          <p:cNvGrpSpPr/>
          <p:nvPr/>
        </p:nvGrpSpPr>
        <p:grpSpPr>
          <a:xfrm>
            <a:off x="9296228" y="4866917"/>
            <a:ext cx="2560412" cy="1154371"/>
            <a:chOff x="3913254" y="2764056"/>
            <a:chExt cx="1801710" cy="720000"/>
          </a:xfrm>
        </p:grpSpPr>
        <p:sp>
          <p:nvSpPr>
            <p:cNvPr id="75" name="Trapezoid 74">
              <a:extLst>
                <a:ext uri="{FF2B5EF4-FFF2-40B4-BE49-F238E27FC236}">
                  <a16:creationId xmlns:a16="http://schemas.microsoft.com/office/drawing/2014/main" xmlns="" id="{3C768D8B-B59B-4E46-A668-B33FDC9D30C5}"/>
                </a:ext>
              </a:extLst>
            </p:cNvPr>
            <p:cNvSpPr/>
            <p:nvPr/>
          </p:nvSpPr>
          <p:spPr>
            <a:xfrm>
              <a:off x="3914964" y="2764056"/>
              <a:ext cx="1800000" cy="720000"/>
            </a:xfrm>
            <a:prstGeom prst="trapezoid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de-DE" sz="2800" b="1" spc="51" baseline="-25000" dirty="0">
                <a:ln w="19050">
                  <a:solidFill>
                    <a:schemeClr val="accent2">
                      <a:alpha val="60000"/>
                    </a:schemeClr>
                  </a:solidFill>
                </a:ln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xmlns="" id="{8F2E8A0F-CE2E-4F98-9417-01A7A18DF200}"/>
                </a:ext>
              </a:extLst>
            </p:cNvPr>
            <p:cNvSpPr/>
            <p:nvPr/>
          </p:nvSpPr>
          <p:spPr>
            <a:xfrm>
              <a:off x="3913254" y="2764056"/>
              <a:ext cx="1800000" cy="72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88900" h="889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1600"/>
            </a:p>
          </p:txBody>
        </p:sp>
      </p:grpSp>
      <p:sp>
        <p:nvSpPr>
          <p:cNvPr id="77" name="Rechteck 4">
            <a:extLst>
              <a:ext uri="{FF2B5EF4-FFF2-40B4-BE49-F238E27FC236}">
                <a16:creationId xmlns:a16="http://schemas.microsoft.com/office/drawing/2014/main" xmlns="" id="{B78882F1-B4E7-4450-BA28-C3940F2F5E14}"/>
              </a:ext>
            </a:extLst>
          </p:cNvPr>
          <p:cNvSpPr/>
          <p:nvPr/>
        </p:nvSpPr>
        <p:spPr>
          <a:xfrm>
            <a:off x="10096022" y="4556914"/>
            <a:ext cx="966506" cy="288000"/>
          </a:xfrm>
          <a:prstGeom prst="rect">
            <a:avLst/>
          </a:prstGeom>
          <a:solidFill>
            <a:srgbClr val="D5D5D5">
              <a:alpha val="75000"/>
            </a:srgbClr>
          </a:solidFill>
          <a:effectLst>
            <a:softEdge rad="38100"/>
          </a:effectLst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1600" b="1" spc="51" dirty="0">
                <a:ln w="63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W-wire</a:t>
            </a:r>
          </a:p>
        </p:txBody>
      </p:sp>
      <p:sp>
        <p:nvSpPr>
          <p:cNvPr id="88" name="Rechteck 4">
            <a:extLst>
              <a:ext uri="{FF2B5EF4-FFF2-40B4-BE49-F238E27FC236}">
                <a16:creationId xmlns:a16="http://schemas.microsoft.com/office/drawing/2014/main" xmlns="" id="{7E483B13-6BEE-4FE9-8541-ACC41B2F8BA2}"/>
              </a:ext>
            </a:extLst>
          </p:cNvPr>
          <p:cNvSpPr/>
          <p:nvPr/>
        </p:nvSpPr>
        <p:spPr>
          <a:xfrm>
            <a:off x="9306000" y="3839981"/>
            <a:ext cx="1224000" cy="684000"/>
          </a:xfrm>
          <a:prstGeom prst="rect">
            <a:avLst/>
          </a:prstGeom>
          <a:solidFill>
            <a:srgbClr val="C2C2C2"/>
          </a:solidFill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2400" b="1" spc="51" dirty="0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3D-W</a:t>
            </a:r>
            <a:endParaRPr lang="en-US" sz="1600" b="1" spc="51" dirty="0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5" name="Trapezoid 84">
            <a:extLst>
              <a:ext uri="{FF2B5EF4-FFF2-40B4-BE49-F238E27FC236}">
                <a16:creationId xmlns:a16="http://schemas.microsoft.com/office/drawing/2014/main" xmlns="" id="{BA9BA9B5-C8E4-42F6-81FF-3CCA80D743A6}"/>
              </a:ext>
            </a:extLst>
          </p:cNvPr>
          <p:cNvSpPr/>
          <p:nvPr/>
        </p:nvSpPr>
        <p:spPr>
          <a:xfrm>
            <a:off x="9306000" y="3841200"/>
            <a:ext cx="1224000" cy="684000"/>
          </a:xfrm>
          <a:prstGeom prst="trapezoid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lt1"/>
              </a:solidFill>
            </a:endParaRPr>
          </a:p>
        </p:txBody>
      </p:sp>
      <p:sp>
        <p:nvSpPr>
          <p:cNvPr id="112" name="Trapezoid 111">
            <a:extLst>
              <a:ext uri="{FF2B5EF4-FFF2-40B4-BE49-F238E27FC236}">
                <a16:creationId xmlns:a16="http://schemas.microsoft.com/office/drawing/2014/main" xmlns="" id="{3C768D8B-B59B-4E46-A668-B33FDC9D30C5}"/>
              </a:ext>
            </a:extLst>
          </p:cNvPr>
          <p:cNvSpPr/>
          <p:nvPr/>
        </p:nvSpPr>
        <p:spPr>
          <a:xfrm>
            <a:off x="2988000" y="4866917"/>
            <a:ext cx="2518761" cy="1154371"/>
          </a:xfrm>
          <a:prstGeom prst="trapezoid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de-DE" sz="2800" b="1" spc="51" baseline="-25000" dirty="0">
              <a:ln w="19050">
                <a:solidFill>
                  <a:schemeClr val="accent2">
                    <a:alpha val="60000"/>
                  </a:schemeClr>
                </a:solidFill>
              </a:ln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3" name="Rechteck 112">
            <a:extLst>
              <a:ext uri="{FF2B5EF4-FFF2-40B4-BE49-F238E27FC236}">
                <a16:creationId xmlns:a16="http://schemas.microsoft.com/office/drawing/2014/main" xmlns="" id="{8F2E8A0F-CE2E-4F98-9417-01A7A18DF200}"/>
              </a:ext>
            </a:extLst>
          </p:cNvPr>
          <p:cNvSpPr/>
          <p:nvPr/>
        </p:nvSpPr>
        <p:spPr>
          <a:xfrm>
            <a:off x="2989239" y="4867200"/>
            <a:ext cx="2518761" cy="1154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grpSp>
        <p:nvGrpSpPr>
          <p:cNvPr id="140" name="Gruppieren 139"/>
          <p:cNvGrpSpPr/>
          <p:nvPr/>
        </p:nvGrpSpPr>
        <p:grpSpPr>
          <a:xfrm>
            <a:off x="3258000" y="5069322"/>
            <a:ext cx="1973824" cy="720000"/>
            <a:chOff x="3258000" y="5076000"/>
            <a:chExt cx="1973824" cy="720000"/>
          </a:xfrm>
        </p:grpSpPr>
        <p:grpSp>
          <p:nvGrpSpPr>
            <p:cNvPr id="139" name="Gruppieren 138"/>
            <p:cNvGrpSpPr/>
            <p:nvPr/>
          </p:nvGrpSpPr>
          <p:grpSpPr>
            <a:xfrm>
              <a:off x="3258000" y="5076000"/>
              <a:ext cx="720000" cy="720000"/>
              <a:chOff x="3258000" y="5076000"/>
              <a:chExt cx="720000" cy="720000"/>
            </a:xfrm>
          </p:grpSpPr>
          <p:sp>
            <p:nvSpPr>
              <p:cNvPr id="120" name="Ellipse 119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7" name="Gruppieren 116"/>
            <p:cNvGrpSpPr/>
            <p:nvPr/>
          </p:nvGrpSpPr>
          <p:grpSpPr>
            <a:xfrm>
              <a:off x="4511824" y="5076000"/>
              <a:ext cx="720000" cy="720000"/>
              <a:chOff x="5091215" y="3728615"/>
              <a:chExt cx="540000" cy="540000"/>
            </a:xfrm>
          </p:grpSpPr>
          <p:sp>
            <p:nvSpPr>
              <p:cNvPr id="118" name="Ellipse 117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137" name="Rechteck 4">
            <a:extLst>
              <a:ext uri="{FF2B5EF4-FFF2-40B4-BE49-F238E27FC236}">
                <a16:creationId xmlns:a16="http://schemas.microsoft.com/office/drawing/2014/main" xmlns="" id="{7E483B13-6BEE-4FE9-8541-ACC41B2F8BA2}"/>
              </a:ext>
            </a:extLst>
          </p:cNvPr>
          <p:cNvSpPr/>
          <p:nvPr/>
        </p:nvSpPr>
        <p:spPr>
          <a:xfrm>
            <a:off x="10587527" y="3841200"/>
            <a:ext cx="1224000" cy="684000"/>
          </a:xfrm>
          <a:prstGeom prst="rect">
            <a:avLst/>
          </a:prstGeom>
          <a:solidFill>
            <a:srgbClr val="C2C2C2"/>
          </a:solidFill>
        </p:spPr>
        <p:txBody>
          <a:bodyPr wrap="square" lIns="91440" tIns="45720" rIns="91440" bIns="45720" anchor="ctr">
            <a:noAutofit/>
          </a:bodyPr>
          <a:lstStyle/>
          <a:p>
            <a:pPr algn="ctr"/>
            <a:r>
              <a:rPr lang="en-US" sz="2400" b="1" spc="51" dirty="0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3D-W</a:t>
            </a:r>
            <a:endParaRPr lang="en-US" sz="1600" b="1" spc="51" dirty="0">
              <a:ln w="19050">
                <a:solidFill>
                  <a:schemeClr val="tx1">
                    <a:lumMod val="50000"/>
                    <a:lumOff val="50000"/>
                    <a:alpha val="60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38" name="Trapezoid 137">
            <a:extLst>
              <a:ext uri="{FF2B5EF4-FFF2-40B4-BE49-F238E27FC236}">
                <a16:creationId xmlns:a16="http://schemas.microsoft.com/office/drawing/2014/main" xmlns="" id="{BA9BA9B5-C8E4-42F6-81FF-3CCA80D743A6}"/>
              </a:ext>
            </a:extLst>
          </p:cNvPr>
          <p:cNvSpPr/>
          <p:nvPr/>
        </p:nvSpPr>
        <p:spPr>
          <a:xfrm>
            <a:off x="10587527" y="3841200"/>
            <a:ext cx="1224000" cy="684000"/>
          </a:xfrm>
          <a:prstGeom prst="trapezoid">
            <a:avLst>
              <a:gd name="adj" fmla="val 0"/>
            </a:avLst>
          </a:pr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lt1"/>
              </a:solidFill>
            </a:endParaRPr>
          </a:p>
        </p:txBody>
      </p:sp>
      <p:grpSp>
        <p:nvGrpSpPr>
          <p:cNvPr id="141" name="Gruppieren 140"/>
          <p:cNvGrpSpPr/>
          <p:nvPr/>
        </p:nvGrpSpPr>
        <p:grpSpPr>
          <a:xfrm>
            <a:off x="6590660" y="5069322"/>
            <a:ext cx="1973824" cy="720000"/>
            <a:chOff x="3258000" y="5076000"/>
            <a:chExt cx="1973824" cy="720000"/>
          </a:xfrm>
        </p:grpSpPr>
        <p:grpSp>
          <p:nvGrpSpPr>
            <p:cNvPr id="142" name="Gruppieren 141"/>
            <p:cNvGrpSpPr/>
            <p:nvPr/>
          </p:nvGrpSpPr>
          <p:grpSpPr>
            <a:xfrm>
              <a:off x="3258000" y="5076000"/>
              <a:ext cx="720000" cy="720000"/>
              <a:chOff x="3258000" y="5076000"/>
              <a:chExt cx="720000" cy="720000"/>
            </a:xfrm>
          </p:grpSpPr>
          <p:sp>
            <p:nvSpPr>
              <p:cNvPr id="146" name="Ellipse 145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47" name="Ellipse 146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43" name="Gruppieren 142"/>
            <p:cNvGrpSpPr/>
            <p:nvPr/>
          </p:nvGrpSpPr>
          <p:grpSpPr>
            <a:xfrm>
              <a:off x="4511824" y="5076000"/>
              <a:ext cx="720000" cy="720000"/>
              <a:chOff x="5091215" y="3728615"/>
              <a:chExt cx="540000" cy="540000"/>
            </a:xfrm>
          </p:grpSpPr>
          <p:sp>
            <p:nvSpPr>
              <p:cNvPr id="144" name="Ellipse 143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45" name="Ellipse 144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48" name="Gruppieren 147"/>
          <p:cNvGrpSpPr/>
          <p:nvPr/>
        </p:nvGrpSpPr>
        <p:grpSpPr>
          <a:xfrm>
            <a:off x="9565704" y="5069322"/>
            <a:ext cx="1973824" cy="720000"/>
            <a:chOff x="3258000" y="5076000"/>
            <a:chExt cx="1973824" cy="720000"/>
          </a:xfrm>
        </p:grpSpPr>
        <p:grpSp>
          <p:nvGrpSpPr>
            <p:cNvPr id="149" name="Gruppieren 148"/>
            <p:cNvGrpSpPr/>
            <p:nvPr/>
          </p:nvGrpSpPr>
          <p:grpSpPr>
            <a:xfrm>
              <a:off x="3258000" y="5076000"/>
              <a:ext cx="720000" cy="720000"/>
              <a:chOff x="3258000" y="5076000"/>
              <a:chExt cx="720000" cy="720000"/>
            </a:xfrm>
          </p:grpSpPr>
          <p:sp>
            <p:nvSpPr>
              <p:cNvPr id="153" name="Ellipse 152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54" name="Ellipse 153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50" name="Gruppieren 149"/>
            <p:cNvGrpSpPr/>
            <p:nvPr/>
          </p:nvGrpSpPr>
          <p:grpSpPr>
            <a:xfrm>
              <a:off x="4511824" y="5076000"/>
              <a:ext cx="720000" cy="720000"/>
              <a:chOff x="5091215" y="3728615"/>
              <a:chExt cx="540000" cy="540000"/>
            </a:xfrm>
          </p:grpSpPr>
          <p:sp>
            <p:nvSpPr>
              <p:cNvPr id="151" name="Ellipse 150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52" name="Ellipse 151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155" name="Trapezoid 154">
            <a:extLst>
              <a:ext uri="{FF2B5EF4-FFF2-40B4-BE49-F238E27FC236}">
                <a16:creationId xmlns:a16="http://schemas.microsoft.com/office/drawing/2014/main" xmlns="" id="{3C768D8B-B59B-4E46-A668-B33FDC9D30C5}"/>
              </a:ext>
            </a:extLst>
          </p:cNvPr>
          <p:cNvSpPr/>
          <p:nvPr/>
        </p:nvSpPr>
        <p:spPr>
          <a:xfrm>
            <a:off x="322760" y="4866634"/>
            <a:ext cx="2518761" cy="1154371"/>
          </a:xfrm>
          <a:prstGeom prst="trapezoid">
            <a:avLst>
              <a:gd name="adj" fmla="val 0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 anchor="ctr">
            <a:noAutofit/>
          </a:bodyPr>
          <a:lstStyle/>
          <a:p>
            <a:pPr algn="ctr"/>
            <a:endParaRPr lang="de-DE" sz="2800" b="1" spc="51" baseline="-25000" dirty="0">
              <a:ln w="19050">
                <a:solidFill>
                  <a:schemeClr val="accent2">
                    <a:alpha val="60000"/>
                  </a:schemeClr>
                </a:solidFill>
              </a:ln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6" name="Rechteck 155">
            <a:extLst>
              <a:ext uri="{FF2B5EF4-FFF2-40B4-BE49-F238E27FC236}">
                <a16:creationId xmlns:a16="http://schemas.microsoft.com/office/drawing/2014/main" xmlns="" id="{8F2E8A0F-CE2E-4F98-9417-01A7A18DF200}"/>
              </a:ext>
            </a:extLst>
          </p:cNvPr>
          <p:cNvSpPr/>
          <p:nvPr/>
        </p:nvSpPr>
        <p:spPr>
          <a:xfrm>
            <a:off x="323999" y="4866917"/>
            <a:ext cx="2518761" cy="1154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600"/>
          </a:p>
        </p:txBody>
      </p:sp>
      <p:grpSp>
        <p:nvGrpSpPr>
          <p:cNvPr id="157" name="Gruppieren 156"/>
          <p:cNvGrpSpPr/>
          <p:nvPr/>
        </p:nvGrpSpPr>
        <p:grpSpPr>
          <a:xfrm>
            <a:off x="592760" y="5069039"/>
            <a:ext cx="1973824" cy="720000"/>
            <a:chOff x="3258000" y="5076000"/>
            <a:chExt cx="1973824" cy="720000"/>
          </a:xfrm>
        </p:grpSpPr>
        <p:grpSp>
          <p:nvGrpSpPr>
            <p:cNvPr id="158" name="Gruppieren 157"/>
            <p:cNvGrpSpPr/>
            <p:nvPr/>
          </p:nvGrpSpPr>
          <p:grpSpPr>
            <a:xfrm>
              <a:off x="3258000" y="5076000"/>
              <a:ext cx="720000" cy="720000"/>
              <a:chOff x="3258000" y="5076000"/>
              <a:chExt cx="720000" cy="720000"/>
            </a:xfrm>
          </p:grpSpPr>
          <p:sp>
            <p:nvSpPr>
              <p:cNvPr id="162" name="Ellipse 161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63" name="Ellipse 162"/>
              <p:cNvSpPr/>
              <p:nvPr/>
            </p:nvSpPr>
            <p:spPr>
              <a:xfrm>
                <a:off x="3258000" y="5076000"/>
                <a:ext cx="720000" cy="72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59" name="Gruppieren 158"/>
            <p:cNvGrpSpPr/>
            <p:nvPr/>
          </p:nvGrpSpPr>
          <p:grpSpPr>
            <a:xfrm>
              <a:off x="4511824" y="5076000"/>
              <a:ext cx="720000" cy="720000"/>
              <a:chOff x="5091215" y="3728615"/>
              <a:chExt cx="540000" cy="540000"/>
            </a:xfrm>
          </p:grpSpPr>
          <p:sp>
            <p:nvSpPr>
              <p:cNvPr id="160" name="Ellipse 159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rgbClr val="4785D1"/>
              </a:solidFill>
            </p:spPr>
            <p:txBody>
              <a:bodyPr wrap="square" lIns="91440" tIns="45720" rIns="91440" bIns="45720" anchor="ctr">
                <a:noAutofit/>
              </a:bodyPr>
              <a:lstStyle/>
              <a:p>
                <a:pPr algn="ctr"/>
                <a:endParaRPr lang="en-US" sz="2800" b="1" spc="51" dirty="0" err="1">
                  <a:ln w="19050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61" name="Ellipse 160"/>
              <p:cNvSpPr/>
              <p:nvPr/>
            </p:nvSpPr>
            <p:spPr>
              <a:xfrm>
                <a:off x="5091215" y="3728615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>
                <a:softEdge rad="520700"/>
              </a:effectLst>
              <a:scene3d>
                <a:camera prst="orthographicFront"/>
                <a:lightRig rig="threePt" dir="t"/>
              </a:scene3d>
              <a:sp3d prstMaterial="clear">
                <a:bevelT w="88900" h="88900"/>
                <a:extrusionClr>
                  <a:schemeClr val="bg1"/>
                </a:extrusionClr>
                <a:contourClr>
                  <a:schemeClr val="tx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64" name="Gruppieren 163"/>
          <p:cNvGrpSpPr/>
          <p:nvPr/>
        </p:nvGrpSpPr>
        <p:grpSpPr>
          <a:xfrm>
            <a:off x="340760" y="3788757"/>
            <a:ext cx="2484001" cy="1063760"/>
            <a:chOff x="2987999" y="3789040"/>
            <a:chExt cx="2484001" cy="1063760"/>
          </a:xfrm>
        </p:grpSpPr>
        <p:sp>
          <p:nvSpPr>
            <p:cNvPr id="165" name="Rechteck 4">
              <a:extLst>
                <a:ext uri="{FF2B5EF4-FFF2-40B4-BE49-F238E27FC236}">
                  <a16:creationId xmlns:a16="http://schemas.microsoft.com/office/drawing/2014/main" xmlns="" id="{7E483B13-6BEE-4FE9-8541-ACC41B2F8BA2}"/>
                </a:ext>
              </a:extLst>
            </p:cNvPr>
            <p:cNvSpPr/>
            <p:nvPr/>
          </p:nvSpPr>
          <p:spPr>
            <a:xfrm>
              <a:off x="2988001" y="3789040"/>
              <a:ext cx="1224000" cy="684000"/>
            </a:xfrm>
            <a:prstGeom prst="rect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2000" b="1" spc="51" dirty="0">
                  <a:ln w="1905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ITER-W</a:t>
              </a:r>
              <a:endParaRPr lang="en-US" sz="1400" b="1" spc="51" dirty="0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66" name="Trapezoid 165">
              <a:extLst>
                <a:ext uri="{FF2B5EF4-FFF2-40B4-BE49-F238E27FC236}">
                  <a16:creationId xmlns:a16="http://schemas.microsoft.com/office/drawing/2014/main" xmlns="" id="{BA9BA9B5-C8E4-42F6-81FF-3CCA80D743A6}"/>
                </a:ext>
              </a:extLst>
            </p:cNvPr>
            <p:cNvSpPr/>
            <p:nvPr/>
          </p:nvSpPr>
          <p:spPr>
            <a:xfrm>
              <a:off x="2988000" y="3790800"/>
              <a:ext cx="1224000" cy="684000"/>
            </a:xfrm>
            <a:prstGeom prst="trapezoid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88900" h="889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lt1"/>
                </a:solidFill>
              </a:endParaRPr>
            </a:p>
          </p:txBody>
        </p:sp>
        <p:sp>
          <p:nvSpPr>
            <p:cNvPr id="167" name="Rechteck 4">
              <a:extLst>
                <a:ext uri="{FF2B5EF4-FFF2-40B4-BE49-F238E27FC236}">
                  <a16:creationId xmlns:a16="http://schemas.microsoft.com/office/drawing/2014/main" xmlns="" id="{7E483B13-6BEE-4FE9-8541-ACC41B2F8BA2}"/>
                </a:ext>
              </a:extLst>
            </p:cNvPr>
            <p:cNvSpPr/>
            <p:nvPr/>
          </p:nvSpPr>
          <p:spPr>
            <a:xfrm>
              <a:off x="2987999" y="4492715"/>
              <a:ext cx="1224000" cy="360000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1400" b="1" spc="51" dirty="0">
                  <a:ln w="1905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SPS-FGM</a:t>
              </a:r>
              <a:endParaRPr lang="en-US" sz="1050" b="1" spc="51" dirty="0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68" name="Trapezoid 167">
              <a:extLst>
                <a:ext uri="{FF2B5EF4-FFF2-40B4-BE49-F238E27FC236}">
                  <a16:creationId xmlns:a16="http://schemas.microsoft.com/office/drawing/2014/main" xmlns="" id="{BA9BA9B5-C8E4-42F6-81FF-3CCA80D743A6}"/>
                </a:ext>
              </a:extLst>
            </p:cNvPr>
            <p:cNvSpPr/>
            <p:nvPr/>
          </p:nvSpPr>
          <p:spPr>
            <a:xfrm>
              <a:off x="2988000" y="4492715"/>
              <a:ext cx="1224000" cy="360000"/>
            </a:xfrm>
            <a:prstGeom prst="trapezoid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88900" h="889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lt1"/>
                </a:solidFill>
              </a:endParaRPr>
            </a:p>
          </p:txBody>
        </p:sp>
        <p:sp>
          <p:nvSpPr>
            <p:cNvPr id="169" name="Rechteck 4">
              <a:extLst>
                <a:ext uri="{FF2B5EF4-FFF2-40B4-BE49-F238E27FC236}">
                  <a16:creationId xmlns:a16="http://schemas.microsoft.com/office/drawing/2014/main" xmlns="" id="{7E483B13-6BEE-4FE9-8541-ACC41B2F8BA2}"/>
                </a:ext>
              </a:extLst>
            </p:cNvPr>
            <p:cNvSpPr/>
            <p:nvPr/>
          </p:nvSpPr>
          <p:spPr>
            <a:xfrm>
              <a:off x="4248000" y="3789040"/>
              <a:ext cx="1224000" cy="684000"/>
            </a:xfrm>
            <a:prstGeom prst="rect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2000" b="1" spc="51" dirty="0">
                  <a:ln w="1905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Alloy-W</a:t>
              </a:r>
              <a:endParaRPr lang="en-US" sz="1400" b="1" spc="51" dirty="0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70" name="Trapezoid 169">
              <a:extLst>
                <a:ext uri="{FF2B5EF4-FFF2-40B4-BE49-F238E27FC236}">
                  <a16:creationId xmlns:a16="http://schemas.microsoft.com/office/drawing/2014/main" xmlns="" id="{BA9BA9B5-C8E4-42F6-81FF-3CCA80D743A6}"/>
                </a:ext>
              </a:extLst>
            </p:cNvPr>
            <p:cNvSpPr/>
            <p:nvPr/>
          </p:nvSpPr>
          <p:spPr>
            <a:xfrm>
              <a:off x="4248000" y="3790800"/>
              <a:ext cx="1224000" cy="684000"/>
            </a:xfrm>
            <a:prstGeom prst="trapezoid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88900" h="889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lt1"/>
                </a:solidFill>
              </a:endParaRPr>
            </a:p>
          </p:txBody>
        </p:sp>
        <p:sp>
          <p:nvSpPr>
            <p:cNvPr id="171" name="Rechteck 4">
              <a:extLst>
                <a:ext uri="{FF2B5EF4-FFF2-40B4-BE49-F238E27FC236}">
                  <a16:creationId xmlns:a16="http://schemas.microsoft.com/office/drawing/2014/main" xmlns="" id="{7E483B13-6BEE-4FE9-8541-ACC41B2F8BA2}"/>
                </a:ext>
              </a:extLst>
            </p:cNvPr>
            <p:cNvSpPr/>
            <p:nvPr/>
          </p:nvSpPr>
          <p:spPr>
            <a:xfrm>
              <a:off x="4248000" y="4492800"/>
              <a:ext cx="1224000" cy="360000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5400000" scaled="1"/>
            </a:gra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1400" b="1" spc="51" dirty="0">
                  <a:ln w="1905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SPS-FGM</a:t>
              </a:r>
              <a:endParaRPr lang="en-US" sz="1050" b="1" spc="51" dirty="0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72" name="Trapezoid 171">
              <a:extLst>
                <a:ext uri="{FF2B5EF4-FFF2-40B4-BE49-F238E27FC236}">
                  <a16:creationId xmlns:a16="http://schemas.microsoft.com/office/drawing/2014/main" xmlns="" id="{BA9BA9B5-C8E4-42F6-81FF-3CCA80D743A6}"/>
                </a:ext>
              </a:extLst>
            </p:cNvPr>
            <p:cNvSpPr/>
            <p:nvPr/>
          </p:nvSpPr>
          <p:spPr>
            <a:xfrm>
              <a:off x="4248000" y="4492800"/>
              <a:ext cx="1224000" cy="360000"/>
            </a:xfrm>
            <a:prstGeom prst="trapezoid">
              <a:avLst>
                <a:gd name="adj" fmla="val 0"/>
              </a:avLst>
            </a:prstGeom>
            <a:solidFill>
              <a:schemeClr val="tx1"/>
            </a:solidFill>
            <a:ln>
              <a:noFill/>
            </a:ln>
            <a:effectLst>
              <a:softEdge rad="520700"/>
            </a:effectLst>
            <a:scene3d>
              <a:camera prst="orthographicFront"/>
              <a:lightRig rig="threePt" dir="t"/>
            </a:scene3d>
            <a:sp3d prstMaterial="clear">
              <a:bevelT w="88900" h="88900"/>
              <a:extrusionClr>
                <a:schemeClr val="bg1"/>
              </a:extrusionClr>
              <a:contourClr>
                <a:schemeClr val="tx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99" name="Gruppieren 198">
            <a:extLst>
              <a:ext uri="{FF2B5EF4-FFF2-40B4-BE49-F238E27FC236}">
                <a16:creationId xmlns:a16="http://schemas.microsoft.com/office/drawing/2014/main" xmlns="" id="{80F6E035-A102-4659-84CA-CA58F4D42326}"/>
              </a:ext>
            </a:extLst>
          </p:cNvPr>
          <p:cNvGrpSpPr/>
          <p:nvPr/>
        </p:nvGrpSpPr>
        <p:grpSpPr>
          <a:xfrm>
            <a:off x="3012239" y="3782617"/>
            <a:ext cx="1224000" cy="756000"/>
            <a:chOff x="848009" y="1196832"/>
            <a:chExt cx="1800575" cy="904239"/>
          </a:xfrm>
        </p:grpSpPr>
        <p:sp>
          <p:nvSpPr>
            <p:cNvPr id="201" name="Rechteck 4">
              <a:extLst>
                <a:ext uri="{FF2B5EF4-FFF2-40B4-BE49-F238E27FC236}">
                  <a16:creationId xmlns:a16="http://schemas.microsoft.com/office/drawing/2014/main" xmlns="" id="{7E483B13-6BEE-4FE9-8541-ACC41B2F8BA2}"/>
                </a:ext>
              </a:extLst>
            </p:cNvPr>
            <p:cNvSpPr/>
            <p:nvPr/>
          </p:nvSpPr>
          <p:spPr>
            <a:xfrm>
              <a:off x="848009" y="1196832"/>
              <a:ext cx="1800000" cy="720000"/>
            </a:xfrm>
            <a:prstGeom prst="rect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2400" b="1" spc="51" dirty="0">
                  <a:ln w="1905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3D-W</a:t>
              </a:r>
            </a:p>
          </p:txBody>
        </p:sp>
        <p:sp>
          <p:nvSpPr>
            <p:cNvPr id="202" name="Gleichschenkliges Dreieck 201">
              <a:extLst>
                <a:ext uri="{FF2B5EF4-FFF2-40B4-BE49-F238E27FC236}">
                  <a16:creationId xmlns:a16="http://schemas.microsoft.com/office/drawing/2014/main" xmlns="" id="{624B4408-4C24-4B0F-BC40-72C8B74CB7B8}"/>
                </a:ext>
              </a:extLst>
            </p:cNvPr>
            <p:cNvSpPr/>
            <p:nvPr/>
          </p:nvSpPr>
          <p:spPr>
            <a:xfrm rot="10800000">
              <a:off x="848009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3" name="Gleichschenkliges Dreieck 202">
              <a:extLst>
                <a:ext uri="{FF2B5EF4-FFF2-40B4-BE49-F238E27FC236}">
                  <a16:creationId xmlns:a16="http://schemas.microsoft.com/office/drawing/2014/main" xmlns="" id="{174F1642-662D-4D3E-B9E3-7C93A6346FF7}"/>
                </a:ext>
              </a:extLst>
            </p:cNvPr>
            <p:cNvSpPr/>
            <p:nvPr/>
          </p:nvSpPr>
          <p:spPr>
            <a:xfrm rot="10800000">
              <a:off x="1034539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4" name="Gleichschenkliges Dreieck 203">
              <a:extLst>
                <a:ext uri="{FF2B5EF4-FFF2-40B4-BE49-F238E27FC236}">
                  <a16:creationId xmlns:a16="http://schemas.microsoft.com/office/drawing/2014/main" xmlns="" id="{25B24605-DCC3-4B6D-B5A0-ED3BC5FB582F}"/>
                </a:ext>
              </a:extLst>
            </p:cNvPr>
            <p:cNvSpPr/>
            <p:nvPr/>
          </p:nvSpPr>
          <p:spPr>
            <a:xfrm rot="10800000">
              <a:off x="1214678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5" name="Gleichschenkliges Dreieck 204">
              <a:extLst>
                <a:ext uri="{FF2B5EF4-FFF2-40B4-BE49-F238E27FC236}">
                  <a16:creationId xmlns:a16="http://schemas.microsoft.com/office/drawing/2014/main" xmlns="" id="{61DB162D-41E1-453E-99F9-3D231897B106}"/>
                </a:ext>
              </a:extLst>
            </p:cNvPr>
            <p:cNvSpPr/>
            <p:nvPr/>
          </p:nvSpPr>
          <p:spPr>
            <a:xfrm rot="10800000">
              <a:off x="1394817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6" name="Gleichschenkliges Dreieck 205">
              <a:extLst>
                <a:ext uri="{FF2B5EF4-FFF2-40B4-BE49-F238E27FC236}">
                  <a16:creationId xmlns:a16="http://schemas.microsoft.com/office/drawing/2014/main" xmlns="" id="{ECA074FF-F806-48B1-8E5E-D67B3358DB12}"/>
                </a:ext>
              </a:extLst>
            </p:cNvPr>
            <p:cNvSpPr/>
            <p:nvPr/>
          </p:nvSpPr>
          <p:spPr>
            <a:xfrm rot="10800000">
              <a:off x="1574956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7" name="Gleichschenkliges Dreieck 206">
              <a:extLst>
                <a:ext uri="{FF2B5EF4-FFF2-40B4-BE49-F238E27FC236}">
                  <a16:creationId xmlns:a16="http://schemas.microsoft.com/office/drawing/2014/main" xmlns="" id="{4502C11D-484C-4705-8C47-39D0564AA982}"/>
                </a:ext>
              </a:extLst>
            </p:cNvPr>
            <p:cNvSpPr/>
            <p:nvPr/>
          </p:nvSpPr>
          <p:spPr>
            <a:xfrm rot="10800000">
              <a:off x="1755095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8" name="Gleichschenkliges Dreieck 207">
              <a:extLst>
                <a:ext uri="{FF2B5EF4-FFF2-40B4-BE49-F238E27FC236}">
                  <a16:creationId xmlns:a16="http://schemas.microsoft.com/office/drawing/2014/main" xmlns="" id="{76639EEC-43EC-41A6-ABF3-F3C00E074AFE}"/>
                </a:ext>
              </a:extLst>
            </p:cNvPr>
            <p:cNvSpPr/>
            <p:nvPr/>
          </p:nvSpPr>
          <p:spPr>
            <a:xfrm rot="10800000">
              <a:off x="1935234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9" name="Gleichschenkliges Dreieck 208">
              <a:extLst>
                <a:ext uri="{FF2B5EF4-FFF2-40B4-BE49-F238E27FC236}">
                  <a16:creationId xmlns:a16="http://schemas.microsoft.com/office/drawing/2014/main" xmlns="" id="{7561BE5C-601C-458F-89F1-C9D661325D5D}"/>
                </a:ext>
              </a:extLst>
            </p:cNvPr>
            <p:cNvSpPr/>
            <p:nvPr/>
          </p:nvSpPr>
          <p:spPr>
            <a:xfrm rot="10800000">
              <a:off x="2115373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10" name="Gleichschenkliges Dreieck 209">
              <a:extLst>
                <a:ext uri="{FF2B5EF4-FFF2-40B4-BE49-F238E27FC236}">
                  <a16:creationId xmlns:a16="http://schemas.microsoft.com/office/drawing/2014/main" xmlns="" id="{A0E25ACD-45D2-4432-9B4F-248C191B1659}"/>
                </a:ext>
              </a:extLst>
            </p:cNvPr>
            <p:cNvSpPr/>
            <p:nvPr/>
          </p:nvSpPr>
          <p:spPr>
            <a:xfrm rot="10800000">
              <a:off x="2295512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11" name="Gleichschenkliges Dreieck 210">
              <a:extLst>
                <a:ext uri="{FF2B5EF4-FFF2-40B4-BE49-F238E27FC236}">
                  <a16:creationId xmlns:a16="http://schemas.microsoft.com/office/drawing/2014/main" xmlns="" id="{3C7CC7A5-929A-48FB-A415-2A2FCF84FBDB}"/>
                </a:ext>
              </a:extLst>
            </p:cNvPr>
            <p:cNvSpPr/>
            <p:nvPr/>
          </p:nvSpPr>
          <p:spPr>
            <a:xfrm rot="10800000">
              <a:off x="2468009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200" name="Freihandform: Form 90">
            <a:extLst>
              <a:ext uri="{FF2B5EF4-FFF2-40B4-BE49-F238E27FC236}">
                <a16:creationId xmlns:a16="http://schemas.microsoft.com/office/drawing/2014/main" xmlns="" id="{0C7163FB-753A-424C-AD28-AA3B2C23A2E5}"/>
              </a:ext>
            </a:extLst>
          </p:cNvPr>
          <p:cNvSpPr/>
          <p:nvPr/>
        </p:nvSpPr>
        <p:spPr>
          <a:xfrm>
            <a:off x="3013200" y="3782617"/>
            <a:ext cx="1224000" cy="756000"/>
          </a:xfrm>
          <a:custGeom>
            <a:avLst/>
            <a:gdLst>
              <a:gd name="connsiteX0" fmla="*/ 1804988 w 1812132"/>
              <a:gd name="connsiteY0" fmla="*/ 745332 h 921544"/>
              <a:gd name="connsiteX1" fmla="*/ 1721644 w 1812132"/>
              <a:gd name="connsiteY1" fmla="*/ 921544 h 921544"/>
              <a:gd name="connsiteX2" fmla="*/ 1624013 w 1812132"/>
              <a:gd name="connsiteY2" fmla="*/ 745332 h 921544"/>
              <a:gd name="connsiteX3" fmla="*/ 1535907 w 1812132"/>
              <a:gd name="connsiteY3" fmla="*/ 916782 h 921544"/>
              <a:gd name="connsiteX4" fmla="*/ 1440657 w 1812132"/>
              <a:gd name="connsiteY4" fmla="*/ 738188 h 921544"/>
              <a:gd name="connsiteX5" fmla="*/ 1350169 w 1812132"/>
              <a:gd name="connsiteY5" fmla="*/ 919163 h 921544"/>
              <a:gd name="connsiteX6" fmla="*/ 1262063 w 1812132"/>
              <a:gd name="connsiteY6" fmla="*/ 733425 h 921544"/>
              <a:gd name="connsiteX7" fmla="*/ 1176338 w 1812132"/>
              <a:gd name="connsiteY7" fmla="*/ 914400 h 921544"/>
              <a:gd name="connsiteX8" fmla="*/ 1083469 w 1812132"/>
              <a:gd name="connsiteY8" fmla="*/ 731044 h 921544"/>
              <a:gd name="connsiteX9" fmla="*/ 992982 w 1812132"/>
              <a:gd name="connsiteY9" fmla="*/ 912019 h 921544"/>
              <a:gd name="connsiteX10" fmla="*/ 900113 w 1812132"/>
              <a:gd name="connsiteY10" fmla="*/ 728663 h 921544"/>
              <a:gd name="connsiteX11" fmla="*/ 812007 w 1812132"/>
              <a:gd name="connsiteY11" fmla="*/ 912019 h 921544"/>
              <a:gd name="connsiteX12" fmla="*/ 723900 w 1812132"/>
              <a:gd name="connsiteY12" fmla="*/ 731044 h 921544"/>
              <a:gd name="connsiteX13" fmla="*/ 633413 w 1812132"/>
              <a:gd name="connsiteY13" fmla="*/ 914400 h 921544"/>
              <a:gd name="connsiteX14" fmla="*/ 547688 w 1812132"/>
              <a:gd name="connsiteY14" fmla="*/ 733425 h 921544"/>
              <a:gd name="connsiteX15" fmla="*/ 452438 w 1812132"/>
              <a:gd name="connsiteY15" fmla="*/ 919163 h 921544"/>
              <a:gd name="connsiteX16" fmla="*/ 359569 w 1812132"/>
              <a:gd name="connsiteY16" fmla="*/ 735807 h 921544"/>
              <a:gd name="connsiteX17" fmla="*/ 271463 w 1812132"/>
              <a:gd name="connsiteY17" fmla="*/ 912019 h 921544"/>
              <a:gd name="connsiteX18" fmla="*/ 180975 w 1812132"/>
              <a:gd name="connsiteY18" fmla="*/ 731044 h 921544"/>
              <a:gd name="connsiteX19" fmla="*/ 88107 w 1812132"/>
              <a:gd name="connsiteY19" fmla="*/ 916782 h 921544"/>
              <a:gd name="connsiteX20" fmla="*/ 0 w 1812132"/>
              <a:gd name="connsiteY20" fmla="*/ 733425 h 921544"/>
              <a:gd name="connsiteX21" fmla="*/ 0 w 1812132"/>
              <a:gd name="connsiteY21" fmla="*/ 0 h 921544"/>
              <a:gd name="connsiteX22" fmla="*/ 1812132 w 1812132"/>
              <a:gd name="connsiteY22" fmla="*/ 0 h 921544"/>
              <a:gd name="connsiteX23" fmla="*/ 1804988 w 1812132"/>
              <a:gd name="connsiteY23" fmla="*/ 745332 h 9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12132" h="921544">
                <a:moveTo>
                  <a:pt x="1804988" y="745332"/>
                </a:moveTo>
                <a:lnTo>
                  <a:pt x="1721644" y="921544"/>
                </a:lnTo>
                <a:lnTo>
                  <a:pt x="1624013" y="745332"/>
                </a:lnTo>
                <a:lnTo>
                  <a:pt x="1535907" y="916782"/>
                </a:lnTo>
                <a:lnTo>
                  <a:pt x="1440657" y="738188"/>
                </a:lnTo>
                <a:lnTo>
                  <a:pt x="1350169" y="919163"/>
                </a:lnTo>
                <a:lnTo>
                  <a:pt x="1262063" y="733425"/>
                </a:lnTo>
                <a:lnTo>
                  <a:pt x="1176338" y="914400"/>
                </a:lnTo>
                <a:lnTo>
                  <a:pt x="1083469" y="731044"/>
                </a:lnTo>
                <a:lnTo>
                  <a:pt x="992982" y="912019"/>
                </a:lnTo>
                <a:lnTo>
                  <a:pt x="900113" y="728663"/>
                </a:lnTo>
                <a:lnTo>
                  <a:pt x="812007" y="912019"/>
                </a:lnTo>
                <a:lnTo>
                  <a:pt x="723900" y="731044"/>
                </a:lnTo>
                <a:lnTo>
                  <a:pt x="633413" y="914400"/>
                </a:lnTo>
                <a:lnTo>
                  <a:pt x="547688" y="733425"/>
                </a:lnTo>
                <a:lnTo>
                  <a:pt x="452438" y="919163"/>
                </a:lnTo>
                <a:lnTo>
                  <a:pt x="359569" y="735807"/>
                </a:lnTo>
                <a:lnTo>
                  <a:pt x="271463" y="912019"/>
                </a:lnTo>
                <a:lnTo>
                  <a:pt x="180975" y="731044"/>
                </a:lnTo>
                <a:lnTo>
                  <a:pt x="88107" y="916782"/>
                </a:lnTo>
                <a:lnTo>
                  <a:pt x="0" y="733425"/>
                </a:lnTo>
                <a:lnTo>
                  <a:pt x="0" y="0"/>
                </a:lnTo>
                <a:lnTo>
                  <a:pt x="1812132" y="0"/>
                </a:lnTo>
                <a:cubicBezTo>
                  <a:pt x="1809751" y="248444"/>
                  <a:pt x="1807369" y="496888"/>
                  <a:pt x="1804988" y="7453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214" name="Gruppieren 213"/>
          <p:cNvGrpSpPr/>
          <p:nvPr/>
        </p:nvGrpSpPr>
        <p:grpSpPr>
          <a:xfrm>
            <a:off x="3011024" y="4435200"/>
            <a:ext cx="1224001" cy="424800"/>
            <a:chOff x="4770263" y="3751565"/>
            <a:chExt cx="1224001" cy="615366"/>
          </a:xfrm>
        </p:grpSpPr>
        <p:sp>
          <p:nvSpPr>
            <p:cNvPr id="182" name="Trapezoid 181">
              <a:extLst>
                <a:ext uri="{FF2B5EF4-FFF2-40B4-BE49-F238E27FC236}">
                  <a16:creationId xmlns:a16="http://schemas.microsoft.com/office/drawing/2014/main" xmlns="" id="{D3E094BC-178A-4519-83C2-3DA510A23BFD}"/>
                </a:ext>
              </a:extLst>
            </p:cNvPr>
            <p:cNvSpPr/>
            <p:nvPr/>
          </p:nvSpPr>
          <p:spPr>
            <a:xfrm>
              <a:off x="4770264" y="3934931"/>
              <a:ext cx="1224000" cy="432000"/>
            </a:xfrm>
            <a:prstGeom prst="trapezoid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de-DE" sz="1400" b="1" spc="51" dirty="0">
                  <a:ln w="6350">
                    <a:solidFill>
                      <a:schemeClr val="accent2">
                        <a:lumMod val="75000"/>
                        <a:alpha val="6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LMD-</a:t>
              </a:r>
              <a:r>
                <a:rPr lang="de-DE" sz="1400" b="1" spc="51" dirty="0" err="1">
                  <a:ln w="6350">
                    <a:solidFill>
                      <a:schemeClr val="accent2">
                        <a:lumMod val="75000"/>
                        <a:alpha val="6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steel</a:t>
              </a:r>
              <a:endParaRPr lang="de-DE" sz="1400" b="1" spc="51" dirty="0">
                <a:ln w="6350">
                  <a:solidFill>
                    <a:schemeClr val="accent2">
                      <a:lumMod val="75000"/>
                      <a:alpha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213" name="Gruppieren 212"/>
            <p:cNvGrpSpPr/>
            <p:nvPr/>
          </p:nvGrpSpPr>
          <p:grpSpPr>
            <a:xfrm>
              <a:off x="4770263" y="3751565"/>
              <a:ext cx="1224000" cy="185519"/>
              <a:chOff x="4770264" y="3751565"/>
              <a:chExt cx="1221491" cy="185519"/>
            </a:xfrm>
          </p:grpSpPr>
          <p:sp>
            <p:nvSpPr>
              <p:cNvPr id="192" name="Rechtwinkliges Dreieck 191">
                <a:extLst>
                  <a:ext uri="{FF2B5EF4-FFF2-40B4-BE49-F238E27FC236}">
                    <a16:creationId xmlns:a16="http://schemas.microsoft.com/office/drawing/2014/main" xmlns="" id="{255FFBD1-0845-4185-8682-65CB2A9D28A3}"/>
                  </a:ext>
                </a:extLst>
              </p:cNvPr>
              <p:cNvSpPr/>
              <p:nvPr/>
            </p:nvSpPr>
            <p:spPr>
              <a:xfrm>
                <a:off x="4770264" y="3752641"/>
                <a:ext cx="65529" cy="184443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3" name="Gleichschenkliges Dreieck 182">
                <a:extLst>
                  <a:ext uri="{FF2B5EF4-FFF2-40B4-BE49-F238E27FC236}">
                    <a16:creationId xmlns:a16="http://schemas.microsoft.com/office/drawing/2014/main" xmlns="" id="{0511F8ED-7F08-4712-8CA3-9631EE55B5A6}"/>
                  </a:ext>
                </a:extLst>
              </p:cNvPr>
              <p:cNvSpPr/>
              <p:nvPr/>
            </p:nvSpPr>
            <p:spPr>
              <a:xfrm>
                <a:off x="4837524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4" name="Gleichschenkliges Dreieck 183">
                <a:extLst>
                  <a:ext uri="{FF2B5EF4-FFF2-40B4-BE49-F238E27FC236}">
                    <a16:creationId xmlns:a16="http://schemas.microsoft.com/office/drawing/2014/main" xmlns="" id="{0B67BB37-F832-49D2-AF1C-3F3CF4671BB5}"/>
                  </a:ext>
                </a:extLst>
              </p:cNvPr>
              <p:cNvSpPr/>
              <p:nvPr/>
            </p:nvSpPr>
            <p:spPr>
              <a:xfrm>
                <a:off x="4958452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5" name="Gleichschenkliges Dreieck 184">
                <a:extLst>
                  <a:ext uri="{FF2B5EF4-FFF2-40B4-BE49-F238E27FC236}">
                    <a16:creationId xmlns:a16="http://schemas.microsoft.com/office/drawing/2014/main" xmlns="" id="{7DAF93DE-638D-412C-80E1-C2932DEC3C17}"/>
                  </a:ext>
                </a:extLst>
              </p:cNvPr>
              <p:cNvSpPr/>
              <p:nvPr/>
            </p:nvSpPr>
            <p:spPr>
              <a:xfrm>
                <a:off x="5079379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6" name="Gleichschenkliges Dreieck 185">
                <a:extLst>
                  <a:ext uri="{FF2B5EF4-FFF2-40B4-BE49-F238E27FC236}">
                    <a16:creationId xmlns:a16="http://schemas.microsoft.com/office/drawing/2014/main" xmlns="" id="{25D3D110-2CA0-485E-8D77-4122538467A5}"/>
                  </a:ext>
                </a:extLst>
              </p:cNvPr>
              <p:cNvSpPr/>
              <p:nvPr/>
            </p:nvSpPr>
            <p:spPr>
              <a:xfrm>
                <a:off x="5200307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7" name="Gleichschenkliges Dreieck 186">
                <a:extLst>
                  <a:ext uri="{FF2B5EF4-FFF2-40B4-BE49-F238E27FC236}">
                    <a16:creationId xmlns:a16="http://schemas.microsoft.com/office/drawing/2014/main" xmlns="" id="{6B979926-9795-4FA6-A4AB-76773AF070A9}"/>
                  </a:ext>
                </a:extLst>
              </p:cNvPr>
              <p:cNvSpPr/>
              <p:nvPr/>
            </p:nvSpPr>
            <p:spPr>
              <a:xfrm>
                <a:off x="5321235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8" name="Gleichschenkliges Dreieck 187">
                <a:extLst>
                  <a:ext uri="{FF2B5EF4-FFF2-40B4-BE49-F238E27FC236}">
                    <a16:creationId xmlns:a16="http://schemas.microsoft.com/office/drawing/2014/main" xmlns="" id="{FC485028-26F8-4585-8A4D-1DDC199C4FB8}"/>
                  </a:ext>
                </a:extLst>
              </p:cNvPr>
              <p:cNvSpPr/>
              <p:nvPr/>
            </p:nvSpPr>
            <p:spPr>
              <a:xfrm>
                <a:off x="5442162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89" name="Gleichschenkliges Dreieck 188">
                <a:extLst>
                  <a:ext uri="{FF2B5EF4-FFF2-40B4-BE49-F238E27FC236}">
                    <a16:creationId xmlns:a16="http://schemas.microsoft.com/office/drawing/2014/main" xmlns="" id="{AC8BEEAA-1BFD-48A0-A507-9D971E96B0C5}"/>
                  </a:ext>
                </a:extLst>
              </p:cNvPr>
              <p:cNvSpPr/>
              <p:nvPr/>
            </p:nvSpPr>
            <p:spPr>
              <a:xfrm>
                <a:off x="5563090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90" name="Gleichschenkliges Dreieck 189">
                <a:extLst>
                  <a:ext uri="{FF2B5EF4-FFF2-40B4-BE49-F238E27FC236}">
                    <a16:creationId xmlns:a16="http://schemas.microsoft.com/office/drawing/2014/main" xmlns="" id="{F298F396-A3D2-4B7E-890D-4B3238BA7C86}"/>
                  </a:ext>
                </a:extLst>
              </p:cNvPr>
              <p:cNvSpPr/>
              <p:nvPr/>
            </p:nvSpPr>
            <p:spPr>
              <a:xfrm>
                <a:off x="5684017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91" name="Gleichschenkliges Dreieck 190">
                <a:extLst>
                  <a:ext uri="{FF2B5EF4-FFF2-40B4-BE49-F238E27FC236}">
                    <a16:creationId xmlns:a16="http://schemas.microsoft.com/office/drawing/2014/main" xmlns="" id="{D41DDBD7-BDF5-41C9-A476-25792655A82A}"/>
                  </a:ext>
                </a:extLst>
              </p:cNvPr>
              <p:cNvSpPr/>
              <p:nvPr/>
            </p:nvSpPr>
            <p:spPr>
              <a:xfrm>
                <a:off x="5804945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193" name="Rechtwinkliges Dreieck 192">
                <a:extLst>
                  <a:ext uri="{FF2B5EF4-FFF2-40B4-BE49-F238E27FC236}">
                    <a16:creationId xmlns:a16="http://schemas.microsoft.com/office/drawing/2014/main" xmlns="" id="{C49EC072-CA69-4D58-B69C-385C50817F87}"/>
                  </a:ext>
                </a:extLst>
              </p:cNvPr>
              <p:cNvSpPr/>
              <p:nvPr/>
            </p:nvSpPr>
            <p:spPr>
              <a:xfrm flipH="1">
                <a:off x="5933716" y="3751565"/>
                <a:ext cx="58039" cy="184443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p:grpSp>
      </p:grpSp>
      <p:sp>
        <p:nvSpPr>
          <p:cNvPr id="194" name="Freihandform: Form 106">
            <a:extLst>
              <a:ext uri="{FF2B5EF4-FFF2-40B4-BE49-F238E27FC236}">
                <a16:creationId xmlns:a16="http://schemas.microsoft.com/office/drawing/2014/main" xmlns="" id="{F0E2DEBC-35B3-4622-AE45-720E4269934A}"/>
              </a:ext>
            </a:extLst>
          </p:cNvPr>
          <p:cNvSpPr/>
          <p:nvPr/>
        </p:nvSpPr>
        <p:spPr>
          <a:xfrm>
            <a:off x="3011024" y="4435200"/>
            <a:ext cx="1224000" cy="424800"/>
          </a:xfrm>
          <a:custGeom>
            <a:avLst/>
            <a:gdLst>
              <a:gd name="connsiteX0" fmla="*/ 1797844 w 1802607"/>
              <a:gd name="connsiteY0" fmla="*/ 14287 h 590550"/>
              <a:gd name="connsiteX1" fmla="*/ 1716882 w 1802607"/>
              <a:gd name="connsiteY1" fmla="*/ 202406 h 590550"/>
              <a:gd name="connsiteX2" fmla="*/ 1626394 w 1802607"/>
              <a:gd name="connsiteY2" fmla="*/ 14287 h 590550"/>
              <a:gd name="connsiteX3" fmla="*/ 1535907 w 1802607"/>
              <a:gd name="connsiteY3" fmla="*/ 200025 h 590550"/>
              <a:gd name="connsiteX4" fmla="*/ 1447800 w 1802607"/>
              <a:gd name="connsiteY4" fmla="*/ 4762 h 590550"/>
              <a:gd name="connsiteX5" fmla="*/ 1354932 w 1802607"/>
              <a:gd name="connsiteY5" fmla="*/ 202406 h 590550"/>
              <a:gd name="connsiteX6" fmla="*/ 1264444 w 1802607"/>
              <a:gd name="connsiteY6" fmla="*/ 14287 h 590550"/>
              <a:gd name="connsiteX7" fmla="*/ 1173957 w 1802607"/>
              <a:gd name="connsiteY7" fmla="*/ 197643 h 590550"/>
              <a:gd name="connsiteX8" fmla="*/ 1088232 w 1802607"/>
              <a:gd name="connsiteY8" fmla="*/ 9525 h 590550"/>
              <a:gd name="connsiteX9" fmla="*/ 995363 w 1802607"/>
              <a:gd name="connsiteY9" fmla="*/ 202406 h 590550"/>
              <a:gd name="connsiteX10" fmla="*/ 907257 w 1802607"/>
              <a:gd name="connsiteY10" fmla="*/ 11906 h 590550"/>
              <a:gd name="connsiteX11" fmla="*/ 812007 w 1802607"/>
              <a:gd name="connsiteY11" fmla="*/ 197643 h 590550"/>
              <a:gd name="connsiteX12" fmla="*/ 726282 w 1802607"/>
              <a:gd name="connsiteY12" fmla="*/ 9525 h 590550"/>
              <a:gd name="connsiteX13" fmla="*/ 633413 w 1802607"/>
              <a:gd name="connsiteY13" fmla="*/ 200025 h 590550"/>
              <a:gd name="connsiteX14" fmla="*/ 545307 w 1802607"/>
              <a:gd name="connsiteY14" fmla="*/ 0 h 590550"/>
              <a:gd name="connsiteX15" fmla="*/ 454819 w 1802607"/>
              <a:gd name="connsiteY15" fmla="*/ 202406 h 590550"/>
              <a:gd name="connsiteX16" fmla="*/ 364332 w 1802607"/>
              <a:gd name="connsiteY16" fmla="*/ 7143 h 590550"/>
              <a:gd name="connsiteX17" fmla="*/ 271463 w 1802607"/>
              <a:gd name="connsiteY17" fmla="*/ 204787 h 590550"/>
              <a:gd name="connsiteX18" fmla="*/ 183357 w 1802607"/>
              <a:gd name="connsiteY18" fmla="*/ 11906 h 590550"/>
              <a:gd name="connsiteX19" fmla="*/ 97632 w 1802607"/>
              <a:gd name="connsiteY19" fmla="*/ 195262 h 590550"/>
              <a:gd name="connsiteX20" fmla="*/ 0 w 1802607"/>
              <a:gd name="connsiteY20" fmla="*/ 7143 h 590550"/>
              <a:gd name="connsiteX21" fmla="*/ 0 w 1802607"/>
              <a:gd name="connsiteY21" fmla="*/ 590550 h 590550"/>
              <a:gd name="connsiteX22" fmla="*/ 1802607 w 1802607"/>
              <a:gd name="connsiteY22" fmla="*/ 590550 h 590550"/>
              <a:gd name="connsiteX23" fmla="*/ 1797844 w 1802607"/>
              <a:gd name="connsiteY23" fmla="*/ 14287 h 590550"/>
              <a:gd name="connsiteX0" fmla="*/ 1797844 w 1802607"/>
              <a:gd name="connsiteY0" fmla="*/ 14287 h 590550"/>
              <a:gd name="connsiteX1" fmla="*/ 1716882 w 1802607"/>
              <a:gd name="connsiteY1" fmla="*/ 202406 h 590550"/>
              <a:gd name="connsiteX2" fmla="*/ 1626394 w 1802607"/>
              <a:gd name="connsiteY2" fmla="*/ 14287 h 590550"/>
              <a:gd name="connsiteX3" fmla="*/ 1535907 w 1802607"/>
              <a:gd name="connsiteY3" fmla="*/ 200025 h 590550"/>
              <a:gd name="connsiteX4" fmla="*/ 1447800 w 1802607"/>
              <a:gd name="connsiteY4" fmla="*/ 4762 h 590550"/>
              <a:gd name="connsiteX5" fmla="*/ 1354932 w 1802607"/>
              <a:gd name="connsiteY5" fmla="*/ 202406 h 590550"/>
              <a:gd name="connsiteX6" fmla="*/ 1264444 w 1802607"/>
              <a:gd name="connsiteY6" fmla="*/ 14287 h 590550"/>
              <a:gd name="connsiteX7" fmla="*/ 1173957 w 1802607"/>
              <a:gd name="connsiteY7" fmla="*/ 197643 h 590550"/>
              <a:gd name="connsiteX8" fmla="*/ 1088232 w 1802607"/>
              <a:gd name="connsiteY8" fmla="*/ 9525 h 590550"/>
              <a:gd name="connsiteX9" fmla="*/ 995363 w 1802607"/>
              <a:gd name="connsiteY9" fmla="*/ 202406 h 590550"/>
              <a:gd name="connsiteX10" fmla="*/ 907257 w 1802607"/>
              <a:gd name="connsiteY10" fmla="*/ 11906 h 590550"/>
              <a:gd name="connsiteX11" fmla="*/ 812007 w 1802607"/>
              <a:gd name="connsiteY11" fmla="*/ 197643 h 590550"/>
              <a:gd name="connsiteX12" fmla="*/ 726282 w 1802607"/>
              <a:gd name="connsiteY12" fmla="*/ 9525 h 590550"/>
              <a:gd name="connsiteX13" fmla="*/ 633413 w 1802607"/>
              <a:gd name="connsiteY13" fmla="*/ 200025 h 590550"/>
              <a:gd name="connsiteX14" fmla="*/ 545307 w 1802607"/>
              <a:gd name="connsiteY14" fmla="*/ 0 h 590550"/>
              <a:gd name="connsiteX15" fmla="*/ 454819 w 1802607"/>
              <a:gd name="connsiteY15" fmla="*/ 202406 h 590550"/>
              <a:gd name="connsiteX16" fmla="*/ 364332 w 1802607"/>
              <a:gd name="connsiteY16" fmla="*/ 7143 h 590550"/>
              <a:gd name="connsiteX17" fmla="*/ 271463 w 1802607"/>
              <a:gd name="connsiteY17" fmla="*/ 204787 h 590550"/>
              <a:gd name="connsiteX18" fmla="*/ 183357 w 1802607"/>
              <a:gd name="connsiteY18" fmla="*/ 11906 h 590550"/>
              <a:gd name="connsiteX19" fmla="*/ 83344 w 1802607"/>
              <a:gd name="connsiteY19" fmla="*/ 214312 h 590550"/>
              <a:gd name="connsiteX20" fmla="*/ 0 w 1802607"/>
              <a:gd name="connsiteY20" fmla="*/ 7143 h 590550"/>
              <a:gd name="connsiteX21" fmla="*/ 0 w 1802607"/>
              <a:gd name="connsiteY21" fmla="*/ 590550 h 590550"/>
              <a:gd name="connsiteX22" fmla="*/ 1802607 w 1802607"/>
              <a:gd name="connsiteY22" fmla="*/ 590550 h 590550"/>
              <a:gd name="connsiteX23" fmla="*/ 1797844 w 1802607"/>
              <a:gd name="connsiteY23" fmla="*/ 14287 h 590550"/>
              <a:gd name="connsiteX0" fmla="*/ 1797844 w 1802607"/>
              <a:gd name="connsiteY0" fmla="*/ 14287 h 590550"/>
              <a:gd name="connsiteX1" fmla="*/ 1716882 w 1802607"/>
              <a:gd name="connsiteY1" fmla="*/ 202406 h 590550"/>
              <a:gd name="connsiteX2" fmla="*/ 1626394 w 1802607"/>
              <a:gd name="connsiteY2" fmla="*/ 14287 h 590550"/>
              <a:gd name="connsiteX3" fmla="*/ 1535907 w 1802607"/>
              <a:gd name="connsiteY3" fmla="*/ 200025 h 590550"/>
              <a:gd name="connsiteX4" fmla="*/ 1447800 w 1802607"/>
              <a:gd name="connsiteY4" fmla="*/ 4762 h 590550"/>
              <a:gd name="connsiteX5" fmla="*/ 1354932 w 1802607"/>
              <a:gd name="connsiteY5" fmla="*/ 202406 h 590550"/>
              <a:gd name="connsiteX6" fmla="*/ 1264444 w 1802607"/>
              <a:gd name="connsiteY6" fmla="*/ 14287 h 590550"/>
              <a:gd name="connsiteX7" fmla="*/ 1173957 w 1802607"/>
              <a:gd name="connsiteY7" fmla="*/ 197643 h 590550"/>
              <a:gd name="connsiteX8" fmla="*/ 1088232 w 1802607"/>
              <a:gd name="connsiteY8" fmla="*/ 9525 h 590550"/>
              <a:gd name="connsiteX9" fmla="*/ 995363 w 1802607"/>
              <a:gd name="connsiteY9" fmla="*/ 202406 h 590550"/>
              <a:gd name="connsiteX10" fmla="*/ 907257 w 1802607"/>
              <a:gd name="connsiteY10" fmla="*/ 11906 h 590550"/>
              <a:gd name="connsiteX11" fmla="*/ 812007 w 1802607"/>
              <a:gd name="connsiteY11" fmla="*/ 197643 h 590550"/>
              <a:gd name="connsiteX12" fmla="*/ 726282 w 1802607"/>
              <a:gd name="connsiteY12" fmla="*/ 9525 h 590550"/>
              <a:gd name="connsiteX13" fmla="*/ 633413 w 1802607"/>
              <a:gd name="connsiteY13" fmla="*/ 200025 h 590550"/>
              <a:gd name="connsiteX14" fmla="*/ 545307 w 1802607"/>
              <a:gd name="connsiteY14" fmla="*/ 0 h 590550"/>
              <a:gd name="connsiteX15" fmla="*/ 454819 w 1802607"/>
              <a:gd name="connsiteY15" fmla="*/ 202406 h 590550"/>
              <a:gd name="connsiteX16" fmla="*/ 364332 w 1802607"/>
              <a:gd name="connsiteY16" fmla="*/ 7143 h 590550"/>
              <a:gd name="connsiteX17" fmla="*/ 271463 w 1802607"/>
              <a:gd name="connsiteY17" fmla="*/ 204787 h 590550"/>
              <a:gd name="connsiteX18" fmla="*/ 183357 w 1802607"/>
              <a:gd name="connsiteY18" fmla="*/ 11906 h 590550"/>
              <a:gd name="connsiteX19" fmla="*/ 85726 w 1802607"/>
              <a:gd name="connsiteY19" fmla="*/ 183355 h 590550"/>
              <a:gd name="connsiteX20" fmla="*/ 0 w 1802607"/>
              <a:gd name="connsiteY20" fmla="*/ 7143 h 590550"/>
              <a:gd name="connsiteX21" fmla="*/ 0 w 1802607"/>
              <a:gd name="connsiteY21" fmla="*/ 590550 h 590550"/>
              <a:gd name="connsiteX22" fmla="*/ 1802607 w 1802607"/>
              <a:gd name="connsiteY22" fmla="*/ 590550 h 590550"/>
              <a:gd name="connsiteX23" fmla="*/ 1797844 w 1802607"/>
              <a:gd name="connsiteY23" fmla="*/ 14287 h 590550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45307 w 1802607"/>
              <a:gd name="connsiteY14" fmla="*/ 4762 h 595312"/>
              <a:gd name="connsiteX15" fmla="*/ 454819 w 1802607"/>
              <a:gd name="connsiteY15" fmla="*/ 207168 h 595312"/>
              <a:gd name="connsiteX16" fmla="*/ 364332 w 1802607"/>
              <a:gd name="connsiteY16" fmla="*/ 11905 h 595312"/>
              <a:gd name="connsiteX17" fmla="*/ 271463 w 1802607"/>
              <a:gd name="connsiteY17" fmla="*/ 209549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45307 w 1802607"/>
              <a:gd name="connsiteY14" fmla="*/ 4762 h 595312"/>
              <a:gd name="connsiteX15" fmla="*/ 454819 w 1802607"/>
              <a:gd name="connsiteY15" fmla="*/ 207168 h 595312"/>
              <a:gd name="connsiteX16" fmla="*/ 364332 w 1802607"/>
              <a:gd name="connsiteY16" fmla="*/ 11905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45307 w 1802607"/>
              <a:gd name="connsiteY14" fmla="*/ 4762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12107 w 1802607"/>
              <a:gd name="connsiteY2" fmla="*/ 7143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5462 w 1802607"/>
              <a:gd name="connsiteY0" fmla="*/ 2381 h 595312"/>
              <a:gd name="connsiteX1" fmla="*/ 1716882 w 1802607"/>
              <a:gd name="connsiteY1" fmla="*/ 207168 h 595312"/>
              <a:gd name="connsiteX2" fmla="*/ 1612107 w 1802607"/>
              <a:gd name="connsiteY2" fmla="*/ 7143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61937 w 1802607"/>
              <a:gd name="connsiteY17" fmla="*/ 192880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61937 w 1802607"/>
              <a:gd name="connsiteY17" fmla="*/ 192880 h 595312"/>
              <a:gd name="connsiteX18" fmla="*/ 171451 w 1802607"/>
              <a:gd name="connsiteY18" fmla="*/ 0 h 595312"/>
              <a:gd name="connsiteX19" fmla="*/ 83345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61937 w 1802607"/>
              <a:gd name="connsiteY17" fmla="*/ 192880 h 595312"/>
              <a:gd name="connsiteX18" fmla="*/ 171451 w 1802607"/>
              <a:gd name="connsiteY18" fmla="*/ 0 h 595312"/>
              <a:gd name="connsiteX19" fmla="*/ 83345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73880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0226"/>
              <a:gd name="connsiteY0" fmla="*/ 2381 h 576262"/>
              <a:gd name="connsiteX1" fmla="*/ 1707357 w 1800226"/>
              <a:gd name="connsiteY1" fmla="*/ 190499 h 576262"/>
              <a:gd name="connsiteX2" fmla="*/ 1612107 w 1800226"/>
              <a:gd name="connsiteY2" fmla="*/ 7143 h 576262"/>
              <a:gd name="connsiteX3" fmla="*/ 1521620 w 1800226"/>
              <a:gd name="connsiteY3" fmla="*/ 190499 h 576262"/>
              <a:gd name="connsiteX4" fmla="*/ 1433512 w 1800226"/>
              <a:gd name="connsiteY4" fmla="*/ 2381 h 576262"/>
              <a:gd name="connsiteX5" fmla="*/ 1340644 w 1800226"/>
              <a:gd name="connsiteY5" fmla="*/ 192880 h 576262"/>
              <a:gd name="connsiteX6" fmla="*/ 1250156 w 1800226"/>
              <a:gd name="connsiteY6" fmla="*/ 7143 h 576262"/>
              <a:gd name="connsiteX7" fmla="*/ 1164432 w 1800226"/>
              <a:gd name="connsiteY7" fmla="*/ 188117 h 576262"/>
              <a:gd name="connsiteX8" fmla="*/ 1069182 w 1800226"/>
              <a:gd name="connsiteY8" fmla="*/ 9525 h 576262"/>
              <a:gd name="connsiteX9" fmla="*/ 985838 w 1800226"/>
              <a:gd name="connsiteY9" fmla="*/ 195262 h 576262"/>
              <a:gd name="connsiteX10" fmla="*/ 890588 w 1800226"/>
              <a:gd name="connsiteY10" fmla="*/ 9524 h 576262"/>
              <a:gd name="connsiteX11" fmla="*/ 804864 w 1800226"/>
              <a:gd name="connsiteY11" fmla="*/ 185736 h 576262"/>
              <a:gd name="connsiteX12" fmla="*/ 709613 w 1800226"/>
              <a:gd name="connsiteY12" fmla="*/ 7143 h 576262"/>
              <a:gd name="connsiteX13" fmla="*/ 623888 w 1800226"/>
              <a:gd name="connsiteY13" fmla="*/ 190499 h 576262"/>
              <a:gd name="connsiteX14" fmla="*/ 531020 w 1800226"/>
              <a:gd name="connsiteY14" fmla="*/ 9525 h 576262"/>
              <a:gd name="connsiteX15" fmla="*/ 445294 w 1800226"/>
              <a:gd name="connsiteY15" fmla="*/ 188118 h 576262"/>
              <a:gd name="connsiteX16" fmla="*/ 350044 w 1800226"/>
              <a:gd name="connsiteY16" fmla="*/ 7142 h 576262"/>
              <a:gd name="connsiteX17" fmla="*/ 261937 w 1800226"/>
              <a:gd name="connsiteY17" fmla="*/ 192880 h 576262"/>
              <a:gd name="connsiteX18" fmla="*/ 171451 w 1800226"/>
              <a:gd name="connsiteY18" fmla="*/ 0 h 576262"/>
              <a:gd name="connsiteX19" fmla="*/ 83345 w 1800226"/>
              <a:gd name="connsiteY19" fmla="*/ 188117 h 576262"/>
              <a:gd name="connsiteX20" fmla="*/ 0 w 1800226"/>
              <a:gd name="connsiteY20" fmla="*/ 11905 h 576262"/>
              <a:gd name="connsiteX21" fmla="*/ 0 w 1800226"/>
              <a:gd name="connsiteY21" fmla="*/ 573880 h 576262"/>
              <a:gd name="connsiteX22" fmla="*/ 1800226 w 1800226"/>
              <a:gd name="connsiteY22" fmla="*/ 576262 h 576262"/>
              <a:gd name="connsiteX23" fmla="*/ 1795462 w 1800226"/>
              <a:gd name="connsiteY23" fmla="*/ 2381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00226" h="576262">
                <a:moveTo>
                  <a:pt x="1795462" y="2381"/>
                </a:moveTo>
                <a:lnTo>
                  <a:pt x="1707357" y="190499"/>
                </a:lnTo>
                <a:lnTo>
                  <a:pt x="1612107" y="7143"/>
                </a:lnTo>
                <a:lnTo>
                  <a:pt x="1521620" y="190499"/>
                </a:lnTo>
                <a:lnTo>
                  <a:pt x="1433512" y="2381"/>
                </a:lnTo>
                <a:lnTo>
                  <a:pt x="1340644" y="192880"/>
                </a:lnTo>
                <a:lnTo>
                  <a:pt x="1250156" y="7143"/>
                </a:lnTo>
                <a:lnTo>
                  <a:pt x="1164432" y="188117"/>
                </a:lnTo>
                <a:lnTo>
                  <a:pt x="1069182" y="9525"/>
                </a:lnTo>
                <a:lnTo>
                  <a:pt x="985838" y="195262"/>
                </a:lnTo>
                <a:lnTo>
                  <a:pt x="890588" y="9524"/>
                </a:lnTo>
                <a:lnTo>
                  <a:pt x="804864" y="185736"/>
                </a:lnTo>
                <a:lnTo>
                  <a:pt x="709613" y="7143"/>
                </a:lnTo>
                <a:lnTo>
                  <a:pt x="623888" y="190499"/>
                </a:lnTo>
                <a:lnTo>
                  <a:pt x="531020" y="9525"/>
                </a:lnTo>
                <a:lnTo>
                  <a:pt x="445294" y="188118"/>
                </a:lnTo>
                <a:lnTo>
                  <a:pt x="350044" y="7142"/>
                </a:lnTo>
                <a:lnTo>
                  <a:pt x="261937" y="192880"/>
                </a:lnTo>
                <a:lnTo>
                  <a:pt x="171451" y="0"/>
                </a:lnTo>
                <a:lnTo>
                  <a:pt x="83345" y="188117"/>
                </a:lnTo>
                <a:lnTo>
                  <a:pt x="0" y="11905"/>
                </a:lnTo>
                <a:lnTo>
                  <a:pt x="0" y="573880"/>
                </a:lnTo>
                <a:lnTo>
                  <a:pt x="1800226" y="576262"/>
                </a:lnTo>
                <a:cubicBezTo>
                  <a:pt x="1798638" y="384174"/>
                  <a:pt x="1797050" y="194469"/>
                  <a:pt x="1795462" y="23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215" name="Gruppieren 214">
            <a:extLst>
              <a:ext uri="{FF2B5EF4-FFF2-40B4-BE49-F238E27FC236}">
                <a16:creationId xmlns:a16="http://schemas.microsoft.com/office/drawing/2014/main" xmlns="" id="{80F6E035-A102-4659-84CA-CA58F4D42326}"/>
              </a:ext>
            </a:extLst>
          </p:cNvPr>
          <p:cNvGrpSpPr/>
          <p:nvPr/>
        </p:nvGrpSpPr>
        <p:grpSpPr>
          <a:xfrm>
            <a:off x="4269660" y="3782617"/>
            <a:ext cx="1224000" cy="756000"/>
            <a:chOff x="848009" y="1196832"/>
            <a:chExt cx="1800575" cy="904239"/>
          </a:xfrm>
        </p:grpSpPr>
        <p:sp>
          <p:nvSpPr>
            <p:cNvPr id="216" name="Rechteck 4">
              <a:extLst>
                <a:ext uri="{FF2B5EF4-FFF2-40B4-BE49-F238E27FC236}">
                  <a16:creationId xmlns:a16="http://schemas.microsoft.com/office/drawing/2014/main" xmlns="" id="{7E483B13-6BEE-4FE9-8541-ACC41B2F8BA2}"/>
                </a:ext>
              </a:extLst>
            </p:cNvPr>
            <p:cNvSpPr/>
            <p:nvPr/>
          </p:nvSpPr>
          <p:spPr>
            <a:xfrm>
              <a:off x="848009" y="1196832"/>
              <a:ext cx="1800000" cy="720000"/>
            </a:xfrm>
            <a:prstGeom prst="rect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en-US" sz="2400" b="1" spc="51" dirty="0">
                  <a:ln w="19050">
                    <a:solidFill>
                      <a:schemeClr val="tx1">
                        <a:lumMod val="50000"/>
                        <a:lumOff val="50000"/>
                        <a:alpha val="6000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3D-W</a:t>
              </a:r>
            </a:p>
          </p:txBody>
        </p:sp>
        <p:sp>
          <p:nvSpPr>
            <p:cNvPr id="217" name="Gleichschenkliges Dreieck 216">
              <a:extLst>
                <a:ext uri="{FF2B5EF4-FFF2-40B4-BE49-F238E27FC236}">
                  <a16:creationId xmlns:a16="http://schemas.microsoft.com/office/drawing/2014/main" xmlns="" id="{624B4408-4C24-4B0F-BC40-72C8B74CB7B8}"/>
                </a:ext>
              </a:extLst>
            </p:cNvPr>
            <p:cNvSpPr/>
            <p:nvPr/>
          </p:nvSpPr>
          <p:spPr>
            <a:xfrm rot="10800000">
              <a:off x="848009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18" name="Gleichschenkliges Dreieck 217">
              <a:extLst>
                <a:ext uri="{FF2B5EF4-FFF2-40B4-BE49-F238E27FC236}">
                  <a16:creationId xmlns:a16="http://schemas.microsoft.com/office/drawing/2014/main" xmlns="" id="{174F1642-662D-4D3E-B9E3-7C93A6346FF7}"/>
                </a:ext>
              </a:extLst>
            </p:cNvPr>
            <p:cNvSpPr/>
            <p:nvPr/>
          </p:nvSpPr>
          <p:spPr>
            <a:xfrm rot="10800000">
              <a:off x="1034539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19" name="Gleichschenkliges Dreieck 218">
              <a:extLst>
                <a:ext uri="{FF2B5EF4-FFF2-40B4-BE49-F238E27FC236}">
                  <a16:creationId xmlns:a16="http://schemas.microsoft.com/office/drawing/2014/main" xmlns="" id="{25B24605-DCC3-4B6D-B5A0-ED3BC5FB582F}"/>
                </a:ext>
              </a:extLst>
            </p:cNvPr>
            <p:cNvSpPr/>
            <p:nvPr/>
          </p:nvSpPr>
          <p:spPr>
            <a:xfrm rot="10800000">
              <a:off x="1214678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0" name="Gleichschenkliges Dreieck 219">
              <a:extLst>
                <a:ext uri="{FF2B5EF4-FFF2-40B4-BE49-F238E27FC236}">
                  <a16:creationId xmlns:a16="http://schemas.microsoft.com/office/drawing/2014/main" xmlns="" id="{61DB162D-41E1-453E-99F9-3D231897B106}"/>
                </a:ext>
              </a:extLst>
            </p:cNvPr>
            <p:cNvSpPr/>
            <p:nvPr/>
          </p:nvSpPr>
          <p:spPr>
            <a:xfrm rot="10800000">
              <a:off x="1394817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1" name="Gleichschenkliges Dreieck 220">
              <a:extLst>
                <a:ext uri="{FF2B5EF4-FFF2-40B4-BE49-F238E27FC236}">
                  <a16:creationId xmlns:a16="http://schemas.microsoft.com/office/drawing/2014/main" xmlns="" id="{ECA074FF-F806-48B1-8E5E-D67B3358DB12}"/>
                </a:ext>
              </a:extLst>
            </p:cNvPr>
            <p:cNvSpPr/>
            <p:nvPr/>
          </p:nvSpPr>
          <p:spPr>
            <a:xfrm rot="10800000">
              <a:off x="1574956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2" name="Gleichschenkliges Dreieck 221">
              <a:extLst>
                <a:ext uri="{FF2B5EF4-FFF2-40B4-BE49-F238E27FC236}">
                  <a16:creationId xmlns:a16="http://schemas.microsoft.com/office/drawing/2014/main" xmlns="" id="{4502C11D-484C-4705-8C47-39D0564AA982}"/>
                </a:ext>
              </a:extLst>
            </p:cNvPr>
            <p:cNvSpPr/>
            <p:nvPr/>
          </p:nvSpPr>
          <p:spPr>
            <a:xfrm rot="10800000">
              <a:off x="1755095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3" name="Gleichschenkliges Dreieck 222">
              <a:extLst>
                <a:ext uri="{FF2B5EF4-FFF2-40B4-BE49-F238E27FC236}">
                  <a16:creationId xmlns:a16="http://schemas.microsoft.com/office/drawing/2014/main" xmlns="" id="{76639EEC-43EC-41A6-ABF3-F3C00E074AFE}"/>
                </a:ext>
              </a:extLst>
            </p:cNvPr>
            <p:cNvSpPr/>
            <p:nvPr/>
          </p:nvSpPr>
          <p:spPr>
            <a:xfrm rot="10800000">
              <a:off x="1935234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4" name="Gleichschenkliges Dreieck 223">
              <a:extLst>
                <a:ext uri="{FF2B5EF4-FFF2-40B4-BE49-F238E27FC236}">
                  <a16:creationId xmlns:a16="http://schemas.microsoft.com/office/drawing/2014/main" xmlns="" id="{7561BE5C-601C-458F-89F1-C9D661325D5D}"/>
                </a:ext>
              </a:extLst>
            </p:cNvPr>
            <p:cNvSpPr/>
            <p:nvPr/>
          </p:nvSpPr>
          <p:spPr>
            <a:xfrm rot="10800000">
              <a:off x="2115373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5" name="Gleichschenkliges Dreieck 224">
              <a:extLst>
                <a:ext uri="{FF2B5EF4-FFF2-40B4-BE49-F238E27FC236}">
                  <a16:creationId xmlns:a16="http://schemas.microsoft.com/office/drawing/2014/main" xmlns="" id="{A0E25ACD-45D2-4432-9B4F-248C191B1659}"/>
                </a:ext>
              </a:extLst>
            </p:cNvPr>
            <p:cNvSpPr/>
            <p:nvPr/>
          </p:nvSpPr>
          <p:spPr>
            <a:xfrm rot="10800000">
              <a:off x="2295512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6" name="Gleichschenkliges Dreieck 225">
              <a:extLst>
                <a:ext uri="{FF2B5EF4-FFF2-40B4-BE49-F238E27FC236}">
                  <a16:creationId xmlns:a16="http://schemas.microsoft.com/office/drawing/2014/main" xmlns="" id="{3C7CC7A5-929A-48FB-A415-2A2FCF84FBDB}"/>
                </a:ext>
              </a:extLst>
            </p:cNvPr>
            <p:cNvSpPr/>
            <p:nvPr/>
          </p:nvSpPr>
          <p:spPr>
            <a:xfrm rot="10800000">
              <a:off x="2468009" y="1917279"/>
              <a:ext cx="180575" cy="183792"/>
            </a:xfrm>
            <a:prstGeom prst="triangle">
              <a:avLst/>
            </a:prstGeom>
            <a:solidFill>
              <a:srgbClr val="C2C2C2"/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endParaRPr lang="en-GB" sz="2400" b="1" spc="51">
                <a:ln w="19050">
                  <a:solidFill>
                    <a:schemeClr val="tx1">
                      <a:lumMod val="50000"/>
                      <a:lumOff val="50000"/>
                      <a:alpha val="60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227" name="Freihandform: Form 90">
            <a:extLst>
              <a:ext uri="{FF2B5EF4-FFF2-40B4-BE49-F238E27FC236}">
                <a16:creationId xmlns:a16="http://schemas.microsoft.com/office/drawing/2014/main" xmlns="" id="{0C7163FB-753A-424C-AD28-AA3B2C23A2E5}"/>
              </a:ext>
            </a:extLst>
          </p:cNvPr>
          <p:cNvSpPr/>
          <p:nvPr/>
        </p:nvSpPr>
        <p:spPr>
          <a:xfrm>
            <a:off x="4269600" y="3782617"/>
            <a:ext cx="1224000" cy="756000"/>
          </a:xfrm>
          <a:custGeom>
            <a:avLst/>
            <a:gdLst>
              <a:gd name="connsiteX0" fmla="*/ 1804988 w 1812132"/>
              <a:gd name="connsiteY0" fmla="*/ 745332 h 921544"/>
              <a:gd name="connsiteX1" fmla="*/ 1721644 w 1812132"/>
              <a:gd name="connsiteY1" fmla="*/ 921544 h 921544"/>
              <a:gd name="connsiteX2" fmla="*/ 1624013 w 1812132"/>
              <a:gd name="connsiteY2" fmla="*/ 745332 h 921544"/>
              <a:gd name="connsiteX3" fmla="*/ 1535907 w 1812132"/>
              <a:gd name="connsiteY3" fmla="*/ 916782 h 921544"/>
              <a:gd name="connsiteX4" fmla="*/ 1440657 w 1812132"/>
              <a:gd name="connsiteY4" fmla="*/ 738188 h 921544"/>
              <a:gd name="connsiteX5" fmla="*/ 1350169 w 1812132"/>
              <a:gd name="connsiteY5" fmla="*/ 919163 h 921544"/>
              <a:gd name="connsiteX6" fmla="*/ 1262063 w 1812132"/>
              <a:gd name="connsiteY6" fmla="*/ 733425 h 921544"/>
              <a:gd name="connsiteX7" fmla="*/ 1176338 w 1812132"/>
              <a:gd name="connsiteY7" fmla="*/ 914400 h 921544"/>
              <a:gd name="connsiteX8" fmla="*/ 1083469 w 1812132"/>
              <a:gd name="connsiteY8" fmla="*/ 731044 h 921544"/>
              <a:gd name="connsiteX9" fmla="*/ 992982 w 1812132"/>
              <a:gd name="connsiteY9" fmla="*/ 912019 h 921544"/>
              <a:gd name="connsiteX10" fmla="*/ 900113 w 1812132"/>
              <a:gd name="connsiteY10" fmla="*/ 728663 h 921544"/>
              <a:gd name="connsiteX11" fmla="*/ 812007 w 1812132"/>
              <a:gd name="connsiteY11" fmla="*/ 912019 h 921544"/>
              <a:gd name="connsiteX12" fmla="*/ 723900 w 1812132"/>
              <a:gd name="connsiteY12" fmla="*/ 731044 h 921544"/>
              <a:gd name="connsiteX13" fmla="*/ 633413 w 1812132"/>
              <a:gd name="connsiteY13" fmla="*/ 914400 h 921544"/>
              <a:gd name="connsiteX14" fmla="*/ 547688 w 1812132"/>
              <a:gd name="connsiteY14" fmla="*/ 733425 h 921544"/>
              <a:gd name="connsiteX15" fmla="*/ 452438 w 1812132"/>
              <a:gd name="connsiteY15" fmla="*/ 919163 h 921544"/>
              <a:gd name="connsiteX16" fmla="*/ 359569 w 1812132"/>
              <a:gd name="connsiteY16" fmla="*/ 735807 h 921544"/>
              <a:gd name="connsiteX17" fmla="*/ 271463 w 1812132"/>
              <a:gd name="connsiteY17" fmla="*/ 912019 h 921544"/>
              <a:gd name="connsiteX18" fmla="*/ 180975 w 1812132"/>
              <a:gd name="connsiteY18" fmla="*/ 731044 h 921544"/>
              <a:gd name="connsiteX19" fmla="*/ 88107 w 1812132"/>
              <a:gd name="connsiteY19" fmla="*/ 916782 h 921544"/>
              <a:gd name="connsiteX20" fmla="*/ 0 w 1812132"/>
              <a:gd name="connsiteY20" fmla="*/ 733425 h 921544"/>
              <a:gd name="connsiteX21" fmla="*/ 0 w 1812132"/>
              <a:gd name="connsiteY21" fmla="*/ 0 h 921544"/>
              <a:gd name="connsiteX22" fmla="*/ 1812132 w 1812132"/>
              <a:gd name="connsiteY22" fmla="*/ 0 h 921544"/>
              <a:gd name="connsiteX23" fmla="*/ 1804988 w 1812132"/>
              <a:gd name="connsiteY23" fmla="*/ 745332 h 9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12132" h="921544">
                <a:moveTo>
                  <a:pt x="1804988" y="745332"/>
                </a:moveTo>
                <a:lnTo>
                  <a:pt x="1721644" y="921544"/>
                </a:lnTo>
                <a:lnTo>
                  <a:pt x="1624013" y="745332"/>
                </a:lnTo>
                <a:lnTo>
                  <a:pt x="1535907" y="916782"/>
                </a:lnTo>
                <a:lnTo>
                  <a:pt x="1440657" y="738188"/>
                </a:lnTo>
                <a:lnTo>
                  <a:pt x="1350169" y="919163"/>
                </a:lnTo>
                <a:lnTo>
                  <a:pt x="1262063" y="733425"/>
                </a:lnTo>
                <a:lnTo>
                  <a:pt x="1176338" y="914400"/>
                </a:lnTo>
                <a:lnTo>
                  <a:pt x="1083469" y="731044"/>
                </a:lnTo>
                <a:lnTo>
                  <a:pt x="992982" y="912019"/>
                </a:lnTo>
                <a:lnTo>
                  <a:pt x="900113" y="728663"/>
                </a:lnTo>
                <a:lnTo>
                  <a:pt x="812007" y="912019"/>
                </a:lnTo>
                <a:lnTo>
                  <a:pt x="723900" y="731044"/>
                </a:lnTo>
                <a:lnTo>
                  <a:pt x="633413" y="914400"/>
                </a:lnTo>
                <a:lnTo>
                  <a:pt x="547688" y="733425"/>
                </a:lnTo>
                <a:lnTo>
                  <a:pt x="452438" y="919163"/>
                </a:lnTo>
                <a:lnTo>
                  <a:pt x="359569" y="735807"/>
                </a:lnTo>
                <a:lnTo>
                  <a:pt x="271463" y="912019"/>
                </a:lnTo>
                <a:lnTo>
                  <a:pt x="180975" y="731044"/>
                </a:lnTo>
                <a:lnTo>
                  <a:pt x="88107" y="916782"/>
                </a:lnTo>
                <a:lnTo>
                  <a:pt x="0" y="733425"/>
                </a:lnTo>
                <a:lnTo>
                  <a:pt x="0" y="0"/>
                </a:lnTo>
                <a:lnTo>
                  <a:pt x="1812132" y="0"/>
                </a:lnTo>
                <a:cubicBezTo>
                  <a:pt x="1809751" y="248444"/>
                  <a:pt x="1807369" y="496888"/>
                  <a:pt x="1804988" y="7453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228" name="Gruppieren 227"/>
          <p:cNvGrpSpPr/>
          <p:nvPr/>
        </p:nvGrpSpPr>
        <p:grpSpPr>
          <a:xfrm>
            <a:off x="4268445" y="4435200"/>
            <a:ext cx="1224001" cy="424800"/>
            <a:chOff x="4770263" y="3751565"/>
            <a:chExt cx="1224001" cy="615366"/>
          </a:xfrm>
        </p:grpSpPr>
        <p:sp>
          <p:nvSpPr>
            <p:cNvPr id="229" name="Trapezoid 228">
              <a:extLst>
                <a:ext uri="{FF2B5EF4-FFF2-40B4-BE49-F238E27FC236}">
                  <a16:creationId xmlns:a16="http://schemas.microsoft.com/office/drawing/2014/main" xmlns="" id="{D3E094BC-178A-4519-83C2-3DA510A23BFD}"/>
                </a:ext>
              </a:extLst>
            </p:cNvPr>
            <p:cNvSpPr/>
            <p:nvPr/>
          </p:nvSpPr>
          <p:spPr>
            <a:xfrm>
              <a:off x="4770264" y="3934931"/>
              <a:ext cx="1224000" cy="432000"/>
            </a:xfrm>
            <a:prstGeom prst="trapezoid">
              <a:avLst>
                <a:gd name="adj" fmla="val 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  <a:r>
                <a:rPr lang="de-DE" sz="1400" b="1" spc="51" dirty="0">
                  <a:ln w="6350">
                    <a:solidFill>
                      <a:schemeClr val="accent2">
                        <a:lumMod val="75000"/>
                        <a:alpha val="6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SPS-</a:t>
              </a:r>
              <a:r>
                <a:rPr lang="de-DE" sz="1400" b="1" spc="51" dirty="0" err="1">
                  <a:ln w="6350">
                    <a:solidFill>
                      <a:schemeClr val="accent2">
                        <a:lumMod val="75000"/>
                        <a:alpha val="60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steel</a:t>
              </a:r>
              <a:endParaRPr lang="de-DE" sz="1400" b="1" spc="51" dirty="0">
                <a:ln w="6350">
                  <a:solidFill>
                    <a:schemeClr val="accent2">
                      <a:lumMod val="75000"/>
                      <a:alpha val="6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grpSp>
          <p:nvGrpSpPr>
            <p:cNvPr id="230" name="Gruppieren 229"/>
            <p:cNvGrpSpPr/>
            <p:nvPr/>
          </p:nvGrpSpPr>
          <p:grpSpPr>
            <a:xfrm>
              <a:off x="4770263" y="3751565"/>
              <a:ext cx="1224000" cy="185519"/>
              <a:chOff x="4770264" y="3751565"/>
              <a:chExt cx="1221491" cy="185519"/>
            </a:xfrm>
          </p:grpSpPr>
          <p:sp>
            <p:nvSpPr>
              <p:cNvPr id="231" name="Rechtwinkliges Dreieck 230">
                <a:extLst>
                  <a:ext uri="{FF2B5EF4-FFF2-40B4-BE49-F238E27FC236}">
                    <a16:creationId xmlns:a16="http://schemas.microsoft.com/office/drawing/2014/main" xmlns="" id="{255FFBD1-0845-4185-8682-65CB2A9D28A3}"/>
                  </a:ext>
                </a:extLst>
              </p:cNvPr>
              <p:cNvSpPr/>
              <p:nvPr/>
            </p:nvSpPr>
            <p:spPr>
              <a:xfrm>
                <a:off x="4770264" y="3752641"/>
                <a:ext cx="65529" cy="184443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2" name="Gleichschenkliges Dreieck 231">
                <a:extLst>
                  <a:ext uri="{FF2B5EF4-FFF2-40B4-BE49-F238E27FC236}">
                    <a16:creationId xmlns:a16="http://schemas.microsoft.com/office/drawing/2014/main" xmlns="" id="{0511F8ED-7F08-4712-8CA3-9631EE55B5A6}"/>
                  </a:ext>
                </a:extLst>
              </p:cNvPr>
              <p:cNvSpPr/>
              <p:nvPr/>
            </p:nvSpPr>
            <p:spPr>
              <a:xfrm>
                <a:off x="4837524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3" name="Gleichschenkliges Dreieck 232">
                <a:extLst>
                  <a:ext uri="{FF2B5EF4-FFF2-40B4-BE49-F238E27FC236}">
                    <a16:creationId xmlns:a16="http://schemas.microsoft.com/office/drawing/2014/main" xmlns="" id="{0B67BB37-F832-49D2-AF1C-3F3CF4671BB5}"/>
                  </a:ext>
                </a:extLst>
              </p:cNvPr>
              <p:cNvSpPr/>
              <p:nvPr/>
            </p:nvSpPr>
            <p:spPr>
              <a:xfrm>
                <a:off x="4958452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4" name="Gleichschenkliges Dreieck 233">
                <a:extLst>
                  <a:ext uri="{FF2B5EF4-FFF2-40B4-BE49-F238E27FC236}">
                    <a16:creationId xmlns:a16="http://schemas.microsoft.com/office/drawing/2014/main" xmlns="" id="{7DAF93DE-638D-412C-80E1-C2932DEC3C17}"/>
                  </a:ext>
                </a:extLst>
              </p:cNvPr>
              <p:cNvSpPr/>
              <p:nvPr/>
            </p:nvSpPr>
            <p:spPr>
              <a:xfrm>
                <a:off x="5079379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5" name="Gleichschenkliges Dreieck 234">
                <a:extLst>
                  <a:ext uri="{FF2B5EF4-FFF2-40B4-BE49-F238E27FC236}">
                    <a16:creationId xmlns:a16="http://schemas.microsoft.com/office/drawing/2014/main" xmlns="" id="{25D3D110-2CA0-485E-8D77-4122538467A5}"/>
                  </a:ext>
                </a:extLst>
              </p:cNvPr>
              <p:cNvSpPr/>
              <p:nvPr/>
            </p:nvSpPr>
            <p:spPr>
              <a:xfrm>
                <a:off x="5200307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6" name="Gleichschenkliges Dreieck 235">
                <a:extLst>
                  <a:ext uri="{FF2B5EF4-FFF2-40B4-BE49-F238E27FC236}">
                    <a16:creationId xmlns:a16="http://schemas.microsoft.com/office/drawing/2014/main" xmlns="" id="{6B979926-9795-4FA6-A4AB-76773AF070A9}"/>
                  </a:ext>
                </a:extLst>
              </p:cNvPr>
              <p:cNvSpPr/>
              <p:nvPr/>
            </p:nvSpPr>
            <p:spPr>
              <a:xfrm>
                <a:off x="5321235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7" name="Gleichschenkliges Dreieck 236">
                <a:extLst>
                  <a:ext uri="{FF2B5EF4-FFF2-40B4-BE49-F238E27FC236}">
                    <a16:creationId xmlns:a16="http://schemas.microsoft.com/office/drawing/2014/main" xmlns="" id="{FC485028-26F8-4585-8A4D-1DDC199C4FB8}"/>
                  </a:ext>
                </a:extLst>
              </p:cNvPr>
              <p:cNvSpPr/>
              <p:nvPr/>
            </p:nvSpPr>
            <p:spPr>
              <a:xfrm>
                <a:off x="5442162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8" name="Gleichschenkliges Dreieck 237">
                <a:extLst>
                  <a:ext uri="{FF2B5EF4-FFF2-40B4-BE49-F238E27FC236}">
                    <a16:creationId xmlns:a16="http://schemas.microsoft.com/office/drawing/2014/main" xmlns="" id="{AC8BEEAA-1BFD-48A0-A507-9D971E96B0C5}"/>
                  </a:ext>
                </a:extLst>
              </p:cNvPr>
              <p:cNvSpPr/>
              <p:nvPr/>
            </p:nvSpPr>
            <p:spPr>
              <a:xfrm>
                <a:off x="5563090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39" name="Gleichschenkliges Dreieck 238">
                <a:extLst>
                  <a:ext uri="{FF2B5EF4-FFF2-40B4-BE49-F238E27FC236}">
                    <a16:creationId xmlns:a16="http://schemas.microsoft.com/office/drawing/2014/main" xmlns="" id="{F298F396-A3D2-4B7E-890D-4B3238BA7C86}"/>
                  </a:ext>
                </a:extLst>
              </p:cNvPr>
              <p:cNvSpPr/>
              <p:nvPr/>
            </p:nvSpPr>
            <p:spPr>
              <a:xfrm>
                <a:off x="5684017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40" name="Gleichschenkliges Dreieck 239">
                <a:extLst>
                  <a:ext uri="{FF2B5EF4-FFF2-40B4-BE49-F238E27FC236}">
                    <a16:creationId xmlns:a16="http://schemas.microsoft.com/office/drawing/2014/main" xmlns="" id="{D41DDBD7-BDF5-41C9-A476-25792655A82A}"/>
                  </a:ext>
                </a:extLst>
              </p:cNvPr>
              <p:cNvSpPr/>
              <p:nvPr/>
            </p:nvSpPr>
            <p:spPr>
              <a:xfrm>
                <a:off x="5804945" y="3753292"/>
                <a:ext cx="121300" cy="183792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  <p:sp>
            <p:nvSpPr>
              <p:cNvPr id="241" name="Rechtwinkliges Dreieck 240">
                <a:extLst>
                  <a:ext uri="{FF2B5EF4-FFF2-40B4-BE49-F238E27FC236}">
                    <a16:creationId xmlns:a16="http://schemas.microsoft.com/office/drawing/2014/main" xmlns="" id="{C49EC072-CA69-4D58-B69C-385C50817F87}"/>
                  </a:ext>
                </a:extLst>
              </p:cNvPr>
              <p:cNvSpPr/>
              <p:nvPr/>
            </p:nvSpPr>
            <p:spPr>
              <a:xfrm flipH="1">
                <a:off x="5933716" y="3751565"/>
                <a:ext cx="58039" cy="184443"/>
              </a:xfrm>
              <a:prstGeom prst="rt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b="1" spc="51">
                  <a:ln w="19050">
                    <a:solidFill>
                      <a:schemeClr val="accent2">
                        <a:alpha val="60000"/>
                      </a:schemeClr>
                    </a:solidFill>
                  </a:ln>
                  <a:solidFill>
                    <a:schemeClr val="accent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p:grpSp>
      </p:grpSp>
      <p:sp>
        <p:nvSpPr>
          <p:cNvPr id="242" name="Freihandform: Form 106">
            <a:extLst>
              <a:ext uri="{FF2B5EF4-FFF2-40B4-BE49-F238E27FC236}">
                <a16:creationId xmlns:a16="http://schemas.microsoft.com/office/drawing/2014/main" xmlns="" id="{F0E2DEBC-35B3-4622-AE45-720E4269934A}"/>
              </a:ext>
            </a:extLst>
          </p:cNvPr>
          <p:cNvSpPr/>
          <p:nvPr/>
        </p:nvSpPr>
        <p:spPr>
          <a:xfrm>
            <a:off x="4269600" y="4435200"/>
            <a:ext cx="1224000" cy="424800"/>
          </a:xfrm>
          <a:custGeom>
            <a:avLst/>
            <a:gdLst>
              <a:gd name="connsiteX0" fmla="*/ 1797844 w 1802607"/>
              <a:gd name="connsiteY0" fmla="*/ 14287 h 590550"/>
              <a:gd name="connsiteX1" fmla="*/ 1716882 w 1802607"/>
              <a:gd name="connsiteY1" fmla="*/ 202406 h 590550"/>
              <a:gd name="connsiteX2" fmla="*/ 1626394 w 1802607"/>
              <a:gd name="connsiteY2" fmla="*/ 14287 h 590550"/>
              <a:gd name="connsiteX3" fmla="*/ 1535907 w 1802607"/>
              <a:gd name="connsiteY3" fmla="*/ 200025 h 590550"/>
              <a:gd name="connsiteX4" fmla="*/ 1447800 w 1802607"/>
              <a:gd name="connsiteY4" fmla="*/ 4762 h 590550"/>
              <a:gd name="connsiteX5" fmla="*/ 1354932 w 1802607"/>
              <a:gd name="connsiteY5" fmla="*/ 202406 h 590550"/>
              <a:gd name="connsiteX6" fmla="*/ 1264444 w 1802607"/>
              <a:gd name="connsiteY6" fmla="*/ 14287 h 590550"/>
              <a:gd name="connsiteX7" fmla="*/ 1173957 w 1802607"/>
              <a:gd name="connsiteY7" fmla="*/ 197643 h 590550"/>
              <a:gd name="connsiteX8" fmla="*/ 1088232 w 1802607"/>
              <a:gd name="connsiteY8" fmla="*/ 9525 h 590550"/>
              <a:gd name="connsiteX9" fmla="*/ 995363 w 1802607"/>
              <a:gd name="connsiteY9" fmla="*/ 202406 h 590550"/>
              <a:gd name="connsiteX10" fmla="*/ 907257 w 1802607"/>
              <a:gd name="connsiteY10" fmla="*/ 11906 h 590550"/>
              <a:gd name="connsiteX11" fmla="*/ 812007 w 1802607"/>
              <a:gd name="connsiteY11" fmla="*/ 197643 h 590550"/>
              <a:gd name="connsiteX12" fmla="*/ 726282 w 1802607"/>
              <a:gd name="connsiteY12" fmla="*/ 9525 h 590550"/>
              <a:gd name="connsiteX13" fmla="*/ 633413 w 1802607"/>
              <a:gd name="connsiteY13" fmla="*/ 200025 h 590550"/>
              <a:gd name="connsiteX14" fmla="*/ 545307 w 1802607"/>
              <a:gd name="connsiteY14" fmla="*/ 0 h 590550"/>
              <a:gd name="connsiteX15" fmla="*/ 454819 w 1802607"/>
              <a:gd name="connsiteY15" fmla="*/ 202406 h 590550"/>
              <a:gd name="connsiteX16" fmla="*/ 364332 w 1802607"/>
              <a:gd name="connsiteY16" fmla="*/ 7143 h 590550"/>
              <a:gd name="connsiteX17" fmla="*/ 271463 w 1802607"/>
              <a:gd name="connsiteY17" fmla="*/ 204787 h 590550"/>
              <a:gd name="connsiteX18" fmla="*/ 183357 w 1802607"/>
              <a:gd name="connsiteY18" fmla="*/ 11906 h 590550"/>
              <a:gd name="connsiteX19" fmla="*/ 97632 w 1802607"/>
              <a:gd name="connsiteY19" fmla="*/ 195262 h 590550"/>
              <a:gd name="connsiteX20" fmla="*/ 0 w 1802607"/>
              <a:gd name="connsiteY20" fmla="*/ 7143 h 590550"/>
              <a:gd name="connsiteX21" fmla="*/ 0 w 1802607"/>
              <a:gd name="connsiteY21" fmla="*/ 590550 h 590550"/>
              <a:gd name="connsiteX22" fmla="*/ 1802607 w 1802607"/>
              <a:gd name="connsiteY22" fmla="*/ 590550 h 590550"/>
              <a:gd name="connsiteX23" fmla="*/ 1797844 w 1802607"/>
              <a:gd name="connsiteY23" fmla="*/ 14287 h 590550"/>
              <a:gd name="connsiteX0" fmla="*/ 1797844 w 1802607"/>
              <a:gd name="connsiteY0" fmla="*/ 14287 h 590550"/>
              <a:gd name="connsiteX1" fmla="*/ 1716882 w 1802607"/>
              <a:gd name="connsiteY1" fmla="*/ 202406 h 590550"/>
              <a:gd name="connsiteX2" fmla="*/ 1626394 w 1802607"/>
              <a:gd name="connsiteY2" fmla="*/ 14287 h 590550"/>
              <a:gd name="connsiteX3" fmla="*/ 1535907 w 1802607"/>
              <a:gd name="connsiteY3" fmla="*/ 200025 h 590550"/>
              <a:gd name="connsiteX4" fmla="*/ 1447800 w 1802607"/>
              <a:gd name="connsiteY4" fmla="*/ 4762 h 590550"/>
              <a:gd name="connsiteX5" fmla="*/ 1354932 w 1802607"/>
              <a:gd name="connsiteY5" fmla="*/ 202406 h 590550"/>
              <a:gd name="connsiteX6" fmla="*/ 1264444 w 1802607"/>
              <a:gd name="connsiteY6" fmla="*/ 14287 h 590550"/>
              <a:gd name="connsiteX7" fmla="*/ 1173957 w 1802607"/>
              <a:gd name="connsiteY7" fmla="*/ 197643 h 590550"/>
              <a:gd name="connsiteX8" fmla="*/ 1088232 w 1802607"/>
              <a:gd name="connsiteY8" fmla="*/ 9525 h 590550"/>
              <a:gd name="connsiteX9" fmla="*/ 995363 w 1802607"/>
              <a:gd name="connsiteY9" fmla="*/ 202406 h 590550"/>
              <a:gd name="connsiteX10" fmla="*/ 907257 w 1802607"/>
              <a:gd name="connsiteY10" fmla="*/ 11906 h 590550"/>
              <a:gd name="connsiteX11" fmla="*/ 812007 w 1802607"/>
              <a:gd name="connsiteY11" fmla="*/ 197643 h 590550"/>
              <a:gd name="connsiteX12" fmla="*/ 726282 w 1802607"/>
              <a:gd name="connsiteY12" fmla="*/ 9525 h 590550"/>
              <a:gd name="connsiteX13" fmla="*/ 633413 w 1802607"/>
              <a:gd name="connsiteY13" fmla="*/ 200025 h 590550"/>
              <a:gd name="connsiteX14" fmla="*/ 545307 w 1802607"/>
              <a:gd name="connsiteY14" fmla="*/ 0 h 590550"/>
              <a:gd name="connsiteX15" fmla="*/ 454819 w 1802607"/>
              <a:gd name="connsiteY15" fmla="*/ 202406 h 590550"/>
              <a:gd name="connsiteX16" fmla="*/ 364332 w 1802607"/>
              <a:gd name="connsiteY16" fmla="*/ 7143 h 590550"/>
              <a:gd name="connsiteX17" fmla="*/ 271463 w 1802607"/>
              <a:gd name="connsiteY17" fmla="*/ 204787 h 590550"/>
              <a:gd name="connsiteX18" fmla="*/ 183357 w 1802607"/>
              <a:gd name="connsiteY18" fmla="*/ 11906 h 590550"/>
              <a:gd name="connsiteX19" fmla="*/ 83344 w 1802607"/>
              <a:gd name="connsiteY19" fmla="*/ 214312 h 590550"/>
              <a:gd name="connsiteX20" fmla="*/ 0 w 1802607"/>
              <a:gd name="connsiteY20" fmla="*/ 7143 h 590550"/>
              <a:gd name="connsiteX21" fmla="*/ 0 w 1802607"/>
              <a:gd name="connsiteY21" fmla="*/ 590550 h 590550"/>
              <a:gd name="connsiteX22" fmla="*/ 1802607 w 1802607"/>
              <a:gd name="connsiteY22" fmla="*/ 590550 h 590550"/>
              <a:gd name="connsiteX23" fmla="*/ 1797844 w 1802607"/>
              <a:gd name="connsiteY23" fmla="*/ 14287 h 590550"/>
              <a:gd name="connsiteX0" fmla="*/ 1797844 w 1802607"/>
              <a:gd name="connsiteY0" fmla="*/ 14287 h 590550"/>
              <a:gd name="connsiteX1" fmla="*/ 1716882 w 1802607"/>
              <a:gd name="connsiteY1" fmla="*/ 202406 h 590550"/>
              <a:gd name="connsiteX2" fmla="*/ 1626394 w 1802607"/>
              <a:gd name="connsiteY2" fmla="*/ 14287 h 590550"/>
              <a:gd name="connsiteX3" fmla="*/ 1535907 w 1802607"/>
              <a:gd name="connsiteY3" fmla="*/ 200025 h 590550"/>
              <a:gd name="connsiteX4" fmla="*/ 1447800 w 1802607"/>
              <a:gd name="connsiteY4" fmla="*/ 4762 h 590550"/>
              <a:gd name="connsiteX5" fmla="*/ 1354932 w 1802607"/>
              <a:gd name="connsiteY5" fmla="*/ 202406 h 590550"/>
              <a:gd name="connsiteX6" fmla="*/ 1264444 w 1802607"/>
              <a:gd name="connsiteY6" fmla="*/ 14287 h 590550"/>
              <a:gd name="connsiteX7" fmla="*/ 1173957 w 1802607"/>
              <a:gd name="connsiteY7" fmla="*/ 197643 h 590550"/>
              <a:gd name="connsiteX8" fmla="*/ 1088232 w 1802607"/>
              <a:gd name="connsiteY8" fmla="*/ 9525 h 590550"/>
              <a:gd name="connsiteX9" fmla="*/ 995363 w 1802607"/>
              <a:gd name="connsiteY9" fmla="*/ 202406 h 590550"/>
              <a:gd name="connsiteX10" fmla="*/ 907257 w 1802607"/>
              <a:gd name="connsiteY10" fmla="*/ 11906 h 590550"/>
              <a:gd name="connsiteX11" fmla="*/ 812007 w 1802607"/>
              <a:gd name="connsiteY11" fmla="*/ 197643 h 590550"/>
              <a:gd name="connsiteX12" fmla="*/ 726282 w 1802607"/>
              <a:gd name="connsiteY12" fmla="*/ 9525 h 590550"/>
              <a:gd name="connsiteX13" fmla="*/ 633413 w 1802607"/>
              <a:gd name="connsiteY13" fmla="*/ 200025 h 590550"/>
              <a:gd name="connsiteX14" fmla="*/ 545307 w 1802607"/>
              <a:gd name="connsiteY14" fmla="*/ 0 h 590550"/>
              <a:gd name="connsiteX15" fmla="*/ 454819 w 1802607"/>
              <a:gd name="connsiteY15" fmla="*/ 202406 h 590550"/>
              <a:gd name="connsiteX16" fmla="*/ 364332 w 1802607"/>
              <a:gd name="connsiteY16" fmla="*/ 7143 h 590550"/>
              <a:gd name="connsiteX17" fmla="*/ 271463 w 1802607"/>
              <a:gd name="connsiteY17" fmla="*/ 204787 h 590550"/>
              <a:gd name="connsiteX18" fmla="*/ 183357 w 1802607"/>
              <a:gd name="connsiteY18" fmla="*/ 11906 h 590550"/>
              <a:gd name="connsiteX19" fmla="*/ 85726 w 1802607"/>
              <a:gd name="connsiteY19" fmla="*/ 183355 h 590550"/>
              <a:gd name="connsiteX20" fmla="*/ 0 w 1802607"/>
              <a:gd name="connsiteY20" fmla="*/ 7143 h 590550"/>
              <a:gd name="connsiteX21" fmla="*/ 0 w 1802607"/>
              <a:gd name="connsiteY21" fmla="*/ 590550 h 590550"/>
              <a:gd name="connsiteX22" fmla="*/ 1802607 w 1802607"/>
              <a:gd name="connsiteY22" fmla="*/ 590550 h 590550"/>
              <a:gd name="connsiteX23" fmla="*/ 1797844 w 1802607"/>
              <a:gd name="connsiteY23" fmla="*/ 14287 h 590550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45307 w 1802607"/>
              <a:gd name="connsiteY14" fmla="*/ 4762 h 595312"/>
              <a:gd name="connsiteX15" fmla="*/ 454819 w 1802607"/>
              <a:gd name="connsiteY15" fmla="*/ 207168 h 595312"/>
              <a:gd name="connsiteX16" fmla="*/ 364332 w 1802607"/>
              <a:gd name="connsiteY16" fmla="*/ 11905 h 595312"/>
              <a:gd name="connsiteX17" fmla="*/ 271463 w 1802607"/>
              <a:gd name="connsiteY17" fmla="*/ 209549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45307 w 1802607"/>
              <a:gd name="connsiteY14" fmla="*/ 4762 h 595312"/>
              <a:gd name="connsiteX15" fmla="*/ 454819 w 1802607"/>
              <a:gd name="connsiteY15" fmla="*/ 207168 h 595312"/>
              <a:gd name="connsiteX16" fmla="*/ 364332 w 1802607"/>
              <a:gd name="connsiteY16" fmla="*/ 11905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45307 w 1802607"/>
              <a:gd name="connsiteY14" fmla="*/ 4762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26282 w 1802607"/>
              <a:gd name="connsiteY12" fmla="*/ 14287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907257 w 1802607"/>
              <a:gd name="connsiteY10" fmla="*/ 16668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88232 w 1802607"/>
              <a:gd name="connsiteY8" fmla="*/ 14287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64444 w 1802607"/>
              <a:gd name="connsiteY6" fmla="*/ 19049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47800 w 1802607"/>
              <a:gd name="connsiteY4" fmla="*/ 9524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26394 w 1802607"/>
              <a:gd name="connsiteY2" fmla="*/ 19049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7844 w 1802607"/>
              <a:gd name="connsiteY0" fmla="*/ 19049 h 595312"/>
              <a:gd name="connsiteX1" fmla="*/ 1716882 w 1802607"/>
              <a:gd name="connsiteY1" fmla="*/ 207168 h 595312"/>
              <a:gd name="connsiteX2" fmla="*/ 1612107 w 1802607"/>
              <a:gd name="connsiteY2" fmla="*/ 7143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7844 w 1802607"/>
              <a:gd name="connsiteY23" fmla="*/ 19049 h 595312"/>
              <a:gd name="connsiteX0" fmla="*/ 1795462 w 1802607"/>
              <a:gd name="connsiteY0" fmla="*/ 2381 h 595312"/>
              <a:gd name="connsiteX1" fmla="*/ 1716882 w 1802607"/>
              <a:gd name="connsiteY1" fmla="*/ 207168 h 595312"/>
              <a:gd name="connsiteX2" fmla="*/ 1612107 w 1802607"/>
              <a:gd name="connsiteY2" fmla="*/ 7143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35907 w 1802607"/>
              <a:gd name="connsiteY3" fmla="*/ 204787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54932 w 1802607"/>
              <a:gd name="connsiteY5" fmla="*/ 207168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73957 w 1802607"/>
              <a:gd name="connsiteY7" fmla="*/ 202405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95363 w 1802607"/>
              <a:gd name="connsiteY9" fmla="*/ 207168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12007 w 1802607"/>
              <a:gd name="connsiteY11" fmla="*/ 202405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33413 w 1802607"/>
              <a:gd name="connsiteY13" fmla="*/ 204787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54819 w 1802607"/>
              <a:gd name="connsiteY15" fmla="*/ 20716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59556 w 1802607"/>
              <a:gd name="connsiteY17" fmla="*/ 197643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61937 w 1802607"/>
              <a:gd name="connsiteY17" fmla="*/ 192880 h 595312"/>
              <a:gd name="connsiteX18" fmla="*/ 171451 w 1802607"/>
              <a:gd name="connsiteY18" fmla="*/ 0 h 595312"/>
              <a:gd name="connsiteX19" fmla="*/ 85726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61937 w 1802607"/>
              <a:gd name="connsiteY17" fmla="*/ 192880 h 595312"/>
              <a:gd name="connsiteX18" fmla="*/ 171451 w 1802607"/>
              <a:gd name="connsiteY18" fmla="*/ 0 h 595312"/>
              <a:gd name="connsiteX19" fmla="*/ 83345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95312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2607"/>
              <a:gd name="connsiteY0" fmla="*/ 2381 h 595312"/>
              <a:gd name="connsiteX1" fmla="*/ 1707357 w 1802607"/>
              <a:gd name="connsiteY1" fmla="*/ 190499 h 595312"/>
              <a:gd name="connsiteX2" fmla="*/ 1612107 w 1802607"/>
              <a:gd name="connsiteY2" fmla="*/ 7143 h 595312"/>
              <a:gd name="connsiteX3" fmla="*/ 1521620 w 1802607"/>
              <a:gd name="connsiteY3" fmla="*/ 190499 h 595312"/>
              <a:gd name="connsiteX4" fmla="*/ 1433512 w 1802607"/>
              <a:gd name="connsiteY4" fmla="*/ 2381 h 595312"/>
              <a:gd name="connsiteX5" fmla="*/ 1340644 w 1802607"/>
              <a:gd name="connsiteY5" fmla="*/ 192880 h 595312"/>
              <a:gd name="connsiteX6" fmla="*/ 1250156 w 1802607"/>
              <a:gd name="connsiteY6" fmla="*/ 7143 h 595312"/>
              <a:gd name="connsiteX7" fmla="*/ 1164432 w 1802607"/>
              <a:gd name="connsiteY7" fmla="*/ 188117 h 595312"/>
              <a:gd name="connsiteX8" fmla="*/ 1069182 w 1802607"/>
              <a:gd name="connsiteY8" fmla="*/ 9525 h 595312"/>
              <a:gd name="connsiteX9" fmla="*/ 985838 w 1802607"/>
              <a:gd name="connsiteY9" fmla="*/ 195262 h 595312"/>
              <a:gd name="connsiteX10" fmla="*/ 890588 w 1802607"/>
              <a:gd name="connsiteY10" fmla="*/ 9524 h 595312"/>
              <a:gd name="connsiteX11" fmla="*/ 804864 w 1802607"/>
              <a:gd name="connsiteY11" fmla="*/ 185736 h 595312"/>
              <a:gd name="connsiteX12" fmla="*/ 709613 w 1802607"/>
              <a:gd name="connsiteY12" fmla="*/ 7143 h 595312"/>
              <a:gd name="connsiteX13" fmla="*/ 623888 w 1802607"/>
              <a:gd name="connsiteY13" fmla="*/ 190499 h 595312"/>
              <a:gd name="connsiteX14" fmla="*/ 531020 w 1802607"/>
              <a:gd name="connsiteY14" fmla="*/ 9525 h 595312"/>
              <a:gd name="connsiteX15" fmla="*/ 445294 w 1802607"/>
              <a:gd name="connsiteY15" fmla="*/ 188118 h 595312"/>
              <a:gd name="connsiteX16" fmla="*/ 350044 w 1802607"/>
              <a:gd name="connsiteY16" fmla="*/ 7142 h 595312"/>
              <a:gd name="connsiteX17" fmla="*/ 261937 w 1802607"/>
              <a:gd name="connsiteY17" fmla="*/ 192880 h 595312"/>
              <a:gd name="connsiteX18" fmla="*/ 171451 w 1802607"/>
              <a:gd name="connsiteY18" fmla="*/ 0 h 595312"/>
              <a:gd name="connsiteX19" fmla="*/ 83345 w 1802607"/>
              <a:gd name="connsiteY19" fmla="*/ 188117 h 595312"/>
              <a:gd name="connsiteX20" fmla="*/ 0 w 1802607"/>
              <a:gd name="connsiteY20" fmla="*/ 11905 h 595312"/>
              <a:gd name="connsiteX21" fmla="*/ 0 w 1802607"/>
              <a:gd name="connsiteY21" fmla="*/ 573880 h 595312"/>
              <a:gd name="connsiteX22" fmla="*/ 1802607 w 1802607"/>
              <a:gd name="connsiteY22" fmla="*/ 595312 h 595312"/>
              <a:gd name="connsiteX23" fmla="*/ 1795462 w 1802607"/>
              <a:gd name="connsiteY23" fmla="*/ 2381 h 595312"/>
              <a:gd name="connsiteX0" fmla="*/ 1795462 w 1800226"/>
              <a:gd name="connsiteY0" fmla="*/ 2381 h 576262"/>
              <a:gd name="connsiteX1" fmla="*/ 1707357 w 1800226"/>
              <a:gd name="connsiteY1" fmla="*/ 190499 h 576262"/>
              <a:gd name="connsiteX2" fmla="*/ 1612107 w 1800226"/>
              <a:gd name="connsiteY2" fmla="*/ 7143 h 576262"/>
              <a:gd name="connsiteX3" fmla="*/ 1521620 w 1800226"/>
              <a:gd name="connsiteY3" fmla="*/ 190499 h 576262"/>
              <a:gd name="connsiteX4" fmla="*/ 1433512 w 1800226"/>
              <a:gd name="connsiteY4" fmla="*/ 2381 h 576262"/>
              <a:gd name="connsiteX5" fmla="*/ 1340644 w 1800226"/>
              <a:gd name="connsiteY5" fmla="*/ 192880 h 576262"/>
              <a:gd name="connsiteX6" fmla="*/ 1250156 w 1800226"/>
              <a:gd name="connsiteY6" fmla="*/ 7143 h 576262"/>
              <a:gd name="connsiteX7" fmla="*/ 1164432 w 1800226"/>
              <a:gd name="connsiteY7" fmla="*/ 188117 h 576262"/>
              <a:gd name="connsiteX8" fmla="*/ 1069182 w 1800226"/>
              <a:gd name="connsiteY8" fmla="*/ 9525 h 576262"/>
              <a:gd name="connsiteX9" fmla="*/ 985838 w 1800226"/>
              <a:gd name="connsiteY9" fmla="*/ 195262 h 576262"/>
              <a:gd name="connsiteX10" fmla="*/ 890588 w 1800226"/>
              <a:gd name="connsiteY10" fmla="*/ 9524 h 576262"/>
              <a:gd name="connsiteX11" fmla="*/ 804864 w 1800226"/>
              <a:gd name="connsiteY11" fmla="*/ 185736 h 576262"/>
              <a:gd name="connsiteX12" fmla="*/ 709613 w 1800226"/>
              <a:gd name="connsiteY12" fmla="*/ 7143 h 576262"/>
              <a:gd name="connsiteX13" fmla="*/ 623888 w 1800226"/>
              <a:gd name="connsiteY13" fmla="*/ 190499 h 576262"/>
              <a:gd name="connsiteX14" fmla="*/ 531020 w 1800226"/>
              <a:gd name="connsiteY14" fmla="*/ 9525 h 576262"/>
              <a:gd name="connsiteX15" fmla="*/ 445294 w 1800226"/>
              <a:gd name="connsiteY15" fmla="*/ 188118 h 576262"/>
              <a:gd name="connsiteX16" fmla="*/ 350044 w 1800226"/>
              <a:gd name="connsiteY16" fmla="*/ 7142 h 576262"/>
              <a:gd name="connsiteX17" fmla="*/ 261937 w 1800226"/>
              <a:gd name="connsiteY17" fmla="*/ 192880 h 576262"/>
              <a:gd name="connsiteX18" fmla="*/ 171451 w 1800226"/>
              <a:gd name="connsiteY18" fmla="*/ 0 h 576262"/>
              <a:gd name="connsiteX19" fmla="*/ 83345 w 1800226"/>
              <a:gd name="connsiteY19" fmla="*/ 188117 h 576262"/>
              <a:gd name="connsiteX20" fmla="*/ 0 w 1800226"/>
              <a:gd name="connsiteY20" fmla="*/ 11905 h 576262"/>
              <a:gd name="connsiteX21" fmla="*/ 0 w 1800226"/>
              <a:gd name="connsiteY21" fmla="*/ 573880 h 576262"/>
              <a:gd name="connsiteX22" fmla="*/ 1800226 w 1800226"/>
              <a:gd name="connsiteY22" fmla="*/ 576262 h 576262"/>
              <a:gd name="connsiteX23" fmla="*/ 1795462 w 1800226"/>
              <a:gd name="connsiteY23" fmla="*/ 2381 h 57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00226" h="576262">
                <a:moveTo>
                  <a:pt x="1795462" y="2381"/>
                </a:moveTo>
                <a:lnTo>
                  <a:pt x="1707357" y="190499"/>
                </a:lnTo>
                <a:lnTo>
                  <a:pt x="1612107" y="7143"/>
                </a:lnTo>
                <a:lnTo>
                  <a:pt x="1521620" y="190499"/>
                </a:lnTo>
                <a:lnTo>
                  <a:pt x="1433512" y="2381"/>
                </a:lnTo>
                <a:lnTo>
                  <a:pt x="1340644" y="192880"/>
                </a:lnTo>
                <a:lnTo>
                  <a:pt x="1250156" y="7143"/>
                </a:lnTo>
                <a:lnTo>
                  <a:pt x="1164432" y="188117"/>
                </a:lnTo>
                <a:lnTo>
                  <a:pt x="1069182" y="9525"/>
                </a:lnTo>
                <a:lnTo>
                  <a:pt x="985838" y="195262"/>
                </a:lnTo>
                <a:lnTo>
                  <a:pt x="890588" y="9524"/>
                </a:lnTo>
                <a:lnTo>
                  <a:pt x="804864" y="185736"/>
                </a:lnTo>
                <a:lnTo>
                  <a:pt x="709613" y="7143"/>
                </a:lnTo>
                <a:lnTo>
                  <a:pt x="623888" y="190499"/>
                </a:lnTo>
                <a:lnTo>
                  <a:pt x="531020" y="9525"/>
                </a:lnTo>
                <a:lnTo>
                  <a:pt x="445294" y="188118"/>
                </a:lnTo>
                <a:lnTo>
                  <a:pt x="350044" y="7142"/>
                </a:lnTo>
                <a:lnTo>
                  <a:pt x="261937" y="192880"/>
                </a:lnTo>
                <a:lnTo>
                  <a:pt x="171451" y="0"/>
                </a:lnTo>
                <a:lnTo>
                  <a:pt x="83345" y="188117"/>
                </a:lnTo>
                <a:lnTo>
                  <a:pt x="0" y="11905"/>
                </a:lnTo>
                <a:lnTo>
                  <a:pt x="0" y="573880"/>
                </a:lnTo>
                <a:lnTo>
                  <a:pt x="1800226" y="576262"/>
                </a:lnTo>
                <a:cubicBezTo>
                  <a:pt x="1798638" y="384174"/>
                  <a:pt x="1797050" y="194469"/>
                  <a:pt x="1795462" y="23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softEdge rad="520700"/>
          </a:effectLst>
          <a:scene3d>
            <a:camera prst="orthographicFront"/>
            <a:lightRig rig="threePt" dir="t"/>
          </a:scene3d>
          <a:sp3d prstMaterial="clear">
            <a:bevelT w="88900" h="88900"/>
            <a:extrusionClr>
              <a:schemeClr val="bg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7155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/ </a:t>
            </a:r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  <a:p>
            <a:pPr lvl="1"/>
            <a:r>
              <a:rPr lang="en-US" sz="1600" dirty="0"/>
              <a:t>V. Ganesh – ID: 30420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Manufacturing </a:t>
            </a:r>
            <a:r>
              <a:rPr lang="en-US" sz="1600" dirty="0"/>
              <a:t>of W/steel composites using electro-discharge sintering process </a:t>
            </a:r>
            <a:br>
              <a:rPr lang="en-US" sz="1600" dirty="0"/>
            </a:br>
            <a:r>
              <a:rPr lang="en-US" sz="1200" i="1" dirty="0"/>
              <a:t>https://doi.org/10.1016/j.nme.2021.101089</a:t>
            </a:r>
          </a:p>
          <a:p>
            <a:pPr lvl="1"/>
            <a:r>
              <a:rPr lang="en-US" sz="1600" dirty="0"/>
              <a:t>V. Ganesh – ID: 29595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Manufacturing </a:t>
            </a:r>
            <a:r>
              <a:rPr lang="en-US" sz="1600" dirty="0"/>
              <a:t>of W-steel joint using plasma sprayed graded W/steel-interlayer with current assisted diffusion bonding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200" i="1" dirty="0" smtClean="0"/>
              <a:t>https</a:t>
            </a:r>
            <a:r>
              <a:rPr lang="en-US" sz="1200" i="1" dirty="0"/>
              <a:t>://doi.org/10.1016/j.fusengdes.2021.112896</a:t>
            </a:r>
            <a:endParaRPr lang="en-US" sz="1600" i="1" dirty="0"/>
          </a:p>
          <a:p>
            <a:pPr lvl="1"/>
            <a:r>
              <a:rPr lang="en-US" sz="1600" dirty="0"/>
              <a:t>D. Dorow-Gerspach – ID: 29029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Additive manufacturing </a:t>
            </a:r>
            <a:r>
              <a:rPr lang="en-US" sz="1600" dirty="0"/>
              <a:t>of high density pure tungsten by electron beam melting</a:t>
            </a:r>
            <a:br>
              <a:rPr lang="en-US" sz="1600" dirty="0"/>
            </a:br>
            <a:r>
              <a:rPr lang="en-US" sz="1200" i="1" dirty="0"/>
              <a:t>https://doi.org/10.1016/j.nme.2021.101046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Conference</a:t>
            </a:r>
          </a:p>
          <a:p>
            <a:pPr lvl="1"/>
            <a:r>
              <a:rPr lang="en-US" sz="1400" dirty="0"/>
              <a:t>PFMC 18</a:t>
            </a:r>
            <a:r>
              <a:rPr lang="en-US" sz="1400" dirty="0" smtClean="0"/>
              <a:t>: </a:t>
            </a:r>
            <a:r>
              <a:rPr lang="en-US" sz="1400" b="1" dirty="0" smtClean="0"/>
              <a:t>Poster</a:t>
            </a:r>
            <a:r>
              <a:rPr lang="en-US" sz="1400" dirty="0" smtClean="0"/>
              <a:t>: </a:t>
            </a:r>
            <a:r>
              <a:rPr lang="en-US" sz="1400" dirty="0"/>
              <a:t>V. Ganesh – ID: </a:t>
            </a:r>
            <a:r>
              <a:rPr lang="en-US" sz="1400" dirty="0" smtClean="0"/>
              <a:t>28839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First </a:t>
            </a:r>
            <a:r>
              <a:rPr lang="en-US" sz="1400" dirty="0" smtClean="0"/>
              <a:t>results on the manufacturing of W/steel composites using plasma spraying under inert atmosphere</a:t>
            </a:r>
          </a:p>
          <a:p>
            <a:pPr lvl="1"/>
            <a:r>
              <a:rPr lang="en-US" sz="1400" dirty="0" smtClean="0"/>
              <a:t>ICFRM 20: </a:t>
            </a:r>
            <a:r>
              <a:rPr lang="en-US" sz="1400" b="1" dirty="0" smtClean="0"/>
              <a:t>Poster </a:t>
            </a:r>
            <a:r>
              <a:rPr lang="en-US" sz="1400" b="1" dirty="0"/>
              <a:t>talk</a:t>
            </a:r>
            <a:r>
              <a:rPr lang="en-US" sz="1400" dirty="0"/>
              <a:t>: D. Dorow-Gerspach – ID: </a:t>
            </a:r>
            <a:r>
              <a:rPr lang="en-US" sz="1400" dirty="0" smtClean="0"/>
              <a:t>29028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Additively </a:t>
            </a:r>
            <a:r>
              <a:rPr lang="en-US" sz="1400" dirty="0" smtClean="0"/>
              <a:t>manufactured W, produced by laser and electron beam, under stationary and transient heat load</a:t>
            </a:r>
          </a:p>
          <a:p>
            <a:pPr lvl="1"/>
            <a:r>
              <a:rPr lang="en-US" sz="1400" dirty="0" smtClean="0"/>
              <a:t>CIMTEC </a:t>
            </a:r>
            <a:r>
              <a:rPr lang="en-US" sz="1400" dirty="0"/>
              <a:t>20</a:t>
            </a:r>
            <a:r>
              <a:rPr lang="en-US" sz="1400" dirty="0" smtClean="0"/>
              <a:t>: </a:t>
            </a:r>
            <a:r>
              <a:rPr lang="en-US" sz="1400" b="1" dirty="0" smtClean="0"/>
              <a:t>Invited</a:t>
            </a:r>
            <a:r>
              <a:rPr lang="en-US" sz="1400" dirty="0" smtClean="0"/>
              <a:t>: </a:t>
            </a:r>
            <a:r>
              <a:rPr lang="en-US" sz="1400" dirty="0"/>
              <a:t>D. Dorow-Gerspach – ID: </a:t>
            </a:r>
            <a:r>
              <a:rPr lang="en-US" sz="1400" dirty="0" smtClean="0"/>
              <a:t>30667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Additive </a:t>
            </a:r>
            <a:r>
              <a:rPr lang="en-US" sz="1400" dirty="0" smtClean="0"/>
              <a:t>manufacturing </a:t>
            </a:r>
            <a:r>
              <a:rPr lang="en-US" sz="1400" dirty="0"/>
              <a:t>of tailored plasma-facing fusion wall </a:t>
            </a:r>
            <a:r>
              <a:rPr lang="en-US" sz="1400" dirty="0" smtClean="0"/>
              <a:t>components</a:t>
            </a:r>
          </a:p>
          <a:p>
            <a:pPr lvl="1"/>
            <a:r>
              <a:rPr lang="en-US" sz="1400" dirty="0" smtClean="0"/>
              <a:t>CIMTEC </a:t>
            </a:r>
            <a:r>
              <a:rPr lang="en-US" sz="1400" dirty="0"/>
              <a:t>20: </a:t>
            </a:r>
            <a:r>
              <a:rPr lang="en-US" sz="1400" b="1" dirty="0" smtClean="0"/>
              <a:t>Poster</a:t>
            </a:r>
            <a:r>
              <a:rPr lang="en-US" sz="1400" dirty="0" smtClean="0"/>
              <a:t>: </a:t>
            </a:r>
            <a:r>
              <a:rPr lang="en-US" sz="1400" dirty="0" smtClean="0"/>
              <a:t>V. </a:t>
            </a:r>
            <a:r>
              <a:rPr lang="en-US" sz="1400" dirty="0" smtClean="0"/>
              <a:t>Ganesh – ID: 32745</a:t>
            </a:r>
            <a:br>
              <a:rPr lang="en-US" sz="1400" dirty="0" smtClean="0"/>
            </a:br>
            <a:r>
              <a:rPr lang="en-US" sz="1400" dirty="0"/>
              <a:t>W/steel composites as a potential interlayer for the joining of W and steel for the first wall of a fusion reactor</a:t>
            </a:r>
          </a:p>
          <a:p>
            <a:pPr lvl="1"/>
            <a:r>
              <a:rPr lang="en-US" sz="1400" dirty="0" smtClean="0"/>
              <a:t>SOFT </a:t>
            </a:r>
            <a:r>
              <a:rPr lang="en-US" sz="1400" dirty="0" smtClean="0"/>
              <a:t>32: </a:t>
            </a:r>
            <a:r>
              <a:rPr lang="en-US" sz="1400" b="1" dirty="0" smtClean="0"/>
              <a:t>Oral</a:t>
            </a:r>
            <a:r>
              <a:rPr lang="en-US" sz="1400" dirty="0" smtClean="0"/>
              <a:t>: </a:t>
            </a:r>
            <a:r>
              <a:rPr lang="en-US" sz="1400" dirty="0"/>
              <a:t>D. Dorow-Gerspach – ID: </a:t>
            </a:r>
            <a:r>
              <a:rPr lang="en-US" sz="1400" dirty="0" smtClean="0"/>
              <a:t>31785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Progress </a:t>
            </a:r>
            <a:r>
              <a:rPr lang="en-US" sz="1400" dirty="0" smtClean="0"/>
              <a:t>in </a:t>
            </a:r>
            <a:r>
              <a:rPr lang="en-US" sz="1400" dirty="0"/>
              <a:t>the </a:t>
            </a:r>
            <a:r>
              <a:rPr lang="en-US" sz="1400" dirty="0" smtClean="0"/>
              <a:t>realization </a:t>
            </a:r>
            <a:r>
              <a:rPr lang="en-US" sz="1400" dirty="0"/>
              <a:t>of advanced </a:t>
            </a:r>
            <a:r>
              <a:rPr lang="en-US" sz="1400" dirty="0" err="1"/>
              <a:t>armour</a:t>
            </a:r>
            <a:r>
              <a:rPr lang="en-US" sz="1400" dirty="0"/>
              <a:t> designs </a:t>
            </a:r>
            <a:r>
              <a:rPr lang="en-US" sz="1400" dirty="0" smtClean="0"/>
              <a:t>for plasma-facing </a:t>
            </a:r>
            <a:r>
              <a:rPr lang="en-US" sz="1400" dirty="0" smtClean="0"/>
              <a:t>components</a:t>
            </a:r>
          </a:p>
          <a:p>
            <a:pPr lvl="1"/>
            <a:r>
              <a:rPr lang="en-US" sz="1400" dirty="0" smtClean="0"/>
              <a:t>SOFT 32: </a:t>
            </a:r>
            <a:r>
              <a:rPr lang="en-US" sz="1400" b="1" dirty="0" smtClean="0"/>
              <a:t>Poster</a:t>
            </a:r>
            <a:r>
              <a:rPr lang="en-US" sz="1400" dirty="0" smtClean="0"/>
              <a:t>: V. Ganesh – ID</a:t>
            </a:r>
            <a:r>
              <a:rPr lang="en-US" sz="1400" dirty="0"/>
              <a:t>: 32746</a:t>
            </a:r>
            <a:br>
              <a:rPr lang="en-US" sz="1400" dirty="0"/>
            </a:br>
            <a:r>
              <a:rPr lang="en-US" sz="1400" dirty="0"/>
              <a:t>High heat flux testing results of various W-FGM-steel joints</a:t>
            </a:r>
            <a:endParaRPr lang="en-US" sz="1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42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07F5A864-FE0C-4768-B997-89ACAC5B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CDB8FC8D-F323-4C53-8B80-409C027F6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5648325" algn="l"/>
              </a:tabLst>
            </a:pPr>
            <a:r>
              <a:rPr lang="en-US" dirty="0"/>
              <a:t>Main issues of PFC: lifetime &amp; safety</a:t>
            </a:r>
          </a:p>
          <a:p>
            <a:r>
              <a:rPr lang="en-US" dirty="0"/>
              <a:t>Lifetime: dominating topics are the joint and the surface </a:t>
            </a:r>
          </a:p>
          <a:p>
            <a:pPr lvl="1"/>
            <a:r>
              <a:rPr lang="en-US" dirty="0"/>
              <a:t>Joint: difference in thermal expansion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dirty="0"/>
              <a:t> </a:t>
            </a:r>
            <a:r>
              <a:rPr lang="en-US" dirty="0"/>
              <a:t>cyclic stress (fatigue + neutron embrittlement)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dirty="0"/>
              <a:t> </a:t>
            </a:r>
            <a:r>
              <a:rPr lang="en-US" i="1" dirty="0"/>
              <a:t>failure</a:t>
            </a:r>
          </a:p>
          <a:p>
            <a:pPr lvl="1"/>
            <a:r>
              <a:rPr lang="en-US" dirty="0"/>
              <a:t>Surface: erosion (cracking + crumbling, sputtering…)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dirty="0"/>
              <a:t> </a:t>
            </a:r>
            <a:r>
              <a:rPr lang="en-US" dirty="0"/>
              <a:t>thickness reduction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</a:t>
            </a:r>
            <a:r>
              <a:rPr lang="de-DE" dirty="0"/>
              <a:t> </a:t>
            </a:r>
            <a:r>
              <a:rPr lang="en-US" i="1" dirty="0"/>
              <a:t>end of lifetime</a:t>
            </a:r>
          </a:p>
          <a:p>
            <a:r>
              <a:rPr lang="en-US" dirty="0"/>
              <a:t>Current solution: exchange the component</a:t>
            </a:r>
          </a:p>
          <a:p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33" y="4070626"/>
            <a:ext cx="910773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1"/>
          <a:stretch/>
        </p:blipFill>
        <p:spPr>
          <a:xfrm>
            <a:off x="324000" y="324000"/>
            <a:ext cx="11545200" cy="3106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Outtakes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structure - detail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xmlns="" id="{7FDCCCE8-38B5-4372-92DE-70FA562C4010}"/>
              </a:ext>
            </a:extLst>
          </p:cNvPr>
          <p:cNvSpPr/>
          <p:nvPr/>
        </p:nvSpPr>
        <p:spPr>
          <a:xfrm>
            <a:off x="324000" y="1440000"/>
            <a:ext cx="53574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O.1. AM of tungsten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O.1.1. Exploring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new and development of further AM techniques for tungsten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O.1.2. </a:t>
            </a: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 H-retention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and plasma influence on AM-W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O.2. Advanced joints between PFM and heat sink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O.2.1. Geometrical gradation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O.2.2. Compositional gradation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O.2.3. Flexible joint by using W-wire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O.2.4. Small scale benchmark test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O.3. W-wire as advanced armor to resist thermal shocks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O.3.1. Sound joining of only the bottom of W-wire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O.3.2. Impact on thermal performance of W-wire armor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O.3.3. Influence of plasma on W-wire armor 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O.4. Surface regeneration to compensate erosion loss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O.4.1. Regeneration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of damaged surface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O.4.2. LMD-W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process optimization to build up W meeting R</a:t>
            </a:r>
            <a:r>
              <a:rPr lang="en-US" sz="1400" baseline="-25000" dirty="0"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-requirements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O.4.3. Investigation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of post-deposition treatments like HFMI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xmlns="" id="{368CB53D-A034-4E62-B3FE-26CE3C39CEEA}"/>
              </a:ext>
            </a:extLst>
          </p:cNvPr>
          <p:cNvSpPr/>
          <p:nvPr/>
        </p:nvSpPr>
        <p:spPr>
          <a:xfrm>
            <a:off x="6120000" y="1440000"/>
            <a:ext cx="56454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 O.5. Exploring advanced heat sink geometries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O.5.1. Assessment by FEM simulation of several different </a:t>
            </a:r>
            <a:r>
              <a:rPr lang="en-US" sz="1400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monoblock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-type designs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O.5.2. </a:t>
            </a: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 Building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several </a:t>
            </a:r>
            <a:r>
              <a:rPr lang="en-US" sz="1400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monoblocks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 based on O.5.1 by AM.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 smtClean="0">
                <a:ea typeface="MS Mincho" panose="02020609040205080304" pitchFamily="49" charset="-128"/>
                <a:cs typeface="Times New Roman" panose="02020603050405020304" pitchFamily="18" charset="0"/>
              </a:rPr>
              <a:t>O.5.3. Production 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of a </a:t>
            </a:r>
            <a:r>
              <a:rPr lang="en-US" sz="1400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monoblock</a:t>
            </a: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-chain and performance of HHF tests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O.6. Demonstrating feasibility and scalability of used technologies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O.6.1. Construction of cooling structures for test mock ups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O.6.2. Joining of tungsten to the cooling structures by using the most promising technologies (O.2.4.)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O.6.3. Build-up of W on part of the mock ups (regeneration)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en-US" sz="1400" dirty="0">
                <a:ea typeface="MS Mincho" panose="02020609040205080304" pitchFamily="49" charset="-128"/>
                <a:cs typeface="Times New Roman" panose="02020603050405020304" pitchFamily="18" charset="0"/>
              </a:rPr>
              <a:t>O.6.4. Comparative thermal cycling test</a:t>
            </a:r>
            <a:endParaRPr lang="de-DE" sz="1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0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structure / task agreement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/>
          <a:srcRect t="9926"/>
          <a:stretch/>
        </p:blipFill>
        <p:spPr>
          <a:xfrm>
            <a:off x="324000" y="1350219"/>
            <a:ext cx="11545200" cy="236681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0" y="3789040"/>
            <a:ext cx="11545200" cy="26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 – </a:t>
            </a:r>
            <a:r>
              <a:rPr lang="en-US" dirty="0" smtClean="0"/>
              <a:t>Stress Reduction</a:t>
            </a:r>
            <a:endParaRPr lang="en-US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Gradation (e.g. for FW)</a:t>
            </a:r>
          </a:p>
          <a:p>
            <a:pPr lvl="1"/>
            <a:r>
              <a:rPr lang="en-US" dirty="0"/>
              <a:t>Reduce CTE mismatch</a:t>
            </a:r>
          </a:p>
          <a:p>
            <a:r>
              <a:rPr lang="en-US" dirty="0"/>
              <a:t>Compositional: FGM</a:t>
            </a:r>
          </a:p>
          <a:p>
            <a:pPr lvl="1"/>
            <a:r>
              <a:rPr lang="en-US" dirty="0"/>
              <a:t>Powder metallurgic, AM</a:t>
            </a:r>
          </a:p>
          <a:p>
            <a:r>
              <a:rPr lang="en-US" dirty="0"/>
              <a:t>Geometrical: Macroscopic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8"/>
          </p:nvPr>
        </p:nvSpPr>
        <p:spPr>
          <a:xfrm>
            <a:off x="4229999" y="1440000"/>
            <a:ext cx="3744000" cy="2133016"/>
          </a:xfrm>
        </p:spPr>
        <p:txBody>
          <a:bodyPr/>
          <a:lstStyle/>
          <a:p>
            <a:r>
              <a:rPr lang="en-US" dirty="0"/>
              <a:t>Flexibility (FW, divertor)</a:t>
            </a:r>
          </a:p>
          <a:p>
            <a:pPr lvl="1"/>
            <a:r>
              <a:rPr lang="en-US" dirty="0"/>
              <a:t>W-wires (Ø 100µm – 200µm)</a:t>
            </a:r>
          </a:p>
          <a:p>
            <a:pPr lvl="1"/>
            <a:r>
              <a:rPr lang="en-US" dirty="0"/>
              <a:t>Occurring stresses remain within elastic regime</a:t>
            </a:r>
          </a:p>
          <a:p>
            <a:pPr lvl="1"/>
            <a:r>
              <a:rPr lang="en-US" dirty="0"/>
              <a:t>More resistant to </a:t>
            </a:r>
            <a:r>
              <a:rPr lang="en-US" dirty="0" err="1"/>
              <a:t>embrittlement</a:t>
            </a:r>
            <a:endParaRPr lang="en-US" dirty="0"/>
          </a:p>
          <a:p>
            <a:pPr lvl="1"/>
            <a:r>
              <a:rPr lang="en-US" dirty="0"/>
              <a:t>As armor: ELM resistant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9"/>
          </p:nvPr>
        </p:nvSpPr>
        <p:spPr>
          <a:xfrm>
            <a:off x="8136000" y="1439999"/>
            <a:ext cx="4056000" cy="2272545"/>
          </a:xfrm>
        </p:spPr>
        <p:txBody>
          <a:bodyPr/>
          <a:lstStyle/>
          <a:p>
            <a:r>
              <a:rPr lang="en-US" dirty="0"/>
              <a:t>Standard MB (divertor)</a:t>
            </a:r>
          </a:p>
          <a:p>
            <a:pPr lvl="1"/>
            <a:r>
              <a:rPr lang="en-US" dirty="0"/>
              <a:t>Wider MB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</a:t>
            </a:r>
            <a:r>
              <a:rPr lang="en-US" dirty="0"/>
              <a:t>higher </a:t>
            </a:r>
            <a:r>
              <a:rPr lang="en-US" dirty="0" smtClean="0"/>
              <a:t>temp</a:t>
            </a:r>
            <a:r>
              <a:rPr lang="en-US" dirty="0"/>
              <a:t>.</a:t>
            </a:r>
          </a:p>
          <a:p>
            <a:pPr lvl="1"/>
            <a:r>
              <a:rPr lang="de-DE" dirty="0"/>
              <a:t>Large </a:t>
            </a:r>
            <a:r>
              <a:rPr lang="el-GR" dirty="0"/>
              <a:t>Δ</a:t>
            </a:r>
            <a:r>
              <a:rPr lang="de-DE" dirty="0"/>
              <a:t> </a:t>
            </a:r>
            <a:r>
              <a:rPr lang="en-US" dirty="0"/>
              <a:t>T </a:t>
            </a:r>
            <a:r>
              <a:rPr lang="el-GR" b="1" dirty="0">
                <a:ln w="6350">
                  <a:noFill/>
                </a:ln>
                <a:solidFill>
                  <a:schemeClr val="accent1"/>
                </a:solidFill>
                <a:sym typeface="Wingdings"/>
              </a:rPr>
              <a:t> </a:t>
            </a:r>
            <a:r>
              <a:rPr lang="en-US" dirty="0"/>
              <a:t>stress, fatigue</a:t>
            </a:r>
          </a:p>
          <a:p>
            <a:r>
              <a:rPr lang="en-US" dirty="0"/>
              <a:t>New </a:t>
            </a:r>
            <a:r>
              <a:rPr lang="en-US" dirty="0" smtClean="0"/>
              <a:t>MB/cooling </a:t>
            </a:r>
            <a:r>
              <a:rPr lang="en-US" dirty="0"/>
              <a:t>design</a:t>
            </a:r>
          </a:p>
          <a:p>
            <a:pPr lvl="1"/>
            <a:r>
              <a:rPr lang="en-US" dirty="0"/>
              <a:t>Size independent surface </a:t>
            </a:r>
            <a:r>
              <a:rPr lang="en-US" dirty="0" smtClean="0"/>
              <a:t>temp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Increasing the heat transfer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37" y="3717032"/>
            <a:ext cx="3370723" cy="254696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0289" y="3712545"/>
            <a:ext cx="3667111" cy="254962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416" y="3694541"/>
            <a:ext cx="2185168" cy="2585632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94252" y="3703044"/>
            <a:ext cx="1655948" cy="2593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14" name="Rechteck 13"/>
          <p:cNvSpPr/>
          <p:nvPr/>
        </p:nvSpPr>
        <p:spPr>
          <a:xfrm>
            <a:off x="6186028" y="3686244"/>
            <a:ext cx="1655948" cy="25936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945" y="3645025"/>
            <a:ext cx="3231239" cy="2544024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2060821" y="4078800"/>
            <a:ext cx="1874939" cy="2092188"/>
            <a:chOff x="2060821" y="4073116"/>
            <a:chExt cx="1874939" cy="2092188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1071" y="4073116"/>
              <a:ext cx="1814689" cy="2092188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2105457" y="4073116"/>
              <a:ext cx="302521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/>
                <a:t>W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063552" y="4529386"/>
              <a:ext cx="806577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/>
                <a:t>75% W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070080" y="5013176"/>
              <a:ext cx="806577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/>
                <a:t>50% W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070079" y="5394054"/>
              <a:ext cx="806577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/>
                <a:t>25% W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060821" y="5753522"/>
              <a:ext cx="569603" cy="26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/>
                <a:t>steel</a:t>
              </a:r>
            </a:p>
          </p:txBody>
        </p:sp>
      </p:grp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824" y="4078800"/>
            <a:ext cx="1584176" cy="2102925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63" r="30616"/>
          <a:stretch/>
        </p:blipFill>
        <p:spPr bwMode="auto">
          <a:xfrm>
            <a:off x="6174000" y="4078800"/>
            <a:ext cx="1787001" cy="21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8760296" y="5018860"/>
            <a:ext cx="2448272" cy="1277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92567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  <p:bldP spid="13" grpId="0" animBg="1"/>
      <p:bldP spid="1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73167E1-3923-A86F-F873-CB0EE37A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Project </a:t>
            </a:r>
            <a:r>
              <a:rPr lang="de-DE" dirty="0" err="1"/>
              <a:t>goal</a:t>
            </a:r>
            <a:r>
              <a:rPr lang="de-DE" dirty="0"/>
              <a:t> – </a:t>
            </a:r>
            <a:r>
              <a:rPr lang="de-DE" dirty="0" smtClean="0"/>
              <a:t>Regeneration 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000" y="1439999"/>
            <a:ext cx="5772000" cy="4824000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vessel </a:t>
            </a:r>
            <a:r>
              <a:rPr lang="en-US" dirty="0" smtClean="0"/>
              <a:t>replacement </a:t>
            </a:r>
            <a:r>
              <a:rPr lang="en-US" dirty="0"/>
              <a:t>of eroded material</a:t>
            </a:r>
          </a:p>
          <a:p>
            <a:pPr lvl="1"/>
            <a:r>
              <a:rPr lang="en-US" dirty="0" smtClean="0"/>
              <a:t>Tile thickness can be chosen thinner </a:t>
            </a:r>
          </a:p>
          <a:p>
            <a:pPr lvl="1"/>
            <a:r>
              <a:rPr lang="en-US" dirty="0" smtClean="0"/>
              <a:t>Precise remote control and local deposition needed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7" y="1312084"/>
            <a:ext cx="4104456" cy="5032788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324000" y="2597241"/>
            <a:ext cx="5580509" cy="3671435"/>
            <a:chOff x="324000" y="2597241"/>
            <a:chExt cx="5580509" cy="3671435"/>
          </a:xfrm>
        </p:grpSpPr>
        <p:grpSp>
          <p:nvGrpSpPr>
            <p:cNvPr id="7" name="Gruppieren 6"/>
            <p:cNvGrpSpPr>
              <a:grpSpLocks noChangeAspect="1"/>
            </p:cNvGrpSpPr>
            <p:nvPr/>
          </p:nvGrpSpPr>
          <p:grpSpPr>
            <a:xfrm>
              <a:off x="324000" y="2600119"/>
              <a:ext cx="5580509" cy="3668557"/>
              <a:chOff x="767408" y="1556792"/>
              <a:chExt cx="6537028" cy="4297361"/>
            </a:xfrm>
          </p:grpSpPr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7408" y="1556792"/>
                <a:ext cx="6537028" cy="4297361"/>
              </a:xfrm>
              <a:prstGeom prst="rect">
                <a:avLst/>
              </a:prstGeom>
            </p:spPr>
          </p:pic>
          <p:sp>
            <p:nvSpPr>
              <p:cNvPr id="9" name="Rechteck 8"/>
              <p:cNvSpPr/>
              <p:nvPr/>
            </p:nvSpPr>
            <p:spPr>
              <a:xfrm>
                <a:off x="767408" y="5577154"/>
                <a:ext cx="371562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https://www.youtube.com/watch?v=J58yn_fLFSk</a:t>
                </a:r>
              </a:p>
            </p:txBody>
          </p:sp>
        </p:grpSp>
        <p:sp>
          <p:nvSpPr>
            <p:cNvPr id="10" name="Rechteck 9"/>
            <p:cNvSpPr/>
            <p:nvPr/>
          </p:nvSpPr>
          <p:spPr>
            <a:xfrm>
              <a:off x="4482325" y="2597241"/>
              <a:ext cx="142218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de-DE" sz="2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LMD-W</a:t>
              </a:r>
              <a:endParaRPr lang="de-DE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" y="2600120"/>
            <a:ext cx="2891680" cy="1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goal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combination of (AM-)techniques to:</a:t>
            </a:r>
          </a:p>
          <a:p>
            <a:pPr lvl="1"/>
            <a:r>
              <a:rPr lang="en-US" dirty="0"/>
              <a:t>Increase robustness of joint and material surface</a:t>
            </a:r>
          </a:p>
          <a:p>
            <a:pPr lvl="1"/>
            <a:r>
              <a:rPr lang="en-US" dirty="0"/>
              <a:t>Counteract inevitable erosion losses by local deposition of W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3" y="2850273"/>
            <a:ext cx="7504653" cy="3413726"/>
          </a:xfrm>
          <a:prstGeom prst="rect">
            <a:avLst/>
          </a:prstGeom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844824"/>
            <a:ext cx="3317630" cy="40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O.1. AM-W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000" y="1439999"/>
            <a:ext cx="6048000" cy="4824000"/>
          </a:xfrm>
        </p:spPr>
        <p:txBody>
          <a:bodyPr/>
          <a:lstStyle/>
          <a:p>
            <a:r>
              <a:rPr lang="en-US" dirty="0"/>
              <a:t>AM-W with density </a:t>
            </a:r>
            <a:r>
              <a:rPr lang="en-US" dirty="0" smtClean="0"/>
              <a:t>&gt;99% </a:t>
            </a:r>
            <a:r>
              <a:rPr lang="en-US" dirty="0"/>
              <a:t>was realized at IFAM Dresden with low amount of cracks</a:t>
            </a:r>
          </a:p>
          <a:p>
            <a:pPr lvl="1"/>
            <a:r>
              <a:rPr lang="en-US" dirty="0" smtClean="0"/>
              <a:t>Hardness as recrystallized W (350 HV10)</a:t>
            </a:r>
          </a:p>
          <a:p>
            <a:pPr lvl="1"/>
            <a:r>
              <a:rPr lang="en-US" dirty="0" smtClean="0"/>
              <a:t>Fewer </a:t>
            </a:r>
            <a:r>
              <a:rPr lang="en-US" dirty="0"/>
              <a:t>cracks than </a:t>
            </a:r>
            <a:r>
              <a:rPr lang="en-US" dirty="0" err="1"/>
              <a:t>recry</a:t>
            </a:r>
            <a:r>
              <a:rPr lang="en-US" dirty="0"/>
              <a:t>. W after 10</a:t>
            </a:r>
            <a:r>
              <a:rPr lang="en-US" baseline="30000" dirty="0"/>
              <a:t>5</a:t>
            </a:r>
            <a:r>
              <a:rPr lang="en-US" dirty="0"/>
              <a:t> HFF 3 at 700°C</a:t>
            </a:r>
          </a:p>
          <a:p>
            <a:pPr lvl="1"/>
            <a:r>
              <a:rPr lang="en-US" dirty="0"/>
              <a:t>Advanced structures </a:t>
            </a:r>
            <a:r>
              <a:rPr lang="en-US" dirty="0" smtClean="0"/>
              <a:t>possible</a:t>
            </a:r>
          </a:p>
          <a:p>
            <a:pPr lvl="1"/>
            <a:r>
              <a:rPr lang="en-US" dirty="0" smtClean="0"/>
              <a:t>TDS: D retention even lower than </a:t>
            </a:r>
            <a:r>
              <a:rPr lang="en-US" dirty="0" err="1" smtClean="0"/>
              <a:t>recry</a:t>
            </a:r>
            <a:r>
              <a:rPr lang="en-US" dirty="0" smtClean="0"/>
              <a:t>. W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1440000"/>
            <a:ext cx="5580000" cy="245649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3861048"/>
            <a:ext cx="5580000" cy="245649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4"/>
          <a:stretch/>
        </p:blipFill>
        <p:spPr>
          <a:xfrm>
            <a:off x="418042" y="3789040"/>
            <a:ext cx="3648000" cy="252850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7584" r="20494"/>
          <a:stretch/>
        </p:blipFill>
        <p:spPr>
          <a:xfrm>
            <a:off x="4145273" y="3789040"/>
            <a:ext cx="2140752" cy="252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16" y="1491805"/>
            <a:ext cx="5631647" cy="4223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O.1. AM-W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000" y="1439999"/>
            <a:ext cx="5916016" cy="4824000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cooperation with KIT started</a:t>
            </a:r>
          </a:p>
          <a:p>
            <a:pPr lvl="1"/>
            <a:r>
              <a:rPr lang="en-US" dirty="0"/>
              <a:t>Similar SEBM machine as at </a:t>
            </a:r>
            <a:r>
              <a:rPr lang="en-US" dirty="0" smtClean="0"/>
              <a:t>IFAM</a:t>
            </a:r>
          </a:p>
          <a:p>
            <a:pPr lvl="1"/>
            <a:r>
              <a:rPr lang="en-US" dirty="0" smtClean="0"/>
              <a:t>Nearly crack free, very few pores after polishing</a:t>
            </a:r>
          </a:p>
          <a:p>
            <a:pPr lvl="1"/>
            <a:r>
              <a:rPr lang="en-US" dirty="0"/>
              <a:t>Cross sections very few in depth </a:t>
            </a:r>
            <a:r>
              <a:rPr lang="en-US" dirty="0" smtClean="0"/>
              <a:t>cracks</a:t>
            </a:r>
          </a:p>
          <a:p>
            <a:r>
              <a:rPr lang="en-US" dirty="0" smtClean="0"/>
              <a:t>Tested @700°C with </a:t>
            </a:r>
            <a:r>
              <a:rPr lang="en-US" dirty="0"/>
              <a:t>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smtClean="0"/>
              <a:t>thermo shocks with </a:t>
            </a:r>
            <a:r>
              <a:rPr lang="en-US" dirty="0"/>
              <a:t>F</a:t>
            </a:r>
            <a:r>
              <a:rPr lang="en-US" baseline="-25000" dirty="0"/>
              <a:t>HF</a:t>
            </a:r>
            <a:r>
              <a:rPr lang="en-US" dirty="0"/>
              <a:t> = </a:t>
            </a:r>
            <a:r>
              <a:rPr lang="en-US" dirty="0" smtClean="0"/>
              <a:t>3, 6 &amp; 12 </a:t>
            </a:r>
            <a:r>
              <a:rPr lang="en-US" dirty="0"/>
              <a:t>MW/m²s</a:t>
            </a:r>
            <a:r>
              <a:rPr lang="en-US" baseline="30000" dirty="0"/>
              <a:t>0.5</a:t>
            </a:r>
            <a:endParaRPr lang="en-US" dirty="0" smtClean="0"/>
          </a:p>
          <a:p>
            <a:pPr lvl="1"/>
            <a:r>
              <a:rPr lang="en-US" dirty="0" smtClean="0"/>
              <a:t>Crack density and depth increases with F</a:t>
            </a:r>
            <a:r>
              <a:rPr lang="en-US" baseline="-25000" dirty="0" smtClean="0"/>
              <a:t>HF</a:t>
            </a:r>
          </a:p>
          <a:p>
            <a:pPr lvl="1"/>
            <a:r>
              <a:rPr lang="en-US" dirty="0" smtClean="0"/>
              <a:t>No macroscopic failure, power handling as standard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92" y="1485464"/>
            <a:ext cx="3743999" cy="280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252" y="2468573"/>
            <a:ext cx="3744000" cy="2808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336" y="3448166"/>
            <a:ext cx="3744001" cy="280800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66" y="1491520"/>
            <a:ext cx="3727851" cy="279588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327" y="2474629"/>
            <a:ext cx="3727850" cy="279588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486" y="3460279"/>
            <a:ext cx="3711700" cy="278377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916" y="1482858"/>
            <a:ext cx="3750950" cy="281321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327" y="2474629"/>
            <a:ext cx="3727850" cy="27958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09" y="3448746"/>
            <a:ext cx="3742454" cy="28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O.1. AM-W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24000" y="1439999"/>
            <a:ext cx="5916016" cy="4824000"/>
          </a:xfrm>
        </p:spPr>
        <p:txBody>
          <a:bodyPr/>
          <a:lstStyle/>
          <a:p>
            <a:r>
              <a:rPr lang="en-US" dirty="0"/>
              <a:t>New cooperation with KIT started</a:t>
            </a:r>
          </a:p>
          <a:p>
            <a:pPr lvl="1"/>
            <a:r>
              <a:rPr lang="en-US" dirty="0"/>
              <a:t>Similar SEBM machine as at IFAM</a:t>
            </a:r>
          </a:p>
          <a:p>
            <a:pPr lvl="1"/>
            <a:r>
              <a:rPr lang="en-US" dirty="0"/>
              <a:t>Nearly crack free, very few pores after polishing</a:t>
            </a:r>
          </a:p>
          <a:p>
            <a:pPr lvl="1"/>
            <a:r>
              <a:rPr lang="en-US" dirty="0"/>
              <a:t>Cross sections very few in depth cracks</a:t>
            </a:r>
          </a:p>
          <a:p>
            <a:r>
              <a:rPr lang="en-US" dirty="0"/>
              <a:t>Tested @700°C with 10</a:t>
            </a:r>
            <a:r>
              <a:rPr lang="en-US" baseline="30000" dirty="0"/>
              <a:t>5</a:t>
            </a:r>
            <a:r>
              <a:rPr lang="en-US" dirty="0"/>
              <a:t> thermo shocks with F</a:t>
            </a:r>
            <a:r>
              <a:rPr lang="en-US" baseline="-25000" dirty="0"/>
              <a:t>HF</a:t>
            </a:r>
            <a:r>
              <a:rPr lang="en-US" dirty="0"/>
              <a:t> = 3, 6 &amp; 12 MW/m²s</a:t>
            </a:r>
            <a:r>
              <a:rPr lang="en-US" baseline="30000" dirty="0"/>
              <a:t>0.5</a:t>
            </a:r>
            <a:endParaRPr lang="en-US" dirty="0"/>
          </a:p>
          <a:p>
            <a:pPr lvl="1"/>
            <a:r>
              <a:rPr lang="en-US" dirty="0"/>
              <a:t>Crack density and depth increases with F</a:t>
            </a:r>
            <a:r>
              <a:rPr lang="en-US" baseline="-25000" dirty="0"/>
              <a:t>HF</a:t>
            </a:r>
          </a:p>
          <a:p>
            <a:pPr lvl="1"/>
            <a:r>
              <a:rPr lang="en-US" dirty="0"/>
              <a:t>No macroscopic failure, power handling as standard</a:t>
            </a:r>
          </a:p>
          <a:p>
            <a:r>
              <a:rPr lang="en-US" dirty="0" smtClean="0"/>
              <a:t>An upgrade for JUDITH 2 / 3 was foreseen to screen new material compositions and investigate influence of beam properties</a:t>
            </a:r>
          </a:p>
          <a:p>
            <a:pPr lvl="1"/>
            <a:r>
              <a:rPr lang="en-US" dirty="0" smtClean="0"/>
              <a:t>Developed iteratively with our central workshop</a:t>
            </a:r>
          </a:p>
          <a:p>
            <a:pPr lvl="1"/>
            <a:r>
              <a:rPr lang="en-US" dirty="0" smtClean="0"/>
              <a:t>Due to unsolved financing on hold at the moment</a:t>
            </a:r>
          </a:p>
          <a:p>
            <a:pPr lvl="1"/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5900" r="22047" b="3801"/>
          <a:stretch/>
        </p:blipFill>
        <p:spPr>
          <a:xfrm>
            <a:off x="6394490" y="2060848"/>
            <a:ext cx="5462149" cy="42319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8A1AD9C-920E-EE02-FF3D-8F3E9CEBA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9"/>
          <a:stretch/>
        </p:blipFill>
        <p:spPr>
          <a:xfrm>
            <a:off x="6394491" y="2852936"/>
            <a:ext cx="5462149" cy="34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uelich_PowerPoint_16x9 vThL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 vThL</Template>
  <TotalTime>223</TotalTime>
  <Words>1648</Words>
  <Application>Microsoft Office PowerPoint</Application>
  <PresentationFormat>Breitbild</PresentationFormat>
  <Paragraphs>347</Paragraphs>
  <Slides>32</Slides>
  <Notes>6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Calibri</vt:lpstr>
      <vt:lpstr>MS Mincho</vt:lpstr>
      <vt:lpstr>Symbol</vt:lpstr>
      <vt:lpstr>Times New Roman</vt:lpstr>
      <vt:lpstr>Wingdings</vt:lpstr>
      <vt:lpstr>Juelich_PowerPoint_16x9 vThL</vt:lpstr>
      <vt:lpstr>Additive manufacturing as tool to manufacture and maintain plasma facing components</vt:lpstr>
      <vt:lpstr>Outline</vt:lpstr>
      <vt:lpstr>Introduction</vt:lpstr>
      <vt:lpstr>Project goal – Stress Reduction</vt:lpstr>
      <vt:lpstr>Project goal – Regeneration </vt:lpstr>
      <vt:lpstr>Project goal</vt:lpstr>
      <vt:lpstr>O.1. AM-W</vt:lpstr>
      <vt:lpstr>O.1. AM-W</vt:lpstr>
      <vt:lpstr>O.1. AM-W</vt:lpstr>
      <vt:lpstr>O.2. Joints – Compositional FGMs</vt:lpstr>
      <vt:lpstr>O.2. Joints – Compositional FGMs</vt:lpstr>
      <vt:lpstr>O.2. Joints – Compositional FGMs</vt:lpstr>
      <vt:lpstr>O.2. Joints – Small Scale Benchmarking</vt:lpstr>
      <vt:lpstr>O.2. Joints – Small Scale Benchmarking</vt:lpstr>
      <vt:lpstr>O.2. Joints – Small Scale Benchmarking</vt:lpstr>
      <vt:lpstr>O.2. Joints – Geometrical Gradation</vt:lpstr>
      <vt:lpstr>O.2. Joints – Flexible joints with steel</vt:lpstr>
      <vt:lpstr>O.2. Joints – Flexible joints with W</vt:lpstr>
      <vt:lpstr>O.2. Joints – Flexible realization techniques</vt:lpstr>
      <vt:lpstr>O.3. W-wire as armor</vt:lpstr>
      <vt:lpstr>O.4. Regeneration</vt:lpstr>
      <vt:lpstr>O.4. Regeneration</vt:lpstr>
      <vt:lpstr>O.5. Advanced heat sink geometries - MB</vt:lpstr>
      <vt:lpstr>O.5. Advanced heat sink geometries - MB</vt:lpstr>
      <vt:lpstr>O.5. Advanced heat sink geometries - MB</vt:lpstr>
      <vt:lpstr>O.5. Advanced heat sink geometries</vt:lpstr>
      <vt:lpstr>O.5. Advanced heat sink geometries</vt:lpstr>
      <vt:lpstr>O.6. Prototype mock-up: W on steel</vt:lpstr>
      <vt:lpstr>Publications / Contributions</vt:lpstr>
      <vt:lpstr>Thank you for your attention</vt:lpstr>
      <vt:lpstr>Project structure - detail</vt:lpstr>
      <vt:lpstr>Project structure / task agreement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Daniel Dorow-Gerspach</dc:creator>
  <cp:lastModifiedBy>ddg</cp:lastModifiedBy>
  <cp:revision>153</cp:revision>
  <dcterms:created xsi:type="dcterms:W3CDTF">2019-06-13T15:31:59Z</dcterms:created>
  <dcterms:modified xsi:type="dcterms:W3CDTF">2022-09-28T10:43:09Z</dcterms:modified>
</cp:coreProperties>
</file>