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8" r:id="rId2"/>
    <p:sldMasterId id="2147483691" r:id="rId3"/>
    <p:sldMasterId id="2147483703" r:id="rId4"/>
  </p:sldMasterIdLst>
  <p:notesMasterIdLst>
    <p:notesMasterId r:id="rId15"/>
  </p:notesMasterIdLst>
  <p:sldIdLst>
    <p:sldId id="267" r:id="rId5"/>
    <p:sldId id="272" r:id="rId6"/>
    <p:sldId id="280" r:id="rId7"/>
    <p:sldId id="273" r:id="rId8"/>
    <p:sldId id="276" r:id="rId9"/>
    <p:sldId id="275" r:id="rId10"/>
    <p:sldId id="274" r:id="rId11"/>
    <p:sldId id="279" r:id="rId12"/>
    <p:sldId id="277" r:id="rId13"/>
    <p:sldId id="278"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FCFCFC"/>
    <a:srgbClr val="FCFCFD"/>
    <a:srgbClr val="FCFDFD"/>
    <a:srgbClr val="FDFDFD"/>
    <a:srgbClr val="FDFDFE"/>
    <a:srgbClr val="FDFEFE"/>
    <a:srgbClr val="FEFEFE"/>
    <a:srgbClr val="FEFEFF"/>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138" y="3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716D5-ACEA-43FB-9282-292FC8262548}" type="datetimeFigureOut">
              <a:rPr lang="de-DE" smtClean="0"/>
              <a:t>13.04.2022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46895-DAEF-47E5-8529-7A3EBD8431C8}" type="slidenum">
              <a:rPr lang="de-DE" smtClean="0"/>
              <a:t>‹Nr.›</a:t>
            </a:fld>
            <a:endParaRPr lang="de-DE"/>
          </a:p>
        </p:txBody>
      </p:sp>
    </p:spTree>
    <p:extLst>
      <p:ext uri="{BB962C8B-B14F-4D97-AF65-F5344CB8AC3E}">
        <p14:creationId xmlns:p14="http://schemas.microsoft.com/office/powerpoint/2010/main" val="191563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7-X w/o acknowledgement">
    <p:spTree>
      <p:nvGrpSpPr>
        <p:cNvPr id="1" name=""/>
        <p:cNvGrpSpPr/>
        <p:nvPr/>
      </p:nvGrpSpPr>
      <p:grpSpPr>
        <a:xfrm>
          <a:off x="0" y="0"/>
          <a:ext cx="0" cy="0"/>
          <a:chOff x="0" y="0"/>
          <a:chExt cx="0" cy="0"/>
        </a:xfrm>
      </p:grpSpPr>
      <p:sp>
        <p:nvSpPr>
          <p:cNvPr id="19" name="Untertitel 2"/>
          <p:cNvSpPr>
            <a:spLocks noGrp="1"/>
          </p:cNvSpPr>
          <p:nvPr>
            <p:ph type="subTitle" idx="1"/>
          </p:nvPr>
        </p:nvSpPr>
        <p:spPr>
          <a:xfrm>
            <a:off x="1533144" y="3690256"/>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20" name="Titel 7"/>
          <p:cNvSpPr>
            <a:spLocks noGrp="1"/>
          </p:cNvSpPr>
          <p:nvPr>
            <p:ph type="title"/>
          </p:nvPr>
        </p:nvSpPr>
        <p:spPr>
          <a:xfrm>
            <a:off x="1533144" y="1501919"/>
            <a:ext cx="9144000" cy="2055378"/>
          </a:xfrm>
          <a:prstGeom prst="rect">
            <a:avLst/>
          </a:prstGeom>
        </p:spPr>
        <p:txBody>
          <a:bodyPr anchor="b"/>
          <a:lstStyle>
            <a:lvl1pPr algn="ctr">
              <a:defRPr b="1"/>
            </a:lvl1p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fld id="{6F4EBBD8-A576-4697-90A8-A3A1DA1E14A9}" type="datetime1">
              <a:rPr lang="de-DE" smtClean="0"/>
              <a:t>13.04.2022</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‹Nr.›</a:t>
            </a:fld>
            <a:endParaRPr lang="de-DE" dirty="0"/>
          </a:p>
        </p:txBody>
      </p:sp>
      <p:grpSp>
        <p:nvGrpSpPr>
          <p:cNvPr id="21" name="Gruppieren 20"/>
          <p:cNvGrpSpPr/>
          <p:nvPr userDrawn="1"/>
        </p:nvGrpSpPr>
        <p:grpSpPr>
          <a:xfrm>
            <a:off x="3520800" y="5270400"/>
            <a:ext cx="5177783" cy="716032"/>
            <a:chOff x="3520800" y="5270400"/>
            <a:chExt cx="5177783" cy="716032"/>
          </a:xfrm>
        </p:grpSpPr>
        <p:pic>
          <p:nvPicPr>
            <p:cNvPr id="23" name="Grafik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2800" y="5425200"/>
              <a:ext cx="2135783" cy="507600"/>
            </a:xfrm>
            <a:prstGeom prst="rect">
              <a:avLst/>
            </a:prstGeom>
          </p:spPr>
        </p:pic>
        <p:pic>
          <p:nvPicPr>
            <p:cNvPr id="24" name="Grafik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0800" y="5270400"/>
              <a:ext cx="2382977" cy="716032"/>
            </a:xfrm>
            <a:prstGeom prst="rect">
              <a:avLst/>
            </a:prstGeom>
          </p:spPr>
        </p:pic>
      </p:grpSp>
    </p:spTree>
    <p:extLst>
      <p:ext uri="{BB962C8B-B14F-4D97-AF65-F5344CB8AC3E}">
        <p14:creationId xmlns:p14="http://schemas.microsoft.com/office/powerpoint/2010/main" val="395684276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13.04.2022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425" y="1912937"/>
            <a:ext cx="5540020" cy="4314721"/>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912937"/>
            <a:ext cx="5540020" cy="4305300"/>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2"/>
          <p:cNvSpPr>
            <a:spLocks noGrp="1"/>
          </p:cNvSpPr>
          <p:nvPr>
            <p:ph type="body" idx="19"/>
          </p:nvPr>
        </p:nvSpPr>
        <p:spPr>
          <a:xfrm>
            <a:off x="479426" y="1089025"/>
            <a:ext cx="5540020"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
        <p:nvSpPr>
          <p:cNvPr id="18" name="Textplatzhalter 4"/>
          <p:cNvSpPr>
            <a:spLocks noGrp="1"/>
          </p:cNvSpPr>
          <p:nvPr>
            <p:ph type="body" sz="quarter" idx="3"/>
          </p:nvPr>
        </p:nvSpPr>
        <p:spPr>
          <a:xfrm>
            <a:off x="6172136" y="1089025"/>
            <a:ext cx="5539678"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Tree>
    <p:extLst>
      <p:ext uri="{BB962C8B-B14F-4D97-AF65-F5344CB8AC3E}">
        <p14:creationId xmlns:p14="http://schemas.microsoft.com/office/powerpoint/2010/main" val="27719487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13.04.2022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96930"/>
            <a:ext cx="11232438" cy="5104490"/>
          </a:xfrm>
          <a:prstGeom prst="rect">
            <a:avLst/>
          </a:prstGeom>
        </p:spPr>
        <p:txBody>
          <a:bodyPr lIns="0"/>
          <a:lstStyle>
            <a:lvl1pPr>
              <a:defRPr lang="de-DE" sz="2400" b="1" kern="1200" smtClean="0">
                <a:solidFill>
                  <a:schemeClr val="tx1"/>
                </a:solidFill>
                <a:latin typeface="+mj-lt"/>
                <a:ea typeface="+mn-ea"/>
                <a:cs typeface="+mn-cs"/>
              </a:defRPr>
            </a:lvl1pPr>
            <a:lvl2pPr>
              <a:defRPr lang="de-DE" sz="2000" b="0" kern="1200" dirty="0" smtClean="0">
                <a:solidFill>
                  <a:schemeClr val="tx1"/>
                </a:solidFill>
                <a:latin typeface="+mj-lt"/>
                <a:ea typeface="+mn-ea"/>
                <a:cs typeface="+mn-cs"/>
              </a:defRPr>
            </a:lvl2pPr>
            <a:lvl3pPr>
              <a:defRPr lang="de-DE" sz="1800" kern="1200" dirty="0" smtClean="0">
                <a:solidFill>
                  <a:schemeClr val="tx1"/>
                </a:solidFill>
                <a:latin typeface="+mj-lt"/>
                <a:ea typeface="+mn-ea"/>
                <a:cs typeface="+mn-cs"/>
              </a:defRPr>
            </a:lvl3pPr>
            <a:lvl4pPr>
              <a:defRPr>
                <a:latin typeface="+mj-lt"/>
              </a:defRPr>
            </a:lvl4pPr>
            <a:lvl5pPr>
              <a:defRPr lang="de-DE" sz="1600" kern="1200" dirty="0" smtClean="0">
                <a:solidFill>
                  <a:schemeClr val="tx1"/>
                </a:solidFill>
                <a:latin typeface="+mj-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675698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13.04.2022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96930"/>
            <a:ext cx="11232438" cy="5104490"/>
          </a:xfrm>
          <a:prstGeom prst="rect">
            <a:avLst/>
          </a:prstGeom>
        </p:spPr>
        <p:txBody>
          <a:bodyPr lIns="0"/>
          <a:lstStyle>
            <a:lvl1pPr>
              <a:defRPr lang="de-DE" sz="2400" b="1" kern="1200" smtClean="0">
                <a:solidFill>
                  <a:schemeClr val="tx1"/>
                </a:solidFill>
                <a:latin typeface="+mj-lt"/>
                <a:ea typeface="+mn-ea"/>
                <a:cs typeface="+mn-cs"/>
              </a:defRPr>
            </a:lvl1pPr>
            <a:lvl2pPr>
              <a:defRPr lang="de-DE" sz="2000" b="0" kern="1200" dirty="0" smtClean="0">
                <a:solidFill>
                  <a:schemeClr val="tx1"/>
                </a:solidFill>
                <a:latin typeface="+mj-lt"/>
                <a:ea typeface="+mn-ea"/>
                <a:cs typeface="+mn-cs"/>
              </a:defRPr>
            </a:lvl2pPr>
            <a:lvl3pPr>
              <a:defRPr lang="de-DE" sz="1800" kern="1200" dirty="0" smtClean="0">
                <a:solidFill>
                  <a:schemeClr val="tx1"/>
                </a:solidFill>
                <a:latin typeface="+mj-lt"/>
                <a:ea typeface="+mn-ea"/>
                <a:cs typeface="+mn-cs"/>
              </a:defRPr>
            </a:lvl3pPr>
            <a:lvl4pPr>
              <a:defRPr>
                <a:latin typeface="+mj-lt"/>
              </a:defRPr>
            </a:lvl4pPr>
            <a:lvl5pPr>
              <a:defRPr lang="de-DE" sz="1600" kern="1200" dirty="0" smtClean="0">
                <a:solidFill>
                  <a:schemeClr val="tx1"/>
                </a:solidFill>
                <a:latin typeface="+mj-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1164771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13.04.2022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Tree>
    <p:extLst>
      <p:ext uri="{BB962C8B-B14F-4D97-AF65-F5344CB8AC3E}">
        <p14:creationId xmlns:p14="http://schemas.microsoft.com/office/powerpoint/2010/main" val="19969885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13.04.2022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7366454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13.04.2022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425" y="1912937"/>
            <a:ext cx="5540020" cy="4314721"/>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912937"/>
            <a:ext cx="5540020" cy="4305300"/>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2"/>
          <p:cNvSpPr>
            <a:spLocks noGrp="1"/>
          </p:cNvSpPr>
          <p:nvPr>
            <p:ph type="body" idx="19"/>
          </p:nvPr>
        </p:nvSpPr>
        <p:spPr>
          <a:xfrm>
            <a:off x="479426" y="1089025"/>
            <a:ext cx="5540020"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
        <p:nvSpPr>
          <p:cNvPr id="18" name="Textplatzhalter 4"/>
          <p:cNvSpPr>
            <a:spLocks noGrp="1"/>
          </p:cNvSpPr>
          <p:nvPr>
            <p:ph type="body" sz="quarter" idx="3"/>
          </p:nvPr>
        </p:nvSpPr>
        <p:spPr>
          <a:xfrm>
            <a:off x="6172136" y="1089025"/>
            <a:ext cx="5539678"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Tree>
    <p:extLst>
      <p:ext uri="{BB962C8B-B14F-4D97-AF65-F5344CB8AC3E}">
        <p14:creationId xmlns:p14="http://schemas.microsoft.com/office/powerpoint/2010/main" val="34300001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6170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7-X w/ acknowledgement">
    <p:spTree>
      <p:nvGrpSpPr>
        <p:cNvPr id="1" name=""/>
        <p:cNvGrpSpPr/>
        <p:nvPr/>
      </p:nvGrpSpPr>
      <p:grpSpPr>
        <a:xfrm>
          <a:off x="0" y="0"/>
          <a:ext cx="0" cy="0"/>
          <a:chOff x="0" y="0"/>
          <a:chExt cx="0" cy="0"/>
        </a:xfrm>
      </p:grpSpPr>
      <p:sp>
        <p:nvSpPr>
          <p:cNvPr id="33" name="Untertitel 2"/>
          <p:cNvSpPr>
            <a:spLocks noGrp="1"/>
          </p:cNvSpPr>
          <p:nvPr userDrawn="1">
            <p:ph type="subTitle" idx="1"/>
          </p:nvPr>
        </p:nvSpPr>
        <p:spPr>
          <a:xfrm>
            <a:off x="1524000" y="3429000"/>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34" name="Titel 7"/>
          <p:cNvSpPr>
            <a:spLocks noGrp="1"/>
          </p:cNvSpPr>
          <p:nvPr userDrawn="1">
            <p:ph type="title"/>
          </p:nvPr>
        </p:nvSpPr>
        <p:spPr>
          <a:xfrm>
            <a:off x="1524000" y="1240663"/>
            <a:ext cx="9144000" cy="2055378"/>
          </a:xfrm>
          <a:prstGeom prst="rect">
            <a:avLst/>
          </a:prstGeom>
        </p:spPr>
        <p:txBody>
          <a:bodyPr anchor="b"/>
          <a:lstStyle>
            <a:lvl1pPr algn="ctr">
              <a:defRPr b="1"/>
            </a:lvl1pPr>
          </a:lstStyle>
          <a:p>
            <a:r>
              <a:rPr lang="de-DE" smtClean="0"/>
              <a:t>Titelmasterformat durch Klicken bearbeiten</a:t>
            </a:r>
            <a:endParaRPr lang="de-DE" dirty="0"/>
          </a:p>
        </p:txBody>
      </p:sp>
      <p:grpSp>
        <p:nvGrpSpPr>
          <p:cNvPr id="14" name="Gruppieren 13"/>
          <p:cNvGrpSpPr/>
          <p:nvPr userDrawn="1"/>
        </p:nvGrpSpPr>
        <p:grpSpPr>
          <a:xfrm>
            <a:off x="1930906" y="5892965"/>
            <a:ext cx="8434419" cy="566770"/>
            <a:chOff x="507813" y="5834863"/>
            <a:chExt cx="8135786" cy="566770"/>
          </a:xfrm>
        </p:grpSpPr>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813" y="5834863"/>
              <a:ext cx="560411" cy="373742"/>
            </a:xfrm>
            <a:prstGeom prst="rect">
              <a:avLst/>
            </a:prstGeom>
          </p:spPr>
        </p:pic>
        <p:sp>
          <p:nvSpPr>
            <p:cNvPr id="18" name="Subtitle 2"/>
            <p:cNvSpPr txBox="1">
              <a:spLocks/>
            </p:cNvSpPr>
            <p:nvPr userDrawn="1"/>
          </p:nvSpPr>
          <p:spPr>
            <a:xfrm>
              <a:off x="1068224" y="5834863"/>
              <a:ext cx="7575375" cy="5667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smtClean="0">
                  <a:latin typeface="Arial Narrow" panose="020B0606020202030204" pitchFamily="34" charset="0"/>
                </a:rPr>
                <a:t>This work has been carried out within the framework of the EUROfusion Consortium and has received funding from the </a:t>
              </a:r>
              <a:r>
                <a:rPr lang="en-US" sz="1000" dirty="0" err="1" smtClean="0">
                  <a:latin typeface="Arial Narrow" panose="020B0606020202030204" pitchFamily="34" charset="0"/>
                </a:rPr>
                <a:t>Euratom</a:t>
              </a:r>
              <a:r>
                <a:rPr lang="en-US" sz="1000" dirty="0" smtClean="0">
                  <a:latin typeface="Arial Narrow" panose="020B0606020202030204" pitchFamily="34" charset="0"/>
                </a:rPr>
                <a:t> research and training </a:t>
              </a:r>
              <a:r>
                <a:rPr lang="en-US" sz="1000" dirty="0" err="1" smtClean="0">
                  <a:latin typeface="Arial Narrow" panose="020B0606020202030204" pitchFamily="34" charset="0"/>
                </a:rPr>
                <a:t>programme</a:t>
              </a:r>
              <a:r>
                <a:rPr lang="en-US" sz="1000" dirty="0" smtClean="0">
                  <a:latin typeface="Arial Narrow" panose="020B0606020202030204" pitchFamily="34" charset="0"/>
                </a:rPr>
                <a:t> 2014-2018 and 2019-2020 under grant agreement No 633053. The views and opinions expressed herein do not necessarily reflect those of the European Commission.</a:t>
              </a:r>
              <a:endParaRPr lang="en-US" sz="1000" dirty="0">
                <a:latin typeface="Arial Narrow" panose="020B0606020202030204" pitchFamily="34" charset="0"/>
              </a:endParaRPr>
            </a:p>
          </p:txBody>
        </p:sp>
      </p:grpSp>
      <p:sp>
        <p:nvSpPr>
          <p:cNvPr id="3" name="Datumsplatzhalter 2"/>
          <p:cNvSpPr>
            <a:spLocks noGrp="1"/>
          </p:cNvSpPr>
          <p:nvPr>
            <p:ph type="dt" sz="half" idx="10"/>
          </p:nvPr>
        </p:nvSpPr>
        <p:spPr/>
        <p:txBody>
          <a:bodyPr/>
          <a:lstStyle/>
          <a:p>
            <a:fld id="{6F4EBBD8-A576-4697-90A8-A3A1DA1E14A9}" type="datetime1">
              <a:rPr lang="de-DE" smtClean="0"/>
              <a:t>13.04.2022</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‹Nr.›</a:t>
            </a:fld>
            <a:endParaRPr lang="de-DE" dirty="0"/>
          </a:p>
        </p:txBody>
      </p:sp>
      <p:grpSp>
        <p:nvGrpSpPr>
          <p:cNvPr id="16" name="Gruppieren 15"/>
          <p:cNvGrpSpPr/>
          <p:nvPr userDrawn="1"/>
        </p:nvGrpSpPr>
        <p:grpSpPr>
          <a:xfrm>
            <a:off x="3520800" y="4874400"/>
            <a:ext cx="5177783" cy="716032"/>
            <a:chOff x="3520800" y="5270400"/>
            <a:chExt cx="5177783" cy="716032"/>
          </a:xfrm>
        </p:grpSpPr>
        <p:pic>
          <p:nvPicPr>
            <p:cNvPr id="17" name="Grafik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62800" y="5425200"/>
              <a:ext cx="2135783" cy="507600"/>
            </a:xfrm>
            <a:prstGeom prst="rect">
              <a:avLst/>
            </a:prstGeom>
          </p:spPr>
        </p:pic>
        <p:pic>
          <p:nvPicPr>
            <p:cNvPr id="19" name="Grafik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0800" y="5270400"/>
              <a:ext cx="2382977" cy="716032"/>
            </a:xfrm>
            <a:prstGeom prst="rect">
              <a:avLst/>
            </a:prstGeom>
          </p:spPr>
        </p:pic>
      </p:grpSp>
    </p:spTree>
    <p:extLst>
      <p:ext uri="{BB962C8B-B14F-4D97-AF65-F5344CB8AC3E}">
        <p14:creationId xmlns:p14="http://schemas.microsoft.com/office/powerpoint/2010/main" val="412792222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7-X w/o acknowledgement w/ image">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49395"/>
            <a:ext cx="12192000" cy="2264910"/>
          </a:xfrm>
          <a:prstGeom prst="rect">
            <a:avLst/>
          </a:prstGeom>
        </p:spPr>
      </p:pic>
      <p:sp>
        <p:nvSpPr>
          <p:cNvPr id="14" name="Datumsplatzhalter 2"/>
          <p:cNvSpPr>
            <a:spLocks noGrp="1"/>
          </p:cNvSpPr>
          <p:nvPr>
            <p:ph type="dt" sz="half" idx="10"/>
          </p:nvPr>
        </p:nvSpPr>
        <p:spPr>
          <a:xfrm>
            <a:off x="479425" y="6490520"/>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9239386D-0DD8-4F47-AB93-DD4D12351C48}" type="datetime1">
              <a:rPr lang="de-DE" smtClean="0"/>
              <a:t>13.04.2022</a:t>
            </a:fld>
            <a:endParaRPr lang="de-DE" dirty="0"/>
          </a:p>
        </p:txBody>
      </p:sp>
      <p:sp>
        <p:nvSpPr>
          <p:cNvPr id="15" name="Fußzeilenplatzhalter 3"/>
          <p:cNvSpPr>
            <a:spLocks noGrp="1"/>
          </p:cNvSpPr>
          <p:nvPr>
            <p:ph type="ftr" sz="quarter" idx="11"/>
          </p:nvPr>
        </p:nvSpPr>
        <p:spPr>
          <a:xfrm>
            <a:off x="1813845" y="6488564"/>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endParaRPr lang="en-US" dirty="0"/>
          </a:p>
        </p:txBody>
      </p:sp>
      <p:sp>
        <p:nvSpPr>
          <p:cNvPr id="16" name="Foliennummernplatzhalter 4"/>
          <p:cNvSpPr>
            <a:spLocks noGrp="1"/>
          </p:cNvSpPr>
          <p:nvPr>
            <p:ph type="sldNum" sz="quarter" idx="12"/>
          </p:nvPr>
        </p:nvSpPr>
        <p:spPr>
          <a:xfrm>
            <a:off x="10632575" y="6490519"/>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
        <p:nvSpPr>
          <p:cNvPr id="17" name="Untertitel 2"/>
          <p:cNvSpPr>
            <a:spLocks noGrp="1"/>
          </p:cNvSpPr>
          <p:nvPr>
            <p:ph type="subTitle" idx="1"/>
          </p:nvPr>
        </p:nvSpPr>
        <p:spPr>
          <a:xfrm>
            <a:off x="1524000" y="2510472"/>
            <a:ext cx="9144000" cy="748028"/>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23" name="Titel 7"/>
          <p:cNvSpPr>
            <a:spLocks noGrp="1"/>
          </p:cNvSpPr>
          <p:nvPr>
            <p:ph type="title"/>
          </p:nvPr>
        </p:nvSpPr>
        <p:spPr>
          <a:xfrm>
            <a:off x="1524000" y="1136247"/>
            <a:ext cx="9144000" cy="1316396"/>
          </a:xfrm>
          <a:prstGeom prst="rect">
            <a:avLst/>
          </a:prstGeom>
        </p:spPr>
        <p:txBody>
          <a:bodyPr anchor="b"/>
          <a:lstStyle>
            <a:lvl1pPr algn="ctr">
              <a:defRPr b="1"/>
            </a:lvl1pPr>
          </a:lstStyle>
          <a:p>
            <a:r>
              <a:rPr lang="de-DE" smtClean="0"/>
              <a:t>Titelmasterformat durch Klicken bearbeiten</a:t>
            </a:r>
            <a:endParaRPr lang="de-DE" dirty="0"/>
          </a:p>
        </p:txBody>
      </p:sp>
      <p:grpSp>
        <p:nvGrpSpPr>
          <p:cNvPr id="12" name="Gruppieren 11"/>
          <p:cNvGrpSpPr/>
          <p:nvPr userDrawn="1"/>
        </p:nvGrpSpPr>
        <p:grpSpPr>
          <a:xfrm>
            <a:off x="3520800" y="3312000"/>
            <a:ext cx="5163857" cy="662400"/>
            <a:chOff x="3520800" y="5270400"/>
            <a:chExt cx="5163857" cy="662400"/>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5200" y="5418000"/>
              <a:ext cx="1999457" cy="475200"/>
            </a:xfrm>
            <a:prstGeom prst="rect">
              <a:avLst/>
            </a:prstGeom>
          </p:spPr>
        </p:pic>
        <p:pic>
          <p:nvPicPr>
            <p:cNvPr id="18" name="Grafik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0800" y="5270400"/>
              <a:ext cx="2204488" cy="662400"/>
            </a:xfrm>
            <a:prstGeom prst="rect">
              <a:avLst/>
            </a:prstGeom>
          </p:spPr>
        </p:pic>
      </p:grpSp>
    </p:spTree>
    <p:extLst>
      <p:ext uri="{BB962C8B-B14F-4D97-AF65-F5344CB8AC3E}">
        <p14:creationId xmlns:p14="http://schemas.microsoft.com/office/powerpoint/2010/main" val="185903833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7-X w/ acknowledgement w/ image">
    <p:spTree>
      <p:nvGrpSpPr>
        <p:cNvPr id="1" name=""/>
        <p:cNvGrpSpPr/>
        <p:nvPr/>
      </p:nvGrpSpPr>
      <p:grpSpPr>
        <a:xfrm>
          <a:off x="0" y="0"/>
          <a:ext cx="0" cy="0"/>
          <a:chOff x="0" y="0"/>
          <a:chExt cx="0" cy="0"/>
        </a:xfrm>
      </p:grpSpPr>
      <p:pic>
        <p:nvPicPr>
          <p:cNvPr id="18" name="Grafik 17"/>
          <p:cNvPicPr>
            <a:picLocks noChangeAspect="1"/>
          </p:cNvPicPr>
          <p:nvPr userDrawn="1"/>
        </p:nvPicPr>
        <p:blipFill rotWithShape="1">
          <a:blip r:embed="rId2">
            <a:extLst>
              <a:ext uri="{28A0092B-C50C-407E-A947-70E740481C1C}">
                <a14:useLocalDpi xmlns:a14="http://schemas.microsoft.com/office/drawing/2010/main" val="0"/>
              </a:ext>
            </a:extLst>
          </a:blip>
          <a:srcRect t="9428"/>
          <a:stretch/>
        </p:blipFill>
        <p:spPr>
          <a:xfrm>
            <a:off x="0" y="4462943"/>
            <a:ext cx="12192000" cy="2051362"/>
          </a:xfrm>
          <a:prstGeom prst="rect">
            <a:avLst/>
          </a:prstGeom>
        </p:spPr>
      </p:pic>
      <p:sp>
        <p:nvSpPr>
          <p:cNvPr id="14" name="Datumsplatzhalter 2"/>
          <p:cNvSpPr>
            <a:spLocks noGrp="1"/>
          </p:cNvSpPr>
          <p:nvPr>
            <p:ph type="dt" sz="half" idx="10"/>
          </p:nvPr>
        </p:nvSpPr>
        <p:spPr>
          <a:xfrm>
            <a:off x="479425" y="6490520"/>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9239386D-0DD8-4F47-AB93-DD4D12351C48}" type="datetime1">
              <a:rPr lang="de-DE" smtClean="0"/>
              <a:t>13.04.2022</a:t>
            </a:fld>
            <a:endParaRPr lang="de-DE" dirty="0"/>
          </a:p>
        </p:txBody>
      </p:sp>
      <p:sp>
        <p:nvSpPr>
          <p:cNvPr id="15" name="Fußzeilenplatzhalter 3"/>
          <p:cNvSpPr>
            <a:spLocks noGrp="1"/>
          </p:cNvSpPr>
          <p:nvPr>
            <p:ph type="ftr" sz="quarter" idx="11"/>
          </p:nvPr>
        </p:nvSpPr>
        <p:spPr>
          <a:xfrm>
            <a:off x="1813845" y="6488564"/>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endParaRPr lang="en-US" dirty="0"/>
          </a:p>
        </p:txBody>
      </p:sp>
      <p:sp>
        <p:nvSpPr>
          <p:cNvPr id="16" name="Foliennummernplatzhalter 4"/>
          <p:cNvSpPr>
            <a:spLocks noGrp="1"/>
          </p:cNvSpPr>
          <p:nvPr>
            <p:ph type="sldNum" sz="quarter" idx="12"/>
          </p:nvPr>
        </p:nvSpPr>
        <p:spPr>
          <a:xfrm>
            <a:off x="10632575" y="6490519"/>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
        <p:nvSpPr>
          <p:cNvPr id="17" name="Untertitel 2"/>
          <p:cNvSpPr>
            <a:spLocks noGrp="1"/>
          </p:cNvSpPr>
          <p:nvPr>
            <p:ph type="subTitle" idx="1"/>
          </p:nvPr>
        </p:nvSpPr>
        <p:spPr>
          <a:xfrm>
            <a:off x="1524000" y="2407920"/>
            <a:ext cx="9144000" cy="748028"/>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23" name="Titel 7"/>
          <p:cNvSpPr>
            <a:spLocks noGrp="1"/>
          </p:cNvSpPr>
          <p:nvPr>
            <p:ph type="title"/>
          </p:nvPr>
        </p:nvSpPr>
        <p:spPr>
          <a:xfrm>
            <a:off x="1524000" y="1033695"/>
            <a:ext cx="9144000" cy="1316396"/>
          </a:xfrm>
          <a:prstGeom prst="rect">
            <a:avLst/>
          </a:prstGeom>
        </p:spPr>
        <p:txBody>
          <a:bodyPr anchor="b"/>
          <a:lstStyle>
            <a:lvl1pPr algn="ctr">
              <a:defRPr b="1"/>
            </a:lvl1pPr>
          </a:lstStyle>
          <a:p>
            <a:r>
              <a:rPr lang="de-DE" smtClean="0"/>
              <a:t>Titelmasterformat durch Klicken bearbeiten</a:t>
            </a:r>
            <a:endParaRPr lang="de-DE" dirty="0"/>
          </a:p>
        </p:txBody>
      </p:sp>
      <p:grpSp>
        <p:nvGrpSpPr>
          <p:cNvPr id="19" name="Gruppieren 18"/>
          <p:cNvGrpSpPr/>
          <p:nvPr userDrawn="1"/>
        </p:nvGrpSpPr>
        <p:grpSpPr>
          <a:xfrm>
            <a:off x="1155700" y="4028478"/>
            <a:ext cx="10055224" cy="566770"/>
            <a:chOff x="498625" y="5834863"/>
            <a:chExt cx="9699204" cy="566770"/>
          </a:xfrm>
        </p:grpSpPr>
        <p:pic>
          <p:nvPicPr>
            <p:cNvPr id="20" name="Grafik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8625" y="5834863"/>
              <a:ext cx="560411" cy="373742"/>
            </a:xfrm>
            <a:prstGeom prst="rect">
              <a:avLst/>
            </a:prstGeom>
          </p:spPr>
        </p:pic>
        <p:sp>
          <p:nvSpPr>
            <p:cNvPr id="21" name="Subtitle 2"/>
            <p:cNvSpPr txBox="1">
              <a:spLocks/>
            </p:cNvSpPr>
            <p:nvPr userDrawn="1"/>
          </p:nvSpPr>
          <p:spPr>
            <a:xfrm>
              <a:off x="1068224" y="5834863"/>
              <a:ext cx="9129605" cy="5667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smtClean="0">
                  <a:latin typeface="Arial Narrow" panose="020B0606020202030204" pitchFamily="34" charset="0"/>
                </a:rPr>
                <a:t>This work has been carried out within the framework of the EUROfusion Consortium and has received funding from the </a:t>
              </a:r>
              <a:r>
                <a:rPr lang="en-US" sz="1000" dirty="0" err="1" smtClean="0">
                  <a:latin typeface="Arial Narrow" panose="020B0606020202030204" pitchFamily="34" charset="0"/>
                </a:rPr>
                <a:t>Euratom</a:t>
              </a:r>
              <a:r>
                <a:rPr lang="en-US" sz="1000" dirty="0" smtClean="0">
                  <a:latin typeface="Arial Narrow" panose="020B0606020202030204" pitchFamily="34" charset="0"/>
                </a:rPr>
                <a:t> research and training </a:t>
              </a:r>
              <a:r>
                <a:rPr lang="en-US" sz="1000" dirty="0" err="1" smtClean="0">
                  <a:latin typeface="Arial Narrow" panose="020B0606020202030204" pitchFamily="34" charset="0"/>
                </a:rPr>
                <a:t>programme</a:t>
              </a:r>
              <a:r>
                <a:rPr lang="en-US" sz="1000" dirty="0" smtClean="0">
                  <a:latin typeface="Arial Narrow" panose="020B0606020202030204" pitchFamily="34" charset="0"/>
                </a:rPr>
                <a:t> 2014-2018 and 2019-2020 under grant agreement No 633053. The views and opinions expressed herein do not necessarily reflect those of the European Commission.</a:t>
              </a:r>
              <a:endParaRPr lang="en-US" sz="1000" dirty="0">
                <a:latin typeface="Arial Narrow" panose="020B0606020202030204" pitchFamily="34" charset="0"/>
              </a:endParaRPr>
            </a:p>
          </p:txBody>
        </p:sp>
      </p:grpSp>
      <p:grpSp>
        <p:nvGrpSpPr>
          <p:cNvPr id="39" name="Gruppieren 38"/>
          <p:cNvGrpSpPr/>
          <p:nvPr userDrawn="1"/>
        </p:nvGrpSpPr>
        <p:grpSpPr>
          <a:xfrm>
            <a:off x="3520800" y="3240000"/>
            <a:ext cx="5163857" cy="662400"/>
            <a:chOff x="3520800" y="5270400"/>
            <a:chExt cx="5163857" cy="662400"/>
          </a:xfrm>
        </p:grpSpPr>
        <p:pic>
          <p:nvPicPr>
            <p:cNvPr id="40" name="Grafik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5200" y="5418000"/>
              <a:ext cx="1999457" cy="475200"/>
            </a:xfrm>
            <a:prstGeom prst="rect">
              <a:avLst/>
            </a:prstGeom>
          </p:spPr>
        </p:pic>
        <p:pic>
          <p:nvPicPr>
            <p:cNvPr id="41" name="Grafik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20800" y="5270400"/>
              <a:ext cx="2204488" cy="662400"/>
            </a:xfrm>
            <a:prstGeom prst="rect">
              <a:avLst/>
            </a:prstGeom>
          </p:spPr>
        </p:pic>
      </p:grpSp>
    </p:spTree>
    <p:extLst>
      <p:ext uri="{BB962C8B-B14F-4D97-AF65-F5344CB8AC3E}">
        <p14:creationId xmlns:p14="http://schemas.microsoft.com/office/powerpoint/2010/main" val="173937316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13.04.2022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96930"/>
            <a:ext cx="11232438" cy="5104490"/>
          </a:xfrm>
          <a:prstGeom prst="rect">
            <a:avLst/>
          </a:prstGeom>
        </p:spPr>
        <p:txBody>
          <a:bodyPr lIns="0"/>
          <a:lstStyle>
            <a:lvl1pPr>
              <a:defRPr lang="de-DE" sz="2400" b="1" kern="1200" smtClean="0">
                <a:solidFill>
                  <a:schemeClr val="tx1"/>
                </a:solidFill>
                <a:latin typeface="+mj-lt"/>
                <a:ea typeface="+mn-ea"/>
                <a:cs typeface="+mn-cs"/>
              </a:defRPr>
            </a:lvl1pPr>
            <a:lvl2pPr>
              <a:defRPr lang="de-DE" sz="2000" b="0" kern="1200" dirty="0" smtClean="0">
                <a:solidFill>
                  <a:schemeClr val="tx1"/>
                </a:solidFill>
                <a:latin typeface="+mj-lt"/>
                <a:ea typeface="+mn-ea"/>
                <a:cs typeface="+mn-cs"/>
              </a:defRPr>
            </a:lvl2pPr>
            <a:lvl3pPr>
              <a:defRPr lang="de-DE" sz="1800" kern="1200" dirty="0" smtClean="0">
                <a:solidFill>
                  <a:schemeClr val="tx1"/>
                </a:solidFill>
                <a:latin typeface="+mj-lt"/>
                <a:ea typeface="+mn-ea"/>
                <a:cs typeface="+mn-cs"/>
              </a:defRPr>
            </a:lvl3pPr>
            <a:lvl4pPr>
              <a:defRPr>
                <a:latin typeface="+mj-lt"/>
              </a:defRPr>
            </a:lvl4pPr>
            <a:lvl5pPr>
              <a:defRPr lang="de-DE" sz="1600" kern="1200" dirty="0" smtClean="0">
                <a:solidFill>
                  <a:schemeClr val="tx1"/>
                </a:solidFill>
                <a:latin typeface="+mj-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7734848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13.04.2022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96930"/>
            <a:ext cx="11232438" cy="5104490"/>
          </a:xfrm>
          <a:prstGeom prst="rect">
            <a:avLst/>
          </a:prstGeom>
        </p:spPr>
        <p:txBody>
          <a:bodyPr lIns="0"/>
          <a:lstStyle>
            <a:lvl1pPr>
              <a:defRPr lang="de-DE" sz="2400" b="1" kern="1200" smtClean="0">
                <a:solidFill>
                  <a:schemeClr val="tx1"/>
                </a:solidFill>
                <a:latin typeface="+mj-lt"/>
                <a:ea typeface="+mn-ea"/>
                <a:cs typeface="+mn-cs"/>
              </a:defRPr>
            </a:lvl1pPr>
            <a:lvl2pPr>
              <a:defRPr lang="de-DE" sz="2000" b="0" kern="1200" dirty="0" smtClean="0">
                <a:solidFill>
                  <a:schemeClr val="tx1"/>
                </a:solidFill>
                <a:latin typeface="+mj-lt"/>
                <a:ea typeface="+mn-ea"/>
                <a:cs typeface="+mn-cs"/>
              </a:defRPr>
            </a:lvl2pPr>
            <a:lvl3pPr>
              <a:defRPr lang="de-DE" sz="1800" kern="1200" dirty="0" smtClean="0">
                <a:solidFill>
                  <a:schemeClr val="tx1"/>
                </a:solidFill>
                <a:latin typeface="+mj-lt"/>
                <a:ea typeface="+mn-ea"/>
                <a:cs typeface="+mn-cs"/>
              </a:defRPr>
            </a:lvl3pPr>
            <a:lvl4pPr>
              <a:defRPr>
                <a:latin typeface="+mj-lt"/>
              </a:defRPr>
            </a:lvl4pPr>
            <a:lvl5pPr>
              <a:defRPr lang="de-DE" sz="1600" kern="1200" dirty="0" smtClean="0">
                <a:solidFill>
                  <a:schemeClr val="tx1"/>
                </a:solidFill>
                <a:latin typeface="+mj-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1519152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13.04.2022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6" name="Textplatzhalter 5"/>
          <p:cNvSpPr>
            <a:spLocks noGrp="1"/>
          </p:cNvSpPr>
          <p:nvPr>
            <p:ph type="body" sz="quarter" idx="17"/>
          </p:nvPr>
        </p:nvSpPr>
        <p:spPr>
          <a:xfrm>
            <a:off x="479425" y="1096930"/>
            <a:ext cx="11233150" cy="5094320"/>
          </a:xfrm>
          <a:prstGeom prst="rect">
            <a:avLst/>
          </a:prstGeom>
        </p:spPr>
        <p:txBody>
          <a:bodyPr lIns="0"/>
          <a:lstStyle>
            <a:lvl1pPr>
              <a:defRPr lang="de-DE" sz="2400" b="1" kern="1200" dirty="0" smtClean="0">
                <a:solidFill>
                  <a:schemeClr val="tx1"/>
                </a:solidFill>
                <a:latin typeface="+mj-lt"/>
                <a:ea typeface="+mn-ea"/>
                <a:cs typeface="+mn-cs"/>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9416291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13.04.2022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Tree>
    <p:extLst>
      <p:ext uri="{BB962C8B-B14F-4D97-AF65-F5344CB8AC3E}">
        <p14:creationId xmlns:p14="http://schemas.microsoft.com/office/powerpoint/2010/main" val="27583013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4EBBD8-A576-4697-90A8-A3A1DA1E14A9}" type="datetime1">
              <a:rPr lang="de-DE" smtClean="0"/>
              <a:t>13.04.2022</a:t>
            </a:fld>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‹Nr.›</a:t>
            </a:fld>
            <a:endParaRPr lang="de-DE" dirty="0"/>
          </a:p>
        </p:txBody>
      </p:sp>
      <p:sp>
        <p:nvSpPr>
          <p:cNvPr id="14" name="Inhaltsplatzhalter 2"/>
          <p:cNvSpPr>
            <a:spLocks noGrp="1"/>
          </p:cNvSpPr>
          <p:nvPr>
            <p:ph idx="1"/>
          </p:nvPr>
        </p:nvSpPr>
        <p:spPr>
          <a:xfrm>
            <a:off x="479780"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5641956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8.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fld id="{6F4EBBD8-A576-4697-90A8-A3A1DA1E14A9}" type="datetime1">
              <a:rPr lang="de-DE" smtClean="0"/>
              <a:t>13.04.2022</a:t>
            </a:fld>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pic>
        <p:nvPicPr>
          <p:cNvPr id="7" name="Grafik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4351" y="189217"/>
            <a:ext cx="571391" cy="511634"/>
          </a:xfrm>
          <a:prstGeom prst="rect">
            <a:avLst/>
          </a:prstGeom>
        </p:spPr>
      </p:pic>
      <p:pic>
        <p:nvPicPr>
          <p:cNvPr id="8" name="Grafik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334500" y="183600"/>
            <a:ext cx="2401557" cy="516910"/>
          </a:xfrm>
          <a:prstGeom prst="rect">
            <a:avLst/>
          </a:prstGeom>
        </p:spPr>
      </p:pic>
    </p:spTree>
    <p:extLst>
      <p:ext uri="{BB962C8B-B14F-4D97-AF65-F5344CB8AC3E}">
        <p14:creationId xmlns:p14="http://schemas.microsoft.com/office/powerpoint/2010/main" val="54024611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5" r:id="rId4"/>
    <p:sldLayoutId id="2147483718"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86" userDrawn="1">
          <p15:clr>
            <a:srgbClr val="F26B43"/>
          </p15:clr>
        </p15:guide>
        <p15:guide id="9" orient="horz" pos="438">
          <p15:clr>
            <a:srgbClr val="F26B43"/>
          </p15:clr>
        </p15:guide>
        <p15:guide id="10" orient="horz" pos="3917">
          <p15:clr>
            <a:srgbClr val="F26B43"/>
          </p15:clr>
        </p15:guide>
        <p15:guide id="11" orient="horz" pos="23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fld id="{6F4EBBD8-A576-4697-90A8-A3A1DA1E14A9}" type="datetime1">
              <a:rPr lang="de-DE" smtClean="0"/>
              <a:t>13.04.2022</a:t>
            </a:fld>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pic>
        <p:nvPicPr>
          <p:cNvPr id="8" name="Picture 11"/>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1110850" y="191293"/>
            <a:ext cx="600964" cy="53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58570" y="191598"/>
            <a:ext cx="599049" cy="536400"/>
          </a:xfrm>
          <a:prstGeom prst="rect">
            <a:avLst/>
          </a:prstGeom>
        </p:spPr>
      </p:pic>
    </p:spTree>
    <p:extLst>
      <p:ext uri="{BB962C8B-B14F-4D97-AF65-F5344CB8AC3E}">
        <p14:creationId xmlns:p14="http://schemas.microsoft.com/office/powerpoint/2010/main" val="295447090"/>
      </p:ext>
    </p:extLst>
  </p:cSld>
  <p:clrMap bg1="lt1" tx1="dk1" bg2="lt2" tx2="dk2" accent1="accent1" accent2="accent2" accent3="accent3" accent4="accent4" accent5="accent5" accent6="accent6" hlink="hlink" folHlink="folHlink"/>
  <p:sldLayoutIdLst>
    <p:sldLayoutId id="2147483699" r:id="rId1"/>
    <p:sldLayoutId id="2147483716" r:id="rId2"/>
    <p:sldLayoutId id="2147483700" r:id="rId3"/>
    <p:sldLayoutId id="2147483701" r:id="rId4"/>
    <p:sldLayoutId id="2147483702"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73">
          <p15:clr>
            <a:srgbClr val="F26B43"/>
          </p15:clr>
        </p15:guide>
        <p15:guide id="9" orient="horz" pos="458">
          <p15:clr>
            <a:srgbClr val="F26B43"/>
          </p15:clr>
        </p15:guide>
        <p15:guide id="10" orient="horz" pos="39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fld id="{6F4EBBD8-A576-4697-90A8-A3A1DA1E14A9}" type="datetime1">
              <a:rPr lang="de-DE" smtClean="0"/>
              <a:t>13.04.2022</a:t>
            </a:fld>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pic>
        <p:nvPicPr>
          <p:cNvPr id="8" name="Picture 11"/>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1110850" y="188912"/>
            <a:ext cx="600964" cy="53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864169"/>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693" r:id="rId3"/>
    <p:sldLayoutId id="2147483694" r:id="rId4"/>
    <p:sldLayoutId id="2147483695"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73">
          <p15:clr>
            <a:srgbClr val="F26B43"/>
          </p15:clr>
        </p15:guide>
        <p15:guide id="9" orient="horz" pos="458">
          <p15:clr>
            <a:srgbClr val="F26B43"/>
          </p15:clr>
        </p15:guide>
        <p15:guide id="10" orient="horz" pos="39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fld id="{6F4EBBD8-A576-4697-90A8-A3A1DA1E14A9}" type="datetime1">
              <a:rPr lang="de-DE" smtClean="0"/>
              <a:t>13.04.2022</a:t>
            </a:fld>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Tree>
    <p:extLst>
      <p:ext uri="{BB962C8B-B14F-4D97-AF65-F5344CB8AC3E}">
        <p14:creationId xmlns:p14="http://schemas.microsoft.com/office/powerpoint/2010/main" val="2164823379"/>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73">
          <p15:clr>
            <a:srgbClr val="F26B43"/>
          </p15:clr>
        </p15:guide>
        <p15:guide id="9" orient="horz" pos="458">
          <p15:clr>
            <a:srgbClr val="F26B43"/>
          </p15:clr>
        </p15:guide>
        <p15:guide id="10" orient="horz" pos="39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dirty="0" smtClean="0"/>
              <a:t>G. Schlisio</a:t>
            </a:r>
            <a:endParaRPr lang="de-DE" dirty="0"/>
          </a:p>
        </p:txBody>
      </p:sp>
      <p:sp>
        <p:nvSpPr>
          <p:cNvPr id="7" name="Titel 6"/>
          <p:cNvSpPr>
            <a:spLocks noGrp="1"/>
          </p:cNvSpPr>
          <p:nvPr>
            <p:ph type="title"/>
          </p:nvPr>
        </p:nvSpPr>
        <p:spPr>
          <a:prstGeom prst="rect">
            <a:avLst/>
          </a:prstGeom>
        </p:spPr>
        <p:txBody>
          <a:bodyPr/>
          <a:lstStyle/>
          <a:p>
            <a:r>
              <a:rPr lang="de-DE" sz="5400" dirty="0" smtClean="0"/>
              <a:t>OP 2.1/2.2 </a:t>
            </a:r>
            <a:r>
              <a:rPr lang="de-DE" sz="5400" dirty="0" err="1" smtClean="0"/>
              <a:t>proposal</a:t>
            </a:r>
            <a:r>
              <a:rPr lang="de-DE" sz="5400" dirty="0"/>
              <a:t> </a:t>
            </a:r>
            <a:r>
              <a:rPr lang="de-DE" sz="5400" dirty="0" err="1" smtClean="0"/>
              <a:t>list</a:t>
            </a:r>
            <a:endParaRPr lang="de-DE" sz="7200" dirty="0"/>
          </a:p>
        </p:txBody>
      </p:sp>
      <p:sp>
        <p:nvSpPr>
          <p:cNvPr id="6" name="Datumsplatzhalter 5"/>
          <p:cNvSpPr>
            <a:spLocks noGrp="1"/>
          </p:cNvSpPr>
          <p:nvPr>
            <p:ph type="dt" sz="half" idx="10"/>
          </p:nvPr>
        </p:nvSpPr>
        <p:spPr/>
        <p:txBody>
          <a:bodyPr/>
          <a:lstStyle/>
          <a:p>
            <a:fld id="{68FD6318-4EC1-4144-BAC4-558412D1B9FC}" type="datetime1">
              <a:rPr lang="de-DE" smtClean="0"/>
              <a:t>13.04.2022</a:t>
            </a:fld>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31AA536C-85F5-4A1B-A111-7CE00A08BCBC}" type="slidenum">
              <a:rPr lang="de-DE" smtClean="0"/>
              <a:pPr/>
              <a:t>1</a:t>
            </a:fld>
            <a:endParaRPr lang="de-DE" dirty="0"/>
          </a:p>
        </p:txBody>
      </p:sp>
    </p:spTree>
    <p:extLst>
      <p:ext uri="{BB962C8B-B14F-4D97-AF65-F5344CB8AC3E}">
        <p14:creationId xmlns:p14="http://schemas.microsoft.com/office/powerpoint/2010/main" val="3485940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Geos_017: </a:t>
            </a:r>
            <a:r>
              <a:rPr lang="de-DE" dirty="0" err="1" smtClean="0"/>
              <a:t>Quantification</a:t>
            </a:r>
            <a:r>
              <a:rPr lang="de-DE" dirty="0" smtClean="0"/>
              <a:t> </a:t>
            </a:r>
            <a:r>
              <a:rPr lang="de-DE" dirty="0" err="1" smtClean="0"/>
              <a:t>of</a:t>
            </a:r>
            <a:r>
              <a:rPr lang="de-DE" dirty="0" smtClean="0"/>
              <a:t> </a:t>
            </a:r>
            <a:r>
              <a:rPr lang="de-DE" dirty="0" err="1" smtClean="0"/>
              <a:t>the</a:t>
            </a:r>
            <a:r>
              <a:rPr lang="de-DE" dirty="0" smtClean="0"/>
              <a:t> NBI </a:t>
            </a:r>
            <a:r>
              <a:rPr lang="de-DE" dirty="0" err="1" smtClean="0"/>
              <a:t>influence</a:t>
            </a:r>
            <a:r>
              <a:rPr lang="de-DE" dirty="0" smtClean="0"/>
              <a:t> on neutral gas </a:t>
            </a:r>
            <a:r>
              <a:rPr lang="de-DE" dirty="0" err="1" smtClean="0"/>
              <a:t>balance</a:t>
            </a:r>
            <a:endParaRPr lang="de-DE" dirty="0"/>
          </a:p>
        </p:txBody>
      </p:sp>
      <p:sp>
        <p:nvSpPr>
          <p:cNvPr id="3" name="Datumsplatzhalter 2"/>
          <p:cNvSpPr>
            <a:spLocks noGrp="1"/>
          </p:cNvSpPr>
          <p:nvPr>
            <p:ph type="dt" sz="half" idx="14"/>
          </p:nvPr>
        </p:nvSpPr>
        <p:spPr/>
        <p:txBody>
          <a:bodyPr/>
          <a:lstStyle/>
          <a:p>
            <a:fld id="{6F4EBBD8-A576-4697-90A8-A3A1DA1E14A9}" type="datetime1">
              <a:rPr lang="de-DE" smtClean="0"/>
              <a:t>13.04.2022</a:t>
            </a:fld>
            <a:endParaRPr lang="de-DE" dirty="0"/>
          </a:p>
        </p:txBody>
      </p:sp>
      <p:sp>
        <p:nvSpPr>
          <p:cNvPr id="4" name="Fußzeilenplatzhalter 3"/>
          <p:cNvSpPr>
            <a:spLocks noGrp="1"/>
          </p:cNvSpPr>
          <p:nvPr>
            <p:ph type="ftr" sz="quarter" idx="15"/>
          </p:nvPr>
        </p:nvSpPr>
        <p:spPr/>
        <p:txBody>
          <a:bodyPr/>
          <a:lstStyle/>
          <a:p>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10</a:t>
            </a:fld>
            <a:endParaRPr lang="de-DE" dirty="0"/>
          </a:p>
        </p:txBody>
      </p:sp>
      <p:sp>
        <p:nvSpPr>
          <p:cNvPr id="6" name="Inhaltsplatzhalter 5"/>
          <p:cNvSpPr>
            <a:spLocks noGrp="1"/>
          </p:cNvSpPr>
          <p:nvPr>
            <p:ph idx="1"/>
          </p:nvPr>
        </p:nvSpPr>
        <p:spPr/>
        <p:txBody>
          <a:bodyPr/>
          <a:lstStyle/>
          <a:p>
            <a:r>
              <a:rPr lang="de-DE" dirty="0" err="1" smtClean="0"/>
              <a:t>Pumping</a:t>
            </a:r>
            <a:r>
              <a:rPr lang="de-DE" dirty="0" smtClean="0"/>
              <a:t>:</a:t>
            </a:r>
          </a:p>
          <a:p>
            <a:pPr lvl="1"/>
            <a:r>
              <a:rPr lang="de-DE" dirty="0" err="1" smtClean="0"/>
              <a:t>Determine</a:t>
            </a:r>
            <a:r>
              <a:rPr lang="de-DE" dirty="0" smtClean="0"/>
              <a:t> </a:t>
            </a:r>
            <a:r>
              <a:rPr lang="de-DE" dirty="0" err="1" smtClean="0"/>
              <a:t>effective</a:t>
            </a:r>
            <a:r>
              <a:rPr lang="de-DE" dirty="0" smtClean="0"/>
              <a:t> </a:t>
            </a:r>
            <a:r>
              <a:rPr lang="de-DE" dirty="0" err="1" smtClean="0"/>
              <a:t>pumping</a:t>
            </a:r>
            <a:r>
              <a:rPr lang="de-DE" dirty="0" smtClean="0"/>
              <a:t> </a:t>
            </a:r>
            <a:r>
              <a:rPr lang="de-DE" dirty="0" err="1" smtClean="0"/>
              <a:t>speed</a:t>
            </a:r>
            <a:r>
              <a:rPr lang="de-DE" dirty="0" smtClean="0"/>
              <a:t> at AEA20/21 </a:t>
            </a:r>
            <a:r>
              <a:rPr lang="de-DE" dirty="0" err="1" smtClean="0"/>
              <a:t>port</a:t>
            </a:r>
            <a:r>
              <a:rPr lang="de-DE" dirty="0" smtClean="0"/>
              <a:t> </a:t>
            </a:r>
            <a:r>
              <a:rPr lang="de-DE" dirty="0" err="1" smtClean="0"/>
              <a:t>by</a:t>
            </a:r>
            <a:r>
              <a:rPr lang="de-DE" dirty="0" smtClean="0"/>
              <a:t> </a:t>
            </a:r>
            <a:r>
              <a:rPr lang="de-DE" dirty="0" err="1" smtClean="0"/>
              <a:t>opening</a:t>
            </a:r>
            <a:r>
              <a:rPr lang="de-DE" dirty="0" smtClean="0"/>
              <a:t> </a:t>
            </a:r>
            <a:r>
              <a:rPr lang="de-DE" dirty="0" err="1" smtClean="0"/>
              <a:t>gate</a:t>
            </a:r>
            <a:r>
              <a:rPr lang="de-DE" dirty="0" smtClean="0"/>
              <a:t> </a:t>
            </a:r>
            <a:r>
              <a:rPr lang="de-DE" dirty="0" err="1" smtClean="0"/>
              <a:t>valve</a:t>
            </a:r>
            <a:r>
              <a:rPr lang="de-DE" dirty="0" smtClean="0"/>
              <a:t> </a:t>
            </a:r>
            <a:r>
              <a:rPr lang="de-DE" dirty="0" err="1" smtClean="0"/>
              <a:t>and</a:t>
            </a:r>
            <a:r>
              <a:rPr lang="de-DE" dirty="0" smtClean="0"/>
              <a:t> </a:t>
            </a:r>
            <a:r>
              <a:rPr lang="de-DE" dirty="0" err="1" smtClean="0"/>
              <a:t>observe</a:t>
            </a:r>
            <a:r>
              <a:rPr lang="de-DE" dirty="0" smtClean="0"/>
              <a:t> </a:t>
            </a:r>
            <a:r>
              <a:rPr lang="de-DE" dirty="0" err="1" smtClean="0"/>
              <a:t>pressure</a:t>
            </a:r>
            <a:r>
              <a:rPr lang="de-DE" dirty="0" smtClean="0"/>
              <a:t> in PV </a:t>
            </a:r>
            <a:r>
              <a:rPr lang="de-DE" dirty="0" err="1" smtClean="0"/>
              <a:t>without</a:t>
            </a:r>
            <a:r>
              <a:rPr lang="de-DE" dirty="0" smtClean="0"/>
              <a:t> </a:t>
            </a:r>
            <a:r>
              <a:rPr lang="de-DE" dirty="0" err="1" smtClean="0"/>
              <a:t>neutralizer</a:t>
            </a:r>
            <a:endParaRPr lang="de-DE" dirty="0" smtClean="0"/>
          </a:p>
          <a:p>
            <a:pPr lvl="1"/>
            <a:r>
              <a:rPr lang="de-DE" dirty="0" err="1" smtClean="0"/>
              <a:t>How</a:t>
            </a:r>
            <a:r>
              <a:rPr lang="de-DE" dirty="0" smtClean="0"/>
              <a:t> </a:t>
            </a:r>
            <a:r>
              <a:rPr lang="de-DE" dirty="0" err="1" smtClean="0"/>
              <a:t>to</a:t>
            </a:r>
            <a:r>
              <a:rPr lang="de-DE" dirty="0" smtClean="0"/>
              <a:t> </a:t>
            </a:r>
            <a:r>
              <a:rPr lang="de-DE" dirty="0" err="1" smtClean="0"/>
              <a:t>model</a:t>
            </a:r>
            <a:r>
              <a:rPr lang="de-DE" dirty="0" smtClean="0"/>
              <a:t> </a:t>
            </a:r>
            <a:r>
              <a:rPr lang="de-DE" dirty="0" err="1" smtClean="0"/>
              <a:t>getter</a:t>
            </a:r>
            <a:r>
              <a:rPr lang="de-DE" dirty="0" smtClean="0"/>
              <a:t> pump </a:t>
            </a:r>
            <a:r>
              <a:rPr lang="de-DE" dirty="0" err="1" smtClean="0"/>
              <a:t>degeneration</a:t>
            </a:r>
            <a:r>
              <a:rPr lang="de-DE" dirty="0" smtClean="0"/>
              <a:t> </a:t>
            </a:r>
            <a:r>
              <a:rPr lang="de-DE" dirty="0" err="1" smtClean="0"/>
              <a:t>of</a:t>
            </a:r>
            <a:r>
              <a:rPr lang="de-DE" dirty="0" smtClean="0"/>
              <a:t> </a:t>
            </a:r>
            <a:r>
              <a:rPr lang="de-DE" dirty="0" err="1" smtClean="0"/>
              <a:t>pumping</a:t>
            </a:r>
            <a:r>
              <a:rPr lang="de-DE" dirty="0" smtClean="0"/>
              <a:t> </a:t>
            </a:r>
            <a:r>
              <a:rPr lang="de-DE" dirty="0" err="1" smtClean="0"/>
              <a:t>speed</a:t>
            </a:r>
            <a:r>
              <a:rPr lang="de-DE" dirty="0" smtClean="0"/>
              <a:t>? (</a:t>
            </a:r>
            <a:r>
              <a:rPr lang="de-DE" dirty="0" err="1" smtClean="0"/>
              <a:t>might</a:t>
            </a:r>
            <a:r>
              <a:rPr lang="de-DE" dirty="0" smtClean="0"/>
              <a:t> also </a:t>
            </a:r>
            <a:r>
              <a:rPr lang="de-DE" dirty="0" err="1" smtClean="0"/>
              <a:t>be</a:t>
            </a:r>
            <a:r>
              <a:rPr lang="de-DE" dirty="0" smtClean="0"/>
              <a:t> </a:t>
            </a:r>
            <a:r>
              <a:rPr lang="de-DE" dirty="0" err="1" smtClean="0"/>
              <a:t>interesting</a:t>
            </a:r>
            <a:r>
              <a:rPr lang="de-DE" dirty="0" smtClean="0"/>
              <a:t> </a:t>
            </a:r>
            <a:r>
              <a:rPr lang="de-DE" dirty="0" err="1" smtClean="0"/>
              <a:t>for</a:t>
            </a:r>
            <a:r>
              <a:rPr lang="de-DE" dirty="0" smtClean="0"/>
              <a:t> CVPs)</a:t>
            </a:r>
          </a:p>
          <a:p>
            <a:r>
              <a:rPr lang="de-DE" dirty="0" err="1" smtClean="0"/>
              <a:t>Neutralizer</a:t>
            </a:r>
            <a:r>
              <a:rPr lang="de-DE" dirty="0" smtClean="0"/>
              <a:t> gas </a:t>
            </a:r>
            <a:r>
              <a:rPr lang="de-DE" dirty="0" err="1" smtClean="0"/>
              <a:t>injection</a:t>
            </a:r>
            <a:r>
              <a:rPr lang="de-DE" dirty="0" smtClean="0"/>
              <a:t>:</a:t>
            </a:r>
          </a:p>
          <a:p>
            <a:pPr lvl="1"/>
            <a:r>
              <a:rPr lang="de-DE" dirty="0" smtClean="0"/>
              <a:t>Open </a:t>
            </a:r>
            <a:r>
              <a:rPr lang="de-DE" dirty="0" err="1" smtClean="0"/>
              <a:t>gate</a:t>
            </a:r>
            <a:r>
              <a:rPr lang="de-DE" dirty="0" smtClean="0"/>
              <a:t> </a:t>
            </a:r>
            <a:r>
              <a:rPr lang="de-DE" dirty="0" err="1" smtClean="0"/>
              <a:t>valve</a:t>
            </a:r>
            <a:r>
              <a:rPr lang="de-DE" dirty="0" smtClean="0"/>
              <a:t> </a:t>
            </a:r>
            <a:r>
              <a:rPr lang="de-DE" dirty="0" err="1" smtClean="0"/>
              <a:t>with</a:t>
            </a:r>
            <a:r>
              <a:rPr lang="de-DE" dirty="0" smtClean="0"/>
              <a:t> </a:t>
            </a:r>
            <a:r>
              <a:rPr lang="de-DE" dirty="0" err="1" smtClean="0"/>
              <a:t>running</a:t>
            </a:r>
            <a:r>
              <a:rPr lang="de-DE" dirty="0" smtClean="0"/>
              <a:t> </a:t>
            </a:r>
            <a:r>
              <a:rPr lang="de-DE" dirty="0" err="1" smtClean="0"/>
              <a:t>neutralizer</a:t>
            </a:r>
            <a:r>
              <a:rPr lang="de-DE" dirty="0" smtClean="0"/>
              <a:t> (but </a:t>
            </a:r>
            <a:r>
              <a:rPr lang="de-DE" dirty="0" err="1" smtClean="0"/>
              <a:t>without</a:t>
            </a:r>
            <a:r>
              <a:rPr lang="de-DE" dirty="0" smtClean="0"/>
              <a:t> beam)</a:t>
            </a:r>
            <a:endParaRPr lang="de-DE" dirty="0"/>
          </a:p>
        </p:txBody>
      </p:sp>
    </p:spTree>
    <p:extLst>
      <p:ext uri="{BB962C8B-B14F-4D97-AF65-F5344CB8AC3E}">
        <p14:creationId xmlns:p14="http://schemas.microsoft.com/office/powerpoint/2010/main" val="2855690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Geos_007: </a:t>
            </a:r>
            <a:r>
              <a:rPr lang="en-US" dirty="0"/>
              <a:t>Extended measurement segment for operation of neutral gas manometers during post-plasma outgassing phase</a:t>
            </a:r>
            <a:endParaRPr lang="de-DE" dirty="0"/>
          </a:p>
        </p:txBody>
      </p:sp>
      <p:sp>
        <p:nvSpPr>
          <p:cNvPr id="3" name="Datumsplatzhalter 2"/>
          <p:cNvSpPr>
            <a:spLocks noGrp="1"/>
          </p:cNvSpPr>
          <p:nvPr>
            <p:ph type="dt" sz="half" idx="14"/>
          </p:nvPr>
        </p:nvSpPr>
        <p:spPr/>
        <p:txBody>
          <a:bodyPr/>
          <a:lstStyle/>
          <a:p>
            <a:fld id="{6F4EBBD8-A576-4697-90A8-A3A1DA1E14A9}" type="datetime1">
              <a:rPr lang="de-DE" smtClean="0"/>
              <a:t>13.04.2022</a:t>
            </a:fld>
            <a:endParaRPr lang="de-DE" dirty="0"/>
          </a:p>
        </p:txBody>
      </p:sp>
      <p:sp>
        <p:nvSpPr>
          <p:cNvPr id="4" name="Fußzeilenplatzhalter 3"/>
          <p:cNvSpPr>
            <a:spLocks noGrp="1"/>
          </p:cNvSpPr>
          <p:nvPr>
            <p:ph type="ftr" sz="quarter" idx="15"/>
          </p:nvPr>
        </p:nvSpPr>
        <p:spPr/>
        <p:txBody>
          <a:bodyPr/>
          <a:lstStyle/>
          <a:p>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2</a:t>
            </a:fld>
            <a:endParaRPr lang="de-DE" dirty="0"/>
          </a:p>
        </p:txBody>
      </p:sp>
      <p:sp>
        <p:nvSpPr>
          <p:cNvPr id="6" name="Inhaltsplatzhalter 5"/>
          <p:cNvSpPr>
            <a:spLocks noGrp="1"/>
          </p:cNvSpPr>
          <p:nvPr>
            <p:ph idx="1"/>
          </p:nvPr>
        </p:nvSpPr>
        <p:spPr>
          <a:xfrm>
            <a:off x="479780" y="1096930"/>
            <a:ext cx="7964004" cy="5104490"/>
          </a:xfrm>
        </p:spPr>
        <p:txBody>
          <a:bodyPr/>
          <a:lstStyle/>
          <a:p>
            <a:r>
              <a:rPr lang="de-DE" dirty="0" smtClean="0"/>
              <a:t>Background:</a:t>
            </a:r>
          </a:p>
          <a:p>
            <a:pPr lvl="1"/>
            <a:r>
              <a:rPr lang="en-US" sz="1800" dirty="0"/>
              <a:t>While for most diagnostics the observed quantity ceases with the termination of plasma, this is not the case for neutral pressures in the plasma vessel</a:t>
            </a:r>
            <a:r>
              <a:rPr lang="en-US" sz="1800" dirty="0" smtClean="0"/>
              <a:t>.</a:t>
            </a:r>
            <a:endParaRPr lang="en-US" sz="1800" dirty="0"/>
          </a:p>
          <a:p>
            <a:pPr lvl="1"/>
            <a:r>
              <a:rPr lang="en-US" sz="1800" dirty="0"/>
              <a:t>The neutral gas manometers (QRG) offer fast observation of in-vessel pressure, which is relevant both during and after a plasma pulse.</a:t>
            </a:r>
          </a:p>
          <a:p>
            <a:pPr lvl="1"/>
            <a:r>
              <a:rPr lang="en-US" sz="1800" dirty="0" smtClean="0"/>
              <a:t>Relevant to</a:t>
            </a:r>
            <a:r>
              <a:rPr lang="en-US" sz="1600" dirty="0" smtClean="0"/>
              <a:t> </a:t>
            </a:r>
            <a:r>
              <a:rPr lang="en-US" sz="1600" dirty="0"/>
              <a:t>quantify outgassing of the new </a:t>
            </a:r>
            <a:r>
              <a:rPr lang="en-US" sz="1600" dirty="0" smtClean="0"/>
              <a:t>PFCs</a:t>
            </a:r>
          </a:p>
          <a:p>
            <a:r>
              <a:rPr lang="de-DE" dirty="0" smtClean="0"/>
              <a:t>Implementation:</a:t>
            </a:r>
          </a:p>
          <a:p>
            <a:pPr lvl="1"/>
            <a:r>
              <a:rPr lang="en-US" dirty="0" smtClean="0"/>
              <a:t>Extension of measurement beyond </a:t>
            </a:r>
            <a:r>
              <a:rPr lang="en-US" dirty="0"/>
              <a:t>the plasma heating </a:t>
            </a:r>
            <a:r>
              <a:rPr lang="en-US" dirty="0" smtClean="0"/>
              <a:t>phase</a:t>
            </a:r>
          </a:p>
          <a:p>
            <a:pPr lvl="1"/>
            <a:r>
              <a:rPr lang="en-US" dirty="0" smtClean="0"/>
              <a:t>duration </a:t>
            </a:r>
            <a:r>
              <a:rPr lang="en-US" dirty="0"/>
              <a:t>depends on the observed pressure reduction and will be in the order from a few ten seconds </a:t>
            </a:r>
            <a:r>
              <a:rPr lang="en-US" dirty="0" err="1"/>
              <a:t>upto</a:t>
            </a:r>
            <a:r>
              <a:rPr lang="en-US" dirty="0"/>
              <a:t> a few minutes, depending on the wall outgassing </a:t>
            </a:r>
            <a:r>
              <a:rPr lang="en-US" dirty="0" err="1"/>
              <a:t>behaviour</a:t>
            </a:r>
            <a:r>
              <a:rPr lang="en-US" dirty="0"/>
              <a:t>. The exact duration will have to be </a:t>
            </a:r>
            <a:r>
              <a:rPr lang="en-US" dirty="0" err="1"/>
              <a:t>contiuously</a:t>
            </a:r>
            <a:r>
              <a:rPr lang="en-US" dirty="0"/>
              <a:t> adapted during the campaign, as fair balance between pressure observation, time restrictions, and possible other interests</a:t>
            </a:r>
            <a:r>
              <a:rPr lang="en-US" dirty="0" smtClean="0"/>
              <a:t>.</a:t>
            </a:r>
          </a:p>
          <a:p>
            <a:pPr lvl="1"/>
            <a:r>
              <a:rPr lang="en-US" dirty="0" smtClean="0"/>
              <a:t>Technically </a:t>
            </a:r>
            <a:r>
              <a:rPr lang="en-US" dirty="0"/>
              <a:t>this is implemented by delaying Trigger T5 (post processing) from T4 (end of heating) by the given amount of time</a:t>
            </a:r>
            <a:r>
              <a:rPr lang="en-US" dirty="0" smtClean="0"/>
              <a:t>. (</a:t>
            </a:r>
            <a:r>
              <a:rPr lang="en-US" dirty="0"/>
              <a:t>Trigger details according to 1-DBB31EA011-S0001.0)</a:t>
            </a:r>
          </a:p>
          <a:p>
            <a:endParaRPr lang="de-DE" dirty="0"/>
          </a:p>
        </p:txBody>
      </p:sp>
      <p:pic>
        <p:nvPicPr>
          <p:cNvPr id="7" name="Grafik 6"/>
          <p:cNvPicPr>
            <a:picLocks noChangeAspect="1"/>
          </p:cNvPicPr>
          <p:nvPr/>
        </p:nvPicPr>
        <p:blipFill>
          <a:blip r:embed="rId2"/>
          <a:stretch>
            <a:fillRect/>
          </a:stretch>
        </p:blipFill>
        <p:spPr>
          <a:xfrm>
            <a:off x="8542639" y="942000"/>
            <a:ext cx="3563616" cy="5422026"/>
          </a:xfrm>
          <a:prstGeom prst="rect">
            <a:avLst/>
          </a:prstGeom>
        </p:spPr>
      </p:pic>
    </p:spTree>
    <p:extLst>
      <p:ext uri="{BB962C8B-B14F-4D97-AF65-F5344CB8AC3E}">
        <p14:creationId xmlns:p14="http://schemas.microsoft.com/office/powerpoint/2010/main" val="162352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Geos_012: </a:t>
            </a:r>
            <a:r>
              <a:rPr lang="en-US" dirty="0"/>
              <a:t>Operation of neutral gas manometers in between plasma pulses</a:t>
            </a:r>
            <a:endParaRPr lang="de-DE" dirty="0"/>
          </a:p>
        </p:txBody>
      </p:sp>
      <p:sp>
        <p:nvSpPr>
          <p:cNvPr id="3" name="Datumsplatzhalter 2"/>
          <p:cNvSpPr>
            <a:spLocks noGrp="1"/>
          </p:cNvSpPr>
          <p:nvPr>
            <p:ph type="dt" sz="half" idx="14"/>
          </p:nvPr>
        </p:nvSpPr>
        <p:spPr/>
        <p:txBody>
          <a:bodyPr/>
          <a:lstStyle/>
          <a:p>
            <a:fld id="{6F4EBBD8-A576-4697-90A8-A3A1DA1E14A9}" type="datetime1">
              <a:rPr lang="de-DE" smtClean="0"/>
              <a:t>14.04.2022</a:t>
            </a:fld>
            <a:endParaRPr lang="de-DE" dirty="0"/>
          </a:p>
        </p:txBody>
      </p:sp>
      <p:sp>
        <p:nvSpPr>
          <p:cNvPr id="4" name="Fußzeilenplatzhalter 3"/>
          <p:cNvSpPr>
            <a:spLocks noGrp="1"/>
          </p:cNvSpPr>
          <p:nvPr>
            <p:ph type="ftr" sz="quarter" idx="15"/>
          </p:nvPr>
        </p:nvSpPr>
        <p:spPr/>
        <p:txBody>
          <a:bodyPr/>
          <a:lstStyle/>
          <a:p>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3</a:t>
            </a:fld>
            <a:endParaRPr lang="de-DE" dirty="0"/>
          </a:p>
        </p:txBody>
      </p:sp>
      <p:sp>
        <p:nvSpPr>
          <p:cNvPr id="6" name="Inhaltsplatzhalter 5"/>
          <p:cNvSpPr>
            <a:spLocks noGrp="1"/>
          </p:cNvSpPr>
          <p:nvPr>
            <p:ph idx="1"/>
          </p:nvPr>
        </p:nvSpPr>
        <p:spPr>
          <a:xfrm>
            <a:off x="479780" y="1096930"/>
            <a:ext cx="7064299" cy="5104490"/>
          </a:xfrm>
        </p:spPr>
        <p:txBody>
          <a:bodyPr/>
          <a:lstStyle/>
          <a:p>
            <a:r>
              <a:rPr lang="de-DE" b="0" dirty="0" err="1" smtClean="0"/>
              <a:t>Operate</a:t>
            </a:r>
            <a:r>
              <a:rPr lang="de-DE" b="0" dirty="0" smtClean="0"/>
              <a:t> QRG </a:t>
            </a:r>
            <a:r>
              <a:rPr lang="de-DE" b="0" dirty="0" err="1" smtClean="0"/>
              <a:t>manometers</a:t>
            </a:r>
            <a:r>
              <a:rPr lang="de-DE" b="0" dirty="0" smtClean="0"/>
              <a:t> in </a:t>
            </a:r>
            <a:r>
              <a:rPr lang="de-DE" b="0" dirty="0" err="1" smtClean="0"/>
              <a:t>between</a:t>
            </a:r>
            <a:r>
              <a:rPr lang="de-DE" b="0" dirty="0" smtClean="0"/>
              <a:t> </a:t>
            </a:r>
            <a:r>
              <a:rPr lang="de-DE" b="0" dirty="0" err="1" smtClean="0"/>
              <a:t>plasma</a:t>
            </a:r>
            <a:r>
              <a:rPr lang="de-DE" b="0" dirty="0" smtClean="0"/>
              <a:t> </a:t>
            </a:r>
            <a:r>
              <a:rPr lang="de-DE" b="0" dirty="0" err="1" smtClean="0"/>
              <a:t>pulses</a:t>
            </a:r>
            <a:r>
              <a:rPr lang="de-DE" b="0" dirty="0" smtClean="0"/>
              <a:t> (IDLE </a:t>
            </a:r>
            <a:r>
              <a:rPr lang="de-DE" b="0" dirty="0" err="1" smtClean="0"/>
              <a:t>segment</a:t>
            </a:r>
            <a:r>
              <a:rPr lang="de-DE" b="0" dirty="0" smtClean="0"/>
              <a:t>) at </a:t>
            </a:r>
            <a:r>
              <a:rPr lang="de-DE" b="0" dirty="0" err="1" smtClean="0"/>
              <a:t>low</a:t>
            </a:r>
            <a:r>
              <a:rPr lang="de-DE" b="0" dirty="0" smtClean="0"/>
              <a:t> </a:t>
            </a:r>
            <a:r>
              <a:rPr lang="de-DE" b="0" dirty="0" err="1" smtClean="0"/>
              <a:t>sampling</a:t>
            </a:r>
            <a:r>
              <a:rPr lang="de-DE" b="0" dirty="0" smtClean="0"/>
              <a:t> rate</a:t>
            </a:r>
          </a:p>
          <a:p>
            <a:r>
              <a:rPr lang="de-DE" b="0" dirty="0" smtClean="0"/>
              <a:t>Manometer </a:t>
            </a:r>
            <a:r>
              <a:rPr lang="de-DE" b="0" dirty="0" err="1" smtClean="0"/>
              <a:t>cathode</a:t>
            </a:r>
            <a:r>
              <a:rPr lang="de-DE" b="0" dirty="0" smtClean="0"/>
              <a:t> </a:t>
            </a:r>
            <a:r>
              <a:rPr lang="de-DE" b="0" dirty="0" err="1" smtClean="0"/>
              <a:t>remains</a:t>
            </a:r>
            <a:r>
              <a:rPr lang="de-DE" b="0" dirty="0" smtClean="0"/>
              <a:t> </a:t>
            </a:r>
            <a:r>
              <a:rPr lang="de-DE" b="0" dirty="0" err="1" smtClean="0"/>
              <a:t>heated</a:t>
            </a:r>
            <a:r>
              <a:rPr lang="de-DE" b="0" dirty="0" smtClean="0"/>
              <a:t> </a:t>
            </a:r>
            <a:r>
              <a:rPr lang="de-DE" b="0" dirty="0" err="1" smtClean="0"/>
              <a:t>throughout</a:t>
            </a:r>
            <a:r>
              <a:rPr lang="de-DE" b="0" dirty="0" smtClean="0"/>
              <a:t> </a:t>
            </a:r>
            <a:r>
              <a:rPr lang="de-DE" b="0" dirty="0" err="1" smtClean="0"/>
              <a:t>the</a:t>
            </a:r>
            <a:r>
              <a:rPr lang="de-DE" b="0" dirty="0" smtClean="0"/>
              <a:t> </a:t>
            </a:r>
            <a:r>
              <a:rPr lang="de-DE" b="0" dirty="0" err="1" smtClean="0"/>
              <a:t>entire</a:t>
            </a:r>
            <a:r>
              <a:rPr lang="de-DE" b="0" dirty="0" smtClean="0"/>
              <a:t> time </a:t>
            </a:r>
            <a:r>
              <a:rPr lang="de-DE" b="0" dirty="0" smtClean="0">
                <a:sym typeface="Wingdings" panose="05000000000000000000" pitchFamily="2" charset="2"/>
              </a:rPr>
              <a:t> </a:t>
            </a:r>
            <a:r>
              <a:rPr lang="de-DE" b="0" dirty="0" err="1" smtClean="0">
                <a:sym typeface="Wingdings" panose="05000000000000000000" pitchFamily="2" charset="2"/>
              </a:rPr>
              <a:t>excellent</a:t>
            </a:r>
            <a:r>
              <a:rPr lang="de-DE" b="0" dirty="0" smtClean="0">
                <a:sym typeface="Wingdings" panose="05000000000000000000" pitchFamily="2" charset="2"/>
              </a:rPr>
              <a:t> </a:t>
            </a:r>
            <a:r>
              <a:rPr lang="de-DE" b="0" dirty="0" err="1" smtClean="0">
                <a:sym typeface="Wingdings" panose="05000000000000000000" pitchFamily="2" charset="2"/>
              </a:rPr>
              <a:t>test</a:t>
            </a:r>
            <a:r>
              <a:rPr lang="de-DE" b="0" dirty="0" smtClean="0">
                <a:sym typeface="Wingdings" panose="05000000000000000000" pitchFamily="2" charset="2"/>
              </a:rPr>
              <a:t> </a:t>
            </a:r>
            <a:r>
              <a:rPr lang="de-DE" b="0" dirty="0" err="1" smtClean="0">
                <a:sym typeface="Wingdings" panose="05000000000000000000" pitchFamily="2" charset="2"/>
              </a:rPr>
              <a:t>of</a:t>
            </a:r>
            <a:r>
              <a:rPr lang="de-DE" b="0" dirty="0" smtClean="0">
                <a:sym typeface="Wingdings" panose="05000000000000000000" pitchFamily="2" charset="2"/>
              </a:rPr>
              <a:t> </a:t>
            </a:r>
            <a:r>
              <a:rPr lang="de-DE" b="0" dirty="0" err="1" smtClean="0">
                <a:sym typeface="Wingdings" panose="05000000000000000000" pitchFamily="2" charset="2"/>
              </a:rPr>
              <a:t>long</a:t>
            </a:r>
            <a:r>
              <a:rPr lang="de-DE" b="0" dirty="0" smtClean="0">
                <a:sym typeface="Wingdings" panose="05000000000000000000" pitchFamily="2" charset="2"/>
              </a:rPr>
              <a:t> </a:t>
            </a:r>
            <a:r>
              <a:rPr lang="de-DE" b="0" dirty="0" err="1" smtClean="0">
                <a:sym typeface="Wingdings" panose="05000000000000000000" pitchFamily="2" charset="2"/>
              </a:rPr>
              <a:t>term</a:t>
            </a:r>
            <a:r>
              <a:rPr lang="de-DE" b="0" dirty="0" smtClean="0">
                <a:sym typeface="Wingdings" panose="05000000000000000000" pitchFamily="2" charset="2"/>
              </a:rPr>
              <a:t> </a:t>
            </a:r>
            <a:r>
              <a:rPr lang="de-DE" b="0" dirty="0" err="1" smtClean="0">
                <a:sym typeface="Wingdings" panose="05000000000000000000" pitchFamily="2" charset="2"/>
              </a:rPr>
              <a:t>stability</a:t>
            </a:r>
            <a:r>
              <a:rPr lang="de-DE" b="0" dirty="0" smtClean="0">
                <a:sym typeface="Wingdings" panose="05000000000000000000" pitchFamily="2" charset="2"/>
              </a:rPr>
              <a:t> </a:t>
            </a:r>
            <a:r>
              <a:rPr lang="de-DE" b="0" dirty="0" err="1" smtClean="0">
                <a:sym typeface="Wingdings" panose="05000000000000000000" pitchFamily="2" charset="2"/>
              </a:rPr>
              <a:t>for</a:t>
            </a:r>
            <a:r>
              <a:rPr lang="de-DE" b="0" dirty="0" smtClean="0">
                <a:sym typeface="Wingdings" panose="05000000000000000000" pitchFamily="2" charset="2"/>
              </a:rPr>
              <a:t> </a:t>
            </a:r>
            <a:r>
              <a:rPr lang="de-DE" b="0" dirty="0" err="1" smtClean="0">
                <a:sym typeface="Wingdings" panose="05000000000000000000" pitchFamily="2" charset="2"/>
              </a:rPr>
              <a:t>the</a:t>
            </a:r>
            <a:r>
              <a:rPr lang="de-DE" b="0" dirty="0" smtClean="0">
                <a:sym typeface="Wingdings" panose="05000000000000000000" pitchFamily="2" charset="2"/>
              </a:rPr>
              <a:t> LaB6 </a:t>
            </a:r>
            <a:r>
              <a:rPr lang="de-DE" b="0" dirty="0" err="1" smtClean="0">
                <a:sym typeface="Wingdings" panose="05000000000000000000" pitchFamily="2" charset="2"/>
              </a:rPr>
              <a:t>cathodes</a:t>
            </a:r>
            <a:endParaRPr lang="de-DE" b="0" dirty="0" smtClean="0"/>
          </a:p>
          <a:p>
            <a:r>
              <a:rPr lang="de-DE" b="0" dirty="0" smtClean="0"/>
              <a:t>Needs </a:t>
            </a:r>
            <a:r>
              <a:rPr lang="de-DE" b="0" dirty="0" err="1" smtClean="0"/>
              <a:t>careful</a:t>
            </a:r>
            <a:r>
              <a:rPr lang="de-DE" b="0" dirty="0" smtClean="0"/>
              <a:t> </a:t>
            </a:r>
            <a:r>
              <a:rPr lang="de-DE" b="0" dirty="0" err="1" smtClean="0"/>
              <a:t>commissioning</a:t>
            </a:r>
            <a:r>
              <a:rPr lang="de-DE" b="0" dirty="0" smtClean="0"/>
              <a:t> </a:t>
            </a:r>
            <a:r>
              <a:rPr lang="de-DE" b="0" dirty="0" err="1" smtClean="0"/>
              <a:t>first</a:t>
            </a:r>
            <a:r>
              <a:rPr lang="de-DE" b="0" dirty="0" smtClean="0"/>
              <a:t>, </a:t>
            </a:r>
            <a:r>
              <a:rPr lang="de-DE" b="0" dirty="0" err="1" smtClean="0"/>
              <a:t>start</a:t>
            </a:r>
            <a:r>
              <a:rPr lang="de-DE" b="0" dirty="0" smtClean="0"/>
              <a:t> </a:t>
            </a:r>
            <a:r>
              <a:rPr lang="de-DE" b="0" dirty="0" err="1" smtClean="0"/>
              <a:t>with</a:t>
            </a:r>
            <a:r>
              <a:rPr lang="de-DE" b="0" dirty="0" smtClean="0"/>
              <a:t> </a:t>
            </a:r>
            <a:r>
              <a:rPr lang="de-DE" b="0" dirty="0" err="1" smtClean="0"/>
              <a:t>one</a:t>
            </a:r>
            <a:r>
              <a:rPr lang="de-DE" b="0" dirty="0" smtClean="0"/>
              <a:t> </a:t>
            </a:r>
            <a:r>
              <a:rPr lang="de-DE" b="0" dirty="0" err="1" smtClean="0"/>
              <a:t>manometer</a:t>
            </a:r>
            <a:r>
              <a:rPr lang="de-DE" b="0" dirty="0" smtClean="0"/>
              <a:t> in a </a:t>
            </a:r>
            <a:r>
              <a:rPr lang="de-DE" b="0" dirty="0" err="1" smtClean="0"/>
              <a:t>less</a:t>
            </a:r>
            <a:r>
              <a:rPr lang="de-DE" b="0" dirty="0" smtClean="0"/>
              <a:t> </a:t>
            </a:r>
            <a:r>
              <a:rPr lang="de-DE" b="0" dirty="0" err="1" smtClean="0"/>
              <a:t>important</a:t>
            </a:r>
            <a:r>
              <a:rPr lang="de-DE" b="0" dirty="0" smtClean="0"/>
              <a:t> </a:t>
            </a:r>
            <a:r>
              <a:rPr lang="de-DE" b="0" dirty="0" err="1" smtClean="0"/>
              <a:t>and</a:t>
            </a:r>
            <a:r>
              <a:rPr lang="de-DE" b="0" dirty="0" smtClean="0"/>
              <a:t> redundant </a:t>
            </a:r>
            <a:r>
              <a:rPr lang="de-DE" b="0" dirty="0" err="1" smtClean="0"/>
              <a:t>position</a:t>
            </a:r>
            <a:r>
              <a:rPr lang="de-DE" b="0" dirty="0" smtClean="0"/>
              <a:t> (e.g. AEH11), </a:t>
            </a:r>
            <a:r>
              <a:rPr lang="de-DE" b="0" dirty="0" err="1" smtClean="0"/>
              <a:t>only</a:t>
            </a:r>
            <a:r>
              <a:rPr lang="de-DE" b="0" dirty="0" smtClean="0"/>
              <a:t> </a:t>
            </a:r>
            <a:r>
              <a:rPr lang="de-DE" b="0" dirty="0" err="1" smtClean="0"/>
              <a:t>extend</a:t>
            </a:r>
            <a:r>
              <a:rPr lang="de-DE" b="0" dirty="0" smtClean="0"/>
              <a:t> </a:t>
            </a:r>
            <a:r>
              <a:rPr lang="de-DE" b="0" dirty="0" err="1" smtClean="0"/>
              <a:t>if</a:t>
            </a:r>
            <a:r>
              <a:rPr lang="de-DE" b="0" dirty="0" smtClean="0"/>
              <a:t> </a:t>
            </a:r>
            <a:r>
              <a:rPr lang="de-DE" b="0" dirty="0" err="1" smtClean="0"/>
              <a:t>deemed</a:t>
            </a:r>
            <a:r>
              <a:rPr lang="de-DE" b="0" dirty="0" smtClean="0"/>
              <a:t> </a:t>
            </a:r>
            <a:r>
              <a:rPr lang="de-DE" b="0" dirty="0" err="1" smtClean="0"/>
              <a:t>safe</a:t>
            </a:r>
            <a:r>
              <a:rPr lang="de-DE" b="0" dirty="0" smtClean="0"/>
              <a:t> </a:t>
            </a:r>
            <a:r>
              <a:rPr lang="de-DE" b="0" dirty="0" err="1" smtClean="0"/>
              <a:t>for</a:t>
            </a:r>
            <a:r>
              <a:rPr lang="de-DE" b="0" dirty="0" smtClean="0"/>
              <a:t> </a:t>
            </a:r>
            <a:r>
              <a:rPr lang="de-DE" b="0" dirty="0" err="1" smtClean="0"/>
              <a:t>diagnostic</a:t>
            </a:r>
            <a:r>
              <a:rPr lang="de-DE" b="0" dirty="0" smtClean="0"/>
              <a:t> </a:t>
            </a:r>
            <a:r>
              <a:rPr lang="de-DE" b="0" dirty="0" err="1" smtClean="0"/>
              <a:t>and</a:t>
            </a:r>
            <a:r>
              <a:rPr lang="de-DE" b="0" dirty="0" smtClean="0"/>
              <a:t> </a:t>
            </a:r>
            <a:r>
              <a:rPr lang="de-DE" b="0" dirty="0" err="1" smtClean="0"/>
              <a:t>aquired</a:t>
            </a:r>
            <a:r>
              <a:rPr lang="de-DE" b="0" dirty="0" smtClean="0"/>
              <a:t> </a:t>
            </a:r>
            <a:r>
              <a:rPr lang="de-DE" b="0" dirty="0" err="1" smtClean="0"/>
              <a:t>info</a:t>
            </a:r>
            <a:r>
              <a:rPr lang="de-DE" b="0" dirty="0" smtClean="0"/>
              <a:t> </a:t>
            </a:r>
            <a:r>
              <a:rPr lang="de-DE" b="0" dirty="0" err="1" smtClean="0"/>
              <a:t>deemed</a:t>
            </a:r>
            <a:r>
              <a:rPr lang="de-DE" b="0" dirty="0" smtClean="0"/>
              <a:t> </a:t>
            </a:r>
            <a:r>
              <a:rPr lang="de-DE" b="0" dirty="0" err="1" smtClean="0"/>
              <a:t>necessary</a:t>
            </a:r>
            <a:endParaRPr lang="de-DE" b="0" dirty="0"/>
          </a:p>
          <a:p>
            <a:r>
              <a:rPr lang="de-DE" b="0" dirty="0" smtClean="0"/>
              <a:t>Also </a:t>
            </a:r>
            <a:r>
              <a:rPr lang="de-DE" b="0" dirty="0" err="1" smtClean="0"/>
              <a:t>serves</a:t>
            </a:r>
            <a:r>
              <a:rPr lang="de-DE" b="0" dirty="0" smtClean="0"/>
              <a:t> </a:t>
            </a:r>
            <a:r>
              <a:rPr lang="de-DE" b="0" dirty="0" err="1" smtClean="0"/>
              <a:t>as</a:t>
            </a:r>
            <a:r>
              <a:rPr lang="de-DE" b="0" dirty="0" smtClean="0"/>
              <a:t> a </a:t>
            </a:r>
            <a:r>
              <a:rPr lang="de-DE" b="0" dirty="0" err="1" smtClean="0"/>
              <a:t>long</a:t>
            </a:r>
            <a:r>
              <a:rPr lang="de-DE" b="0" dirty="0" smtClean="0"/>
              <a:t>-term </a:t>
            </a:r>
            <a:r>
              <a:rPr lang="de-DE" b="0" dirty="0" err="1" smtClean="0"/>
              <a:t>test</a:t>
            </a:r>
            <a:r>
              <a:rPr lang="de-DE" b="0" dirty="0" smtClean="0"/>
              <a:t> </a:t>
            </a:r>
            <a:r>
              <a:rPr lang="de-DE" b="0" dirty="0" err="1" smtClean="0"/>
              <a:t>of</a:t>
            </a:r>
            <a:r>
              <a:rPr lang="de-DE" b="0" dirty="0" smtClean="0"/>
              <a:t> </a:t>
            </a:r>
            <a:r>
              <a:rPr lang="de-DE" b="0" dirty="0" err="1" smtClean="0"/>
              <a:t>the</a:t>
            </a:r>
            <a:r>
              <a:rPr lang="de-DE" b="0" dirty="0" smtClean="0"/>
              <a:t> </a:t>
            </a:r>
            <a:r>
              <a:rPr lang="de-DE" b="0" dirty="0" err="1" smtClean="0"/>
              <a:t>manometers</a:t>
            </a:r>
            <a:r>
              <a:rPr lang="de-DE" b="0" dirty="0"/>
              <a:t> </a:t>
            </a:r>
            <a:r>
              <a:rPr lang="de-DE" b="0" dirty="0" smtClean="0"/>
              <a:t>(O(</a:t>
            </a:r>
            <a:r>
              <a:rPr lang="de-DE" b="0" dirty="0" err="1" smtClean="0"/>
              <a:t>hours</a:t>
            </a:r>
            <a:r>
              <a:rPr lang="de-DE" b="0" dirty="0" smtClean="0"/>
              <a:t>)) relevant </a:t>
            </a:r>
            <a:r>
              <a:rPr lang="de-DE" b="0" dirty="0" err="1" smtClean="0"/>
              <a:t>for</a:t>
            </a:r>
            <a:r>
              <a:rPr lang="de-DE" b="0" dirty="0" smtClean="0"/>
              <a:t> </a:t>
            </a:r>
            <a:r>
              <a:rPr lang="de-DE" b="0" dirty="0" err="1" smtClean="0"/>
              <a:t>long</a:t>
            </a:r>
            <a:r>
              <a:rPr lang="de-DE" b="0" dirty="0" smtClean="0"/>
              <a:t> pulse </a:t>
            </a:r>
            <a:r>
              <a:rPr lang="de-DE" b="0" dirty="0" err="1" smtClean="0"/>
              <a:t>operation</a:t>
            </a:r>
            <a:r>
              <a:rPr lang="de-DE" b="0" dirty="0" smtClean="0"/>
              <a:t> </a:t>
            </a:r>
            <a:r>
              <a:rPr lang="de-DE" b="0" dirty="0" err="1" smtClean="0"/>
              <a:t>expected</a:t>
            </a:r>
            <a:r>
              <a:rPr lang="de-DE" b="0" dirty="0" smtClean="0"/>
              <a:t> at W7-X (½ h) </a:t>
            </a:r>
            <a:r>
              <a:rPr lang="de-DE" b="0" dirty="0" err="1" smtClean="0"/>
              <a:t>and</a:t>
            </a:r>
            <a:r>
              <a:rPr lang="de-DE" b="0" dirty="0" smtClean="0"/>
              <a:t> ITER (1 h)</a:t>
            </a:r>
            <a:endParaRPr lang="de-DE" b="0" dirty="0"/>
          </a:p>
        </p:txBody>
      </p:sp>
      <p:pic>
        <p:nvPicPr>
          <p:cNvPr id="7" name="Grafik 6"/>
          <p:cNvPicPr>
            <a:picLocks noChangeAspect="1"/>
          </p:cNvPicPr>
          <p:nvPr/>
        </p:nvPicPr>
        <p:blipFill>
          <a:blip r:embed="rId2"/>
          <a:stretch>
            <a:fillRect/>
          </a:stretch>
        </p:blipFill>
        <p:spPr>
          <a:xfrm>
            <a:off x="7544079" y="942000"/>
            <a:ext cx="4647921" cy="2558865"/>
          </a:xfrm>
          <a:prstGeom prst="rect">
            <a:avLst/>
          </a:prstGeom>
        </p:spPr>
      </p:pic>
      <p:pic>
        <p:nvPicPr>
          <p:cNvPr id="8" name="Grafik 7"/>
          <p:cNvPicPr>
            <a:picLocks noChangeAspect="1"/>
          </p:cNvPicPr>
          <p:nvPr/>
        </p:nvPicPr>
        <p:blipFill>
          <a:blip r:embed="rId3"/>
          <a:stretch>
            <a:fillRect/>
          </a:stretch>
        </p:blipFill>
        <p:spPr>
          <a:xfrm>
            <a:off x="8096849" y="3357508"/>
            <a:ext cx="3347102" cy="3181404"/>
          </a:xfrm>
          <a:prstGeom prst="rect">
            <a:avLst/>
          </a:prstGeom>
        </p:spPr>
      </p:pic>
    </p:spTree>
    <p:extLst>
      <p:ext uri="{BB962C8B-B14F-4D97-AF65-F5344CB8AC3E}">
        <p14:creationId xmlns:p14="http://schemas.microsoft.com/office/powerpoint/2010/main" val="409407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Geos_008: </a:t>
            </a:r>
            <a:r>
              <a:rPr lang="en-US" dirty="0"/>
              <a:t>Gas composition measurement of gas </a:t>
            </a:r>
            <a:r>
              <a:rPr lang="en-US" dirty="0" smtClean="0"/>
              <a:t/>
            </a:r>
            <a:br>
              <a:rPr lang="en-US" dirty="0" smtClean="0"/>
            </a:br>
            <a:r>
              <a:rPr lang="en-US" dirty="0" smtClean="0"/>
              <a:t>captured </a:t>
            </a:r>
            <a:r>
              <a:rPr lang="en-US" dirty="0"/>
              <a:t>by the Cryo Vacuum Pumps</a:t>
            </a:r>
            <a:endParaRPr lang="de-DE" dirty="0"/>
          </a:p>
        </p:txBody>
      </p:sp>
      <p:sp>
        <p:nvSpPr>
          <p:cNvPr id="3" name="Datumsplatzhalter 2"/>
          <p:cNvSpPr>
            <a:spLocks noGrp="1"/>
          </p:cNvSpPr>
          <p:nvPr>
            <p:ph type="dt" sz="half" idx="14"/>
          </p:nvPr>
        </p:nvSpPr>
        <p:spPr/>
        <p:txBody>
          <a:bodyPr/>
          <a:lstStyle/>
          <a:p>
            <a:fld id="{6F4EBBD8-A576-4697-90A8-A3A1DA1E14A9}" type="datetime1">
              <a:rPr lang="de-DE" smtClean="0"/>
              <a:t>13.04.2022</a:t>
            </a:fld>
            <a:endParaRPr lang="de-DE" dirty="0"/>
          </a:p>
        </p:txBody>
      </p:sp>
      <p:sp>
        <p:nvSpPr>
          <p:cNvPr id="4" name="Fußzeilenplatzhalter 3"/>
          <p:cNvSpPr>
            <a:spLocks noGrp="1"/>
          </p:cNvSpPr>
          <p:nvPr>
            <p:ph type="ftr" sz="quarter" idx="15"/>
          </p:nvPr>
        </p:nvSpPr>
        <p:spPr/>
        <p:txBody>
          <a:bodyPr/>
          <a:lstStyle/>
          <a:p>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4</a:t>
            </a:fld>
            <a:endParaRPr lang="de-DE" dirty="0"/>
          </a:p>
        </p:txBody>
      </p:sp>
      <p:sp>
        <p:nvSpPr>
          <p:cNvPr id="6" name="Inhaltsplatzhalter 5"/>
          <p:cNvSpPr>
            <a:spLocks noGrp="1"/>
          </p:cNvSpPr>
          <p:nvPr>
            <p:ph idx="1"/>
          </p:nvPr>
        </p:nvSpPr>
        <p:spPr/>
        <p:txBody>
          <a:bodyPr/>
          <a:lstStyle/>
          <a:p>
            <a:r>
              <a:rPr lang="en-US" b="0" dirty="0"/>
              <a:t>With the introduction of the Cryo Vacuum Pump (CVP) in OP2.1, a share of gas is trapped in the sub-divertor and not directly accessible to monitoring from the pumping ports anymore. To close this gap, we propose the monitoring of CVP trapped gas during regeneration.</a:t>
            </a:r>
            <a:endParaRPr lang="de-DE" b="0" dirty="0" smtClean="0"/>
          </a:p>
          <a:p>
            <a:r>
              <a:rPr lang="de-DE" b="0" dirty="0" smtClean="0"/>
              <a:t>This </a:t>
            </a:r>
            <a:r>
              <a:rPr lang="de-DE" b="0" dirty="0" err="1" smtClean="0"/>
              <a:t>allows</a:t>
            </a:r>
            <a:r>
              <a:rPr lang="de-DE" b="0" dirty="0"/>
              <a:t> </a:t>
            </a:r>
            <a:r>
              <a:rPr lang="de-DE" b="0" dirty="0" err="1" smtClean="0"/>
              <a:t>to</a:t>
            </a:r>
            <a:r>
              <a:rPr lang="de-DE" b="0" dirty="0" smtClean="0"/>
              <a:t> </a:t>
            </a:r>
            <a:r>
              <a:rPr lang="de-DE" b="0" dirty="0" err="1" smtClean="0"/>
              <a:t>study</a:t>
            </a:r>
            <a:r>
              <a:rPr lang="de-DE" b="0" dirty="0" smtClean="0"/>
              <a:t> </a:t>
            </a:r>
            <a:r>
              <a:rPr lang="de-DE" b="0" dirty="0" err="1" smtClean="0"/>
              <a:t>the</a:t>
            </a:r>
            <a:r>
              <a:rPr lang="de-DE" b="0" dirty="0" smtClean="0"/>
              <a:t> </a:t>
            </a:r>
            <a:r>
              <a:rPr lang="de-DE" b="0" dirty="0" err="1" smtClean="0"/>
              <a:t>whole</a:t>
            </a:r>
            <a:r>
              <a:rPr lang="de-DE" b="0" dirty="0" smtClean="0"/>
              <a:t> </a:t>
            </a:r>
            <a:r>
              <a:rPr lang="de-DE" b="0" dirty="0" err="1" smtClean="0"/>
              <a:t>exhaust</a:t>
            </a:r>
            <a:r>
              <a:rPr lang="de-DE" b="0" dirty="0" smtClean="0"/>
              <a:t> gas </a:t>
            </a:r>
            <a:r>
              <a:rPr lang="de-DE" b="0" dirty="0" err="1" smtClean="0"/>
              <a:t>and</a:t>
            </a:r>
            <a:r>
              <a:rPr lang="de-DE" b="0" dirty="0" smtClean="0"/>
              <a:t> </a:t>
            </a:r>
            <a:r>
              <a:rPr lang="de-DE" b="0" dirty="0" err="1" smtClean="0"/>
              <a:t>to</a:t>
            </a:r>
            <a:r>
              <a:rPr lang="de-DE" b="0" dirty="0" smtClean="0"/>
              <a:t> e.g. (</a:t>
            </a:r>
            <a:r>
              <a:rPr lang="de-DE" b="0" dirty="0" err="1" smtClean="0"/>
              <a:t>hopefully</a:t>
            </a:r>
            <a:r>
              <a:rPr lang="de-DE" b="0" dirty="0" smtClean="0"/>
              <a:t>) </a:t>
            </a:r>
            <a:r>
              <a:rPr lang="de-DE" b="0" dirty="0" err="1" smtClean="0"/>
              <a:t>close</a:t>
            </a:r>
            <a:r>
              <a:rPr lang="de-DE" b="0" dirty="0" smtClean="0"/>
              <a:t> </a:t>
            </a:r>
            <a:r>
              <a:rPr lang="de-DE" b="0" dirty="0" err="1" smtClean="0"/>
              <a:t>the</a:t>
            </a:r>
            <a:r>
              <a:rPr lang="de-DE" b="0" dirty="0" smtClean="0"/>
              <a:t> </a:t>
            </a:r>
            <a:r>
              <a:rPr lang="de-DE" b="0" dirty="0" err="1" smtClean="0"/>
              <a:t>carbon</a:t>
            </a:r>
            <a:r>
              <a:rPr lang="de-DE" b="0" dirty="0" smtClean="0"/>
              <a:t> </a:t>
            </a:r>
            <a:r>
              <a:rPr lang="de-DE" b="0" dirty="0" err="1" smtClean="0"/>
              <a:t>balance</a:t>
            </a:r>
            <a:endParaRPr lang="de-DE" b="0" dirty="0"/>
          </a:p>
          <a:p>
            <a:r>
              <a:rPr lang="en-US" b="0" dirty="0"/>
              <a:t>The CVP regeneration is accomplished as CVP </a:t>
            </a:r>
            <a:r>
              <a:rPr lang="en-US" b="0" dirty="0" err="1"/>
              <a:t>heatup</a:t>
            </a:r>
            <a:r>
              <a:rPr lang="en-US" b="0" dirty="0"/>
              <a:t> into the </a:t>
            </a:r>
            <a:r>
              <a:rPr lang="en-US" b="0" dirty="0" err="1"/>
              <a:t>unpumped</a:t>
            </a:r>
            <a:r>
              <a:rPr lang="en-US" b="0" dirty="0"/>
              <a:t> plasma vessel (TMP gate valves closed) until a stable pressure is reached. Depending on the pressure, the gas is then pumped away with the available pumping system (TMPs and roots pumps</a:t>
            </a:r>
            <a:r>
              <a:rPr lang="en-US" b="0" dirty="0" smtClean="0"/>
              <a:t>).</a:t>
            </a:r>
          </a:p>
          <a:p>
            <a:r>
              <a:rPr lang="en-US" b="0" dirty="0" smtClean="0"/>
              <a:t>We propose measuring the gas composition with the DRGA system (QRR). The exact procedure depends on the equilibrium pressure and required safety procedures and will be discussed with all involved groups (TLvD, TH/V, …).</a:t>
            </a:r>
          </a:p>
          <a:p>
            <a:endParaRPr lang="de-DE" b="0" dirty="0"/>
          </a:p>
        </p:txBody>
      </p:sp>
    </p:spTree>
    <p:extLst>
      <p:ext uri="{BB962C8B-B14F-4D97-AF65-F5344CB8AC3E}">
        <p14:creationId xmlns:p14="http://schemas.microsoft.com/office/powerpoint/2010/main" val="3524713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fontScale="90000"/>
          </a:bodyPr>
          <a:lstStyle/>
          <a:p>
            <a:r>
              <a:rPr lang="de-DE" dirty="0" smtClean="0"/>
              <a:t>Geos_010: </a:t>
            </a:r>
            <a:r>
              <a:rPr lang="pl-PL" dirty="0" smtClean="0"/>
              <a:t>Study of</a:t>
            </a:r>
            <a:r>
              <a:rPr lang="de-DE" dirty="0" smtClean="0"/>
              <a:t> gas </a:t>
            </a:r>
            <a:r>
              <a:rPr lang="de-DE" dirty="0" err="1" smtClean="0"/>
              <a:t>balance</a:t>
            </a:r>
            <a:r>
              <a:rPr lang="de-DE" dirty="0" smtClean="0"/>
              <a:t> </a:t>
            </a:r>
            <a:r>
              <a:rPr lang="de-DE" dirty="0" err="1" smtClean="0"/>
              <a:t>and</a:t>
            </a:r>
            <a:r>
              <a:rPr lang="de-DE" dirty="0" smtClean="0"/>
              <a:t> wall</a:t>
            </a:r>
            <a:r>
              <a:rPr lang="pl-PL" dirty="0" smtClean="0"/>
              <a:t> </a:t>
            </a:r>
            <a:r>
              <a:rPr lang="pl-PL" dirty="0"/>
              <a:t>conditions during </a:t>
            </a:r>
            <a:r>
              <a:rPr lang="pl-PL" dirty="0" smtClean="0"/>
              <a:t>detachement</a:t>
            </a:r>
            <a:r>
              <a:rPr lang="de-DE" dirty="0" smtClean="0"/>
              <a:t> </a:t>
            </a:r>
            <a:r>
              <a:rPr lang="de-DE" dirty="0" err="1" smtClean="0"/>
              <a:t>transition</a:t>
            </a:r>
            <a:endParaRPr lang="de-DE" dirty="0"/>
          </a:p>
        </p:txBody>
      </p:sp>
      <p:sp>
        <p:nvSpPr>
          <p:cNvPr id="10" name="Datumsplatzhalter 9"/>
          <p:cNvSpPr>
            <a:spLocks noGrp="1"/>
          </p:cNvSpPr>
          <p:nvPr>
            <p:ph type="dt" sz="half" idx="14"/>
          </p:nvPr>
        </p:nvSpPr>
        <p:spPr/>
        <p:txBody>
          <a:bodyPr/>
          <a:lstStyle/>
          <a:p>
            <a:fld id="{E75EBB6F-798F-4F72-805A-333D49BE81E3}" type="datetime1">
              <a:rPr lang="de-DE" smtClean="0"/>
              <a:t>13.04.2022</a:t>
            </a:fld>
            <a:endParaRPr lang="de-DE" dirty="0"/>
          </a:p>
        </p:txBody>
      </p:sp>
      <p:sp>
        <p:nvSpPr>
          <p:cNvPr id="7" name="Fußzeilenplatzhalter 6"/>
          <p:cNvSpPr>
            <a:spLocks noGrp="1"/>
          </p:cNvSpPr>
          <p:nvPr>
            <p:ph type="ftr" sz="quarter" idx="15"/>
          </p:nvPr>
        </p:nvSpPr>
        <p:spPr/>
        <p:txBody>
          <a:bodyPr/>
          <a:lstStyle/>
          <a:p>
            <a:endParaRPr lang="en-US" dirty="0"/>
          </a:p>
        </p:txBody>
      </p:sp>
      <p:sp>
        <p:nvSpPr>
          <p:cNvPr id="8" name="Foliennummernplatzhalter 7"/>
          <p:cNvSpPr>
            <a:spLocks noGrp="1"/>
          </p:cNvSpPr>
          <p:nvPr>
            <p:ph type="sldNum" sz="quarter" idx="16"/>
          </p:nvPr>
        </p:nvSpPr>
        <p:spPr/>
        <p:txBody>
          <a:bodyPr/>
          <a:lstStyle/>
          <a:p>
            <a:fld id="{31AA536C-85F5-4A1B-A111-7CE00A08BCBC}" type="slidenum">
              <a:rPr lang="de-DE" smtClean="0"/>
              <a:pPr/>
              <a:t>5</a:t>
            </a:fld>
            <a:endParaRPr lang="de-DE" dirty="0"/>
          </a:p>
        </p:txBody>
      </p:sp>
      <p:sp>
        <p:nvSpPr>
          <p:cNvPr id="4" name="Inhaltsplatzhalter 3"/>
          <p:cNvSpPr>
            <a:spLocks noGrp="1"/>
          </p:cNvSpPr>
          <p:nvPr>
            <p:ph idx="1"/>
          </p:nvPr>
        </p:nvSpPr>
        <p:spPr>
          <a:xfrm>
            <a:off x="479425" y="908536"/>
            <a:ext cx="7473950" cy="5104490"/>
          </a:xfrm>
        </p:spPr>
        <p:txBody>
          <a:bodyPr lIns="0"/>
          <a:lstStyle/>
          <a:p>
            <a:pPr marL="0" lvl="0" indent="0" eaLnBrk="0" fontAlgn="base" hangingPunct="0">
              <a:lnSpc>
                <a:spcPct val="100000"/>
              </a:lnSpc>
              <a:spcBef>
                <a:spcPct val="0"/>
              </a:spcBef>
              <a:spcAft>
                <a:spcPct val="0"/>
              </a:spcAft>
              <a:buNone/>
            </a:pPr>
            <a:r>
              <a:rPr lang="en-US" altLang="de-DE" dirty="0">
                <a:latin typeface="Arial" panose="020B0604020202020204" pitchFamily="34" charset="0"/>
              </a:rPr>
              <a:t>Objectives:</a:t>
            </a:r>
          </a:p>
          <a:p>
            <a:pPr eaLnBrk="0" fontAlgn="base" hangingPunct="0">
              <a:lnSpc>
                <a:spcPct val="100000"/>
              </a:lnSpc>
              <a:spcBef>
                <a:spcPct val="0"/>
              </a:spcBef>
              <a:spcAft>
                <a:spcPct val="0"/>
              </a:spcAft>
            </a:pPr>
            <a:r>
              <a:rPr lang="en-US" altLang="de-DE" sz="1800" b="0" dirty="0">
                <a:latin typeface="Arial" panose="020B0604020202020204" pitchFamily="34" charset="0"/>
              </a:rPr>
              <a:t>Check how </a:t>
            </a:r>
            <a:r>
              <a:rPr lang="en-US" altLang="de-DE" sz="1800" b="0" dirty="0" smtClean="0">
                <a:latin typeface="Arial" panose="020B0604020202020204" pitchFamily="34" charset="0"/>
              </a:rPr>
              <a:t>the transition to and from detachment affects the wall conditions on the strike line, e.g. gas consumption or release</a:t>
            </a:r>
            <a:endParaRPr lang="pl-PL" altLang="de-DE" sz="1800" b="0" dirty="0">
              <a:latin typeface="Arial" panose="020B0604020202020204" pitchFamily="34" charset="0"/>
            </a:endParaRPr>
          </a:p>
          <a:p>
            <a:pPr marL="0" lvl="0" indent="0" eaLnBrk="0" fontAlgn="base" hangingPunct="0">
              <a:lnSpc>
                <a:spcPct val="100000"/>
              </a:lnSpc>
              <a:spcBef>
                <a:spcPct val="0"/>
              </a:spcBef>
              <a:spcAft>
                <a:spcPct val="0"/>
              </a:spcAft>
              <a:buNone/>
            </a:pPr>
            <a:endParaRPr lang="en-US" altLang="de-DE" sz="1200" dirty="0">
              <a:latin typeface="Arial" panose="020B0604020202020204" pitchFamily="34" charset="0"/>
            </a:endParaRPr>
          </a:p>
          <a:p>
            <a:pPr marL="0" indent="0" eaLnBrk="0" fontAlgn="base" hangingPunct="0">
              <a:lnSpc>
                <a:spcPct val="100000"/>
              </a:lnSpc>
              <a:spcBef>
                <a:spcPct val="0"/>
              </a:spcBef>
              <a:spcAft>
                <a:spcPct val="0"/>
              </a:spcAft>
              <a:buNone/>
            </a:pPr>
            <a:r>
              <a:rPr lang="en-US" altLang="de-DE" dirty="0">
                <a:latin typeface="Arial" panose="020B0604020202020204" pitchFamily="34" charset="0"/>
              </a:rPr>
              <a:t>Approach:</a:t>
            </a:r>
          </a:p>
          <a:p>
            <a:pPr eaLnBrk="0" fontAlgn="base" hangingPunct="0">
              <a:lnSpc>
                <a:spcPct val="100000"/>
              </a:lnSpc>
              <a:spcBef>
                <a:spcPct val="0"/>
              </a:spcBef>
              <a:spcAft>
                <a:spcPct val="0"/>
              </a:spcAft>
            </a:pPr>
            <a:r>
              <a:rPr lang="de-DE" altLang="de-DE" sz="1800" b="0" dirty="0" err="1" smtClean="0">
                <a:latin typeface="Arial" panose="020B0604020202020204" pitchFamily="34" charset="0"/>
              </a:rPr>
              <a:t>Sequence</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of</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detachement-attachment</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transitions</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e.g</a:t>
            </a:r>
            <a:r>
              <a:rPr lang="de-DE" altLang="de-DE" sz="1800" b="0" dirty="0" smtClean="0">
                <a:latin typeface="Arial" panose="020B0604020202020204" pitchFamily="34" charset="0"/>
              </a:rPr>
              <a:t>:</a:t>
            </a:r>
          </a:p>
          <a:p>
            <a:pPr lvl="1" eaLnBrk="0" fontAlgn="base" hangingPunct="0">
              <a:lnSpc>
                <a:spcPct val="100000"/>
              </a:lnSpc>
              <a:spcBef>
                <a:spcPct val="0"/>
              </a:spcBef>
              <a:spcAft>
                <a:spcPct val="0"/>
              </a:spcAft>
            </a:pPr>
            <a:r>
              <a:rPr lang="de-DE" altLang="de-DE" sz="1400" dirty="0" smtClean="0">
                <a:latin typeface="Arial" panose="020B0604020202020204" pitchFamily="34" charset="0"/>
              </a:rPr>
              <a:t>10 s </a:t>
            </a:r>
            <a:r>
              <a:rPr lang="de-DE" altLang="de-DE" sz="1400" dirty="0" err="1" smtClean="0">
                <a:latin typeface="Arial" panose="020B0604020202020204" pitchFamily="34" charset="0"/>
              </a:rPr>
              <a:t>plasma</a:t>
            </a:r>
            <a:r>
              <a:rPr lang="de-DE" altLang="de-DE" sz="1400" dirty="0" smtClean="0">
                <a:latin typeface="Arial" panose="020B0604020202020204" pitchFamily="34" charset="0"/>
              </a:rPr>
              <a:t> </a:t>
            </a:r>
            <a:r>
              <a:rPr lang="de-DE" altLang="de-DE" sz="1400" dirty="0" err="1" smtClean="0">
                <a:latin typeface="Arial" panose="020B0604020202020204" pitchFamily="34" charset="0"/>
              </a:rPr>
              <a:t>setup</a:t>
            </a:r>
            <a:endParaRPr lang="de-DE" altLang="de-DE" sz="1400" dirty="0" smtClean="0">
              <a:latin typeface="Arial" panose="020B0604020202020204" pitchFamily="34" charset="0"/>
            </a:endParaRPr>
          </a:p>
          <a:p>
            <a:pPr lvl="1" eaLnBrk="0" fontAlgn="base" hangingPunct="0">
              <a:lnSpc>
                <a:spcPct val="100000"/>
              </a:lnSpc>
              <a:spcBef>
                <a:spcPct val="0"/>
              </a:spcBef>
              <a:spcAft>
                <a:spcPct val="0"/>
              </a:spcAft>
            </a:pPr>
            <a:r>
              <a:rPr lang="de-DE" altLang="de-DE" sz="1400" b="0" dirty="0" smtClean="0">
                <a:latin typeface="Arial" panose="020B0604020202020204" pitchFamily="34" charset="0"/>
              </a:rPr>
              <a:t>5 s </a:t>
            </a:r>
            <a:r>
              <a:rPr lang="de-DE" altLang="de-DE" sz="1400" b="0" dirty="0" err="1" smtClean="0">
                <a:latin typeface="Arial" panose="020B0604020202020204" pitchFamily="34" charset="0"/>
              </a:rPr>
              <a:t>detached</a:t>
            </a:r>
            <a:r>
              <a:rPr lang="de-DE" altLang="de-DE" sz="1400" b="0" dirty="0" smtClean="0">
                <a:latin typeface="Arial" panose="020B0604020202020204" pitchFamily="34" charset="0"/>
              </a:rPr>
              <a:t> </a:t>
            </a:r>
            <a:r>
              <a:rPr lang="de-DE" altLang="de-DE" sz="1400" b="0" dirty="0" err="1" smtClean="0">
                <a:latin typeface="Arial" panose="020B0604020202020204" pitchFamily="34" charset="0"/>
              </a:rPr>
              <a:t>plasma</a:t>
            </a:r>
            <a:endParaRPr lang="de-DE" altLang="de-DE" sz="1400" b="0" dirty="0" smtClean="0">
              <a:latin typeface="Arial" panose="020B0604020202020204" pitchFamily="34" charset="0"/>
            </a:endParaRPr>
          </a:p>
          <a:p>
            <a:pPr lvl="1" eaLnBrk="0" fontAlgn="base" hangingPunct="0">
              <a:lnSpc>
                <a:spcPct val="100000"/>
              </a:lnSpc>
              <a:spcBef>
                <a:spcPct val="0"/>
              </a:spcBef>
              <a:spcAft>
                <a:spcPct val="0"/>
              </a:spcAft>
            </a:pPr>
            <a:r>
              <a:rPr lang="de-DE" altLang="de-DE" sz="1400" dirty="0" smtClean="0">
                <a:latin typeface="Arial" panose="020B0604020202020204" pitchFamily="34" charset="0"/>
              </a:rPr>
              <a:t>5 s </a:t>
            </a:r>
            <a:r>
              <a:rPr lang="de-DE" altLang="de-DE" sz="1400" dirty="0" err="1" smtClean="0">
                <a:latin typeface="Arial" panose="020B0604020202020204" pitchFamily="34" charset="0"/>
              </a:rPr>
              <a:t>attached</a:t>
            </a:r>
            <a:r>
              <a:rPr lang="de-DE" altLang="de-DE" sz="1400" dirty="0" smtClean="0">
                <a:latin typeface="Arial" panose="020B0604020202020204" pitchFamily="34" charset="0"/>
              </a:rPr>
              <a:t> </a:t>
            </a:r>
            <a:r>
              <a:rPr lang="de-DE" altLang="de-DE" sz="1400" dirty="0" err="1" smtClean="0">
                <a:latin typeface="Arial" panose="020B0604020202020204" pitchFamily="34" charset="0"/>
              </a:rPr>
              <a:t>plasma</a:t>
            </a:r>
            <a:endParaRPr lang="pl-PL" altLang="de-DE" sz="1400" b="0" dirty="0">
              <a:latin typeface="Arial" panose="020B0604020202020204" pitchFamily="34" charset="0"/>
            </a:endParaRPr>
          </a:p>
          <a:p>
            <a:pPr eaLnBrk="0" fontAlgn="base" hangingPunct="0">
              <a:lnSpc>
                <a:spcPct val="100000"/>
              </a:lnSpc>
              <a:spcBef>
                <a:spcPct val="0"/>
              </a:spcBef>
              <a:spcAft>
                <a:spcPct val="0"/>
              </a:spcAft>
            </a:pPr>
            <a:r>
              <a:rPr lang="de-DE" altLang="de-DE" sz="1800" b="0" dirty="0" err="1" smtClean="0">
                <a:latin typeface="Arial" panose="020B0604020202020204" pitchFamily="34" charset="0"/>
              </a:rPr>
              <a:t>Based</a:t>
            </a:r>
            <a:r>
              <a:rPr lang="de-DE" altLang="de-DE" sz="1800" b="0" dirty="0" smtClean="0">
                <a:latin typeface="Arial" panose="020B0604020202020204" pitchFamily="34" charset="0"/>
              </a:rPr>
              <a:t> on </a:t>
            </a:r>
            <a:r>
              <a:rPr lang="de-DE" altLang="de-DE" sz="1800" b="0" dirty="0" err="1" smtClean="0">
                <a:latin typeface="Arial" panose="020B0604020202020204" pitchFamily="34" charset="0"/>
              </a:rPr>
              <a:t>density</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and</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pressure</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measurement</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we</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determine</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the</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amount</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of</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bound</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particles</a:t>
            </a:r>
            <a:r>
              <a:rPr lang="de-DE" altLang="de-DE" sz="1800" b="0" dirty="0" smtClean="0">
                <a:latin typeface="Arial" panose="020B0604020202020204" pitchFamily="34" charset="0"/>
              </a:rPr>
              <a:t> in </a:t>
            </a:r>
            <a:r>
              <a:rPr lang="de-DE" altLang="de-DE" sz="1800" b="0" dirty="0" err="1" smtClean="0">
                <a:latin typeface="Arial" panose="020B0604020202020204" pitchFamily="34" charset="0"/>
              </a:rPr>
              <a:t>the</a:t>
            </a:r>
            <a:r>
              <a:rPr lang="de-DE" altLang="de-DE" sz="1800" b="0" dirty="0" smtClean="0">
                <a:latin typeface="Arial" panose="020B0604020202020204" pitchFamily="34" charset="0"/>
              </a:rPr>
              <a:t> wall </a:t>
            </a:r>
            <a:r>
              <a:rPr lang="de-DE" altLang="de-DE" sz="1800" b="0" dirty="0" err="1" smtClean="0">
                <a:latin typeface="Arial" panose="020B0604020202020204" pitchFamily="34" charset="0"/>
              </a:rPr>
              <a:t>and</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can</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compare</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detached</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and</a:t>
            </a:r>
            <a:r>
              <a:rPr lang="de-DE" altLang="de-DE" sz="1800" b="0" dirty="0" smtClean="0">
                <a:latin typeface="Arial" panose="020B0604020202020204" pitchFamily="34" charset="0"/>
              </a:rPr>
              <a:t> non-</a:t>
            </a:r>
            <a:r>
              <a:rPr lang="de-DE" altLang="de-DE" sz="1800" b="0" dirty="0" err="1" smtClean="0">
                <a:latin typeface="Arial" panose="020B0604020202020204" pitchFamily="34" charset="0"/>
              </a:rPr>
              <a:t>detached</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states</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and</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their</a:t>
            </a:r>
            <a:r>
              <a:rPr lang="de-DE" altLang="de-DE" sz="1800" b="0" dirty="0" smtClean="0">
                <a:latin typeface="Arial" panose="020B0604020202020204" pitchFamily="34" charset="0"/>
              </a:rPr>
              <a:t> </a:t>
            </a:r>
            <a:r>
              <a:rPr lang="de-DE" altLang="de-DE" sz="1800" b="0" dirty="0" err="1" smtClean="0">
                <a:latin typeface="Arial" panose="020B0604020202020204" pitchFamily="34" charset="0"/>
              </a:rPr>
              <a:t>transitions</a:t>
            </a:r>
            <a:r>
              <a:rPr lang="de-DE" altLang="de-DE" sz="1800" b="0" dirty="0">
                <a:latin typeface="Arial" panose="020B0604020202020204" pitchFamily="34" charset="0"/>
              </a:rPr>
              <a:t> </a:t>
            </a:r>
            <a:r>
              <a:rPr lang="de-DE" altLang="de-DE" sz="1800" b="0" dirty="0" smtClean="0">
                <a:latin typeface="Arial" panose="020B0604020202020204" pitchFamily="34" charset="0"/>
              </a:rPr>
              <a:t>(gas </a:t>
            </a:r>
            <a:r>
              <a:rPr lang="de-DE" altLang="de-DE" sz="1800" b="0" dirty="0" err="1" smtClean="0">
                <a:latin typeface="Arial" panose="020B0604020202020204" pitchFamily="34" charset="0"/>
              </a:rPr>
              <a:t>consumption</a:t>
            </a:r>
            <a:r>
              <a:rPr lang="de-DE" altLang="de-DE" sz="1800" b="0" dirty="0" smtClean="0">
                <a:latin typeface="Arial" panose="020B0604020202020204" pitchFamily="34" charset="0"/>
              </a:rPr>
              <a:t>/</a:t>
            </a:r>
            <a:r>
              <a:rPr lang="de-DE" altLang="de-DE" sz="1800" b="0" dirty="0" err="1" smtClean="0">
                <a:latin typeface="Arial" panose="020B0604020202020204" pitchFamily="34" charset="0"/>
              </a:rPr>
              <a:t>release</a:t>
            </a:r>
            <a:r>
              <a:rPr lang="de-DE" altLang="de-DE" sz="1800" b="0" dirty="0" smtClean="0">
                <a:latin typeface="Arial" panose="020B0604020202020204" pitchFamily="34" charset="0"/>
              </a:rPr>
              <a:t>).</a:t>
            </a:r>
            <a:endParaRPr lang="en-US" altLang="de-DE" sz="1800" b="0" dirty="0">
              <a:latin typeface="Arial" panose="020B0604020202020204" pitchFamily="34" charset="0"/>
            </a:endParaRPr>
          </a:p>
          <a:p>
            <a:pPr marL="0" lvl="0" indent="0" eaLnBrk="0" fontAlgn="base" hangingPunct="0">
              <a:lnSpc>
                <a:spcPct val="100000"/>
              </a:lnSpc>
              <a:spcBef>
                <a:spcPct val="0"/>
              </a:spcBef>
              <a:spcAft>
                <a:spcPct val="0"/>
              </a:spcAft>
              <a:buNone/>
            </a:pPr>
            <a:endParaRPr lang="en-US" altLang="de-DE" sz="1600" dirty="0">
              <a:latin typeface="Arial" panose="020B0604020202020204" pitchFamily="34" charset="0"/>
            </a:endParaRPr>
          </a:p>
          <a:p>
            <a:pPr marL="0" lvl="0" indent="0" eaLnBrk="0" fontAlgn="base" hangingPunct="0">
              <a:lnSpc>
                <a:spcPct val="100000"/>
              </a:lnSpc>
              <a:spcBef>
                <a:spcPct val="0"/>
              </a:spcBef>
              <a:spcAft>
                <a:spcPct val="0"/>
              </a:spcAft>
              <a:buNone/>
            </a:pPr>
            <a:r>
              <a:rPr lang="en-US" altLang="de-DE" dirty="0">
                <a:latin typeface="Arial" panose="020B0604020202020204" pitchFamily="34" charset="0"/>
              </a:rPr>
              <a:t>Specific requirements:</a:t>
            </a:r>
          </a:p>
          <a:p>
            <a:pPr lvl="1" eaLnBrk="0" fontAlgn="base" hangingPunct="0">
              <a:lnSpc>
                <a:spcPct val="100000"/>
              </a:lnSpc>
              <a:spcBef>
                <a:spcPct val="0"/>
              </a:spcBef>
              <a:spcAft>
                <a:spcPct val="0"/>
              </a:spcAft>
            </a:pPr>
            <a:r>
              <a:rPr lang="de-DE" altLang="de-DE" sz="1800" dirty="0" err="1" smtClean="0">
                <a:latin typeface="Arial" panose="020B0604020202020204" pitchFamily="34" charset="0"/>
              </a:rPr>
              <a:t>Stable</a:t>
            </a:r>
            <a:r>
              <a:rPr lang="de-DE" altLang="de-DE" sz="1800" dirty="0" smtClean="0">
                <a:latin typeface="Arial" panose="020B0604020202020204" pitchFamily="34" charset="0"/>
              </a:rPr>
              <a:t> </a:t>
            </a:r>
            <a:r>
              <a:rPr lang="de-DE" altLang="de-DE" sz="1800" dirty="0" err="1" smtClean="0">
                <a:latin typeface="Arial" panose="020B0604020202020204" pitchFamily="34" charset="0"/>
              </a:rPr>
              <a:t>recipe</a:t>
            </a:r>
            <a:r>
              <a:rPr lang="de-DE" altLang="de-DE" sz="1800" dirty="0" smtClean="0">
                <a:latin typeface="Arial" panose="020B0604020202020204" pitchFamily="34" charset="0"/>
              </a:rPr>
              <a:t> </a:t>
            </a:r>
            <a:r>
              <a:rPr lang="de-DE" altLang="de-DE" sz="1800" dirty="0" err="1" smtClean="0">
                <a:latin typeface="Arial" panose="020B0604020202020204" pitchFamily="34" charset="0"/>
              </a:rPr>
              <a:t>for</a:t>
            </a:r>
            <a:r>
              <a:rPr lang="de-DE" altLang="de-DE" sz="1800" dirty="0" smtClean="0">
                <a:latin typeface="Arial" panose="020B0604020202020204" pitchFamily="34" charset="0"/>
              </a:rPr>
              <a:t> </a:t>
            </a:r>
            <a:r>
              <a:rPr lang="de-DE" altLang="de-DE" sz="1800" dirty="0" err="1" smtClean="0">
                <a:latin typeface="Arial" panose="020B0604020202020204" pitchFamily="34" charset="0"/>
              </a:rPr>
              <a:t>detachment</a:t>
            </a:r>
            <a:r>
              <a:rPr lang="de-DE" altLang="de-DE" sz="1800" dirty="0" smtClean="0">
                <a:latin typeface="Arial" panose="020B0604020202020204" pitchFamily="34" charset="0"/>
              </a:rPr>
              <a:t> </a:t>
            </a:r>
            <a:r>
              <a:rPr lang="de-DE" altLang="de-DE" sz="1800" dirty="0" err="1" smtClean="0">
                <a:latin typeface="Arial" panose="020B0604020202020204" pitchFamily="34" charset="0"/>
              </a:rPr>
              <a:t>transition</a:t>
            </a:r>
            <a:endParaRPr lang="de-DE" altLang="de-DE" sz="1800" dirty="0" smtClean="0">
              <a:latin typeface="Arial" panose="020B0604020202020204" pitchFamily="34" charset="0"/>
            </a:endParaRPr>
          </a:p>
          <a:p>
            <a:pPr lvl="1" eaLnBrk="0" fontAlgn="base" hangingPunct="0">
              <a:lnSpc>
                <a:spcPct val="100000"/>
              </a:lnSpc>
              <a:spcBef>
                <a:spcPct val="0"/>
              </a:spcBef>
              <a:spcAft>
                <a:spcPct val="0"/>
              </a:spcAft>
            </a:pPr>
            <a:r>
              <a:rPr lang="pl-PL" altLang="de-DE" sz="1800" dirty="0" smtClean="0">
                <a:latin typeface="Arial" panose="020B0604020202020204" pitchFamily="34" charset="0"/>
              </a:rPr>
              <a:t>D</a:t>
            </a:r>
            <a:r>
              <a:rPr lang="en-US" altLang="de-DE" sz="1800" dirty="0" err="1">
                <a:latin typeface="Arial" panose="020B0604020202020204" pitchFamily="34" charset="0"/>
              </a:rPr>
              <a:t>iagnostic</a:t>
            </a:r>
            <a:r>
              <a:rPr lang="pl-PL" altLang="de-DE" sz="1800" dirty="0">
                <a:latin typeface="Arial" panose="020B0604020202020204" pitchFamily="34" charset="0"/>
              </a:rPr>
              <a:t>s: </a:t>
            </a:r>
            <a:r>
              <a:rPr lang="de-DE" altLang="de-DE" sz="1800" dirty="0" smtClean="0">
                <a:latin typeface="Arial" panose="020B0604020202020204" pitchFamily="34" charset="0"/>
              </a:rPr>
              <a:t>QRG, Interferometer, </a:t>
            </a:r>
            <a:r>
              <a:rPr lang="de-DE" altLang="de-DE" sz="1800" dirty="0" err="1" smtClean="0">
                <a:latin typeface="Arial" panose="020B0604020202020204" pitchFamily="34" charset="0"/>
              </a:rPr>
              <a:t>fueling</a:t>
            </a:r>
            <a:r>
              <a:rPr lang="de-DE" altLang="de-DE" sz="1800" dirty="0" smtClean="0">
                <a:latin typeface="Arial" panose="020B0604020202020204" pitchFamily="34" charset="0"/>
              </a:rPr>
              <a:t> </a:t>
            </a:r>
            <a:r>
              <a:rPr lang="de-DE" altLang="de-DE" sz="1800" dirty="0" err="1" smtClean="0">
                <a:latin typeface="Arial" panose="020B0604020202020204" pitchFamily="34" charset="0"/>
              </a:rPr>
              <a:t>valves</a:t>
            </a:r>
            <a:endParaRPr lang="en-US" altLang="de-DE" sz="1600" dirty="0" smtClean="0">
              <a:latin typeface="Arial" panose="020B0604020202020204" pitchFamily="34" charset="0"/>
            </a:endParaRPr>
          </a:p>
          <a:p>
            <a:pPr marL="0" indent="0" eaLnBrk="0" fontAlgn="base" hangingPunct="0">
              <a:lnSpc>
                <a:spcPct val="100000"/>
              </a:lnSpc>
              <a:spcBef>
                <a:spcPct val="0"/>
              </a:spcBef>
              <a:spcAft>
                <a:spcPct val="0"/>
              </a:spcAft>
              <a:buNone/>
            </a:pPr>
            <a:r>
              <a:rPr lang="en-US" dirty="0" smtClean="0">
                <a:latin typeface="Arial" panose="020B0604020202020204" pitchFamily="34" charset="0"/>
                <a:cs typeface="Arial" panose="020B0604020202020204" pitchFamily="34" charset="0"/>
              </a:rPr>
              <a:t>Can be combined with:</a:t>
            </a:r>
          </a:p>
          <a:p>
            <a:pPr lvl="1" eaLnBrk="0" fontAlgn="base" hangingPunct="0">
              <a:lnSpc>
                <a:spcPct val="100000"/>
              </a:lnSpc>
              <a:spcBef>
                <a:spcPct val="0"/>
              </a:spcBef>
              <a:spcAft>
                <a:spcPct val="0"/>
              </a:spcAft>
            </a:pPr>
            <a:r>
              <a:rPr lang="de-DE" altLang="de-DE" sz="1600" b="0" dirty="0" smtClean="0">
                <a:latin typeface="Arial" panose="020B0604020202020204" pitchFamily="34" charset="0"/>
              </a:rPr>
              <a:t>Needs a </a:t>
            </a:r>
            <a:r>
              <a:rPr lang="de-DE" altLang="de-DE" sz="1600" b="0" dirty="0" err="1" smtClean="0">
                <a:latin typeface="Arial" panose="020B0604020202020204" pitchFamily="34" charset="0"/>
              </a:rPr>
              <a:t>number</a:t>
            </a:r>
            <a:r>
              <a:rPr lang="de-DE" altLang="de-DE" sz="1600" b="0" dirty="0" smtClean="0">
                <a:latin typeface="Arial" panose="020B0604020202020204" pitchFamily="34" charset="0"/>
              </a:rPr>
              <a:t> </a:t>
            </a:r>
            <a:r>
              <a:rPr lang="de-DE" altLang="de-DE" sz="1600" b="0" dirty="0" err="1" smtClean="0">
                <a:latin typeface="Arial" panose="020B0604020202020204" pitchFamily="34" charset="0"/>
              </a:rPr>
              <a:t>dedicated</a:t>
            </a:r>
            <a:r>
              <a:rPr lang="de-DE" altLang="de-DE" sz="1600" b="0" dirty="0" smtClean="0">
                <a:latin typeface="Arial" panose="020B0604020202020204" pitchFamily="34" charset="0"/>
              </a:rPr>
              <a:t> </a:t>
            </a:r>
            <a:r>
              <a:rPr lang="de-DE" altLang="de-DE" sz="1600" b="0" dirty="0" err="1" smtClean="0">
                <a:latin typeface="Arial" panose="020B0604020202020204" pitchFamily="34" charset="0"/>
              </a:rPr>
              <a:t>detachment</a:t>
            </a:r>
            <a:r>
              <a:rPr lang="de-DE" altLang="de-DE" sz="1600" b="0" dirty="0" smtClean="0">
                <a:latin typeface="Arial" panose="020B0604020202020204" pitchFamily="34" charset="0"/>
              </a:rPr>
              <a:t> </a:t>
            </a:r>
            <a:r>
              <a:rPr lang="de-DE" altLang="de-DE" sz="1600" b="0" dirty="0" err="1" smtClean="0">
                <a:latin typeface="Arial" panose="020B0604020202020204" pitchFamily="34" charset="0"/>
              </a:rPr>
              <a:t>experiment</a:t>
            </a:r>
            <a:endParaRPr lang="de-DE" altLang="de-DE" sz="1600" b="0" dirty="0">
              <a:latin typeface="Arial" panose="020B0604020202020204" pitchFamily="34" charset="0"/>
            </a:endParaRPr>
          </a:p>
        </p:txBody>
      </p:sp>
      <p:graphicFrame>
        <p:nvGraphicFramePr>
          <p:cNvPr id="12" name="Table 11"/>
          <p:cNvGraphicFramePr>
            <a:graphicFrameLocks noGrp="1"/>
          </p:cNvGraphicFramePr>
          <p:nvPr>
            <p:extLst/>
          </p:nvPr>
        </p:nvGraphicFramePr>
        <p:xfrm>
          <a:off x="6279971" y="4585267"/>
          <a:ext cx="5772539" cy="2021840"/>
        </p:xfrm>
        <a:graphic>
          <a:graphicData uri="http://schemas.openxmlformats.org/drawingml/2006/table">
            <a:tbl>
              <a:tblPr firstRow="1" bandRow="1">
                <a:tableStyleId>{5C22544A-7EE6-4342-B048-85BDC9FD1C3A}</a:tableStyleId>
              </a:tblPr>
              <a:tblGrid>
                <a:gridCol w="3690197">
                  <a:extLst>
                    <a:ext uri="{9D8B030D-6E8A-4147-A177-3AD203B41FA5}">
                      <a16:colId xmlns:a16="http://schemas.microsoft.com/office/drawing/2014/main" val="3827600593"/>
                    </a:ext>
                  </a:extLst>
                </a:gridCol>
                <a:gridCol w="2082342">
                  <a:extLst>
                    <a:ext uri="{9D8B030D-6E8A-4147-A177-3AD203B41FA5}">
                      <a16:colId xmlns:a16="http://schemas.microsoft.com/office/drawing/2014/main" val="298259868"/>
                    </a:ext>
                  </a:extLst>
                </a:gridCol>
              </a:tblGrid>
              <a:tr h="370840">
                <a:tc>
                  <a:txBody>
                    <a:bodyPr/>
                    <a:lstStyle/>
                    <a:p>
                      <a:r>
                        <a:rPr lang="en-US" dirty="0"/>
                        <a:t>Requested</a:t>
                      </a:r>
                      <a:r>
                        <a:rPr lang="en-US" baseline="0" dirty="0"/>
                        <a:t> Parameters</a:t>
                      </a:r>
                      <a:endParaRPr lang="en-US" dirty="0"/>
                    </a:p>
                  </a:txBody>
                  <a:tcPr/>
                </a:tc>
                <a:tc>
                  <a:txBody>
                    <a:bodyPr/>
                    <a:lstStyle/>
                    <a:p>
                      <a:endParaRPr lang="en-US" dirty="0"/>
                    </a:p>
                  </a:txBody>
                  <a:tcPr/>
                </a:tc>
                <a:extLst>
                  <a:ext uri="{0D108BD9-81ED-4DB2-BD59-A6C34878D82A}">
                    <a16:rowId xmlns:a16="http://schemas.microsoft.com/office/drawing/2014/main" val="2461844842"/>
                  </a:ext>
                </a:extLst>
              </a:tr>
              <a:tr h="370840">
                <a:tc>
                  <a:txBody>
                    <a:bodyPr/>
                    <a:lstStyle/>
                    <a:p>
                      <a:r>
                        <a:rPr lang="en-US" dirty="0"/>
                        <a:t>Heating [MW] (ECRH,</a:t>
                      </a:r>
                      <a:r>
                        <a:rPr lang="en-US" baseline="0" dirty="0"/>
                        <a:t> NBI, ICRH)</a:t>
                      </a:r>
                      <a:endParaRPr lang="en-US" dirty="0"/>
                    </a:p>
                  </a:txBody>
                  <a:tcPr/>
                </a:tc>
                <a:tc>
                  <a:txBody>
                    <a:bodyPr/>
                    <a:lstStyle/>
                    <a:p>
                      <a:r>
                        <a:rPr lang="en-US" dirty="0" smtClean="0"/>
                        <a:t>Whatever</a:t>
                      </a:r>
                      <a:r>
                        <a:rPr lang="en-US" baseline="0" dirty="0" smtClean="0"/>
                        <a:t> it takes for stable detachment</a:t>
                      </a:r>
                      <a:endParaRPr lang="en-US" dirty="0"/>
                    </a:p>
                  </a:txBody>
                  <a:tcPr/>
                </a:tc>
                <a:extLst>
                  <a:ext uri="{0D108BD9-81ED-4DB2-BD59-A6C34878D82A}">
                    <a16:rowId xmlns:a16="http://schemas.microsoft.com/office/drawing/2014/main" val="2841023233"/>
                  </a:ext>
                </a:extLst>
              </a:tr>
              <a:tr h="370840">
                <a:tc>
                  <a:txBody>
                    <a:bodyPr/>
                    <a:lstStyle/>
                    <a:p>
                      <a:r>
                        <a:rPr lang="en-US" dirty="0"/>
                        <a:t>Density (feed-back/-</a:t>
                      </a:r>
                      <a:r>
                        <a:rPr lang="en-US" dirty="0" err="1"/>
                        <a:t>fwd</a:t>
                      </a:r>
                      <a:r>
                        <a:rPr lang="en-US" baseline="0" dirty="0"/>
                        <a:t>)</a:t>
                      </a:r>
                      <a:r>
                        <a:rPr lang="en-US" dirty="0"/>
                        <a:t> [10</a:t>
                      </a:r>
                      <a:r>
                        <a:rPr lang="en-US" baseline="30000" dirty="0"/>
                        <a:t>19 </a:t>
                      </a:r>
                      <a:r>
                        <a:rPr lang="en-US" baseline="0" dirty="0"/>
                        <a:t>m</a:t>
                      </a:r>
                      <a:r>
                        <a:rPr lang="en-US" baseline="30000" dirty="0"/>
                        <a:t>-3</a:t>
                      </a:r>
                      <a:r>
                        <a:rPr lang="en-US" baseline="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Whatever</a:t>
                      </a:r>
                      <a:r>
                        <a:rPr lang="en-US" baseline="0" dirty="0" smtClean="0"/>
                        <a:t> it takes for stable detachment</a:t>
                      </a:r>
                      <a:endParaRPr lang="en-US" dirty="0" smtClean="0"/>
                    </a:p>
                  </a:txBody>
                  <a:tcPr/>
                </a:tc>
                <a:extLst>
                  <a:ext uri="{0D108BD9-81ED-4DB2-BD59-A6C34878D82A}">
                    <a16:rowId xmlns:a16="http://schemas.microsoft.com/office/drawing/2014/main" val="3793018618"/>
                  </a:ext>
                </a:extLst>
              </a:tr>
              <a:tr h="370840">
                <a:tc>
                  <a:txBody>
                    <a:bodyPr/>
                    <a:lstStyle/>
                    <a:p>
                      <a:r>
                        <a:rPr lang="en-US" dirty="0" smtClean="0"/>
                        <a:t>Plasma state</a:t>
                      </a:r>
                      <a:endParaRPr lang="en-US" dirty="0"/>
                    </a:p>
                  </a:txBody>
                  <a:tcPr/>
                </a:tc>
                <a:tc>
                  <a:txBody>
                    <a:bodyPr/>
                    <a:lstStyle/>
                    <a:p>
                      <a:r>
                        <a:rPr lang="en-US" dirty="0" smtClean="0"/>
                        <a:t>Controlled detachment</a:t>
                      </a:r>
                      <a:endParaRPr lang="en-US" dirty="0"/>
                    </a:p>
                  </a:txBody>
                  <a:tcPr/>
                </a:tc>
                <a:extLst>
                  <a:ext uri="{0D108BD9-81ED-4DB2-BD59-A6C34878D82A}">
                    <a16:rowId xmlns:a16="http://schemas.microsoft.com/office/drawing/2014/main" val="1196359695"/>
                  </a:ext>
                </a:extLst>
              </a:tr>
            </a:tbl>
          </a:graphicData>
        </a:graphic>
      </p:graphicFrame>
      <p:grpSp>
        <p:nvGrpSpPr>
          <p:cNvPr id="13" name="Gruppieren 12"/>
          <p:cNvGrpSpPr/>
          <p:nvPr/>
        </p:nvGrpSpPr>
        <p:grpSpPr>
          <a:xfrm>
            <a:off x="2703222" y="2928936"/>
            <a:ext cx="2384960" cy="385764"/>
            <a:chOff x="2679159" y="2624136"/>
            <a:chExt cx="2384960" cy="385764"/>
          </a:xfrm>
        </p:grpSpPr>
        <p:sp>
          <p:nvSpPr>
            <p:cNvPr id="2" name="Gebogener Pfeil 1"/>
            <p:cNvSpPr/>
            <p:nvPr/>
          </p:nvSpPr>
          <p:spPr>
            <a:xfrm rot="5400000" flipH="1">
              <a:off x="2737169" y="2634772"/>
              <a:ext cx="317118" cy="433137"/>
            </a:xfrm>
            <a:prstGeom prst="circularArrow">
              <a:avLst>
                <a:gd name="adj1" fmla="val 12500"/>
                <a:gd name="adj2" fmla="val 1142319"/>
                <a:gd name="adj3" fmla="val 20457681"/>
                <a:gd name="adj4" fmla="val 10025980"/>
                <a:gd name="adj5" fmla="val 1439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solidFill>
                  <a:schemeClr val="tx1"/>
                </a:solidFill>
              </a:endParaRPr>
            </a:p>
          </p:txBody>
        </p:sp>
        <p:sp>
          <p:nvSpPr>
            <p:cNvPr id="3" name="Textfeld 2"/>
            <p:cNvSpPr txBox="1"/>
            <p:nvPr/>
          </p:nvSpPr>
          <p:spPr>
            <a:xfrm>
              <a:off x="3057520" y="2624136"/>
              <a:ext cx="2006599" cy="369332"/>
            </a:xfrm>
            <a:prstGeom prst="rect">
              <a:avLst/>
            </a:prstGeom>
            <a:noFill/>
          </p:spPr>
          <p:txBody>
            <a:bodyPr wrap="square" rtlCol="0">
              <a:spAutoFit/>
            </a:bodyPr>
            <a:lstStyle/>
            <a:p>
              <a:r>
                <a:rPr lang="de-DE" dirty="0" err="1" smtClean="0"/>
                <a:t>repeat</a:t>
              </a:r>
              <a:r>
                <a:rPr lang="de-DE" dirty="0" smtClean="0"/>
                <a:t> 4 </a:t>
              </a:r>
              <a:r>
                <a:rPr lang="de-DE" dirty="0" err="1" smtClean="0"/>
                <a:t>to</a:t>
              </a:r>
              <a:r>
                <a:rPr lang="de-DE" dirty="0" smtClean="0"/>
                <a:t> 5 </a:t>
              </a:r>
              <a:r>
                <a:rPr lang="de-DE" dirty="0" err="1" smtClean="0"/>
                <a:t>times</a:t>
              </a:r>
              <a:endParaRPr lang="de-DE" dirty="0"/>
            </a:p>
          </p:txBody>
        </p:sp>
      </p:grpSp>
    </p:spTree>
    <p:extLst>
      <p:ext uri="{BB962C8B-B14F-4D97-AF65-F5344CB8AC3E}">
        <p14:creationId xmlns:p14="http://schemas.microsoft.com/office/powerpoint/2010/main" val="4030434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Geos_011: Test </a:t>
            </a:r>
            <a:r>
              <a:rPr lang="de-DE" dirty="0" err="1" smtClean="0"/>
              <a:t>operation</a:t>
            </a:r>
            <a:r>
              <a:rPr lang="de-DE" dirty="0" smtClean="0"/>
              <a:t> </a:t>
            </a:r>
            <a:r>
              <a:rPr lang="de-DE" dirty="0" err="1" smtClean="0"/>
              <a:t>of</a:t>
            </a:r>
            <a:r>
              <a:rPr lang="de-DE" dirty="0" smtClean="0"/>
              <a:t> a </a:t>
            </a:r>
            <a:r>
              <a:rPr lang="de-DE" dirty="0" err="1" smtClean="0"/>
              <a:t>new</a:t>
            </a:r>
            <a:r>
              <a:rPr lang="de-DE" dirty="0" smtClean="0"/>
              <a:t> TOF RGA</a:t>
            </a:r>
            <a:endParaRPr lang="de-DE" dirty="0"/>
          </a:p>
        </p:txBody>
      </p:sp>
      <p:sp>
        <p:nvSpPr>
          <p:cNvPr id="3" name="Datumsplatzhalter 2"/>
          <p:cNvSpPr>
            <a:spLocks noGrp="1"/>
          </p:cNvSpPr>
          <p:nvPr>
            <p:ph type="dt" sz="half" idx="14"/>
          </p:nvPr>
        </p:nvSpPr>
        <p:spPr/>
        <p:txBody>
          <a:bodyPr/>
          <a:lstStyle/>
          <a:p>
            <a:fld id="{6F4EBBD8-A576-4697-90A8-A3A1DA1E14A9}" type="datetime1">
              <a:rPr lang="de-DE" smtClean="0"/>
              <a:t>13.04.2022</a:t>
            </a:fld>
            <a:endParaRPr lang="de-DE" dirty="0"/>
          </a:p>
        </p:txBody>
      </p:sp>
      <p:sp>
        <p:nvSpPr>
          <p:cNvPr id="4" name="Fußzeilenplatzhalter 3"/>
          <p:cNvSpPr>
            <a:spLocks noGrp="1"/>
          </p:cNvSpPr>
          <p:nvPr>
            <p:ph type="ftr" sz="quarter" idx="15"/>
          </p:nvPr>
        </p:nvSpPr>
        <p:spPr/>
        <p:txBody>
          <a:bodyPr/>
          <a:lstStyle/>
          <a:p>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6</a:t>
            </a:fld>
            <a:endParaRPr lang="de-DE" dirty="0"/>
          </a:p>
        </p:txBody>
      </p:sp>
      <p:pic>
        <p:nvPicPr>
          <p:cNvPr id="7" name="Grafik 6"/>
          <p:cNvPicPr>
            <a:picLocks noChangeAspect="1"/>
          </p:cNvPicPr>
          <p:nvPr/>
        </p:nvPicPr>
        <p:blipFill>
          <a:blip r:embed="rId2"/>
          <a:stretch>
            <a:fillRect/>
          </a:stretch>
        </p:blipFill>
        <p:spPr>
          <a:xfrm>
            <a:off x="6895743" y="1002368"/>
            <a:ext cx="5106113" cy="4153480"/>
          </a:xfrm>
          <a:prstGeom prst="rect">
            <a:avLst/>
          </a:prstGeom>
        </p:spPr>
      </p:pic>
      <p:pic>
        <p:nvPicPr>
          <p:cNvPr id="8" name="Grafik 7"/>
          <p:cNvPicPr>
            <a:picLocks noChangeAspect="1"/>
          </p:cNvPicPr>
          <p:nvPr/>
        </p:nvPicPr>
        <p:blipFill>
          <a:blip r:embed="rId3"/>
          <a:stretch>
            <a:fillRect/>
          </a:stretch>
        </p:blipFill>
        <p:spPr>
          <a:xfrm>
            <a:off x="1812000" y="3962252"/>
            <a:ext cx="5163271" cy="2114845"/>
          </a:xfrm>
          <a:prstGeom prst="rect">
            <a:avLst/>
          </a:prstGeom>
        </p:spPr>
      </p:pic>
      <p:sp>
        <p:nvSpPr>
          <p:cNvPr id="6" name="Inhaltsplatzhalter 5"/>
          <p:cNvSpPr>
            <a:spLocks noGrp="1"/>
          </p:cNvSpPr>
          <p:nvPr>
            <p:ph idx="1"/>
          </p:nvPr>
        </p:nvSpPr>
        <p:spPr>
          <a:xfrm>
            <a:off x="479780" y="1096930"/>
            <a:ext cx="6873520" cy="5104490"/>
          </a:xfrm>
        </p:spPr>
        <p:txBody>
          <a:bodyPr/>
          <a:lstStyle/>
          <a:p>
            <a:r>
              <a:rPr lang="de-DE" b="0" dirty="0" err="1" smtClean="0"/>
              <a:t>Recent</a:t>
            </a:r>
            <a:r>
              <a:rPr lang="de-DE" b="0" dirty="0" smtClean="0"/>
              <a:t> </a:t>
            </a:r>
            <a:r>
              <a:rPr lang="de-DE" b="0" dirty="0" err="1" smtClean="0"/>
              <a:t>development</a:t>
            </a:r>
            <a:r>
              <a:rPr lang="de-DE" b="0" dirty="0" smtClean="0"/>
              <a:t> </a:t>
            </a:r>
            <a:r>
              <a:rPr lang="de-DE" b="0" dirty="0" err="1" smtClean="0"/>
              <a:t>of</a:t>
            </a:r>
            <a:r>
              <a:rPr lang="de-DE" b="0" dirty="0" smtClean="0"/>
              <a:t> a </a:t>
            </a:r>
            <a:r>
              <a:rPr lang="de-DE" b="0" dirty="0" err="1" smtClean="0"/>
              <a:t>compact</a:t>
            </a:r>
            <a:r>
              <a:rPr lang="de-DE" b="0" dirty="0" smtClean="0"/>
              <a:t> TOF </a:t>
            </a:r>
            <a:r>
              <a:rPr lang="de-DE" b="0" dirty="0" err="1" smtClean="0"/>
              <a:t>mass</a:t>
            </a:r>
            <a:r>
              <a:rPr lang="de-DE" b="0" dirty="0" smtClean="0"/>
              <a:t> </a:t>
            </a:r>
            <a:r>
              <a:rPr lang="de-DE" b="0" dirty="0" err="1" smtClean="0"/>
              <a:t>spectrometer</a:t>
            </a:r>
            <a:r>
              <a:rPr lang="de-DE" b="0" dirty="0" smtClean="0"/>
              <a:t> </a:t>
            </a:r>
            <a:r>
              <a:rPr lang="de-DE" b="0" dirty="0" err="1" smtClean="0"/>
              <a:t>by</a:t>
            </a:r>
            <a:r>
              <a:rPr lang="de-DE" b="0" dirty="0" smtClean="0"/>
              <a:t> a </a:t>
            </a:r>
            <a:r>
              <a:rPr lang="de-DE" b="0" dirty="0" err="1" smtClean="0"/>
              <a:t>swiss</a:t>
            </a:r>
            <a:r>
              <a:rPr lang="de-DE" b="0" dirty="0" smtClean="0"/>
              <a:t> </a:t>
            </a:r>
            <a:r>
              <a:rPr lang="de-DE" b="0" dirty="0" err="1" smtClean="0"/>
              <a:t>company</a:t>
            </a:r>
            <a:endParaRPr lang="de-DE" b="0" dirty="0" smtClean="0"/>
          </a:p>
          <a:p>
            <a:r>
              <a:rPr lang="de-DE" b="0" dirty="0" err="1" smtClean="0"/>
              <a:t>Offer</a:t>
            </a:r>
            <a:r>
              <a:rPr lang="de-DE" b="0" dirty="0" smtClean="0"/>
              <a:t> </a:t>
            </a:r>
            <a:r>
              <a:rPr lang="de-DE" b="0" dirty="0" err="1" smtClean="0"/>
              <a:t>for</a:t>
            </a:r>
            <a:r>
              <a:rPr lang="de-DE" b="0" dirty="0" smtClean="0"/>
              <a:t> a </a:t>
            </a:r>
            <a:r>
              <a:rPr lang="de-DE" b="0" dirty="0" err="1" smtClean="0"/>
              <a:t>test</a:t>
            </a:r>
            <a:r>
              <a:rPr lang="de-DE" b="0" dirty="0" smtClean="0"/>
              <a:t> </a:t>
            </a:r>
            <a:r>
              <a:rPr lang="de-DE" b="0" dirty="0" err="1" smtClean="0"/>
              <a:t>operation</a:t>
            </a:r>
            <a:r>
              <a:rPr lang="de-DE" b="0" dirty="0" smtClean="0"/>
              <a:t> in OP2.1 at </a:t>
            </a:r>
            <a:r>
              <a:rPr lang="de-DE" b="0" dirty="0" err="1" smtClean="0"/>
              <a:t>the</a:t>
            </a:r>
            <a:r>
              <a:rPr lang="de-DE" b="0" dirty="0" smtClean="0"/>
              <a:t> DRGA</a:t>
            </a:r>
          </a:p>
          <a:p>
            <a:r>
              <a:rPr lang="de-DE" b="0" dirty="0" smtClean="0"/>
              <a:t>Device </a:t>
            </a:r>
            <a:r>
              <a:rPr lang="de-DE" b="0" dirty="0" err="1" smtClean="0"/>
              <a:t>promises</a:t>
            </a:r>
            <a:r>
              <a:rPr lang="de-DE" b="0" dirty="0" smtClean="0"/>
              <a:t> fast </a:t>
            </a:r>
            <a:r>
              <a:rPr lang="de-DE" b="0" dirty="0" err="1" smtClean="0"/>
              <a:t>scans</a:t>
            </a:r>
            <a:r>
              <a:rPr lang="de-DE" b="0" dirty="0"/>
              <a:t> </a:t>
            </a:r>
            <a:r>
              <a:rPr lang="de-DE" b="0" dirty="0" err="1" smtClean="0"/>
              <a:t>and</a:t>
            </a:r>
            <a:r>
              <a:rPr lang="de-DE" b="0" dirty="0" smtClean="0"/>
              <a:t> high </a:t>
            </a:r>
            <a:r>
              <a:rPr lang="de-DE" b="0" dirty="0" err="1" smtClean="0"/>
              <a:t>resolution</a:t>
            </a:r>
            <a:r>
              <a:rPr lang="de-DE" b="0" dirty="0" smtClean="0"/>
              <a:t> at </a:t>
            </a:r>
            <a:r>
              <a:rPr lang="de-DE" b="0" dirty="0" err="1" smtClean="0"/>
              <a:t>low</a:t>
            </a:r>
            <a:r>
              <a:rPr lang="de-DE" b="0" dirty="0" smtClean="0"/>
              <a:t> </a:t>
            </a:r>
            <a:r>
              <a:rPr lang="de-DE" b="0" dirty="0" err="1" smtClean="0"/>
              <a:t>masses</a:t>
            </a:r>
            <a:r>
              <a:rPr lang="de-DE" b="0" dirty="0" smtClean="0"/>
              <a:t> (H/D/T/He)</a:t>
            </a:r>
            <a:endParaRPr lang="de-DE" b="0" dirty="0"/>
          </a:p>
          <a:p>
            <a:r>
              <a:rPr lang="de-DE" b="0" dirty="0" err="1" smtClean="0"/>
              <a:t>Recent</a:t>
            </a:r>
            <a:r>
              <a:rPr lang="de-DE" b="0" dirty="0" smtClean="0"/>
              <a:t> </a:t>
            </a:r>
            <a:r>
              <a:rPr lang="de-DE" b="0" dirty="0" err="1" smtClean="0"/>
              <a:t>Publication</a:t>
            </a:r>
            <a:r>
              <a:rPr lang="de-DE" b="0" dirty="0"/>
              <a:t> </a:t>
            </a:r>
            <a:r>
              <a:rPr lang="de-DE" b="0" dirty="0" smtClean="0"/>
              <a:t>in </a:t>
            </a:r>
            <a:r>
              <a:rPr lang="de-DE" b="0" dirty="0" err="1" smtClean="0"/>
              <a:t>Chimia</a:t>
            </a:r>
            <a:r>
              <a:rPr lang="de-DE" b="0" dirty="0" smtClean="0"/>
              <a:t> DOI:10.2533/chimia.2022.52</a:t>
            </a:r>
            <a:endParaRPr lang="de-DE" b="0" dirty="0"/>
          </a:p>
        </p:txBody>
      </p:sp>
    </p:spTree>
    <p:extLst>
      <p:ext uri="{BB962C8B-B14F-4D97-AF65-F5344CB8AC3E}">
        <p14:creationId xmlns:p14="http://schemas.microsoft.com/office/powerpoint/2010/main" val="3879151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Geos_009: </a:t>
            </a:r>
            <a:r>
              <a:rPr lang="en-US" dirty="0"/>
              <a:t>Calibration of key neutral gas diagnostics and quantities: PV </a:t>
            </a:r>
            <a:r>
              <a:rPr lang="en-US" dirty="0" smtClean="0"/>
              <a:t>volume, </a:t>
            </a:r>
            <a:r>
              <a:rPr lang="en-US" dirty="0"/>
              <a:t>Valves, pressure gauges, pumping speeds</a:t>
            </a:r>
            <a:endParaRPr lang="de-DE" dirty="0"/>
          </a:p>
        </p:txBody>
      </p:sp>
      <p:sp>
        <p:nvSpPr>
          <p:cNvPr id="3" name="Datumsplatzhalter 2"/>
          <p:cNvSpPr>
            <a:spLocks noGrp="1"/>
          </p:cNvSpPr>
          <p:nvPr>
            <p:ph type="dt" sz="half" idx="14"/>
          </p:nvPr>
        </p:nvSpPr>
        <p:spPr/>
        <p:txBody>
          <a:bodyPr/>
          <a:lstStyle/>
          <a:p>
            <a:fld id="{6F4EBBD8-A576-4697-90A8-A3A1DA1E14A9}" type="datetime1">
              <a:rPr lang="de-DE" smtClean="0"/>
              <a:t>13.04.2022</a:t>
            </a:fld>
            <a:endParaRPr lang="de-DE" dirty="0"/>
          </a:p>
        </p:txBody>
      </p:sp>
      <p:sp>
        <p:nvSpPr>
          <p:cNvPr id="4" name="Fußzeilenplatzhalter 3"/>
          <p:cNvSpPr>
            <a:spLocks noGrp="1"/>
          </p:cNvSpPr>
          <p:nvPr>
            <p:ph type="ftr" sz="quarter" idx="15"/>
          </p:nvPr>
        </p:nvSpPr>
        <p:spPr/>
        <p:txBody>
          <a:bodyPr/>
          <a:lstStyle/>
          <a:p>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7</a:t>
            </a:fld>
            <a:endParaRPr lang="de-DE" dirty="0"/>
          </a:p>
        </p:txBody>
      </p:sp>
      <p:sp>
        <p:nvSpPr>
          <p:cNvPr id="6" name="Inhaltsplatzhalter 5"/>
          <p:cNvSpPr>
            <a:spLocks noGrp="1"/>
          </p:cNvSpPr>
          <p:nvPr>
            <p:ph idx="1"/>
          </p:nvPr>
        </p:nvSpPr>
        <p:spPr/>
        <p:txBody>
          <a:bodyPr/>
          <a:lstStyle/>
          <a:p>
            <a:r>
              <a:rPr lang="de-DE" dirty="0" smtClean="0"/>
              <a:t>Goal: </a:t>
            </a:r>
            <a:r>
              <a:rPr lang="de-DE" dirty="0" err="1" smtClean="0"/>
              <a:t>full</a:t>
            </a:r>
            <a:r>
              <a:rPr lang="de-DE" dirty="0" smtClean="0"/>
              <a:t> </a:t>
            </a:r>
            <a:r>
              <a:rPr lang="de-DE" dirty="0" err="1" smtClean="0"/>
              <a:t>accountance</a:t>
            </a:r>
            <a:r>
              <a:rPr lang="de-DE" dirty="0" smtClean="0"/>
              <a:t> </a:t>
            </a:r>
            <a:r>
              <a:rPr lang="de-DE" dirty="0" err="1" smtClean="0"/>
              <a:t>of</a:t>
            </a:r>
            <a:r>
              <a:rPr lang="de-DE" dirty="0" smtClean="0"/>
              <a:t> gas in- </a:t>
            </a:r>
            <a:r>
              <a:rPr lang="de-DE" dirty="0" err="1" smtClean="0"/>
              <a:t>and</a:t>
            </a:r>
            <a:r>
              <a:rPr lang="de-DE" dirty="0" smtClean="0"/>
              <a:t> </a:t>
            </a:r>
            <a:r>
              <a:rPr lang="de-DE" dirty="0" err="1" smtClean="0"/>
              <a:t>output</a:t>
            </a:r>
            <a:r>
              <a:rPr lang="de-DE" dirty="0" smtClean="0"/>
              <a:t> </a:t>
            </a:r>
            <a:r>
              <a:rPr lang="de-DE" dirty="0" err="1" smtClean="0"/>
              <a:t>of</a:t>
            </a:r>
            <a:r>
              <a:rPr lang="de-DE" dirty="0" smtClean="0"/>
              <a:t> W7-X, </a:t>
            </a:r>
            <a:r>
              <a:rPr lang="de-DE" dirty="0" err="1" smtClean="0"/>
              <a:t>common</a:t>
            </a:r>
            <a:r>
              <a:rPr lang="de-DE" dirty="0" smtClean="0"/>
              <a:t> </a:t>
            </a:r>
            <a:r>
              <a:rPr lang="de-DE" dirty="0" err="1" smtClean="0"/>
              <a:t>standard</a:t>
            </a:r>
            <a:r>
              <a:rPr lang="de-DE" dirty="0" smtClean="0"/>
              <a:t> </a:t>
            </a:r>
            <a:r>
              <a:rPr lang="de-DE" dirty="0" err="1" smtClean="0"/>
              <a:t>for</a:t>
            </a:r>
            <a:r>
              <a:rPr lang="de-DE" dirty="0" smtClean="0"/>
              <a:t> </a:t>
            </a:r>
            <a:r>
              <a:rPr lang="de-DE" dirty="0" err="1" smtClean="0"/>
              <a:t>pressure</a:t>
            </a:r>
            <a:r>
              <a:rPr lang="de-DE" dirty="0" smtClean="0"/>
              <a:t> </a:t>
            </a:r>
            <a:r>
              <a:rPr lang="de-DE" dirty="0" err="1" smtClean="0"/>
              <a:t>measurement</a:t>
            </a:r>
            <a:r>
              <a:rPr lang="de-DE" dirty="0" smtClean="0"/>
              <a:t>, simple </a:t>
            </a:r>
            <a:r>
              <a:rPr lang="de-DE" dirty="0" err="1" smtClean="0"/>
              <a:t>calibrated</a:t>
            </a:r>
            <a:r>
              <a:rPr lang="de-DE" dirty="0" smtClean="0"/>
              <a:t> </a:t>
            </a:r>
            <a:r>
              <a:rPr lang="de-DE" dirty="0" err="1" smtClean="0"/>
              <a:t>data</a:t>
            </a:r>
            <a:r>
              <a:rPr lang="de-DE" dirty="0" smtClean="0"/>
              <a:t> </a:t>
            </a:r>
            <a:r>
              <a:rPr lang="de-DE" dirty="0" err="1" smtClean="0"/>
              <a:t>availability</a:t>
            </a:r>
            <a:endParaRPr lang="de-DE" dirty="0" smtClean="0"/>
          </a:p>
          <a:p>
            <a:r>
              <a:rPr lang="de-DE" dirty="0" smtClean="0"/>
              <a:t>Part </a:t>
            </a:r>
            <a:r>
              <a:rPr lang="de-DE" dirty="0" err="1" smtClean="0"/>
              <a:t>of</a:t>
            </a:r>
            <a:r>
              <a:rPr lang="de-DE" dirty="0" smtClean="0"/>
              <a:t> a larger </a:t>
            </a:r>
            <a:r>
              <a:rPr lang="de-DE" dirty="0" err="1" smtClean="0"/>
              <a:t>undertaking</a:t>
            </a:r>
            <a:r>
              <a:rPr lang="de-DE" dirty="0" smtClean="0"/>
              <a:t>, </a:t>
            </a:r>
            <a:r>
              <a:rPr lang="de-DE" dirty="0" err="1" smtClean="0"/>
              <a:t>parts</a:t>
            </a:r>
            <a:r>
              <a:rPr lang="de-DE" dirty="0" smtClean="0"/>
              <a:t>:</a:t>
            </a:r>
          </a:p>
          <a:p>
            <a:pPr lvl="1"/>
            <a:r>
              <a:rPr lang="de-DE" dirty="0" smtClean="0"/>
              <a:t>Measurement </a:t>
            </a:r>
            <a:r>
              <a:rPr lang="de-DE" dirty="0" err="1" smtClean="0"/>
              <a:t>of</a:t>
            </a:r>
            <a:r>
              <a:rPr lang="de-DE" dirty="0" smtClean="0"/>
              <a:t> PV </a:t>
            </a:r>
            <a:r>
              <a:rPr lang="de-DE" dirty="0" err="1" smtClean="0"/>
              <a:t>volume</a:t>
            </a:r>
            <a:r>
              <a:rPr lang="de-DE" dirty="0" smtClean="0">
                <a:sym typeface="Wingdings" panose="05000000000000000000" pitchFamily="2" charset="2"/>
              </a:rPr>
              <a:t> </a:t>
            </a:r>
            <a:endParaRPr lang="de-DE" dirty="0"/>
          </a:p>
          <a:p>
            <a:pPr lvl="1"/>
            <a:r>
              <a:rPr lang="de-DE" dirty="0" err="1" smtClean="0"/>
              <a:t>Calibration</a:t>
            </a:r>
            <a:r>
              <a:rPr lang="de-DE" dirty="0" smtClean="0"/>
              <a:t> </a:t>
            </a:r>
            <a:r>
              <a:rPr lang="de-DE" dirty="0" err="1" smtClean="0"/>
              <a:t>of</a:t>
            </a:r>
            <a:r>
              <a:rPr lang="de-DE" dirty="0" smtClean="0"/>
              <a:t> </a:t>
            </a:r>
            <a:r>
              <a:rPr lang="de-DE" dirty="0" err="1" smtClean="0"/>
              <a:t>pressure</a:t>
            </a:r>
            <a:r>
              <a:rPr lang="de-DE" dirty="0" smtClean="0"/>
              <a:t> </a:t>
            </a:r>
            <a:r>
              <a:rPr lang="de-DE" dirty="0" err="1" smtClean="0"/>
              <a:t>sensors</a:t>
            </a:r>
            <a:endParaRPr lang="de-DE" dirty="0" smtClean="0">
              <a:sym typeface="Wingdings" panose="05000000000000000000" pitchFamily="2" charset="2"/>
            </a:endParaRPr>
          </a:p>
          <a:p>
            <a:pPr lvl="1"/>
            <a:r>
              <a:rPr lang="de-DE" dirty="0" err="1" smtClean="0">
                <a:sym typeface="Wingdings" panose="05000000000000000000" pitchFamily="2" charset="2"/>
              </a:rPr>
              <a:t>Calibration</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gas </a:t>
            </a:r>
            <a:r>
              <a:rPr lang="de-DE" dirty="0" err="1" smtClean="0">
                <a:sym typeface="Wingdings" panose="05000000000000000000" pitchFamily="2" charset="2"/>
              </a:rPr>
              <a:t>valves</a:t>
            </a:r>
            <a:endParaRPr lang="de-DE" dirty="0" smtClean="0"/>
          </a:p>
          <a:p>
            <a:pPr lvl="1"/>
            <a:r>
              <a:rPr lang="de-DE" dirty="0" smtClean="0"/>
              <a:t>Measurement </a:t>
            </a:r>
            <a:r>
              <a:rPr lang="de-DE" dirty="0" err="1" smtClean="0"/>
              <a:t>of</a:t>
            </a:r>
            <a:r>
              <a:rPr lang="de-DE" dirty="0" smtClean="0"/>
              <a:t> </a:t>
            </a:r>
            <a:r>
              <a:rPr lang="de-DE" dirty="0" err="1" smtClean="0"/>
              <a:t>pumping</a:t>
            </a:r>
            <a:r>
              <a:rPr lang="de-DE" dirty="0" smtClean="0"/>
              <a:t> </a:t>
            </a:r>
            <a:r>
              <a:rPr lang="de-DE" dirty="0" err="1" smtClean="0"/>
              <a:t>speed</a:t>
            </a:r>
            <a:r>
              <a:rPr lang="de-DE" dirty="0" smtClean="0"/>
              <a:t> (TMPs, CVPs) at relevant </a:t>
            </a:r>
            <a:r>
              <a:rPr lang="de-DE" dirty="0" err="1" smtClean="0"/>
              <a:t>positions</a:t>
            </a:r>
            <a:r>
              <a:rPr lang="de-DE" dirty="0" smtClean="0"/>
              <a:t> </a:t>
            </a:r>
            <a:r>
              <a:rPr lang="de-DE" dirty="0" err="1" smtClean="0"/>
              <a:t>and</a:t>
            </a:r>
            <a:r>
              <a:rPr lang="de-DE" dirty="0" smtClean="0"/>
              <a:t> </a:t>
            </a:r>
            <a:r>
              <a:rPr lang="de-DE" dirty="0" err="1" smtClean="0"/>
              <a:t>scenarios</a:t>
            </a:r>
            <a:endParaRPr lang="de-DE" dirty="0" smtClean="0"/>
          </a:p>
          <a:p>
            <a:pPr lvl="1"/>
            <a:r>
              <a:rPr lang="de-DE" dirty="0" err="1" smtClean="0"/>
              <a:t>Influence</a:t>
            </a:r>
            <a:r>
              <a:rPr lang="de-DE" dirty="0" smtClean="0"/>
              <a:t> </a:t>
            </a:r>
            <a:r>
              <a:rPr lang="de-DE" dirty="0" err="1" smtClean="0"/>
              <a:t>of</a:t>
            </a:r>
            <a:r>
              <a:rPr lang="de-DE" dirty="0" smtClean="0"/>
              <a:t> </a:t>
            </a:r>
            <a:r>
              <a:rPr lang="de-DE" dirty="0" err="1" smtClean="0"/>
              <a:t>the</a:t>
            </a:r>
            <a:r>
              <a:rPr lang="de-DE" dirty="0" smtClean="0"/>
              <a:t> NBI on </a:t>
            </a:r>
            <a:r>
              <a:rPr lang="de-DE" dirty="0" err="1" smtClean="0"/>
              <a:t>neutrals</a:t>
            </a:r>
            <a:r>
              <a:rPr lang="de-DE" dirty="0" smtClean="0"/>
              <a:t> in </a:t>
            </a:r>
            <a:r>
              <a:rPr lang="de-DE" dirty="0" err="1" smtClean="0"/>
              <a:t>the</a:t>
            </a:r>
            <a:r>
              <a:rPr lang="de-DE" dirty="0" smtClean="0"/>
              <a:t> </a:t>
            </a:r>
            <a:r>
              <a:rPr lang="de-DE" dirty="0" err="1" smtClean="0"/>
              <a:t>torus</a:t>
            </a:r>
            <a:r>
              <a:rPr lang="de-DE" dirty="0" smtClean="0"/>
              <a:t>:</a:t>
            </a:r>
          </a:p>
          <a:p>
            <a:pPr lvl="2"/>
            <a:r>
              <a:rPr lang="de-DE" dirty="0" err="1" smtClean="0"/>
              <a:t>Pumping</a:t>
            </a:r>
            <a:r>
              <a:rPr lang="de-DE" dirty="0"/>
              <a:t> </a:t>
            </a:r>
            <a:r>
              <a:rPr lang="de-DE" dirty="0" smtClean="0"/>
              <a:t>via </a:t>
            </a:r>
            <a:r>
              <a:rPr lang="de-DE" dirty="0" err="1" smtClean="0"/>
              <a:t>getter</a:t>
            </a:r>
            <a:r>
              <a:rPr lang="de-DE" dirty="0" smtClean="0"/>
              <a:t> pump</a:t>
            </a:r>
          </a:p>
          <a:p>
            <a:pPr lvl="2"/>
            <a:r>
              <a:rPr lang="de-DE" dirty="0" err="1" smtClean="0"/>
              <a:t>Neutralizer</a:t>
            </a:r>
            <a:r>
              <a:rPr lang="de-DE" dirty="0" smtClean="0"/>
              <a:t> gas </a:t>
            </a:r>
            <a:r>
              <a:rPr lang="de-DE" dirty="0" err="1" smtClean="0"/>
              <a:t>injection</a:t>
            </a:r>
            <a:r>
              <a:rPr lang="de-DE" dirty="0" smtClean="0"/>
              <a:t> (</a:t>
            </a:r>
            <a:r>
              <a:rPr lang="de-DE" dirty="0" err="1" smtClean="0"/>
              <a:t>with</a:t>
            </a:r>
            <a:r>
              <a:rPr lang="de-DE" dirty="0" smtClean="0"/>
              <a:t> / </a:t>
            </a:r>
            <a:r>
              <a:rPr lang="de-DE" dirty="0" err="1" smtClean="0"/>
              <a:t>without</a:t>
            </a:r>
            <a:r>
              <a:rPr lang="de-DE" dirty="0" smtClean="0"/>
              <a:t> neutral beam?)</a:t>
            </a:r>
          </a:p>
          <a:p>
            <a:pPr lvl="2"/>
            <a:endParaRPr lang="de-DE" dirty="0"/>
          </a:p>
          <a:p>
            <a:pPr lvl="2"/>
            <a:endParaRPr lang="de-DE" dirty="0" smtClean="0"/>
          </a:p>
        </p:txBody>
      </p:sp>
    </p:spTree>
    <p:extLst>
      <p:ext uri="{BB962C8B-B14F-4D97-AF65-F5344CB8AC3E}">
        <p14:creationId xmlns:p14="http://schemas.microsoft.com/office/powerpoint/2010/main" val="1055992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Geos_014: </a:t>
            </a:r>
            <a:r>
              <a:rPr lang="de-DE" dirty="0" err="1" smtClean="0"/>
              <a:t>Accurate</a:t>
            </a:r>
            <a:r>
              <a:rPr lang="de-DE" dirty="0" smtClean="0"/>
              <a:t> </a:t>
            </a:r>
            <a:r>
              <a:rPr lang="de-DE" dirty="0" err="1" smtClean="0"/>
              <a:t>determination</a:t>
            </a:r>
            <a:r>
              <a:rPr lang="de-DE" dirty="0" smtClean="0"/>
              <a:t> </a:t>
            </a:r>
            <a:r>
              <a:rPr lang="de-DE" dirty="0" err="1" smtClean="0"/>
              <a:t>of</a:t>
            </a:r>
            <a:r>
              <a:rPr lang="de-DE" dirty="0" smtClean="0"/>
              <a:t> PV </a:t>
            </a:r>
            <a:r>
              <a:rPr lang="de-DE" dirty="0" err="1" smtClean="0"/>
              <a:t>volume</a:t>
            </a:r>
            <a:endParaRPr lang="de-DE" dirty="0"/>
          </a:p>
        </p:txBody>
      </p:sp>
      <p:sp>
        <p:nvSpPr>
          <p:cNvPr id="3" name="Datumsplatzhalter 2"/>
          <p:cNvSpPr>
            <a:spLocks noGrp="1"/>
          </p:cNvSpPr>
          <p:nvPr>
            <p:ph type="dt" sz="half" idx="14"/>
          </p:nvPr>
        </p:nvSpPr>
        <p:spPr/>
        <p:txBody>
          <a:bodyPr/>
          <a:lstStyle/>
          <a:p>
            <a:fld id="{6F4EBBD8-A576-4697-90A8-A3A1DA1E14A9}" type="datetime1">
              <a:rPr lang="de-DE" smtClean="0"/>
              <a:t>13.04.2022</a:t>
            </a:fld>
            <a:endParaRPr lang="de-DE" dirty="0"/>
          </a:p>
        </p:txBody>
      </p:sp>
      <p:sp>
        <p:nvSpPr>
          <p:cNvPr id="4" name="Fußzeilenplatzhalter 3"/>
          <p:cNvSpPr>
            <a:spLocks noGrp="1"/>
          </p:cNvSpPr>
          <p:nvPr>
            <p:ph type="ftr" sz="quarter" idx="15"/>
          </p:nvPr>
        </p:nvSpPr>
        <p:spPr/>
        <p:txBody>
          <a:bodyPr/>
          <a:lstStyle/>
          <a:p>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8</a:t>
            </a:fld>
            <a:endParaRPr lang="de-DE" dirty="0"/>
          </a:p>
        </p:txBody>
      </p:sp>
      <p:sp>
        <p:nvSpPr>
          <p:cNvPr id="6" name="Inhaltsplatzhalter 5"/>
          <p:cNvSpPr>
            <a:spLocks noGrp="1"/>
          </p:cNvSpPr>
          <p:nvPr>
            <p:ph idx="1"/>
          </p:nvPr>
        </p:nvSpPr>
        <p:spPr/>
        <p:txBody>
          <a:bodyPr/>
          <a:lstStyle/>
          <a:p>
            <a:r>
              <a:rPr lang="de-DE" dirty="0" err="1" smtClean="0"/>
              <a:t>Methods</a:t>
            </a:r>
            <a:r>
              <a:rPr lang="de-DE" dirty="0" smtClean="0"/>
              <a:t>:</a:t>
            </a:r>
          </a:p>
          <a:p>
            <a:pPr lvl="1"/>
            <a:r>
              <a:rPr lang="de-DE" dirty="0" smtClean="0"/>
              <a:t>Expansion </a:t>
            </a:r>
            <a:r>
              <a:rPr lang="de-DE" dirty="0" err="1" smtClean="0"/>
              <a:t>method</a:t>
            </a:r>
            <a:r>
              <a:rPr lang="de-DE" dirty="0" smtClean="0"/>
              <a:t>: </a:t>
            </a:r>
            <a:r>
              <a:rPr lang="de-DE" dirty="0" err="1" smtClean="0"/>
              <a:t>expand</a:t>
            </a:r>
            <a:r>
              <a:rPr lang="de-DE" dirty="0" smtClean="0"/>
              <a:t> </a:t>
            </a:r>
            <a:r>
              <a:rPr lang="de-DE" dirty="0" err="1" smtClean="0"/>
              <a:t>known</a:t>
            </a:r>
            <a:r>
              <a:rPr lang="de-DE" dirty="0" smtClean="0"/>
              <a:t> </a:t>
            </a:r>
            <a:r>
              <a:rPr lang="de-DE" dirty="0" err="1" smtClean="0"/>
              <a:t>amount</a:t>
            </a:r>
            <a:r>
              <a:rPr lang="de-DE" dirty="0" smtClean="0"/>
              <a:t> </a:t>
            </a:r>
            <a:r>
              <a:rPr lang="de-DE" dirty="0" err="1" smtClean="0"/>
              <a:t>of</a:t>
            </a:r>
            <a:r>
              <a:rPr lang="de-DE" dirty="0" smtClean="0"/>
              <a:t> gas </a:t>
            </a:r>
            <a:r>
              <a:rPr lang="de-DE" dirty="0" err="1" smtClean="0"/>
              <a:t>into</a:t>
            </a:r>
            <a:r>
              <a:rPr lang="de-DE" dirty="0" smtClean="0"/>
              <a:t> </a:t>
            </a:r>
            <a:r>
              <a:rPr lang="de-DE" dirty="0" err="1" smtClean="0"/>
              <a:t>unpumped</a:t>
            </a:r>
            <a:r>
              <a:rPr lang="de-DE" dirty="0" smtClean="0"/>
              <a:t> PV </a:t>
            </a:r>
            <a:r>
              <a:rPr lang="de-DE" dirty="0" err="1" smtClean="0"/>
              <a:t>and</a:t>
            </a:r>
            <a:r>
              <a:rPr lang="de-DE" dirty="0" smtClean="0"/>
              <a:t> </a:t>
            </a:r>
            <a:r>
              <a:rPr lang="de-DE" dirty="0" err="1" smtClean="0"/>
              <a:t>measure</a:t>
            </a:r>
            <a:r>
              <a:rPr lang="de-DE" dirty="0" smtClean="0"/>
              <a:t> </a:t>
            </a:r>
            <a:r>
              <a:rPr lang="de-DE" dirty="0" err="1" smtClean="0"/>
              <a:t>resulting</a:t>
            </a:r>
            <a:r>
              <a:rPr lang="de-DE" dirty="0" smtClean="0"/>
              <a:t> </a:t>
            </a:r>
            <a:r>
              <a:rPr lang="de-DE" dirty="0" err="1" smtClean="0"/>
              <a:t>pressure</a:t>
            </a:r>
            <a:endParaRPr lang="de-DE" dirty="0" smtClean="0"/>
          </a:p>
          <a:p>
            <a:pPr lvl="1"/>
            <a:r>
              <a:rPr lang="de-DE" dirty="0" err="1" smtClean="0"/>
              <a:t>Injection</a:t>
            </a:r>
            <a:r>
              <a:rPr lang="de-DE" dirty="0" smtClean="0"/>
              <a:t> </a:t>
            </a:r>
            <a:r>
              <a:rPr lang="de-DE" dirty="0" err="1" smtClean="0"/>
              <a:t>method</a:t>
            </a:r>
            <a:r>
              <a:rPr lang="de-DE" dirty="0" smtClean="0"/>
              <a:t>: </a:t>
            </a:r>
            <a:r>
              <a:rPr lang="de-DE" dirty="0" err="1" smtClean="0"/>
              <a:t>inject</a:t>
            </a:r>
            <a:r>
              <a:rPr lang="de-DE" dirty="0" smtClean="0"/>
              <a:t> </a:t>
            </a:r>
            <a:r>
              <a:rPr lang="de-DE" dirty="0" err="1" smtClean="0"/>
              <a:t>known</a:t>
            </a:r>
            <a:r>
              <a:rPr lang="de-DE" dirty="0" smtClean="0"/>
              <a:t> </a:t>
            </a:r>
            <a:r>
              <a:rPr lang="de-DE" dirty="0" err="1" smtClean="0"/>
              <a:t>flux</a:t>
            </a:r>
            <a:r>
              <a:rPr lang="de-DE" dirty="0" smtClean="0"/>
              <a:t> </a:t>
            </a:r>
            <a:r>
              <a:rPr lang="de-DE" dirty="0" err="1" smtClean="0"/>
              <a:t>of</a:t>
            </a:r>
            <a:r>
              <a:rPr lang="de-DE" dirty="0" smtClean="0"/>
              <a:t> gas </a:t>
            </a:r>
            <a:r>
              <a:rPr lang="de-DE" dirty="0" err="1" smtClean="0"/>
              <a:t>for</a:t>
            </a:r>
            <a:r>
              <a:rPr lang="de-DE" dirty="0" smtClean="0"/>
              <a:t> </a:t>
            </a:r>
            <a:r>
              <a:rPr lang="de-DE" dirty="0" err="1" smtClean="0"/>
              <a:t>known</a:t>
            </a:r>
            <a:r>
              <a:rPr lang="de-DE" dirty="0" smtClean="0"/>
              <a:t> </a:t>
            </a:r>
            <a:r>
              <a:rPr lang="de-DE" dirty="0" err="1" smtClean="0"/>
              <a:t>amount</a:t>
            </a:r>
            <a:r>
              <a:rPr lang="de-DE" dirty="0" smtClean="0"/>
              <a:t> </a:t>
            </a:r>
            <a:r>
              <a:rPr lang="de-DE" dirty="0" err="1" smtClean="0"/>
              <a:t>of</a:t>
            </a:r>
            <a:r>
              <a:rPr lang="de-DE" dirty="0" smtClean="0"/>
              <a:t> time, </a:t>
            </a:r>
            <a:r>
              <a:rPr lang="de-DE" dirty="0" err="1" smtClean="0"/>
              <a:t>measure</a:t>
            </a:r>
            <a:r>
              <a:rPr lang="de-DE" dirty="0" smtClean="0"/>
              <a:t> </a:t>
            </a:r>
            <a:r>
              <a:rPr lang="de-DE" dirty="0" err="1" smtClean="0"/>
              <a:t>resulting</a:t>
            </a:r>
            <a:r>
              <a:rPr lang="de-DE" dirty="0" smtClean="0"/>
              <a:t> </a:t>
            </a:r>
            <a:r>
              <a:rPr lang="de-DE" dirty="0" err="1" smtClean="0"/>
              <a:t>pressure</a:t>
            </a:r>
            <a:endParaRPr lang="de-DE" dirty="0" smtClean="0"/>
          </a:p>
          <a:p>
            <a:pPr lvl="1"/>
            <a:r>
              <a:rPr lang="de-DE" dirty="0" err="1" smtClean="0"/>
              <a:t>Modelling</a:t>
            </a:r>
            <a:r>
              <a:rPr lang="de-DE" dirty="0" smtClean="0"/>
              <a:t>: </a:t>
            </a:r>
            <a:r>
              <a:rPr lang="de-DE" dirty="0" err="1" smtClean="0"/>
              <a:t>Derive</a:t>
            </a:r>
            <a:r>
              <a:rPr lang="de-DE" dirty="0" smtClean="0"/>
              <a:t> </a:t>
            </a:r>
            <a:r>
              <a:rPr lang="de-DE" dirty="0" err="1" smtClean="0"/>
              <a:t>volume</a:t>
            </a:r>
            <a:r>
              <a:rPr lang="de-DE" dirty="0" smtClean="0"/>
              <a:t> </a:t>
            </a:r>
            <a:r>
              <a:rPr lang="de-DE" dirty="0" err="1" smtClean="0"/>
              <a:t>from</a:t>
            </a:r>
            <a:r>
              <a:rPr lang="de-DE" dirty="0" smtClean="0"/>
              <a:t> DMU </a:t>
            </a:r>
            <a:r>
              <a:rPr lang="de-DE" dirty="0" smtClean="0">
                <a:sym typeface="Wingdings" panose="05000000000000000000" pitchFamily="2" charset="2"/>
              </a:rPr>
              <a:t> </a:t>
            </a:r>
            <a:r>
              <a:rPr lang="de-DE" dirty="0" err="1" smtClean="0">
                <a:sym typeface="Wingdings" panose="05000000000000000000" pitchFamily="2" charset="2"/>
              </a:rPr>
              <a:t>deemed</a:t>
            </a:r>
            <a:r>
              <a:rPr lang="de-DE" dirty="0" smtClean="0">
                <a:sym typeface="Wingdings" panose="05000000000000000000" pitchFamily="2" charset="2"/>
              </a:rPr>
              <a:t> not </a:t>
            </a:r>
            <a:r>
              <a:rPr lang="de-DE" dirty="0" err="1" smtClean="0">
                <a:sym typeface="Wingdings" panose="05000000000000000000" pitchFamily="2" charset="2"/>
              </a:rPr>
              <a:t>feasible</a:t>
            </a:r>
            <a:r>
              <a:rPr lang="de-DE" dirty="0" smtClean="0">
                <a:sym typeface="Wingdings" panose="05000000000000000000" pitchFamily="2" charset="2"/>
              </a:rPr>
              <a:t> </a:t>
            </a:r>
            <a:r>
              <a:rPr lang="de-DE" dirty="0" err="1" smtClean="0">
                <a:sym typeface="Wingdings" panose="05000000000000000000" pitchFamily="2" charset="2"/>
              </a:rPr>
              <a:t>by</a:t>
            </a:r>
            <a:r>
              <a:rPr lang="de-DE" dirty="0" smtClean="0">
                <a:sym typeface="Wingdings" panose="05000000000000000000" pitchFamily="2" charset="2"/>
              </a:rPr>
              <a:t> DE</a:t>
            </a:r>
          </a:p>
          <a:p>
            <a:endParaRPr lang="de-DE" dirty="0" smtClean="0">
              <a:sym typeface="Wingdings" panose="05000000000000000000" pitchFamily="2" charset="2"/>
            </a:endParaRPr>
          </a:p>
        </p:txBody>
      </p:sp>
    </p:spTree>
    <p:extLst>
      <p:ext uri="{BB962C8B-B14F-4D97-AF65-F5344CB8AC3E}">
        <p14:creationId xmlns:p14="http://schemas.microsoft.com/office/powerpoint/2010/main" val="2706034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Geos_016: </a:t>
            </a:r>
            <a:r>
              <a:rPr lang="de-DE" dirty="0" err="1" smtClean="0"/>
              <a:t>Pumping</a:t>
            </a:r>
            <a:r>
              <a:rPr lang="de-DE" dirty="0" smtClean="0"/>
              <a:t> </a:t>
            </a:r>
            <a:r>
              <a:rPr lang="de-DE" dirty="0" err="1" smtClean="0"/>
              <a:t>speed</a:t>
            </a:r>
            <a:r>
              <a:rPr lang="de-DE" dirty="0" smtClean="0"/>
              <a:t> </a:t>
            </a:r>
            <a:r>
              <a:rPr lang="de-DE" dirty="0" err="1" smtClean="0"/>
              <a:t>determination</a:t>
            </a:r>
            <a:endParaRPr lang="de-DE" dirty="0"/>
          </a:p>
        </p:txBody>
      </p:sp>
      <p:sp>
        <p:nvSpPr>
          <p:cNvPr id="3" name="Datumsplatzhalter 2"/>
          <p:cNvSpPr>
            <a:spLocks noGrp="1"/>
          </p:cNvSpPr>
          <p:nvPr>
            <p:ph type="dt" sz="half" idx="14"/>
          </p:nvPr>
        </p:nvSpPr>
        <p:spPr/>
        <p:txBody>
          <a:bodyPr/>
          <a:lstStyle/>
          <a:p>
            <a:fld id="{6F4EBBD8-A576-4697-90A8-A3A1DA1E14A9}" type="datetime1">
              <a:rPr lang="de-DE" smtClean="0"/>
              <a:t>13.04.2022</a:t>
            </a:fld>
            <a:endParaRPr lang="de-DE" dirty="0"/>
          </a:p>
        </p:txBody>
      </p:sp>
      <p:sp>
        <p:nvSpPr>
          <p:cNvPr id="4" name="Fußzeilenplatzhalter 3"/>
          <p:cNvSpPr>
            <a:spLocks noGrp="1"/>
          </p:cNvSpPr>
          <p:nvPr>
            <p:ph type="ftr" sz="quarter" idx="15"/>
          </p:nvPr>
        </p:nvSpPr>
        <p:spPr/>
        <p:txBody>
          <a:bodyPr/>
          <a:lstStyle/>
          <a:p>
            <a:endParaRPr lang="de-DE" dirty="0"/>
          </a:p>
        </p:txBody>
      </p:sp>
      <p:sp>
        <p:nvSpPr>
          <p:cNvPr id="5" name="Foliennummernplatzhalter 4"/>
          <p:cNvSpPr>
            <a:spLocks noGrp="1"/>
          </p:cNvSpPr>
          <p:nvPr>
            <p:ph type="sldNum" sz="quarter" idx="16"/>
          </p:nvPr>
        </p:nvSpPr>
        <p:spPr/>
        <p:txBody>
          <a:bodyPr/>
          <a:lstStyle/>
          <a:p>
            <a:fld id="{31AA536C-85F5-4A1B-A111-7CE00A08BCBC}" type="slidenum">
              <a:rPr lang="de-DE" smtClean="0"/>
              <a:pPr/>
              <a:t>9</a:t>
            </a:fld>
            <a:endParaRPr lang="de-DE" dirty="0"/>
          </a:p>
        </p:txBody>
      </p:sp>
      <p:sp>
        <p:nvSpPr>
          <p:cNvPr id="6" name="Inhaltsplatzhalter 5"/>
          <p:cNvSpPr>
            <a:spLocks noGrp="1"/>
          </p:cNvSpPr>
          <p:nvPr>
            <p:ph idx="1"/>
          </p:nvPr>
        </p:nvSpPr>
        <p:spPr>
          <a:xfrm>
            <a:off x="479780" y="1096930"/>
            <a:ext cx="6130570" cy="5104490"/>
          </a:xfrm>
        </p:spPr>
        <p:txBody>
          <a:bodyPr/>
          <a:lstStyle/>
          <a:p>
            <a:r>
              <a:rPr lang="de-DE" dirty="0" err="1" smtClean="0"/>
              <a:t>Methods</a:t>
            </a:r>
            <a:r>
              <a:rPr lang="de-DE" dirty="0" smtClean="0"/>
              <a:t>:</a:t>
            </a:r>
          </a:p>
          <a:p>
            <a:pPr lvl="1"/>
            <a:r>
              <a:rPr lang="de-DE" dirty="0" err="1" smtClean="0"/>
              <a:t>Pumpdown</a:t>
            </a:r>
            <a:r>
              <a:rPr lang="de-DE" dirty="0" smtClean="0"/>
              <a:t> </a:t>
            </a:r>
            <a:r>
              <a:rPr lang="de-DE" dirty="0" err="1" smtClean="0"/>
              <a:t>method</a:t>
            </a:r>
            <a:r>
              <a:rPr lang="de-DE" dirty="0" smtClean="0"/>
              <a:t>: </a:t>
            </a:r>
            <a:r>
              <a:rPr lang="de-DE" dirty="0" err="1" smtClean="0"/>
              <a:t>fill</a:t>
            </a:r>
            <a:r>
              <a:rPr lang="de-DE" dirty="0" smtClean="0"/>
              <a:t> </a:t>
            </a:r>
            <a:r>
              <a:rPr lang="de-DE" dirty="0" err="1" smtClean="0"/>
              <a:t>torus</a:t>
            </a:r>
            <a:r>
              <a:rPr lang="de-DE" dirty="0" smtClean="0"/>
              <a:t> </a:t>
            </a:r>
            <a:r>
              <a:rPr lang="de-DE" dirty="0" err="1" smtClean="0"/>
              <a:t>to</a:t>
            </a:r>
            <a:r>
              <a:rPr lang="de-DE" dirty="0" smtClean="0"/>
              <a:t> a </a:t>
            </a:r>
            <a:r>
              <a:rPr lang="de-DE" dirty="0" err="1" smtClean="0"/>
              <a:t>given</a:t>
            </a:r>
            <a:r>
              <a:rPr lang="de-DE" dirty="0" smtClean="0"/>
              <a:t> </a:t>
            </a:r>
            <a:r>
              <a:rPr lang="de-DE" dirty="0" err="1" smtClean="0"/>
              <a:t>pressure</a:t>
            </a:r>
            <a:r>
              <a:rPr lang="de-DE" dirty="0" smtClean="0"/>
              <a:t>, open TMP </a:t>
            </a:r>
            <a:r>
              <a:rPr lang="de-DE" dirty="0" err="1" smtClean="0"/>
              <a:t>gate</a:t>
            </a:r>
            <a:r>
              <a:rPr lang="de-DE" dirty="0" smtClean="0"/>
              <a:t> </a:t>
            </a:r>
            <a:r>
              <a:rPr lang="de-DE" dirty="0" err="1" smtClean="0"/>
              <a:t>valve</a:t>
            </a:r>
            <a:r>
              <a:rPr lang="de-DE" dirty="0" smtClean="0"/>
              <a:t>(s) </a:t>
            </a:r>
            <a:r>
              <a:rPr lang="de-DE" dirty="0" err="1" smtClean="0"/>
              <a:t>and</a:t>
            </a:r>
            <a:r>
              <a:rPr lang="de-DE" dirty="0" smtClean="0"/>
              <a:t> </a:t>
            </a:r>
            <a:r>
              <a:rPr lang="de-DE" dirty="0" err="1" smtClean="0"/>
              <a:t>measure</a:t>
            </a:r>
            <a:r>
              <a:rPr lang="de-DE" dirty="0" smtClean="0"/>
              <a:t> </a:t>
            </a:r>
            <a:r>
              <a:rPr lang="de-DE" dirty="0" err="1" smtClean="0"/>
              <a:t>pumpdown</a:t>
            </a:r>
            <a:r>
              <a:rPr lang="de-DE" dirty="0" smtClean="0"/>
              <a:t> time </a:t>
            </a:r>
            <a:r>
              <a:rPr lang="de-DE" dirty="0" smtClean="0">
                <a:sym typeface="Wingdings" panose="05000000000000000000" pitchFamily="2" charset="2"/>
              </a:rPr>
              <a:t> not </a:t>
            </a:r>
            <a:r>
              <a:rPr lang="de-DE" dirty="0" err="1" smtClean="0">
                <a:sym typeface="Wingdings" panose="05000000000000000000" pitchFamily="2" charset="2"/>
              </a:rPr>
              <a:t>feasible</a:t>
            </a:r>
            <a:r>
              <a:rPr lang="de-DE" dirty="0" smtClean="0">
                <a:sym typeface="Wingdings" panose="05000000000000000000" pitchFamily="2" charset="2"/>
              </a:rPr>
              <a:t> </a:t>
            </a:r>
            <a:r>
              <a:rPr lang="de-DE" dirty="0" err="1" smtClean="0">
                <a:sym typeface="Wingdings" panose="05000000000000000000" pitchFamily="2" charset="2"/>
              </a:rPr>
              <a:t>for</a:t>
            </a:r>
            <a:r>
              <a:rPr lang="de-DE" dirty="0" smtClean="0">
                <a:sym typeface="Wingdings" panose="05000000000000000000" pitchFamily="2" charset="2"/>
              </a:rPr>
              <a:t> CVPs</a:t>
            </a:r>
            <a:endParaRPr lang="de-DE" dirty="0" smtClean="0"/>
          </a:p>
          <a:p>
            <a:pPr lvl="1"/>
            <a:r>
              <a:rPr lang="de-DE" dirty="0" smtClean="0"/>
              <a:t>Equilibrium </a:t>
            </a:r>
            <a:r>
              <a:rPr lang="de-DE" dirty="0" err="1" smtClean="0"/>
              <a:t>method</a:t>
            </a:r>
            <a:r>
              <a:rPr lang="de-DE" dirty="0" smtClean="0"/>
              <a:t>: </a:t>
            </a:r>
            <a:r>
              <a:rPr lang="de-DE" dirty="0" err="1" smtClean="0"/>
              <a:t>continuous</a:t>
            </a:r>
            <a:r>
              <a:rPr lang="de-DE" dirty="0" smtClean="0"/>
              <a:t> </a:t>
            </a:r>
            <a:r>
              <a:rPr lang="de-DE" dirty="0" err="1" smtClean="0"/>
              <a:t>injection</a:t>
            </a:r>
            <a:r>
              <a:rPr lang="de-DE" dirty="0" smtClean="0"/>
              <a:t> </a:t>
            </a:r>
            <a:r>
              <a:rPr lang="de-DE" dirty="0" err="1" smtClean="0"/>
              <a:t>of</a:t>
            </a:r>
            <a:r>
              <a:rPr lang="de-DE" dirty="0" smtClean="0"/>
              <a:t> gas, </a:t>
            </a:r>
            <a:r>
              <a:rPr lang="de-DE" dirty="0" err="1" smtClean="0"/>
              <a:t>measurement</a:t>
            </a:r>
            <a:r>
              <a:rPr lang="de-DE" dirty="0" smtClean="0"/>
              <a:t> </a:t>
            </a:r>
            <a:r>
              <a:rPr lang="de-DE" dirty="0" err="1" smtClean="0"/>
              <a:t>of</a:t>
            </a:r>
            <a:r>
              <a:rPr lang="de-DE" dirty="0" smtClean="0"/>
              <a:t> </a:t>
            </a:r>
            <a:r>
              <a:rPr lang="de-DE" dirty="0" err="1" smtClean="0"/>
              <a:t>pressure</a:t>
            </a:r>
            <a:r>
              <a:rPr lang="de-DE" dirty="0" smtClean="0"/>
              <a:t> at intermediate </a:t>
            </a:r>
            <a:r>
              <a:rPr lang="de-DE" dirty="0" err="1" smtClean="0"/>
              <a:t>positions</a:t>
            </a:r>
            <a:endParaRPr lang="de-DE" dirty="0" smtClean="0"/>
          </a:p>
          <a:p>
            <a:r>
              <a:rPr lang="de-DE" dirty="0" smtClean="0"/>
              <a:t>Approach:</a:t>
            </a:r>
          </a:p>
          <a:p>
            <a:pPr lvl="1"/>
            <a:r>
              <a:rPr lang="de-DE" dirty="0" err="1" smtClean="0"/>
              <a:t>Measure</a:t>
            </a:r>
            <a:r>
              <a:rPr lang="de-DE" dirty="0" smtClean="0"/>
              <a:t> </a:t>
            </a:r>
            <a:r>
              <a:rPr lang="de-DE" dirty="0" err="1" smtClean="0"/>
              <a:t>for</a:t>
            </a:r>
            <a:r>
              <a:rPr lang="de-DE" dirty="0" smtClean="0"/>
              <a:t> all </a:t>
            </a:r>
            <a:r>
              <a:rPr lang="de-DE" dirty="0" err="1" smtClean="0"/>
              <a:t>pumps</a:t>
            </a:r>
            <a:r>
              <a:rPr lang="de-DE" dirty="0" smtClean="0"/>
              <a:t> at </a:t>
            </a:r>
            <a:r>
              <a:rPr lang="de-DE" dirty="0" err="1" smtClean="0"/>
              <a:t>once</a:t>
            </a:r>
            <a:r>
              <a:rPr lang="de-DE" dirty="0" smtClean="0"/>
              <a:t> </a:t>
            </a:r>
            <a:r>
              <a:rPr lang="de-DE" dirty="0" err="1" smtClean="0"/>
              <a:t>vs</a:t>
            </a:r>
            <a:r>
              <a:rPr lang="de-DE" dirty="0" smtClean="0"/>
              <a:t> </a:t>
            </a:r>
            <a:r>
              <a:rPr lang="de-DE" dirty="0" err="1" smtClean="0"/>
              <a:t>for</a:t>
            </a:r>
            <a:r>
              <a:rPr lang="de-DE" dirty="0" smtClean="0"/>
              <a:t> individual </a:t>
            </a:r>
            <a:r>
              <a:rPr lang="de-DE" dirty="0" err="1" smtClean="0"/>
              <a:t>pumps</a:t>
            </a:r>
            <a:r>
              <a:rPr lang="de-DE" dirty="0" smtClean="0"/>
              <a:t> – </a:t>
            </a:r>
            <a:r>
              <a:rPr lang="de-DE" dirty="0" err="1" smtClean="0"/>
              <a:t>up</a:t>
            </a:r>
            <a:r>
              <a:rPr lang="de-DE" dirty="0" smtClean="0"/>
              <a:t>/</a:t>
            </a:r>
            <a:r>
              <a:rPr lang="de-DE" dirty="0" err="1" smtClean="0"/>
              <a:t>downsides</a:t>
            </a:r>
            <a:r>
              <a:rPr lang="de-DE" dirty="0" smtClean="0"/>
              <a:t>?</a:t>
            </a:r>
          </a:p>
          <a:p>
            <a:pPr lvl="1"/>
            <a:r>
              <a:rPr lang="de-DE" dirty="0" err="1" smtClean="0"/>
              <a:t>Changes</a:t>
            </a:r>
            <a:r>
              <a:rPr lang="de-DE" dirty="0" smtClean="0"/>
              <a:t> </a:t>
            </a:r>
            <a:r>
              <a:rPr lang="de-DE" dirty="0" err="1" smtClean="0"/>
              <a:t>expected</a:t>
            </a:r>
            <a:r>
              <a:rPr lang="de-DE" dirty="0" smtClean="0"/>
              <a:t> </a:t>
            </a:r>
            <a:r>
              <a:rPr lang="de-DE" dirty="0" err="1" smtClean="0"/>
              <a:t>with</a:t>
            </a:r>
            <a:r>
              <a:rPr lang="de-DE" dirty="0" smtClean="0"/>
              <a:t> / </a:t>
            </a:r>
            <a:r>
              <a:rPr lang="de-DE" dirty="0" err="1" smtClean="0"/>
              <a:t>without</a:t>
            </a:r>
            <a:r>
              <a:rPr lang="de-DE" dirty="0" smtClean="0"/>
              <a:t> </a:t>
            </a:r>
            <a:r>
              <a:rPr lang="de-DE" dirty="0" err="1" smtClean="0"/>
              <a:t>plasma</a:t>
            </a:r>
            <a:r>
              <a:rPr lang="de-DE" dirty="0" smtClean="0"/>
              <a:t>?</a:t>
            </a:r>
          </a:p>
          <a:p>
            <a:r>
              <a:rPr lang="de-DE" dirty="0" smtClean="0"/>
              <a:t>Relevant </a:t>
            </a:r>
            <a:r>
              <a:rPr lang="de-DE" dirty="0" err="1" smtClean="0"/>
              <a:t>positions</a:t>
            </a:r>
            <a:r>
              <a:rPr lang="de-DE" dirty="0" smtClean="0"/>
              <a:t> </a:t>
            </a:r>
            <a:r>
              <a:rPr lang="de-DE" dirty="0" err="1" smtClean="0"/>
              <a:t>of</a:t>
            </a:r>
            <a:r>
              <a:rPr lang="de-DE" dirty="0" smtClean="0"/>
              <a:t> </a:t>
            </a:r>
            <a:r>
              <a:rPr lang="de-DE" dirty="0" err="1" smtClean="0"/>
              <a:t>pumping</a:t>
            </a:r>
            <a:r>
              <a:rPr lang="de-DE" dirty="0" smtClean="0"/>
              <a:t> </a:t>
            </a:r>
            <a:r>
              <a:rPr lang="de-DE" dirty="0" err="1" smtClean="0"/>
              <a:t>speed</a:t>
            </a:r>
            <a:r>
              <a:rPr lang="de-DE" dirty="0" smtClean="0"/>
              <a:t>:</a:t>
            </a:r>
          </a:p>
          <a:p>
            <a:pPr lvl="1"/>
            <a:r>
              <a:rPr lang="de-DE" dirty="0" smtClean="0"/>
              <a:t>Low </a:t>
            </a:r>
            <a:r>
              <a:rPr lang="de-DE" dirty="0" err="1" smtClean="0"/>
              <a:t>iota</a:t>
            </a:r>
            <a:r>
              <a:rPr lang="de-DE" dirty="0" smtClean="0"/>
              <a:t> </a:t>
            </a:r>
            <a:r>
              <a:rPr lang="de-DE" dirty="0" err="1" smtClean="0"/>
              <a:t>pumping</a:t>
            </a:r>
            <a:r>
              <a:rPr lang="de-DE" dirty="0" smtClean="0"/>
              <a:t> </a:t>
            </a:r>
            <a:r>
              <a:rPr lang="de-DE" dirty="0" err="1" smtClean="0"/>
              <a:t>gap</a:t>
            </a:r>
            <a:r>
              <a:rPr lang="de-DE" dirty="0" smtClean="0"/>
              <a:t> (AEI)</a:t>
            </a:r>
            <a:endParaRPr lang="de-DE" dirty="0"/>
          </a:p>
          <a:p>
            <a:pPr lvl="1"/>
            <a:r>
              <a:rPr lang="de-DE" dirty="0" smtClean="0"/>
              <a:t>Low </a:t>
            </a:r>
            <a:r>
              <a:rPr lang="de-DE" dirty="0" err="1" smtClean="0"/>
              <a:t>iota</a:t>
            </a:r>
            <a:r>
              <a:rPr lang="de-DE" dirty="0" smtClean="0"/>
              <a:t> </a:t>
            </a:r>
            <a:r>
              <a:rPr lang="de-DE" dirty="0" err="1" smtClean="0"/>
              <a:t>pumping</a:t>
            </a:r>
            <a:r>
              <a:rPr lang="de-DE" dirty="0" smtClean="0"/>
              <a:t> </a:t>
            </a:r>
            <a:r>
              <a:rPr lang="de-DE" dirty="0" err="1" smtClean="0"/>
              <a:t>port</a:t>
            </a:r>
            <a:r>
              <a:rPr lang="de-DE" dirty="0" smtClean="0"/>
              <a:t> (AEH)</a:t>
            </a:r>
          </a:p>
          <a:p>
            <a:pPr lvl="1"/>
            <a:r>
              <a:rPr lang="de-DE" dirty="0" smtClean="0"/>
              <a:t>High </a:t>
            </a:r>
            <a:r>
              <a:rPr lang="de-DE" dirty="0" err="1" smtClean="0"/>
              <a:t>iota</a:t>
            </a:r>
            <a:r>
              <a:rPr lang="de-DE" dirty="0" smtClean="0"/>
              <a:t> </a:t>
            </a:r>
            <a:r>
              <a:rPr lang="de-DE" dirty="0" err="1" smtClean="0"/>
              <a:t>pumping</a:t>
            </a:r>
            <a:r>
              <a:rPr lang="de-DE" dirty="0" smtClean="0"/>
              <a:t> </a:t>
            </a:r>
            <a:r>
              <a:rPr lang="de-DE" dirty="0" err="1" smtClean="0"/>
              <a:t>port</a:t>
            </a:r>
            <a:r>
              <a:rPr lang="de-DE" dirty="0" smtClean="0"/>
              <a:t> (AEP)</a:t>
            </a:r>
          </a:p>
          <a:p>
            <a:pPr lvl="1"/>
            <a:r>
              <a:rPr lang="de-DE" dirty="0" smtClean="0"/>
              <a:t>…?</a:t>
            </a: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0185" y="3885815"/>
            <a:ext cx="4291815" cy="2512352"/>
          </a:xfrm>
          <a:prstGeom prst="rect">
            <a:avLst/>
          </a:prstGeom>
        </p:spPr>
      </p:pic>
      <p:pic>
        <p:nvPicPr>
          <p:cNvPr id="8" name="Grafik 7"/>
          <p:cNvPicPr>
            <a:picLocks noChangeAspect="1"/>
          </p:cNvPicPr>
          <p:nvPr/>
        </p:nvPicPr>
        <p:blipFill>
          <a:blip r:embed="rId3"/>
          <a:stretch>
            <a:fillRect/>
          </a:stretch>
        </p:blipFill>
        <p:spPr>
          <a:xfrm>
            <a:off x="8706449" y="704411"/>
            <a:ext cx="3347102" cy="3181404"/>
          </a:xfrm>
          <a:prstGeom prst="rect">
            <a:avLst/>
          </a:prstGeom>
        </p:spPr>
      </p:pic>
    </p:spTree>
    <p:extLst>
      <p:ext uri="{BB962C8B-B14F-4D97-AF65-F5344CB8AC3E}">
        <p14:creationId xmlns:p14="http://schemas.microsoft.com/office/powerpoint/2010/main" val="1739335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IPP Slide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Slides_template_W7X.pptx" id="{AD61D5A7-43E8-4D32-AFC8-C94CD1DD6D4A}" vid="{0E541BCE-670B-486E-83BE-B9468717023E}"/>
    </a:ext>
  </a:extLst>
</a:theme>
</file>

<file path=ppt/theme/theme2.xml><?xml version="1.0" encoding="utf-8"?>
<a:theme xmlns:a="http://schemas.openxmlformats.org/drawingml/2006/main" name="Content">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IPP Slide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Slides_template_W7X.pptx" id="{AD61D5A7-43E8-4D32-AFC8-C94CD1DD6D4A}" vid="{19F21EE7-CA11-4307-97C4-EA63172BF14C}"/>
    </a:ext>
  </a:extLst>
</a:theme>
</file>

<file path=ppt/theme/theme3.xml><?xml version="1.0" encoding="utf-8"?>
<a:theme xmlns:a="http://schemas.openxmlformats.org/drawingml/2006/main" name="IPP_only">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IPP Slide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Slides_template_W7X.pptx" id="{AD61D5A7-43E8-4D32-AFC8-C94CD1DD6D4A}" vid="{60D13A9C-68A4-407D-A7DB-255EA3B9097B}"/>
    </a:ext>
  </a:extLst>
</a:theme>
</file>

<file path=ppt/theme/theme4.xml><?xml version="1.0" encoding="utf-8"?>
<a:theme xmlns:a="http://schemas.openxmlformats.org/drawingml/2006/main" name="Blank">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Standard">
      <a:majorFont>
        <a:latin typeface="Arial Narrow"/>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Slides_template_W7X.pptx" id="{AD61D5A7-43E8-4D32-AFC8-C94CD1DD6D4A}" vid="{57F9880C-D90A-45D1-B3AA-2ED79A694E0C}"/>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Slides_template_W7X</Template>
  <TotalTime>0</TotalTime>
  <Words>1006</Words>
  <Application>Microsoft Office PowerPoint</Application>
  <PresentationFormat>Breitbild</PresentationFormat>
  <Paragraphs>103</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10</vt:i4>
      </vt:variant>
    </vt:vector>
  </HeadingPairs>
  <TitlesOfParts>
    <vt:vector size="18" baseType="lpstr">
      <vt:lpstr>Arial</vt:lpstr>
      <vt:lpstr>Arial Narrow</vt:lpstr>
      <vt:lpstr>Calibri</vt:lpstr>
      <vt:lpstr>Wingdings</vt:lpstr>
      <vt:lpstr>Title</vt:lpstr>
      <vt:lpstr>Content</vt:lpstr>
      <vt:lpstr>IPP_only</vt:lpstr>
      <vt:lpstr>Blank</vt:lpstr>
      <vt:lpstr>OP 2.1/2.2 proposal list</vt:lpstr>
      <vt:lpstr>Geos_007: Extended measurement segment for operation of neutral gas manometers during post-plasma outgassing phase</vt:lpstr>
      <vt:lpstr>Geos_012: Operation of neutral gas manometers in between plasma pulses</vt:lpstr>
      <vt:lpstr>Geos_008: Gas composition measurement of gas  captured by the Cryo Vacuum Pumps</vt:lpstr>
      <vt:lpstr>Geos_010: Study of gas balance and wall conditions during detachement transition</vt:lpstr>
      <vt:lpstr>Geos_011: Test operation of a new TOF RGA</vt:lpstr>
      <vt:lpstr>Geos_009: Calibration of key neutral gas diagnostics and quantities: PV volume, Valves, pressure gauges, pumping speeds</vt:lpstr>
      <vt:lpstr>Geos_014: Accurate determination of PV volume</vt:lpstr>
      <vt:lpstr>Geos_016: Pumping speed determination</vt:lpstr>
      <vt:lpstr>Geos_017: Quantification of the NBI influence on neutral gas balance</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W7-X w/o EUROfusion acknowledgement</dc:title>
  <dc:creator>Georg Schlisio</dc:creator>
  <cp:lastModifiedBy>Georg Schlisio</cp:lastModifiedBy>
  <cp:revision>27</cp:revision>
  <dcterms:created xsi:type="dcterms:W3CDTF">2021-11-03T10:20:16Z</dcterms:created>
  <dcterms:modified xsi:type="dcterms:W3CDTF">2022-04-14T07:53:23Z</dcterms:modified>
</cp:coreProperties>
</file>