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7"/>
  </p:notesMasterIdLst>
  <p:sldIdLst>
    <p:sldId id="288" r:id="rId5"/>
    <p:sldId id="312" r:id="rId6"/>
    <p:sldId id="258" r:id="rId7"/>
    <p:sldId id="314" r:id="rId8"/>
    <p:sldId id="308" r:id="rId9"/>
    <p:sldId id="322" r:id="rId10"/>
    <p:sldId id="309" r:id="rId11"/>
    <p:sldId id="323" r:id="rId12"/>
    <p:sldId id="318" r:id="rId13"/>
    <p:sldId id="319" r:id="rId14"/>
    <p:sldId id="320" r:id="rId15"/>
    <p:sldId id="32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00"/>
    <a:srgbClr val="000000"/>
    <a:srgbClr val="4F81BD"/>
    <a:srgbClr val="0000FF"/>
    <a:srgbClr val="E9EDF4"/>
    <a:srgbClr val="FAC090"/>
    <a:srgbClr val="558ED5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228AF1-2B08-AE20-C4E0-14A2E07C923B}" v="5" dt="2022-05-03T18:42:43.063"/>
    <p1510:client id="{FC61DB93-E789-4E39-BDB7-2E11C829701B}" v="390" dt="2022-05-03T15:04:31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oria Falchetto" userId="S::gloria.falchetto_gmail.com#ext#@eurofusionpilot.onmicrosoft.com::6db4edd4-9c18-4362-92dc-42a37d37f423" providerId="AD" clId="Web-{8A228AF1-2B08-AE20-C4E0-14A2E07C923B}"/>
    <pc:docChg chg="modSld">
      <pc:chgData name="Gloria Falchetto" userId="S::gloria.falchetto_gmail.com#ext#@eurofusionpilot.onmicrosoft.com::6db4edd4-9c18-4362-92dc-42a37d37f423" providerId="AD" clId="Web-{8A228AF1-2B08-AE20-C4E0-14A2E07C923B}" dt="2022-05-03T18:42:43.063" v="2" actId="20577"/>
      <pc:docMkLst>
        <pc:docMk/>
      </pc:docMkLst>
      <pc:sldChg chg="modSp">
        <pc:chgData name="Gloria Falchetto" userId="S::gloria.falchetto_gmail.com#ext#@eurofusionpilot.onmicrosoft.com::6db4edd4-9c18-4362-92dc-42a37d37f423" providerId="AD" clId="Web-{8A228AF1-2B08-AE20-C4E0-14A2E07C923B}" dt="2022-05-03T18:42:43.063" v="2" actId="20577"/>
        <pc:sldMkLst>
          <pc:docMk/>
          <pc:sldMk cId="1214297046" sldId="258"/>
        </pc:sldMkLst>
        <pc:spChg chg="mod">
          <ac:chgData name="Gloria Falchetto" userId="S::gloria.falchetto_gmail.com#ext#@eurofusionpilot.onmicrosoft.com::6db4edd4-9c18-4362-92dc-42a37d37f423" providerId="AD" clId="Web-{8A228AF1-2B08-AE20-C4E0-14A2E07C923B}" dt="2022-05-03T18:42:43.063" v="2" actId="20577"/>
          <ac:spMkLst>
            <pc:docMk/>
            <pc:sldMk cId="1214297046" sldId="258"/>
            <ac:spMk id="7" creationId="{00000000-0000-0000-0000-000000000000}"/>
          </ac:spMkLst>
        </pc:spChg>
      </pc:sldChg>
      <pc:sldChg chg="addSp">
        <pc:chgData name="Gloria Falchetto" userId="S::gloria.falchetto_gmail.com#ext#@eurofusionpilot.onmicrosoft.com::6db4edd4-9c18-4362-92dc-42a37d37f423" providerId="AD" clId="Web-{8A228AF1-2B08-AE20-C4E0-14A2E07C923B}" dt="2022-05-03T18:41:45.031" v="0"/>
        <pc:sldMkLst>
          <pc:docMk/>
          <pc:sldMk cId="3950600921" sldId="288"/>
        </pc:sldMkLst>
        <pc:spChg chg="add">
          <ac:chgData name="Gloria Falchetto" userId="S::gloria.falchetto_gmail.com#ext#@eurofusionpilot.onmicrosoft.com::6db4edd4-9c18-4362-92dc-42a37d37f423" providerId="AD" clId="Web-{8A228AF1-2B08-AE20-C4E0-14A2E07C923B}" dt="2022-05-03T18:41:45.031" v="0"/>
          <ac:spMkLst>
            <pc:docMk/>
            <pc:sldMk cId="3950600921" sldId="288"/>
            <ac:spMk id="4" creationId="{1BB6E1F6-43F1-90BF-894F-2E2CA7921184}"/>
          </ac:spMkLst>
        </pc:spChg>
      </pc:sldChg>
    </pc:docChg>
  </pc:docChgLst>
  <pc:docChgLst>
    <pc:chgData name="Gloria Falchetto" userId="S::gloria.falchetto_gmail.com#ext#@eurofusionpilot.onmicrosoft.com::6db4edd4-9c18-4362-92dc-42a37d37f423" providerId="AD" clId="Web-{FC61DB93-E789-4E39-BDB7-2E11C829701B}"/>
    <pc:docChg chg="modSld">
      <pc:chgData name="Gloria Falchetto" userId="S::gloria.falchetto_gmail.com#ext#@eurofusionpilot.onmicrosoft.com::6db4edd4-9c18-4362-92dc-42a37d37f423" providerId="AD" clId="Web-{FC61DB93-E789-4E39-BDB7-2E11C829701B}" dt="2022-05-03T15:04:31.669" v="299"/>
      <pc:docMkLst>
        <pc:docMk/>
      </pc:docMkLst>
      <pc:sldChg chg="addSp delSp modSp">
        <pc:chgData name="Gloria Falchetto" userId="S::gloria.falchetto_gmail.com#ext#@eurofusionpilot.onmicrosoft.com::6db4edd4-9c18-4362-92dc-42a37d37f423" providerId="AD" clId="Web-{FC61DB93-E789-4E39-BDB7-2E11C829701B}" dt="2022-05-03T13:36:22.650" v="81" actId="20577"/>
        <pc:sldMkLst>
          <pc:docMk/>
          <pc:sldMk cId="1214297046" sldId="258"/>
        </pc:sldMkLst>
        <pc:spChg chg="add mod">
          <ac:chgData name="Gloria Falchetto" userId="S::gloria.falchetto_gmail.com#ext#@eurofusionpilot.onmicrosoft.com::6db4edd4-9c18-4362-92dc-42a37d37f423" providerId="AD" clId="Web-{FC61DB93-E789-4E39-BDB7-2E11C829701B}" dt="2022-05-03T13:35:23.056" v="75" actId="14100"/>
          <ac:spMkLst>
            <pc:docMk/>
            <pc:sldMk cId="1214297046" sldId="258"/>
            <ac:spMk id="6" creationId="{9982B22F-A85F-E5B5-50B0-36D56B7E89CC}"/>
          </ac:spMkLst>
        </pc:spChg>
        <pc:spChg chg="add del mod">
          <ac:chgData name="Gloria Falchetto" userId="S::gloria.falchetto_gmail.com#ext#@eurofusionpilot.onmicrosoft.com::6db4edd4-9c18-4362-92dc-42a37d37f423" providerId="AD" clId="Web-{FC61DB93-E789-4E39-BDB7-2E11C829701B}" dt="2022-05-03T13:31:39.382" v="58" actId="1076"/>
          <ac:spMkLst>
            <pc:docMk/>
            <pc:sldMk cId="1214297046" sldId="258"/>
            <ac:spMk id="7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36:22.650" v="81" actId="20577"/>
          <ac:spMkLst>
            <pc:docMk/>
            <pc:sldMk cId="1214297046" sldId="258"/>
            <ac:spMk id="10" creationId="{00000000-0000-0000-0000-000000000000}"/>
          </ac:spMkLst>
        </pc:spChg>
        <pc:picChg chg="add mod">
          <ac:chgData name="Gloria Falchetto" userId="S::gloria.falchetto_gmail.com#ext#@eurofusionpilot.onmicrosoft.com::6db4edd4-9c18-4362-92dc-42a37d37f423" providerId="AD" clId="Web-{FC61DB93-E789-4E39-BDB7-2E11C829701B}" dt="2022-05-03T13:31:27.054" v="54" actId="1076"/>
          <ac:picMkLst>
            <pc:docMk/>
            <pc:sldMk cId="1214297046" sldId="258"/>
            <ac:picMk id="2" creationId="{508047AC-DEF0-B80A-29A0-375828F00921}"/>
          </ac:picMkLst>
        </pc:picChg>
        <pc:picChg chg="del">
          <ac:chgData name="Gloria Falchetto" userId="S::gloria.falchetto_gmail.com#ext#@eurofusionpilot.onmicrosoft.com::6db4edd4-9c18-4362-92dc-42a37d37f423" providerId="AD" clId="Web-{FC61DB93-E789-4E39-BDB7-2E11C829701B}" dt="2022-05-03T13:20:52.487" v="0"/>
          <ac:picMkLst>
            <pc:docMk/>
            <pc:sldMk cId="1214297046" sldId="258"/>
            <ac:picMk id="3" creationId="{00000000-0000-0000-0000-000000000000}"/>
          </ac:picMkLst>
        </pc:pic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4:58:02.868" v="230"/>
        <pc:sldMkLst>
          <pc:docMk/>
          <pc:sldMk cId="1067615678" sldId="308"/>
        </pc:sldMkLst>
        <pc:graphicFrameChg chg="mod modGraphic">
          <ac:chgData name="Gloria Falchetto" userId="S::gloria.falchetto_gmail.com#ext#@eurofusionpilot.onmicrosoft.com::6db4edd4-9c18-4362-92dc-42a37d37f423" providerId="AD" clId="Web-{FC61DB93-E789-4E39-BDB7-2E11C829701B}" dt="2022-05-03T14:58:02.868" v="230"/>
          <ac:graphicFrameMkLst>
            <pc:docMk/>
            <pc:sldMk cId="1067615678" sldId="308"/>
            <ac:graphicFrameMk id="6" creationId="{00000000-0000-0000-0000-000000000000}"/>
          </ac:graphicFrameMkLst>
        </pc:graphicFrameChg>
      </pc:sldChg>
      <pc:sldChg chg="addSp modSp">
        <pc:chgData name="Gloria Falchetto" userId="S::gloria.falchetto_gmail.com#ext#@eurofusionpilot.onmicrosoft.com::6db4edd4-9c18-4362-92dc-42a37d37f423" providerId="AD" clId="Web-{FC61DB93-E789-4E39-BDB7-2E11C829701B}" dt="2022-05-03T15:04:20.544" v="297" actId="20577"/>
        <pc:sldMkLst>
          <pc:docMk/>
          <pc:sldMk cId="3839621426" sldId="314"/>
        </pc:sldMkLst>
        <pc:spChg chg="mod">
          <ac:chgData name="Gloria Falchetto" userId="S::gloria.falchetto_gmail.com#ext#@eurofusionpilot.onmicrosoft.com::6db4edd4-9c18-4362-92dc-42a37d37f423" providerId="AD" clId="Web-{FC61DB93-E789-4E39-BDB7-2E11C829701B}" dt="2022-05-03T15:04:20.544" v="297" actId="20577"/>
          <ac:spMkLst>
            <pc:docMk/>
            <pc:sldMk cId="3839621426" sldId="314"/>
            <ac:spMk id="3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40:05.323" v="135" actId="1076"/>
          <ac:spMkLst>
            <pc:docMk/>
            <pc:sldMk cId="3839621426" sldId="314"/>
            <ac:spMk id="6" creationId="{00000000-0000-0000-0000-000000000000}"/>
          </ac:spMkLst>
        </pc:spChg>
        <pc:spChg chg="add mod">
          <ac:chgData name="Gloria Falchetto" userId="S::gloria.falchetto_gmail.com#ext#@eurofusionpilot.onmicrosoft.com::6db4edd4-9c18-4362-92dc-42a37d37f423" providerId="AD" clId="Web-{FC61DB93-E789-4E39-BDB7-2E11C829701B}" dt="2022-05-03T13:39:01.932" v="128" actId="1076"/>
          <ac:spMkLst>
            <pc:docMk/>
            <pc:sldMk cId="3839621426" sldId="314"/>
            <ac:spMk id="7" creationId="{FF7DE13B-5C12-9B21-7904-DF6EA7F52993}"/>
          </ac:spMkLst>
        </pc:sp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5:03:09.590" v="272" actId="1076"/>
        <pc:sldMkLst>
          <pc:docMk/>
          <pc:sldMk cId="261960513" sldId="318"/>
        </pc:sldMkLst>
        <pc:spChg chg="mod">
          <ac:chgData name="Gloria Falchetto" userId="S::gloria.falchetto_gmail.com#ext#@eurofusionpilot.onmicrosoft.com::6db4edd4-9c18-4362-92dc-42a37d37f423" providerId="AD" clId="Web-{FC61DB93-E789-4E39-BDB7-2E11C829701B}" dt="2022-05-03T13:28:28.521" v="39"/>
          <ac:spMkLst>
            <pc:docMk/>
            <pc:sldMk cId="261960513" sldId="318"/>
            <ac:spMk id="6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5:03:09.590" v="272" actId="1076"/>
          <ac:spMkLst>
            <pc:docMk/>
            <pc:sldMk cId="261960513" sldId="318"/>
            <ac:spMk id="7" creationId="{00000000-0000-0000-0000-000000000000}"/>
          </ac:spMkLst>
        </pc:sp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3:29:28.584" v="47"/>
        <pc:sldMkLst>
          <pc:docMk/>
          <pc:sldMk cId="2076637952" sldId="319"/>
        </pc:sldMkLst>
        <pc:spChg chg="mod">
          <ac:chgData name="Gloria Falchetto" userId="S::gloria.falchetto_gmail.com#ext#@eurofusionpilot.onmicrosoft.com::6db4edd4-9c18-4362-92dc-42a37d37f423" providerId="AD" clId="Web-{FC61DB93-E789-4E39-BDB7-2E11C829701B}" dt="2022-05-03T13:28:47.646" v="40" actId="20577"/>
          <ac:spMkLst>
            <pc:docMk/>
            <pc:sldMk cId="2076637952" sldId="319"/>
            <ac:spMk id="2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29:28.584" v="47"/>
          <ac:spMkLst>
            <pc:docMk/>
            <pc:sldMk cId="2076637952" sldId="319"/>
            <ac:spMk id="10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29:25.272" v="46"/>
          <ac:spMkLst>
            <pc:docMk/>
            <pc:sldMk cId="2076637952" sldId="319"/>
            <ac:spMk id="19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29:18.584" v="44" actId="1076"/>
          <ac:spMkLst>
            <pc:docMk/>
            <pc:sldMk cId="2076637952" sldId="319"/>
            <ac:spMk id="20" creationId="{00000000-0000-0000-0000-000000000000}"/>
          </ac:spMkLst>
        </pc:spChg>
        <pc:spChg chg="mod">
          <ac:chgData name="Gloria Falchetto" userId="S::gloria.falchetto_gmail.com#ext#@eurofusionpilot.onmicrosoft.com::6db4edd4-9c18-4362-92dc-42a37d37f423" providerId="AD" clId="Web-{FC61DB93-E789-4E39-BDB7-2E11C829701B}" dt="2022-05-03T13:29:21.412" v="45" actId="1076"/>
          <ac:spMkLst>
            <pc:docMk/>
            <pc:sldMk cId="2076637952" sldId="319"/>
            <ac:spMk id="21" creationId="{00000000-0000-0000-0000-000000000000}"/>
          </ac:spMkLst>
        </pc:spChg>
        <pc:picChg chg="mod">
          <ac:chgData name="Gloria Falchetto" userId="S::gloria.falchetto_gmail.com#ext#@eurofusionpilot.onmicrosoft.com::6db4edd4-9c18-4362-92dc-42a37d37f423" providerId="AD" clId="Web-{FC61DB93-E789-4E39-BDB7-2E11C829701B}" dt="2022-05-03T13:28:59.709" v="42" actId="14100"/>
          <ac:picMkLst>
            <pc:docMk/>
            <pc:sldMk cId="2076637952" sldId="319"/>
            <ac:picMk id="6" creationId="{00000000-0000-0000-0000-000000000000}"/>
          </ac:picMkLst>
        </pc:pic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3:30:50.163" v="52" actId="1076"/>
        <pc:sldMkLst>
          <pc:docMk/>
          <pc:sldMk cId="1875754857" sldId="321"/>
        </pc:sldMkLst>
        <pc:spChg chg="mod">
          <ac:chgData name="Gloria Falchetto" userId="S::gloria.falchetto_gmail.com#ext#@eurofusionpilot.onmicrosoft.com::6db4edd4-9c18-4362-92dc-42a37d37f423" providerId="AD" clId="Web-{FC61DB93-E789-4E39-BDB7-2E11C829701B}" dt="2022-05-03T13:30:50.163" v="52" actId="1076"/>
          <ac:spMkLst>
            <pc:docMk/>
            <pc:sldMk cId="1875754857" sldId="321"/>
            <ac:spMk id="8" creationId="{00000000-0000-0000-0000-000000000000}"/>
          </ac:spMkLst>
        </pc:sp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5:01:04.198" v="271" actId="1076"/>
        <pc:sldMkLst>
          <pc:docMk/>
          <pc:sldMk cId="828253883" sldId="322"/>
        </pc:sldMkLst>
        <pc:graphicFrameChg chg="mod modGraphic">
          <ac:chgData name="Gloria Falchetto" userId="S::gloria.falchetto_gmail.com#ext#@eurofusionpilot.onmicrosoft.com::6db4edd4-9c18-4362-92dc-42a37d37f423" providerId="AD" clId="Web-{FC61DB93-E789-4E39-BDB7-2E11C829701B}" dt="2022-05-03T15:01:04.198" v="271" actId="1076"/>
          <ac:graphicFrameMkLst>
            <pc:docMk/>
            <pc:sldMk cId="828253883" sldId="322"/>
            <ac:graphicFrameMk id="6" creationId="{00000000-0000-0000-0000-000000000000}"/>
          </ac:graphicFrameMkLst>
        </pc:graphicFrameChg>
      </pc:sldChg>
      <pc:sldChg chg="modSp">
        <pc:chgData name="Gloria Falchetto" userId="S::gloria.falchetto_gmail.com#ext#@eurofusionpilot.onmicrosoft.com::6db4edd4-9c18-4362-92dc-42a37d37f423" providerId="AD" clId="Web-{FC61DB93-E789-4E39-BDB7-2E11C829701B}" dt="2022-05-03T15:04:31.669" v="299"/>
        <pc:sldMkLst>
          <pc:docMk/>
          <pc:sldMk cId="973229795" sldId="323"/>
        </pc:sldMkLst>
        <pc:spChg chg="mod">
          <ac:chgData name="Gloria Falchetto" userId="S::gloria.falchetto_gmail.com#ext#@eurofusionpilot.onmicrosoft.com::6db4edd4-9c18-4362-92dc-42a37d37f423" providerId="AD" clId="Web-{FC61DB93-E789-4E39-BDB7-2E11C829701B}" dt="2022-05-03T13:41:37.949" v="144" actId="1076"/>
          <ac:spMkLst>
            <pc:docMk/>
            <pc:sldMk cId="973229795" sldId="323"/>
            <ac:spMk id="7" creationId="{00000000-0000-0000-0000-000000000000}"/>
          </ac:spMkLst>
        </pc:spChg>
        <pc:graphicFrameChg chg="mod modGraphic">
          <ac:chgData name="Gloria Falchetto" userId="S::gloria.falchetto_gmail.com#ext#@eurofusionpilot.onmicrosoft.com::6db4edd4-9c18-4362-92dc-42a37d37f423" providerId="AD" clId="Web-{FC61DB93-E789-4E39-BDB7-2E11C829701B}" dt="2022-05-03T15:04:31.669" v="299"/>
          <ac:graphicFrameMkLst>
            <pc:docMk/>
            <pc:sldMk cId="973229795" sldId="323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3F60A-F8E5-4A5B-BB41-9D34B83CF6C7}" type="datetimeFigureOut">
              <a:rPr lang="en-US" smtClean="0"/>
              <a:t>5/4/2022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D0C6DC-00E4-49C4-AFEC-05D1737316C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42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960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AD0C84-AC27-44FF-A245-DEF0C09BE5E0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60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88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ongoing tasks under the “code management and modelling” area coordinated by Gloria Falchetto within EU project WPSA aiming at supporting JT-60SA scientific exploitation were presented. </a:t>
            </a:r>
          </a:p>
          <a:p>
            <a:r>
              <a:rPr lang="en-US"/>
              <a:t>On the one side, the development of operation related simulation tools such as the discharge simulator: first METIS CREATE-NL strong coupling has been achieved, although unstable in transient phases,  hence an improved coupling method between FBE-transport codes (NICE/METIS) is being implemented. </a:t>
            </a:r>
          </a:p>
          <a:p>
            <a:r>
              <a:rPr lang="en-US"/>
              <a:t>On the other hand, ongoing modelling focused at addressing initial research phase scenarios: successful Scenario 2 ramp-up modelling with JINTRAC; SOLPS-ITER grid sensitivity study in pure D case assessing suitable reference resolution for benchmarking with SONIC; gyrokinetic Energetic Particle stability analysis (LIGKA) aiming at automated application of the EP workflow to the assessment of EP-stability in ramp-up and steady-state plasmas; non-linear MHD modelling of pellet triggered ELMS (JOREK) in Scenario 4 with reduced pedestal pressure (40kPa);  computations preparing for validation of disruption modelling tools (CARMA0NL-CARIDDI) on JT-60SA mechanical data; and, finally, newly started task on simulations of energy deposited by runaway electrons (FLUKA) on PFC.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C6DC-00E4-49C4-AFEC-05D1737316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C6DC-00E4-49C4-AFEC-05D1737316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8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C6DC-00E4-49C4-AFEC-05D1737316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47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C6DC-00E4-49C4-AFEC-05D1737316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6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C6DC-00E4-49C4-AFEC-05D1737316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04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Bild 2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1" t="476" r="10161" b="28351"/>
          <a:stretch/>
        </p:blipFill>
        <p:spPr>
          <a:xfrm>
            <a:off x="0" y="252000"/>
            <a:ext cx="9144000" cy="518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2625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16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Name of presenter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8" y="5691687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Logo of presenter</a:t>
            </a:r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pic>
        <p:nvPicPr>
          <p:cNvPr id="8" name="Bild 7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832317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ne"/>
          <p:cNvSpPr/>
          <p:nvPr/>
        </p:nvSpPr>
        <p:spPr>
          <a:xfrm>
            <a:off x="-10717" y="803674"/>
            <a:ext cx="9144000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26789" tIns="26789" rIns="26789" bIns="2678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200"/>
          </a:p>
        </p:txBody>
      </p:sp>
      <p:pic>
        <p:nvPicPr>
          <p:cNvPr id="203" name="ipp_logo_color.jpg" descr="ipp_logo_col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08" y="-512"/>
            <a:ext cx="673187" cy="796879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30829" y="6490832"/>
            <a:ext cx="185442" cy="255588"/>
          </a:xfrm>
          <a:prstGeom prst="rect">
            <a:avLst/>
          </a:prstGeom>
        </p:spPr>
        <p:txBody>
          <a:bodyPr lIns="71437" tIns="71437" rIns="71437" bIns="71437"/>
          <a:lstStyle>
            <a:lvl1pPr defTabSz="308074"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‹N°›</a:t>
            </a:fld>
            <a:endParaRPr/>
          </a:p>
        </p:txBody>
      </p:sp>
      <p:sp>
        <p:nvSpPr>
          <p:cNvPr id="205" name="RCM 2021"/>
          <p:cNvSpPr txBox="1"/>
          <p:nvPr/>
        </p:nvSpPr>
        <p:spPr>
          <a:xfrm>
            <a:off x="4375718" y="6637993"/>
            <a:ext cx="562254" cy="18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c="http://schemas.openxmlformats.org/markup-compatibility/2006" xmlns:mv="urn:schemas-microsoft-com:mac:vml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>
              <a:defRPr sz="2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 sz="825"/>
              <a:t>RCM 2021</a:t>
            </a:r>
          </a:p>
        </p:txBody>
      </p:sp>
    </p:spTree>
    <p:extLst>
      <p:ext uri="{BB962C8B-B14F-4D97-AF65-F5344CB8AC3E}">
        <p14:creationId xmlns:p14="http://schemas.microsoft.com/office/powerpoint/2010/main" val="264096062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2400"/>
              </a:lnSpc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0" indent="0">
              <a:buFontTx/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342900" indent="0">
              <a:buFontTx/>
              <a:buNone/>
              <a:defRPr sz="1500">
                <a:latin typeface="+mj-lt"/>
                <a:cs typeface="Arial" panose="020B0604020202020204" pitchFamily="34" charset="0"/>
              </a:defRPr>
            </a:lvl2pPr>
            <a:lvl3pPr marL="685800" indent="0">
              <a:buFontTx/>
              <a:buNone/>
              <a:defRPr sz="1350">
                <a:latin typeface="+mj-lt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5" y="6545241"/>
            <a:ext cx="8240228" cy="268139"/>
          </a:xfrm>
        </p:spPr>
        <p:txBody>
          <a:bodyPr/>
          <a:lstStyle>
            <a:lvl1pPr>
              <a:defRPr sz="8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G Falchetto - WPSA General Science Meeting - 4/05/2022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10" y="11663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6503817"/>
            <a:ext cx="111918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436" y="6484148"/>
            <a:ext cx="6185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1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228600"/>
            <a:ext cx="7543800" cy="457200"/>
          </a:xfrm>
        </p:spPr>
        <p:txBody>
          <a:bodyPr>
            <a:noAutofit/>
          </a:bodyPr>
          <a:lstStyle>
            <a:lvl1pPr algn="l">
              <a:lnSpc>
                <a:spcPts val="2400"/>
              </a:lnSpc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second line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Font typeface="Arial" panose="020B0604020202020204" pitchFamily="34" charset="0"/>
              <a:buChar char="•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41"/>
            <a:ext cx="7543800" cy="262459"/>
          </a:xfrm>
        </p:spPr>
        <p:txBody>
          <a:bodyPr/>
          <a:lstStyle>
            <a:lvl1pPr>
              <a:defRPr sz="825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/>
              <a:t>G Falchetto - WPSA General Science Meeting - 4/05/2022</a:t>
            </a:r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10" y="116632"/>
            <a:ext cx="458197" cy="4657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2" y="6511930"/>
            <a:ext cx="1119187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841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2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945" r="1" b="18977"/>
          <a:stretch/>
        </p:blipFill>
        <p:spPr>
          <a:xfrm>
            <a:off x="4553146" y="2637"/>
            <a:ext cx="4590854" cy="68618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31886" y="2348880"/>
            <a:ext cx="4060597" cy="1296144"/>
          </a:xfrm>
        </p:spPr>
        <p:txBody>
          <a:bodyPr>
            <a:noAutofit/>
          </a:bodyPr>
          <a:lstStyle>
            <a:lvl1pPr algn="l"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Test title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9" y="-457199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59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8830"/>
          <a:stretch/>
        </p:blipFill>
        <p:spPr>
          <a:xfrm>
            <a:off x="0" y="219460"/>
            <a:ext cx="9144000" cy="52103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2625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Test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5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TEST 1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/>
          </a:p>
        </p:txBody>
      </p:sp>
      <p:pic>
        <p:nvPicPr>
          <p:cNvPr id="7" name="Picture 21" descr="http://betelgeuse.intra.cea.fr:8080/alfresco/cd/d/workspace/SpacesStore/c6532889-d614-4779-b42b-863c45f7eb89/CEA_logo_quadri-sur-fond-roug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45" y="5728199"/>
            <a:ext cx="1003544" cy="818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69" y="5815096"/>
            <a:ext cx="2215299" cy="612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22"/>
          <p:cNvGrpSpPr/>
          <p:nvPr userDrawn="1"/>
        </p:nvGrpSpPr>
        <p:grpSpPr>
          <a:xfrm>
            <a:off x="5292082" y="5805264"/>
            <a:ext cx="3610184" cy="648072"/>
            <a:chOff x="18230283" y="40396912"/>
            <a:chExt cx="9924896" cy="1781641"/>
          </a:xfrm>
        </p:grpSpPr>
        <p:sp>
          <p:nvSpPr>
            <p:cNvPr id="11" name="Rectangle 10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3128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15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" name="Picture 24" descr="EuropeanFlag-stars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53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1945" r="1" b="18977"/>
          <a:stretch/>
        </p:blipFill>
        <p:spPr>
          <a:xfrm>
            <a:off x="4553146" y="2637"/>
            <a:ext cx="4590854" cy="68618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31886" y="2348880"/>
            <a:ext cx="4060597" cy="1296144"/>
          </a:xfrm>
        </p:spPr>
        <p:txBody>
          <a:bodyPr>
            <a:noAutofit/>
          </a:bodyPr>
          <a:lstStyle>
            <a:lvl1pPr algn="l"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Test title</a:t>
            </a:r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9" y="-457199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135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2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50" y="69851"/>
            <a:ext cx="6732588" cy="54133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1482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G Falchetto - WPSA General Science Meeting - 4/05/2022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E5239-1D3C-4340-8594-8B7870A1C594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2"/>
            <a:ext cx="9144000" cy="787399"/>
          </a:xfrm>
          <a:prstGeom prst="rect">
            <a:avLst/>
          </a:prstGeom>
          <a:solidFill>
            <a:srgbClr val="E3E3E3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2803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17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95786"/>
            <a:ext cx="489652" cy="51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5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44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/>
              <a:t>G Falchetto - WPSA General Science Meeting - 4/05/2022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22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120" y="2403744"/>
            <a:ext cx="7998656" cy="1296144"/>
          </a:xfrm>
        </p:spPr>
        <p:txBody>
          <a:bodyPr/>
          <a:lstStyle/>
          <a:p>
            <a:r>
              <a:rPr lang="en-US" sz="2400"/>
              <a:t>WPSA Code Management &amp; Simulation 2022 plans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183368"/>
            <a:ext cx="8748464" cy="790968"/>
          </a:xfrm>
        </p:spPr>
        <p:txBody>
          <a:bodyPr>
            <a:normAutofit/>
          </a:bodyPr>
          <a:lstStyle/>
          <a:p>
            <a:r>
              <a:rPr lang="en-GB" sz="2000"/>
              <a:t>WPSA Code Management &amp; Simulation Area Coordinator: </a:t>
            </a:r>
          </a:p>
          <a:p>
            <a:r>
              <a:rPr lang="en-GB" sz="2000"/>
              <a:t>G. Falchetto   CEA, IRFM (France)</a:t>
            </a:r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1BB6E1F6-43F1-90BF-894F-2E2CA7921184}"/>
              </a:ext>
            </a:extLst>
          </p:cNvPr>
          <p:cNvSpPr txBox="1"/>
          <p:nvPr/>
        </p:nvSpPr>
        <p:spPr>
          <a:xfrm>
            <a:off x="527381" y="3356992"/>
            <a:ext cx="377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+mj-lt"/>
                <a:cs typeface="Arial" panose="020B0604020202020204" pitchFamily="34" charset="0"/>
              </a:rPr>
              <a:t>WPSA General Meeting, 4-6 May 2022</a:t>
            </a:r>
          </a:p>
        </p:txBody>
      </p:sp>
    </p:spTree>
    <p:extLst>
      <p:ext uri="{BB962C8B-B14F-4D97-AF65-F5344CB8AC3E}">
        <p14:creationId xmlns:p14="http://schemas.microsoft.com/office/powerpoint/2010/main" val="395060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5240"/>
            <a:ext cx="8330184" cy="457200"/>
          </a:xfrm>
        </p:spPr>
        <p:txBody>
          <a:bodyPr/>
          <a:lstStyle/>
          <a:p>
            <a:r>
              <a:rPr lang="fr-FR" sz="2800">
                <a:latin typeface="Arial"/>
                <a:cs typeface="Arial"/>
              </a:rPr>
              <a:t>WPSA CM - support to </a:t>
            </a:r>
            <a:r>
              <a:rPr lang="fr-FR" sz="2800" err="1">
                <a:latin typeface="Arial"/>
                <a:cs typeface="Arial"/>
              </a:rPr>
              <a:t>operation</a:t>
            </a:r>
            <a:r>
              <a:rPr lang="fr-FR" sz="2800">
                <a:latin typeface="Arial"/>
                <a:cs typeface="Arial"/>
              </a:rPr>
              <a:t> &amp; diagnostics</a:t>
            </a:r>
            <a:endParaRPr lang="en-US" sz="2800">
              <a:latin typeface="Arial"/>
              <a:cs typeface="Arial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067" y="735518"/>
            <a:ext cx="7411027" cy="1743068"/>
          </a:xfrm>
        </p:spPr>
        <p:txBody>
          <a:bodyPr>
            <a:normAutofit lnSpcReduction="10000"/>
          </a:bodyPr>
          <a:lstStyle/>
          <a:p>
            <a:r>
              <a:rPr lang="en-US" sz="2000" b="1"/>
              <a:t>Tomorrow Thu 5</a:t>
            </a:r>
            <a:r>
              <a:rPr lang="en-US" sz="2000" b="1" baseline="30000"/>
              <a:t>th</a:t>
            </a:r>
            <a:r>
              <a:rPr lang="en-US" sz="2000" b="1"/>
              <a:t> </a:t>
            </a:r>
          </a:p>
          <a:p>
            <a:r>
              <a:rPr lang="fr-FR" b="1" err="1"/>
              <a:t>Operation</a:t>
            </a:r>
            <a:r>
              <a:rPr lang="fr-FR" b="1"/>
              <a:t> </a:t>
            </a:r>
            <a:r>
              <a:rPr lang="fr-FR" b="1" err="1"/>
              <a:t>related</a:t>
            </a:r>
            <a:r>
              <a:rPr lang="fr-FR" b="1"/>
              <a:t> </a:t>
            </a:r>
            <a:r>
              <a:rPr lang="fr-FR" b="1" err="1"/>
              <a:t>tool</a:t>
            </a:r>
            <a:r>
              <a:rPr lang="fr-FR" b="1"/>
              <a:t> </a:t>
            </a:r>
            <a:r>
              <a:rPr lang="fr-FR" b="1" err="1"/>
              <a:t>development</a:t>
            </a:r>
            <a:r>
              <a:rPr lang="fr-FR" b="1"/>
              <a:t> : Integrated Data </a:t>
            </a:r>
            <a:r>
              <a:rPr lang="fr-FR" b="1" err="1"/>
              <a:t>Analysis</a:t>
            </a:r>
            <a:endParaRPr lang="fr-FR" b="1"/>
          </a:p>
          <a:p>
            <a:endParaRPr lang="fr-FR"/>
          </a:p>
          <a:p>
            <a:endParaRPr lang="fr-FR"/>
          </a:p>
          <a:p>
            <a:r>
              <a:rPr lang="fr-FR" sz="2000" b="1"/>
              <a:t>15h30 – 16h30 </a:t>
            </a:r>
            <a:r>
              <a:rPr lang="fr-FR" sz="2000" b="1" err="1"/>
              <a:t>Modelling</a:t>
            </a:r>
            <a:r>
              <a:rPr lang="fr-FR" sz="2000" b="1"/>
              <a:t> in support to diagnostics</a:t>
            </a:r>
            <a:endParaRPr lang="en-US" sz="2000" b="1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0" name="ZoneTexte 9"/>
          <p:cNvSpPr txBox="1"/>
          <p:nvPr/>
        </p:nvSpPr>
        <p:spPr>
          <a:xfrm>
            <a:off x="7999424" y="2361506"/>
            <a:ext cx="114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Divertor</a:t>
            </a:r>
          </a:p>
          <a:p>
            <a:r>
              <a:rPr lang="fr-FR" b="1">
                <a:solidFill>
                  <a:srgbClr val="00B050"/>
                </a:solidFill>
              </a:rPr>
              <a:t>WPDIV</a:t>
            </a:r>
            <a:endParaRPr lang="en-US" b="1">
              <a:solidFill>
                <a:srgbClr val="00B05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1390" t="7248" r="19452" b="1722"/>
          <a:stretch/>
        </p:blipFill>
        <p:spPr>
          <a:xfrm>
            <a:off x="107946" y="2433773"/>
            <a:ext cx="7629270" cy="1909891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5" y="1407180"/>
            <a:ext cx="4648330" cy="408299"/>
          </a:xfrm>
          <a:prstGeom prst="rect">
            <a:avLst/>
          </a:prstGeom>
        </p:spPr>
      </p:pic>
      <p:sp>
        <p:nvSpPr>
          <p:cNvPr id="17" name="Accolade fermante 16"/>
          <p:cNvSpPr/>
          <p:nvPr/>
        </p:nvSpPr>
        <p:spPr>
          <a:xfrm>
            <a:off x="7760467" y="3976210"/>
            <a:ext cx="222997" cy="41217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8086048" y="3878297"/>
            <a:ext cx="105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err="1">
                <a:solidFill>
                  <a:srgbClr val="C00000"/>
                </a:solidFill>
              </a:rPr>
              <a:t>Fast</a:t>
            </a:r>
            <a:r>
              <a:rPr lang="fr-FR" b="1">
                <a:solidFill>
                  <a:srgbClr val="C00000"/>
                </a:solidFill>
              </a:rPr>
              <a:t> </a:t>
            </a:r>
            <a:r>
              <a:rPr lang="fr-FR" b="1" err="1">
                <a:solidFill>
                  <a:srgbClr val="C00000"/>
                </a:solidFill>
              </a:rPr>
              <a:t>particles</a:t>
            </a:r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Accolade fermante 19"/>
          <p:cNvSpPr/>
          <p:nvPr/>
        </p:nvSpPr>
        <p:spPr>
          <a:xfrm>
            <a:off x="7769308" y="3587997"/>
            <a:ext cx="242645" cy="34087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48414" y="3567613"/>
            <a:ext cx="1753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b="1"/>
              <a:t>Transport</a:t>
            </a:r>
          </a:p>
        </p:txBody>
      </p:sp>
      <p:sp>
        <p:nvSpPr>
          <p:cNvPr id="22" name="Accolade fermante 21"/>
          <p:cNvSpPr/>
          <p:nvPr/>
        </p:nvSpPr>
        <p:spPr>
          <a:xfrm>
            <a:off x="7776427" y="2478586"/>
            <a:ext cx="222997" cy="41217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37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47208"/>
            <a:ext cx="7970340" cy="457200"/>
          </a:xfrm>
        </p:spPr>
        <p:txBody>
          <a:bodyPr/>
          <a:lstStyle/>
          <a:p>
            <a:r>
              <a:rPr lang="fr-FR" sz="2800"/>
              <a:t>WPSA CM - support to IC and </a:t>
            </a:r>
            <a:r>
              <a:rPr lang="fr-FR" sz="2800" err="1"/>
              <a:t>operation</a:t>
            </a:r>
            <a:endParaRPr lang="en-US" sz="28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6108" y="632744"/>
            <a:ext cx="9031044" cy="4896544"/>
          </a:xfrm>
        </p:spPr>
        <p:txBody>
          <a:bodyPr>
            <a:normAutofit/>
          </a:bodyPr>
          <a:lstStyle/>
          <a:p>
            <a:r>
              <a:rPr lang="en-US" sz="2400" b="1"/>
              <a:t>Friday 6</a:t>
            </a:r>
            <a:r>
              <a:rPr lang="en-US" sz="2400" b="1" baseline="30000"/>
              <a:t>th</a:t>
            </a:r>
            <a:r>
              <a:rPr lang="en-US" sz="2400" b="1"/>
              <a:t> 10h30 – 12h30 S3-2 Integrated Commissioning Relevant </a:t>
            </a:r>
            <a:r>
              <a:rPr lang="fr-FR" sz="2000" b="1" err="1"/>
              <a:t>Operation</a:t>
            </a:r>
            <a:r>
              <a:rPr lang="fr-FR" sz="2000" b="1"/>
              <a:t> </a:t>
            </a:r>
            <a:r>
              <a:rPr lang="fr-FR" sz="2000" b="1" err="1"/>
              <a:t>related</a:t>
            </a:r>
            <a:r>
              <a:rPr lang="fr-FR" sz="2000" b="1"/>
              <a:t> </a:t>
            </a:r>
            <a:r>
              <a:rPr lang="fr-FR" sz="2000" b="1" err="1"/>
              <a:t>tool</a:t>
            </a:r>
            <a:r>
              <a:rPr lang="fr-FR" sz="2000" b="1"/>
              <a:t> </a:t>
            </a:r>
            <a:r>
              <a:rPr lang="fr-FR" sz="2000" b="1" err="1"/>
              <a:t>development</a:t>
            </a:r>
            <a:r>
              <a:rPr lang="fr-FR" sz="2000" b="1"/>
              <a:t> and </a:t>
            </a:r>
            <a:r>
              <a:rPr lang="fr-FR" sz="2000" b="1" err="1"/>
              <a:t>modelling</a:t>
            </a:r>
            <a:endParaRPr lang="fr-FR" sz="2400" b="1"/>
          </a:p>
          <a:p>
            <a:endParaRPr lang="fr-FR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r="16394"/>
          <a:stretch/>
        </p:blipFill>
        <p:spPr>
          <a:xfrm>
            <a:off x="282298" y="1429655"/>
            <a:ext cx="6586745" cy="5054493"/>
          </a:xfrm>
          <a:prstGeom prst="rect">
            <a:avLst/>
          </a:prstGeom>
        </p:spPr>
      </p:pic>
      <p:sp>
        <p:nvSpPr>
          <p:cNvPr id="11" name="Accolade fermante 10"/>
          <p:cNvSpPr/>
          <p:nvPr/>
        </p:nvSpPr>
        <p:spPr>
          <a:xfrm>
            <a:off x="6949674" y="2122225"/>
            <a:ext cx="195916" cy="1983431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colade fermante 11"/>
          <p:cNvSpPr/>
          <p:nvPr/>
        </p:nvSpPr>
        <p:spPr>
          <a:xfrm>
            <a:off x="7145590" y="3490374"/>
            <a:ext cx="324877" cy="2892138"/>
          </a:xfrm>
          <a:prstGeom prst="rightBrace">
            <a:avLst>
              <a:gd name="adj1" fmla="val 0"/>
              <a:gd name="adj2" fmla="val 5036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7578669" y="4440699"/>
            <a:ext cx="12560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>
                <a:solidFill>
                  <a:srgbClr val="4F81BD"/>
                </a:solidFill>
              </a:rPr>
              <a:t>MHD: </a:t>
            </a:r>
          </a:p>
          <a:p>
            <a:pPr algn="ctr"/>
            <a:r>
              <a:rPr lang="fr-FR" err="1">
                <a:solidFill>
                  <a:srgbClr val="4F81BD"/>
                </a:solidFill>
              </a:rPr>
              <a:t>Runaway</a:t>
            </a:r>
            <a:endParaRPr lang="fr-FR">
              <a:solidFill>
                <a:srgbClr val="4F81BD"/>
              </a:solidFill>
            </a:endParaRPr>
          </a:p>
          <a:p>
            <a:pPr algn="ctr"/>
            <a:r>
              <a:rPr lang="fr-FR">
                <a:solidFill>
                  <a:srgbClr val="4F81BD"/>
                </a:solidFill>
              </a:rPr>
              <a:t>Disruptions</a:t>
            </a:r>
            <a:endParaRPr lang="en-US">
              <a:solidFill>
                <a:srgbClr val="4F81BD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242372" y="25828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/>
              <a:t>IC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173" y="2468618"/>
            <a:ext cx="8229600" cy="2789182"/>
          </a:xfrm>
        </p:spPr>
        <p:txBody>
          <a:bodyPr>
            <a:normAutofit/>
          </a:bodyPr>
          <a:lstStyle/>
          <a:p>
            <a:r>
              <a:rPr lang="en-US" sz="2400" b="1"/>
              <a:t>Expected contents of the presentations/discussions</a:t>
            </a:r>
            <a:r>
              <a:rPr lang="en-US" sz="2400"/>
              <a:t>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/>
              <a:t>scientific discussion on the status of the tasks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/>
              <a:t>development plan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/>
              <a:t>needs of input data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/>
              <a:t>publication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coordination with QST and experiment team </a:t>
            </a:r>
          </a:p>
          <a:p>
            <a:endParaRPr lang="en-US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508760" y="781919"/>
            <a:ext cx="5650992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/>
              <a:t>Progress towards the deployment of </a:t>
            </a:r>
          </a:p>
          <a:p>
            <a:pPr algn="ctr"/>
            <a:r>
              <a:rPr lang="en-US" sz="2400" b="1"/>
              <a:t>validated modelling and analysis tools </a:t>
            </a:r>
          </a:p>
          <a:p>
            <a:pPr algn="ctr"/>
            <a:r>
              <a:rPr lang="en-US" sz="2400" b="1"/>
              <a:t>for operation and scientific exploitation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92833" y="153955"/>
            <a:ext cx="7543800" cy="457200"/>
          </a:xfrm>
        </p:spPr>
        <p:txBody>
          <a:bodyPr/>
          <a:lstStyle/>
          <a:p>
            <a:r>
              <a:rPr lang="fr-FR" sz="2800">
                <a:latin typeface="Arial"/>
                <a:cs typeface="Arial"/>
              </a:rPr>
              <a:t>THIS MEETING: SCIENTIFIC DISCUSSION</a:t>
            </a:r>
            <a:endParaRPr lang="en-US" sz="2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575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355600" y="251720"/>
            <a:ext cx="7543800" cy="457200"/>
          </a:xfrm>
        </p:spPr>
        <p:txBody>
          <a:bodyPr/>
          <a:lstStyle/>
          <a:p>
            <a:r>
              <a:rPr lang="fr-FR" sz="3200"/>
              <a:t>OUTLINE</a:t>
            </a:r>
            <a:endParaRPr lang="en-US" sz="320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274863" y="884441"/>
            <a:ext cx="8805129" cy="530975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/>
              <a:t>WPSA Code Management and Simulation </a:t>
            </a:r>
            <a:r>
              <a:rPr lang="fr-FR" sz="2400" err="1"/>
              <a:t>strategy</a:t>
            </a:r>
            <a:endParaRPr lang="fr-FR" sz="240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/>
              <a:t>WPSA CM  ACTIVITIES 2021-22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/>
              <a:t> WPSA CM </a:t>
            </a:r>
            <a:r>
              <a:rPr lang="fr-FR" sz="2400" err="1"/>
              <a:t>Tasks</a:t>
            </a:r>
            <a:r>
              <a:rPr lang="fr-FR" sz="2400"/>
              <a:t> &amp; </a:t>
            </a:r>
            <a:r>
              <a:rPr lang="fr-FR" sz="2400" err="1"/>
              <a:t>Deliverables</a:t>
            </a:r>
            <a:r>
              <a:rPr lang="fr-FR" sz="2400"/>
              <a:t> 2022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/>
              <a:t>Agenda</a:t>
            </a:r>
          </a:p>
          <a:p>
            <a:pPr>
              <a:lnSpc>
                <a:spcPct val="150000"/>
              </a:lnSpc>
            </a:pPr>
            <a:endParaRPr lang="en-US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84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7979" y="175793"/>
            <a:ext cx="8300575" cy="457200"/>
          </a:xfrm>
        </p:spPr>
        <p:txBody>
          <a:bodyPr/>
          <a:lstStyle/>
          <a:p>
            <a:r>
              <a:rPr lang="en-US" altLang="fr-FR" sz="2800">
                <a:latin typeface="+mn-lt"/>
                <a:ea typeface="ＭＳ Ｐゴシック" pitchFamily="34" charset="-128"/>
              </a:rPr>
              <a:t>WPSA Code Management and Modelling area strategy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A6D9FA1-99C7-4910-8E32-B85D378B0060}" type="slidenum">
              <a:rPr lang="en-GB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156590" y="694086"/>
            <a:ext cx="8862137" cy="219547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264795" indent="-26479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err="1">
                <a:latin typeface="Calibri"/>
                <a:ea typeface="ＭＳ Ｐゴシック"/>
              </a:rPr>
              <a:t>Establish</a:t>
            </a:r>
            <a:r>
              <a:rPr lang="fr-FR" altLang="fr-FR" sz="2000">
                <a:latin typeface="Calibri"/>
                <a:ea typeface="ＭＳ Ｐゴシック"/>
              </a:rPr>
              <a:t> </a:t>
            </a:r>
            <a:r>
              <a:rPr lang="fr-FR" altLang="fr-FR" sz="2000" b="1" u="sng">
                <a:latin typeface="Calibri"/>
                <a:ea typeface="ＭＳ Ｐゴシック"/>
              </a:rPr>
              <a:t>reliable </a:t>
            </a:r>
            <a:r>
              <a:rPr lang="fr-FR" altLang="fr-FR" sz="2000" b="1" u="sng" err="1">
                <a:latin typeface="Calibri"/>
                <a:ea typeface="ＭＳ Ｐゴシック"/>
              </a:rPr>
              <a:t>modelling</a:t>
            </a:r>
            <a:r>
              <a:rPr lang="fr-FR" altLang="fr-FR" sz="2000" b="1" u="sng">
                <a:latin typeface="Calibri"/>
                <a:ea typeface="ＭＳ Ｐゴシック"/>
              </a:rPr>
              <a:t> codes</a:t>
            </a:r>
            <a:r>
              <a:rPr lang="fr-FR" altLang="fr-FR" sz="2000">
                <a:latin typeface="Calibri"/>
                <a:ea typeface="ＭＳ Ｐゴシック"/>
              </a:rPr>
              <a:t>, </a:t>
            </a:r>
            <a:r>
              <a:rPr lang="fr-FR" altLang="fr-FR" sz="2000" b="1" u="sng">
                <a:latin typeface="Calibri"/>
                <a:ea typeface="ＭＳ Ｐゴシック"/>
              </a:rPr>
              <a:t>workflows</a:t>
            </a:r>
            <a:r>
              <a:rPr lang="fr-FR" altLang="fr-FR" sz="2000">
                <a:latin typeface="Calibri"/>
                <a:ea typeface="ＭＳ Ｐゴシック"/>
              </a:rPr>
              <a:t> and </a:t>
            </a:r>
            <a:r>
              <a:rPr lang="fr-FR" altLang="fr-FR" sz="2000" b="1" u="sng" err="1">
                <a:latin typeface="Calibri"/>
                <a:ea typeface="ＭＳ Ｐゴシック"/>
              </a:rPr>
              <a:t>operation</a:t>
            </a:r>
            <a:r>
              <a:rPr lang="fr-FR" altLang="fr-FR" sz="2000" b="1" u="sng">
                <a:latin typeface="Calibri"/>
                <a:ea typeface="ＭＳ Ｐゴシック"/>
              </a:rPr>
              <a:t> </a:t>
            </a:r>
            <a:r>
              <a:rPr lang="fr-FR" altLang="fr-FR" sz="2000" b="1" u="sng" err="1">
                <a:latin typeface="Calibri"/>
                <a:ea typeface="ＭＳ Ｐゴシック"/>
              </a:rPr>
              <a:t>related</a:t>
            </a:r>
            <a:r>
              <a:rPr lang="fr-FR" altLang="fr-FR" sz="2000" b="1" u="sng">
                <a:latin typeface="Calibri"/>
                <a:ea typeface="ＭＳ Ｐゴシック"/>
              </a:rPr>
              <a:t> </a:t>
            </a:r>
            <a:r>
              <a:rPr lang="fr-FR" altLang="fr-FR" sz="2000" b="1" u="sng" err="1">
                <a:latin typeface="Calibri"/>
                <a:ea typeface="ＭＳ Ｐゴシック"/>
              </a:rPr>
              <a:t>tools</a:t>
            </a:r>
            <a:r>
              <a:rPr lang="fr-FR" altLang="fr-FR" sz="2000" b="1" u="sng">
                <a:latin typeface="Calibri"/>
                <a:ea typeface="ＭＳ Ｐゴシック"/>
              </a:rPr>
              <a:t> </a:t>
            </a:r>
            <a:r>
              <a:rPr lang="fr-FR" altLang="fr-FR" sz="2000">
                <a:latin typeface="Calibri"/>
                <a:ea typeface="ＭＳ Ｐゴシック"/>
              </a:rPr>
              <a:t>for routine use in JT-60SA </a:t>
            </a:r>
            <a:r>
              <a:rPr lang="fr-FR" altLang="fr-FR" sz="2000" err="1">
                <a:latin typeface="Calibri"/>
                <a:ea typeface="ＭＳ Ｐゴシック"/>
              </a:rPr>
              <a:t>scientific</a:t>
            </a:r>
            <a:r>
              <a:rPr lang="fr-FR" altLang="fr-FR" sz="2000">
                <a:latin typeface="Calibri"/>
                <a:ea typeface="ＭＳ Ｐゴシック"/>
              </a:rPr>
              <a:t> exploitation </a:t>
            </a:r>
            <a:endParaRPr lang="fr-FR"/>
          </a:p>
          <a:p>
            <a:pPr marL="264795" indent="-26479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b="1" err="1">
                <a:latin typeface="Calibri"/>
              </a:rPr>
              <a:t>Modelling</a:t>
            </a:r>
            <a:r>
              <a:rPr lang="fr-FR" altLang="fr-FR" sz="2000" b="1">
                <a:latin typeface="Calibri"/>
              </a:rPr>
              <a:t> support to the </a:t>
            </a:r>
            <a:r>
              <a:rPr lang="fr-FR" altLang="fr-FR" sz="2000" b="1" err="1">
                <a:latin typeface="Calibri"/>
              </a:rPr>
              <a:t>enhancements</a:t>
            </a:r>
            <a:r>
              <a:rPr lang="fr-FR" altLang="fr-FR" sz="2000" b="1">
                <a:latin typeface="Calibri"/>
              </a:rPr>
              <a:t> and diagnostics </a:t>
            </a:r>
            <a:r>
              <a:rPr lang="fr-FR" altLang="fr-FR" sz="2000" err="1">
                <a:latin typeface="Calibri"/>
              </a:rPr>
              <a:t>procured</a:t>
            </a:r>
            <a:r>
              <a:rPr lang="fr-FR" altLang="fr-FR" sz="2000">
                <a:latin typeface="Calibri"/>
              </a:rPr>
              <a:t> by EU </a:t>
            </a:r>
            <a:endParaRPr lang="fr-FR" altLang="fr-FR" sz="2000">
              <a:latin typeface="Calibri"/>
              <a:cs typeface="Calibri"/>
            </a:endParaRPr>
          </a:p>
          <a:p>
            <a:pPr marL="264795" indent="-264795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r>
              <a:rPr lang="fr-FR" altLang="fr-FR" sz="2000" err="1">
                <a:latin typeface="Calibri"/>
                <a:ea typeface="ＭＳ Ｐゴシック"/>
              </a:rPr>
              <a:t>Specific</a:t>
            </a:r>
            <a:r>
              <a:rPr lang="fr-FR" altLang="fr-FR" sz="2000">
                <a:latin typeface="Calibri"/>
                <a:ea typeface="ＭＳ Ｐゴシック"/>
              </a:rPr>
              <a:t> focus on </a:t>
            </a:r>
            <a:r>
              <a:rPr lang="fr-FR" altLang="fr-FR" sz="2000" b="1" err="1">
                <a:latin typeface="Calibri"/>
                <a:ea typeface="ＭＳ Ｐゴシック"/>
              </a:rPr>
              <a:t>modelling</a:t>
            </a:r>
            <a:r>
              <a:rPr lang="fr-FR" altLang="fr-FR" sz="2000" b="1">
                <a:latin typeface="Calibri"/>
                <a:ea typeface="ＭＳ Ｐゴシック"/>
              </a:rPr>
              <a:t> the Initial </a:t>
            </a:r>
            <a:r>
              <a:rPr lang="fr-FR" altLang="fr-FR" sz="2000" b="1" err="1">
                <a:latin typeface="Calibri"/>
                <a:ea typeface="ＭＳ Ｐゴシック"/>
              </a:rPr>
              <a:t>Research</a:t>
            </a:r>
            <a:r>
              <a:rPr lang="fr-FR" altLang="fr-FR" sz="2000" b="1">
                <a:latin typeface="Calibri"/>
                <a:ea typeface="ＭＳ Ｐゴシック"/>
              </a:rPr>
              <a:t> Phase      </a:t>
            </a:r>
            <a:endParaRPr lang="fr-FR" altLang="fr-FR" sz="2000">
              <a:latin typeface="Calibri"/>
            </a:endParaRPr>
          </a:p>
          <a:p>
            <a:pPr marL="0" indent="0">
              <a:spcBef>
                <a:spcPts val="45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fr-FR" altLang="fr-FR" sz="2000">
                <a:latin typeface="Calibri"/>
                <a:ea typeface="ＭＳ Ｐゴシック"/>
              </a:rPr>
              <a:t>+</a:t>
            </a:r>
            <a:r>
              <a:rPr lang="fr-FR" altLang="fr-FR" sz="2000" b="1">
                <a:latin typeface="Calibri"/>
                <a:ea typeface="ＭＳ Ｐゴシック"/>
              </a:rPr>
              <a:t> </a:t>
            </a:r>
            <a:r>
              <a:rPr lang="fr-FR" altLang="fr-FR" sz="2000" err="1">
                <a:solidFill>
                  <a:srgbClr val="0070C0"/>
                </a:solidFill>
                <a:latin typeface="Calibri"/>
                <a:ea typeface="ＭＳ Ｐゴシック"/>
              </a:rPr>
              <a:t>contribute</a:t>
            </a:r>
            <a:r>
              <a:rPr lang="fr-FR" altLang="fr-FR" sz="2000">
                <a:solidFill>
                  <a:srgbClr val="0070C0"/>
                </a:solidFill>
                <a:latin typeface="Calibri"/>
                <a:ea typeface="ＭＳ Ｐゴシック"/>
              </a:rPr>
              <a:t> to Integrated </a:t>
            </a:r>
            <a:r>
              <a:rPr lang="fr-FR" altLang="fr-FR" sz="2000" err="1">
                <a:solidFill>
                  <a:srgbClr val="0070C0"/>
                </a:solidFill>
                <a:latin typeface="Calibri"/>
                <a:ea typeface="ＭＳ Ｐゴシック"/>
              </a:rPr>
              <a:t>Research</a:t>
            </a:r>
            <a:r>
              <a:rPr lang="fr-FR" altLang="fr-FR" sz="2000">
                <a:solidFill>
                  <a:srgbClr val="0070C0"/>
                </a:solidFill>
                <a:latin typeface="Calibri"/>
                <a:ea typeface="ＭＳ Ｐゴシック"/>
              </a:rPr>
              <a:t> Phase </a:t>
            </a:r>
            <a:r>
              <a:rPr lang="fr-FR" altLang="fr-FR" sz="2000" err="1">
                <a:solidFill>
                  <a:srgbClr val="0070C0"/>
                </a:solidFill>
                <a:latin typeface="Calibri"/>
                <a:ea typeface="ＭＳ Ｐゴシック"/>
              </a:rPr>
              <a:t>wall</a:t>
            </a:r>
            <a:r>
              <a:rPr lang="fr-FR" altLang="fr-FR" sz="2000">
                <a:solidFill>
                  <a:srgbClr val="0070C0"/>
                </a:solidFill>
                <a:latin typeface="Calibri"/>
                <a:ea typeface="ＭＳ Ｐゴシック"/>
              </a:rPr>
              <a:t> diagnostics design (F4E/WPDIV)</a:t>
            </a:r>
            <a:r>
              <a:rPr lang="fr-FR" altLang="fr-FR" sz="2000" b="1">
                <a:solidFill>
                  <a:srgbClr val="FF0000"/>
                </a:solidFill>
                <a:latin typeface="Calibri"/>
                <a:ea typeface="ＭＳ Ｐゴシック"/>
              </a:rPr>
              <a:t> </a:t>
            </a:r>
            <a:endParaRPr lang="fr-FR" altLang="fr-FR" sz="2000">
              <a:latin typeface="Calibri"/>
              <a:cs typeface="Calibri"/>
            </a:endParaRPr>
          </a:p>
          <a:p>
            <a:pPr marL="0" indent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fr-FR" altLang="fr-FR" sz="2000">
              <a:latin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18514" y="5925770"/>
            <a:ext cx="170464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200" err="1"/>
              <a:t>Updated</a:t>
            </a:r>
            <a:r>
              <a:rPr lang="fr-FR" sz="1200" dirty="0"/>
              <a:t> Project Phases </a:t>
            </a:r>
            <a:r>
              <a:rPr lang="fr-FR" sz="1200"/>
              <a:t>BA SC 29</a:t>
            </a:r>
            <a:endParaRPr lang="en-US" sz="1200"/>
          </a:p>
        </p:txBody>
      </p:sp>
      <p:pic>
        <p:nvPicPr>
          <p:cNvPr id="2" name="Image 5">
            <a:extLst>
              <a:ext uri="{FF2B5EF4-FFF2-40B4-BE49-F238E27FC236}">
                <a16:creationId xmlns:a16="http://schemas.microsoft.com/office/drawing/2014/main" id="{508047AC-DEF0-B80A-29A0-375828F00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522" y="2571563"/>
            <a:ext cx="6024465" cy="395422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982B22F-A85F-E5B5-50B0-36D56B7E89CC}"/>
              </a:ext>
            </a:extLst>
          </p:cNvPr>
          <p:cNvSpPr/>
          <p:nvPr/>
        </p:nvSpPr>
        <p:spPr>
          <a:xfrm>
            <a:off x="1774371" y="3391677"/>
            <a:ext cx="5497286" cy="692021"/>
          </a:xfrm>
          <a:prstGeom prst="roundRect">
            <a:avLst/>
          </a:prstGeom>
          <a:solidFill>
            <a:srgbClr val="FFFF00">
              <a:alpha val="6000"/>
            </a:srgb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297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27196" y="669249"/>
            <a:ext cx="9138641" cy="601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ctr">
            <a:spAutoFit/>
          </a:bodyPr>
          <a:lstStyle>
            <a:lvl1pPr marL="174625" indent="-174625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342900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v"/>
              <a:tabLst/>
              <a:defRPr/>
            </a:pPr>
            <a:r>
              <a:rPr lang="fr-FR" altLang="fr-FR" sz="2000" b="1" dirty="0" err="1">
                <a:latin typeface="+mn-lt"/>
              </a:rPr>
              <a:t>Operation</a:t>
            </a:r>
            <a:r>
              <a:rPr lang="fr-FR" altLang="fr-FR" sz="2000" b="1" dirty="0">
                <a:latin typeface="+mn-lt"/>
              </a:rPr>
              <a:t> </a:t>
            </a:r>
            <a:r>
              <a:rPr lang="fr-FR" altLang="fr-FR" sz="2000" b="1" dirty="0" err="1">
                <a:latin typeface="+mn-lt"/>
              </a:rPr>
              <a:t>oriented</a:t>
            </a:r>
            <a:r>
              <a:rPr lang="fr-FR" altLang="fr-FR" sz="2000" b="1" dirty="0">
                <a:latin typeface="+mn-lt"/>
              </a:rPr>
              <a:t> </a:t>
            </a:r>
            <a:r>
              <a:rPr lang="fr-FR" altLang="fr-FR" sz="2000" b="1" dirty="0" err="1">
                <a:latin typeface="+mn-lt"/>
              </a:rPr>
              <a:t>tools</a:t>
            </a:r>
            <a:r>
              <a:rPr lang="fr-FR" altLang="fr-FR" sz="2000" b="1" dirty="0">
                <a:latin typeface="+mn-lt"/>
              </a:rPr>
              <a:t> and </a:t>
            </a:r>
            <a:r>
              <a:rPr lang="fr-FR" altLang="fr-FR" sz="2000" b="1" dirty="0" err="1">
                <a:latin typeface="+mn-lt"/>
              </a:rPr>
              <a:t>synthetic</a:t>
            </a:r>
            <a:r>
              <a:rPr lang="fr-FR" altLang="fr-FR" sz="2000" b="1" dirty="0">
                <a:latin typeface="+mn-lt"/>
              </a:rPr>
              <a:t> diagnostics :</a:t>
            </a:r>
            <a:r>
              <a:rPr lang="en-GB" sz="1800" dirty="0">
                <a:latin typeface="+mn-lt"/>
              </a:rPr>
              <a:t> </a:t>
            </a:r>
            <a:endParaRPr lang="fr-FR" dirty="0"/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GB" altLang="fr-FR" sz="1800" b="1" dirty="0">
                <a:latin typeface="+mn-lt"/>
              </a:rPr>
              <a:t>Discharge simulator </a:t>
            </a:r>
            <a:r>
              <a:rPr lang="en-GB" altLang="fr-FR" sz="1800" dirty="0">
                <a:latin typeface="+mn-lt"/>
              </a:rPr>
              <a:t>development</a:t>
            </a:r>
            <a:endParaRPr lang="en-GB" altLang="fr-FR" sz="1800" dirty="0"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US" altLang="fr-FR" sz="1800" b="1" dirty="0">
                <a:latin typeface="+mn-lt"/>
              </a:rPr>
              <a:t>Breakdown simulator development &amp; optimization of BD scenarios</a:t>
            </a:r>
            <a:endParaRPr lang="en-GB" altLang="fr-FR" sz="1800" b="1" dirty="0"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GB" altLang="fr-FR" sz="1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Electron Cyclotron Wall Conditioning</a:t>
            </a:r>
            <a:r>
              <a:rPr lang="en-GB" altLang="fr-FR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 </a:t>
            </a:r>
            <a:r>
              <a:rPr lang="en-GB" altLang="fr-FR" sz="1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ECWC</a:t>
            </a:r>
            <a:r>
              <a:rPr lang="en-GB" altLang="fr-FR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GB" altLang="fr-FR" sz="1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simulation</a:t>
            </a:r>
            <a:r>
              <a:rPr lang="en-GB" altLang="fr-FR" sz="18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GB" altLang="fr-FR" sz="1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tools validation</a:t>
            </a:r>
            <a:endParaRPr lang="en-GB" altLang="fr-FR" sz="1800" b="1" dirty="0">
              <a:solidFill>
                <a:schemeClr val="accent2">
                  <a:lumMod val="75000"/>
                </a:schemeClr>
              </a:solidFill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GB" altLang="fr-FR" sz="1800" b="1" dirty="0">
                <a:solidFill>
                  <a:srgbClr val="00B050"/>
                </a:solidFill>
                <a:latin typeface="+mn-lt"/>
              </a:rPr>
              <a:t>Visible imaging analysis tools provision (camera tomography, EDICAM)</a:t>
            </a:r>
            <a:endParaRPr lang="fr-FR" altLang="fr-FR" sz="1800" b="1" dirty="0">
              <a:solidFill>
                <a:srgbClr val="00B050"/>
              </a:solidFill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GB" altLang="fr-FR" sz="1800" b="1" dirty="0">
                <a:latin typeface="+mn-lt"/>
              </a:rPr>
              <a:t>Integrated Data Analysis </a:t>
            </a:r>
            <a:r>
              <a:rPr lang="en-GB" altLang="fr-FR" sz="1800" dirty="0">
                <a:latin typeface="+mn-lt"/>
              </a:rPr>
              <a:t>tools requirement capture </a:t>
            </a:r>
            <a:endParaRPr lang="en-GB" altLang="fr-FR" sz="1800" dirty="0"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GB" altLang="fr-FR" sz="1800" dirty="0">
                <a:latin typeface="+mn-lt"/>
              </a:rPr>
              <a:t>Proposal for </a:t>
            </a:r>
            <a:r>
              <a:rPr lang="en-GB" altLang="fr-FR" sz="1800" b="1" dirty="0">
                <a:latin typeface="+mn-lt"/>
              </a:rPr>
              <a:t>disruption mitigation/avoidance </a:t>
            </a:r>
            <a:r>
              <a:rPr lang="en-GB" altLang="fr-FR" sz="1800" dirty="0">
                <a:latin typeface="+mn-lt"/>
              </a:rPr>
              <a:t>trigger </a:t>
            </a:r>
            <a:endParaRPr lang="en-GB" altLang="fr-FR" sz="1800" dirty="0"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US" altLang="fr-FR" sz="1800" dirty="0">
                <a:latin typeface="+mn-lt"/>
                <a:cs typeface="Calibri"/>
              </a:rPr>
              <a:t>Assessment of PCI </a:t>
            </a:r>
            <a:r>
              <a:rPr lang="en-US" altLang="fr-FR" sz="1800" dirty="0" smtClean="0">
                <a:latin typeface="+mn-lt"/>
                <a:cs typeface="Calibri"/>
              </a:rPr>
              <a:t>measurement</a:t>
            </a:r>
            <a:endParaRPr lang="en-US" altLang="fr-FR" sz="1800" dirty="0">
              <a:latin typeface="+mn-lt"/>
              <a:cs typeface="Calibri"/>
            </a:endParaRPr>
          </a:p>
          <a:p>
            <a:pPr marL="857250" lvl="3" indent="-273050">
              <a:spcAft>
                <a:spcPts val="400"/>
              </a:spcAft>
              <a:buFontTx/>
              <a:buChar char="-"/>
              <a:defRPr/>
            </a:pPr>
            <a:r>
              <a:rPr lang="en-US" altLang="fr-FR" sz="1800" dirty="0">
                <a:latin typeface="+mn-lt"/>
                <a:cs typeface="Calibri"/>
              </a:rPr>
              <a:t>FILD synthetic diagnostics</a:t>
            </a:r>
            <a:endParaRPr lang="en-US" dirty="0">
              <a:cs typeface="Arial" charset="0"/>
            </a:endParaRPr>
          </a:p>
          <a:p>
            <a:pPr marL="0" indent="-342900">
              <a:spcAft>
                <a:spcPts val="40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en-GB" sz="2000" b="1" dirty="0">
                <a:latin typeface="+mn-lt"/>
                <a:cs typeface="Arial"/>
              </a:rPr>
              <a:t>Modelling for JT-60SA Initial Research Phase scenarios</a:t>
            </a:r>
            <a:endParaRPr lang="fr-FR" altLang="fr-FR" sz="2000" b="1" dirty="0">
              <a:solidFill>
                <a:srgbClr val="0000FF"/>
              </a:solidFill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latin typeface="+mn-lt"/>
              </a:rPr>
              <a:t>Scenario</a:t>
            </a:r>
            <a:r>
              <a:rPr lang="en-GB" sz="1800" dirty="0">
                <a:latin typeface="+mn-lt"/>
              </a:rPr>
              <a:t> </a:t>
            </a:r>
            <a:r>
              <a:rPr lang="en-US" sz="1800" dirty="0">
                <a:latin typeface="+mn-lt"/>
              </a:rPr>
              <a:t>modelling with operationally oriented integrated modelling </a:t>
            </a:r>
            <a:r>
              <a:rPr lang="en-US" sz="1800" b="1" dirty="0">
                <a:latin typeface="+mn-lt"/>
              </a:rPr>
              <a:t>transport </a:t>
            </a:r>
            <a:r>
              <a:rPr lang="en-US" sz="1800" dirty="0">
                <a:latin typeface="+mn-lt"/>
              </a:rPr>
              <a:t>codes</a:t>
            </a:r>
            <a:r>
              <a:rPr lang="en-GB" sz="1800" dirty="0">
                <a:latin typeface="+mn-lt"/>
              </a:rPr>
              <a:t> </a:t>
            </a:r>
            <a:endParaRPr lang="en-GB" sz="1800" dirty="0">
              <a:solidFill>
                <a:srgbClr val="FF0000"/>
              </a:solidFill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latin typeface="+mn-lt"/>
              </a:rPr>
              <a:t>Edge and divertor modelling</a:t>
            </a:r>
            <a:r>
              <a:rPr lang="en-GB" sz="1800" dirty="0">
                <a:latin typeface="+mn-lt"/>
              </a:rPr>
              <a:t> (C scenarios </a:t>
            </a:r>
            <a:r>
              <a:rPr lang="en-GB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+ wall diagnostics design support)</a:t>
            </a:r>
            <a:endParaRPr lang="en-GB" sz="1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latin typeface="+mn-lt"/>
              </a:rPr>
              <a:t>Energetic Particle</a:t>
            </a:r>
            <a:r>
              <a:rPr lang="en-GB" sz="1800" dirty="0">
                <a:latin typeface="+mn-lt"/>
              </a:rPr>
              <a:t> stability analysis</a:t>
            </a:r>
            <a:endParaRPr lang="en-GB" sz="1800" dirty="0"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latin typeface="+mn-lt"/>
              </a:rPr>
              <a:t>MHD</a:t>
            </a:r>
            <a:r>
              <a:rPr lang="en-GB" sz="1800" dirty="0">
                <a:latin typeface="+mn-lt"/>
              </a:rPr>
              <a:t> stability analysis </a:t>
            </a:r>
            <a:endParaRPr lang="en-GB" sz="1800" dirty="0"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latin typeface="+mn-lt"/>
              </a:rPr>
              <a:t>RWM </a:t>
            </a:r>
            <a:r>
              <a:rPr lang="en-GB" sz="1800" b="1" dirty="0">
                <a:latin typeface="+mn-lt"/>
              </a:rPr>
              <a:t>control</a:t>
            </a:r>
            <a:endParaRPr lang="en-GB" sz="1800" b="1" dirty="0"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dirty="0">
                <a:latin typeface="+mn-lt"/>
              </a:rPr>
              <a:t>Non-linear MHD modelling of pellet triggered </a:t>
            </a:r>
            <a:r>
              <a:rPr lang="en-GB" sz="1800" b="1" dirty="0">
                <a:latin typeface="+mn-lt"/>
              </a:rPr>
              <a:t>ELMs</a:t>
            </a:r>
            <a:endParaRPr lang="en-GB" sz="1800" b="1" dirty="0"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latin typeface="+mn-lt"/>
              </a:rPr>
              <a:t>Runaway</a:t>
            </a:r>
            <a:r>
              <a:rPr lang="en-GB" sz="1800" dirty="0">
                <a:latin typeface="+mn-lt"/>
              </a:rPr>
              <a:t> electron heat loads on PFC</a:t>
            </a:r>
            <a:endParaRPr lang="en-GB" sz="1800" dirty="0">
              <a:latin typeface="+mn-lt"/>
              <a:cs typeface="Calibri"/>
            </a:endParaRPr>
          </a:p>
          <a:p>
            <a:pPr marL="968375" lvl="2" indent="-273050" fontAlgn="t">
              <a:spcAft>
                <a:spcPts val="400"/>
              </a:spcAft>
              <a:buFont typeface="Arial" panose="020B0604020202020204" pitchFamily="34" charset="0"/>
              <a:buChar char="-"/>
            </a:pPr>
            <a:r>
              <a:rPr lang="en-GB" sz="1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Disruption modelling tools ready for validation</a:t>
            </a:r>
            <a:r>
              <a:rPr lang="fr-FR" altLang="fr-FR" sz="18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	</a:t>
            </a:r>
            <a:endParaRPr lang="fr-FR" altLang="fr-FR" sz="1800" b="1" dirty="0">
              <a:solidFill>
                <a:srgbClr val="FF0000"/>
              </a:solidFill>
              <a:latin typeface="+mn-lt"/>
              <a:cs typeface="Calibri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869" y="176721"/>
            <a:ext cx="8007460" cy="457200"/>
          </a:xfrm>
        </p:spPr>
        <p:txBody>
          <a:bodyPr/>
          <a:lstStyle/>
          <a:p>
            <a:pPr algn="ctr">
              <a:lnSpc>
                <a:spcPts val="2800"/>
              </a:lnSpc>
            </a:pPr>
            <a:r>
              <a:rPr lang="fr-FR" altLang="fr-FR" sz="2800">
                <a:latin typeface="+mn-lt"/>
              </a:rPr>
              <a:t>EUROfusion WPSA code management and </a:t>
            </a:r>
            <a:r>
              <a:rPr lang="en-GB" altLang="fr-FR" sz="2800">
                <a:latin typeface="+mn-lt"/>
              </a:rPr>
              <a:t>modelling activities 2021-2022</a:t>
            </a:r>
            <a:endParaRPr lang="en-GB" sz="2800">
              <a:latin typeface="+mn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7754604" y="4578325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F7DE13B-5C12-9B21-7904-DF6EA7F52993}"/>
              </a:ext>
            </a:extLst>
          </p:cNvPr>
          <p:cNvSpPr txBox="1"/>
          <p:nvPr/>
        </p:nvSpPr>
        <p:spPr>
          <a:xfrm>
            <a:off x="3509176" y="3349795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53194" y="5284784"/>
            <a:ext cx="2252861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dirty="0" err="1" smtClean="0"/>
              <a:t>Coordinate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Experiment</a:t>
            </a:r>
            <a:r>
              <a:rPr lang="fr-FR" dirty="0" smtClean="0"/>
              <a:t> Team </a:t>
            </a:r>
          </a:p>
          <a:p>
            <a:r>
              <a:rPr lang="fr-FR" dirty="0" err="1" smtClean="0"/>
              <a:t>Topical</a:t>
            </a:r>
            <a:r>
              <a:rPr lang="fr-FR" dirty="0" smtClean="0"/>
              <a:t> Group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8614137"/>
              </p:ext>
            </p:extLst>
          </p:nvPr>
        </p:nvGraphicFramePr>
        <p:xfrm>
          <a:off x="146430" y="770530"/>
          <a:ext cx="8932323" cy="57017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46908">
                  <a:extLst>
                    <a:ext uri="{9D8B030D-6E8A-4147-A177-3AD203B41FA5}">
                      <a16:colId xmlns:a16="http://schemas.microsoft.com/office/drawing/2014/main" val="1193375334"/>
                    </a:ext>
                  </a:extLst>
                </a:gridCol>
                <a:gridCol w="5727469">
                  <a:extLst>
                    <a:ext uri="{9D8B030D-6E8A-4147-A177-3AD203B41FA5}">
                      <a16:colId xmlns:a16="http://schemas.microsoft.com/office/drawing/2014/main" val="552499959"/>
                    </a:ext>
                  </a:extLst>
                </a:gridCol>
                <a:gridCol w="1957946">
                  <a:extLst>
                    <a:ext uri="{9D8B030D-6E8A-4147-A177-3AD203B41FA5}">
                      <a16:colId xmlns:a16="http://schemas.microsoft.com/office/drawing/2014/main" val="2444610441"/>
                    </a:ext>
                  </a:extLst>
                </a:gridCol>
              </a:tblGrid>
              <a:tr h="2898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>
                          <a:effectLst/>
                          <a:latin typeface="+mn-lt"/>
                        </a:rPr>
                        <a:t>TOPIC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 err="1">
                          <a:effectLst/>
                          <a:latin typeface="+mn-lt"/>
                        </a:rPr>
                        <a:t>Deliverable</a:t>
                      </a:r>
                      <a:r>
                        <a:rPr lang="fr-FR" sz="1800" u="none" strike="noStrike">
                          <a:effectLst/>
                          <a:latin typeface="+mn-lt"/>
                        </a:rPr>
                        <a:t> 2022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u="none" strike="noStrike">
                          <a:effectLst/>
                          <a:latin typeface="+mn-lt"/>
                        </a:rPr>
                        <a:t>Del </a:t>
                      </a:r>
                      <a:r>
                        <a:rPr lang="fr-FR" sz="1800" u="none" strike="noStrike" err="1">
                          <a:effectLst/>
                          <a:latin typeface="+mn-lt"/>
                        </a:rPr>
                        <a:t>Owner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6318390"/>
                  </a:ext>
                </a:extLst>
              </a:tr>
              <a:tr h="4605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+mn-lt"/>
                        </a:rPr>
                        <a:t>Scenario development transport analysis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Integrated modelling of ramp-up of initial research phase scenarios 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first principles transport models</a:t>
                      </a:r>
                      <a:endParaRPr lang="fr-FR"/>
                    </a:p>
                  </a:txBody>
                  <a:tcPr marL="36000" marR="36000" marT="76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L Garzotti </a:t>
                      </a:r>
                      <a:endParaRPr lang="fr-FR"/>
                    </a:p>
                    <a:p>
                      <a:pPr lvl="0" algn="ctr">
                        <a:buNone/>
                      </a:pPr>
                      <a:r>
                        <a:rPr lang="en-US" sz="16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Taylor et al</a:t>
                      </a:r>
                      <a:r>
                        <a:rPr lang="en-US" sz="1600" b="0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(UKAEA)</a:t>
                      </a:r>
                    </a:p>
                    <a:p>
                      <a:pPr algn="ctr" fontAlgn="t"/>
                      <a:r>
                        <a:rPr lang="fr-FR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 </a:t>
                      </a:r>
                      <a:r>
                        <a:rPr lang="fr-FR" sz="16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Strand</a:t>
                      </a:r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 Yadikin </a:t>
                      </a:r>
                    </a:p>
                    <a:p>
                      <a:pPr algn="ctr" fontAlgn="t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 Fransson (VR)</a:t>
                      </a:r>
                    </a:p>
                    <a:p>
                      <a:pPr algn="ctr" fontAlgn="t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lang="fr-FR" sz="1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Huynh (CEA)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9772775"/>
                  </a:ext>
                </a:extLst>
              </a:tr>
              <a:tr h="40556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+mn-lt"/>
                        </a:rPr>
                        <a:t>MHD and control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MHD stability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chain deployed to users</a:t>
                      </a:r>
                    </a:p>
                  </a:txBody>
                  <a:tcPr marL="36000" marR="36000" marT="76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Coelho (IST)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968839"/>
                  </a:ext>
                </a:extLst>
              </a:tr>
              <a:tr h="405566">
                <a:tc v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Application of </a:t>
                      </a:r>
                      <a:r>
                        <a:rPr lang="en-US" sz="1600" b="0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CarMa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-D model in state-space representation for developing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RWM control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time simulation and test controller concepts</a:t>
                      </a:r>
                    </a:p>
                  </a:txBody>
                  <a:tcPr marL="36000" marR="36000" marT="76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+mn-lt"/>
                        </a:rPr>
                        <a:t>L Pigatto </a:t>
                      </a:r>
                      <a:r>
                        <a:rPr lang="en-US" sz="1600" b="0" i="1" u="none" strike="noStrike">
                          <a:effectLst/>
                          <a:latin typeface="+mn-lt"/>
                        </a:rPr>
                        <a:t>et al </a:t>
                      </a:r>
                      <a:endParaRPr lang="en-US" sz="1600" b="0" i="1" u="none" strike="noStrike">
                        <a:solidFill>
                          <a:srgbClr val="006100"/>
                        </a:solidFill>
                        <a:effectLst/>
                        <a:latin typeface="+mn-lt"/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sz="1600" b="0" i="1" u="none" strike="noStrike">
                          <a:effectLst/>
                          <a:latin typeface="+mn-lt"/>
                        </a:rPr>
                        <a:t>(ENEA RXF)</a:t>
                      </a:r>
                      <a:endParaRPr lang="en-US" sz="1600" b="0" i="1" u="none" strike="noStrike">
                        <a:solidFill>
                          <a:srgbClr val="0061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876"/>
                  </a:ext>
                </a:extLst>
              </a:tr>
              <a:tr h="405566">
                <a:tc v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Validation of disruption modelling tools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(CarMa0NL-CARIDDI) </a:t>
                      </a:r>
                    </a:p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first JT-60SA mechanical data </a:t>
                      </a:r>
                    </a:p>
                  </a:txBody>
                  <a:tcPr marL="36000" marR="36000" marT="76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  <a:latin typeface="+mn-lt"/>
                        </a:rPr>
                        <a:t>F Villone </a:t>
                      </a:r>
                      <a:r>
                        <a:rPr lang="en-US" sz="1600" b="0" i="1" u="none" strike="noStrike">
                          <a:effectLst/>
                          <a:latin typeface="+mn-lt"/>
                        </a:rPr>
                        <a:t>et al </a:t>
                      </a:r>
                    </a:p>
                    <a:p>
                      <a:pPr algn="ctr" fontAlgn="t"/>
                      <a:r>
                        <a:rPr lang="en-US" sz="1600" b="0" i="0" u="none" strike="noStrike">
                          <a:effectLst/>
                          <a:latin typeface="+mn-lt"/>
                        </a:rPr>
                        <a:t>(ENEA CREATE)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697158"/>
                  </a:ext>
                </a:extLst>
              </a:tr>
              <a:tr h="405566">
                <a:tc v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 of </a:t>
                      </a:r>
                      <a:r>
                        <a:rPr lang="en-US" sz="1600" b="1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heat load levels and distributions caused by REs </a:t>
                      </a:r>
                    </a:p>
                    <a:p>
                      <a:pPr algn="l"/>
                      <a:r>
                        <a:rPr lang="en-US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 a workflow coupling particle tracing codes to FLUKA.</a:t>
                      </a:r>
                      <a:endParaRPr lang="en-US" sz="1600">
                        <a:latin typeface="+mn-lt"/>
                      </a:endParaRPr>
                    </a:p>
                  </a:txBody>
                  <a:tcPr marL="36000" marR="36000" marT="76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 Caloud </a:t>
                      </a:r>
                      <a:r>
                        <a:rPr lang="fr-FR" sz="1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Casolari</a:t>
                      </a:r>
                      <a:endParaRPr lang="en-US" sz="1600" b="1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fr-FR" sz="1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Macusova (IPP.CR)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399871"/>
                  </a:ext>
                </a:extLst>
              </a:tr>
              <a:tr h="40556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600" b="1" i="0" u="none" strike="noStrike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Pedestal</a:t>
                      </a:r>
                      <a:r>
                        <a:rPr lang="fr-FR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/>
                    </a:p>
                    <a:p>
                      <a:pPr lvl="0" algn="ctr">
                        <a:buNone/>
                      </a:pPr>
                      <a:r>
                        <a:rPr lang="fr-FR" sz="16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</a:t>
                      </a:r>
                      <a:r>
                        <a:rPr lang="fr-FR" sz="1600" b="1" i="0" u="none" strike="noStrike" baseline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600" b="0" i="0" u="none" strike="noStrike" noProof="0">
                          <a:effectLst/>
                        </a:rPr>
                        <a:t>Report/publication on (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JOREK) modelling of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multiple pellet injection in self-consistently evolving pedestal profile</a:t>
                      </a:r>
                      <a:endParaRPr lang="en-US"/>
                    </a:p>
                  </a:txBody>
                  <a:tcPr marL="36000" marR="36000" marT="762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 </a:t>
                      </a:r>
                      <a:r>
                        <a:rPr lang="en-US" sz="1600" b="1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Futatani</a:t>
                      </a: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fr-FR"/>
                    </a:p>
                    <a:p>
                      <a:pPr lvl="0" algn="ctr">
                        <a:buNone/>
                      </a:pP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(CIEMAT UPC)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407913"/>
                  </a:ext>
                </a:extLst>
              </a:tr>
              <a:tr h="40556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+mn-lt"/>
                        </a:rPr>
                        <a:t>Energetic Particle modelling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Demonstration of automated application of the EP workflow to the assessment of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EP-stability in ramp-up and steady state plasmas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36000" marR="36000" marT="76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 Lauber </a:t>
                      </a:r>
                    </a:p>
                    <a:p>
                      <a:pPr algn="ctr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(IPP-Garching)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721552"/>
                  </a:ext>
                </a:extLst>
              </a:tr>
              <a:tr h="144993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Provide ASCOT distribution function for beam ions </a:t>
                      </a:r>
                    </a:p>
                  </a:txBody>
                  <a:tcPr marL="36000" marR="36000" marT="76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Snicker (VTT)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307387"/>
                  </a:ext>
                </a:extLst>
              </a:tr>
              <a:tr h="289773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Analysis of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linear AE stability of initial research phase (H,D) scenarios</a:t>
                      </a:r>
                    </a:p>
                  </a:txBody>
                  <a:tcPr marL="36000" marR="36000" marT="76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Coelho (IST)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114407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1492" y="123545"/>
            <a:ext cx="8026400" cy="457200"/>
          </a:xfrm>
        </p:spPr>
        <p:txBody>
          <a:bodyPr/>
          <a:lstStyle/>
          <a:p>
            <a:r>
              <a:rPr lang="fr-FR" sz="2800"/>
              <a:t>WPSA.CM </a:t>
            </a:r>
            <a:r>
              <a:rPr lang="fr-FR" sz="2800" err="1"/>
              <a:t>Modelling</a:t>
            </a:r>
            <a:r>
              <a:rPr lang="fr-FR" sz="2800"/>
              <a:t> </a:t>
            </a:r>
            <a:r>
              <a:rPr lang="fr-FR" sz="2800" err="1"/>
              <a:t>Tasks</a:t>
            </a:r>
            <a:r>
              <a:rPr lang="fr-FR" sz="2800"/>
              <a:t> 2022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6761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838518"/>
              </p:ext>
            </p:extLst>
          </p:nvPr>
        </p:nvGraphicFramePr>
        <p:xfrm>
          <a:off x="146430" y="794637"/>
          <a:ext cx="8932332" cy="303821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40379">
                  <a:extLst>
                    <a:ext uri="{9D8B030D-6E8A-4147-A177-3AD203B41FA5}">
                      <a16:colId xmlns:a16="http://schemas.microsoft.com/office/drawing/2014/main" val="1193375334"/>
                    </a:ext>
                  </a:extLst>
                </a:gridCol>
                <a:gridCol w="5968538">
                  <a:extLst>
                    <a:ext uri="{9D8B030D-6E8A-4147-A177-3AD203B41FA5}">
                      <a16:colId xmlns:a16="http://schemas.microsoft.com/office/drawing/2014/main" val="552499959"/>
                    </a:ext>
                  </a:extLst>
                </a:gridCol>
                <a:gridCol w="1823415">
                  <a:extLst>
                    <a:ext uri="{9D8B030D-6E8A-4147-A177-3AD203B41FA5}">
                      <a16:colId xmlns:a16="http://schemas.microsoft.com/office/drawing/2014/main" val="2444610441"/>
                    </a:ext>
                  </a:extLst>
                </a:gridCol>
              </a:tblGrid>
              <a:tr h="23405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>
                          <a:effectLst/>
                          <a:latin typeface="+mn-lt"/>
                        </a:rPr>
                        <a:t>TOPIC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u="none" strike="noStrike" err="1">
                          <a:effectLst/>
                          <a:latin typeface="+mn-lt"/>
                        </a:rPr>
                        <a:t>Deliverable</a:t>
                      </a:r>
                      <a:r>
                        <a:rPr lang="fr-FR" sz="1400" u="none" strike="noStrike">
                          <a:effectLst/>
                          <a:latin typeface="+mn-lt"/>
                        </a:rPr>
                        <a:t> 2022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u="none" strike="noStrike">
                          <a:effectLst/>
                          <a:latin typeface="+mn-lt"/>
                        </a:rPr>
                        <a:t>Del </a:t>
                      </a:r>
                      <a:r>
                        <a:rPr lang="fr-FR" sz="1400" u="none" strike="noStrike" err="1">
                          <a:effectLst/>
                          <a:latin typeface="+mn-lt"/>
                        </a:rPr>
                        <a:t>Owner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6318390"/>
                  </a:ext>
                </a:extLst>
              </a:tr>
              <a:tr h="85111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  <a:latin typeface="+mn-lt"/>
                        </a:rPr>
                        <a:t>Edge and divertor modeling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Sensitivity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study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of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low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n /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current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drive scenarios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with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C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divertor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, </a:t>
                      </a:r>
                      <a:endParaRPr lang="en-US" sz="1600" b="0" i="0" u="none" strike="noStrike" noProof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with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SOLEDGE3X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edge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transport code,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including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impurity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</a:t>
                      </a:r>
                      <a:r>
                        <a:rPr lang="fr-FR" sz="1600" b="0" i="0" u="none" strike="noStrike" noProof="0" err="1">
                          <a:effectLst/>
                          <a:latin typeface="Calibri"/>
                        </a:rPr>
                        <a:t>seeding</a:t>
                      </a: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 </a:t>
                      </a:r>
                      <a:endParaRPr lang="en-US" sz="1600" b="0" i="0" u="none" strike="noStrike" noProof="0">
                        <a:effectLst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600" b="0" i="0" u="none" strike="noStrike" noProof="0">
                          <a:effectLst/>
                          <a:latin typeface="Calibri"/>
                        </a:rPr>
                        <a:t>impact</a:t>
                      </a:r>
                      <a:endParaRPr lang="en-US" sz="1600" b="0" i="0" u="none" strike="noStrike" noProof="0">
                        <a:effectLst/>
                      </a:endParaRPr>
                    </a:p>
                  </a:txBody>
                  <a:tcPr marL="137160" marR="137160" marT="137160" marB="1371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 Falchetto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 Galazka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(CEA)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464815"/>
                  </a:ext>
                </a:extLst>
              </a:tr>
              <a:tr h="645427">
                <a:tc v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Assessment of JT-60SA Initial research phase II scenario 2 via edge/divertor modelling integrated with core conditions (SOLEDGE) 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7160" marR="137160" marT="137160" marB="1371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 Balbinot</a:t>
                      </a:r>
                      <a:r>
                        <a:rPr lang="en-US" sz="1600" b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(ENEA)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582737"/>
                  </a:ext>
                </a:extLst>
              </a:tr>
              <a:tr h="439742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Modelling of C wall Scenario 2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SOLPS-ITER.</a:t>
                      </a:r>
                    </a:p>
                  </a:txBody>
                  <a:tcPr marL="137160" marR="137160" marT="137160" marB="1371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 Chmielewski (IPPLM)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43691"/>
                  </a:ext>
                </a:extLst>
              </a:tr>
              <a:tr h="439742">
                <a:tc vMerge="1">
                  <a:txBody>
                    <a:bodyPr/>
                    <a:lstStyle/>
                    <a:p>
                      <a:pPr algn="l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 on the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benchmark of SOLPS_ITER to SONIC.</a:t>
                      </a:r>
                    </a:p>
                  </a:txBody>
                  <a:tcPr marL="137160" marR="137160" marT="137160" marB="13716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 Rubino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Coster </a:t>
                      </a:r>
                    </a:p>
                    <a:p>
                      <a:pPr algn="ctr" fontAlgn="t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(ENEA, IPP)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1483"/>
                  </a:ext>
                </a:extLst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21492" y="123545"/>
            <a:ext cx="8026400" cy="457200"/>
          </a:xfrm>
        </p:spPr>
        <p:txBody>
          <a:bodyPr/>
          <a:lstStyle/>
          <a:p>
            <a:r>
              <a:rPr lang="fr-FR" sz="2800"/>
              <a:t>WPSA.CM </a:t>
            </a:r>
            <a:r>
              <a:rPr lang="fr-FR" sz="2800" err="1"/>
              <a:t>Modelling</a:t>
            </a:r>
            <a:r>
              <a:rPr lang="fr-FR" sz="2800"/>
              <a:t> </a:t>
            </a:r>
            <a:r>
              <a:rPr lang="fr-FR" sz="2800" err="1"/>
              <a:t>Tasks</a:t>
            </a:r>
            <a:r>
              <a:rPr lang="fr-FR" sz="2800"/>
              <a:t> 2022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82825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318900"/>
              </p:ext>
            </p:extLst>
          </p:nvPr>
        </p:nvGraphicFramePr>
        <p:xfrm>
          <a:off x="128421" y="743867"/>
          <a:ext cx="8918476" cy="574028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796993">
                  <a:extLst>
                    <a:ext uri="{9D8B030D-6E8A-4147-A177-3AD203B41FA5}">
                      <a16:colId xmlns:a16="http://schemas.microsoft.com/office/drawing/2014/main" val="1926802474"/>
                    </a:ext>
                  </a:extLst>
                </a:gridCol>
                <a:gridCol w="4946904">
                  <a:extLst>
                    <a:ext uri="{9D8B030D-6E8A-4147-A177-3AD203B41FA5}">
                      <a16:colId xmlns:a16="http://schemas.microsoft.com/office/drawing/2014/main" val="552499959"/>
                    </a:ext>
                  </a:extLst>
                </a:gridCol>
                <a:gridCol w="2174579">
                  <a:extLst>
                    <a:ext uri="{9D8B030D-6E8A-4147-A177-3AD203B41FA5}">
                      <a16:colId xmlns:a16="http://schemas.microsoft.com/office/drawing/2014/main" val="29420176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US" sz="1800" b="1" u="none" strike="noStrike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err="1">
                          <a:effectLst/>
                          <a:latin typeface="+mn-lt"/>
                        </a:rPr>
                        <a:t>Deliverable</a:t>
                      </a:r>
                      <a:r>
                        <a:rPr lang="fr-FR" sz="1800" u="none" strike="noStrike">
                          <a:effectLst/>
                          <a:latin typeface="+mn-lt"/>
                        </a:rPr>
                        <a:t> 2022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>
                          <a:effectLst/>
                          <a:latin typeface="+mn-lt"/>
                        </a:rPr>
                        <a:t>Del </a:t>
                      </a:r>
                      <a:r>
                        <a:rPr lang="fr-FR" sz="1800" u="none" strike="noStrike" err="1">
                          <a:effectLst/>
                          <a:latin typeface="+mn-lt"/>
                        </a:rPr>
                        <a:t>Owner</a:t>
                      </a:r>
                      <a:r>
                        <a:rPr lang="fr-FR" sz="1800" u="none" strike="noStrike">
                          <a:effectLst/>
                          <a:latin typeface="+mn-lt"/>
                        </a:rPr>
                        <a:t> / Team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0351675"/>
                  </a:ext>
                </a:extLst>
              </a:tr>
              <a:tr h="291981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Plasma operation oriented tools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830961"/>
                  </a:ext>
                </a:extLst>
              </a:tr>
              <a:tr h="6761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Plasma </a:t>
                      </a:r>
                      <a:r>
                        <a:rPr lang="fr-FR" sz="1600" b="1" i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discharge</a:t>
                      </a:r>
                      <a:r>
                        <a:rPr lang="fr-FR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simulator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Verified  JT-60SA pulse simulator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including implementation of current, gaps and vertical stabilization controllers</a:t>
                      </a:r>
                    </a:p>
                  </a:txBody>
                  <a:tcPr marL="72000" marR="72000" marT="76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E. </a:t>
                      </a:r>
                      <a:r>
                        <a:rPr lang="en-US" sz="1600" b="1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Joffrin</a:t>
                      </a: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JF Artaud </a:t>
                      </a:r>
                    </a:p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 </a:t>
                      </a:r>
                      <a:r>
                        <a:rPr lang="en-US" sz="160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Giruzzi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 Boulbe B Faugeras </a:t>
                      </a:r>
                    </a:p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(CEA, </a:t>
                      </a:r>
                      <a:r>
                        <a:rPr lang="en-US" sz="160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Univ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Nice)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Mattei D </a:t>
                      </a:r>
                      <a:r>
                        <a:rPr lang="fr-FR" sz="1600" b="0" i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Frattolillo</a:t>
                      </a:r>
                      <a:r>
                        <a:rPr lang="fr-FR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et al (ENEA</a:t>
                      </a:r>
                      <a:r>
                        <a:rPr lang="fr-FR" sz="1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CREATE)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2047719937"/>
                  </a:ext>
                </a:extLst>
              </a:tr>
              <a:tr h="290432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Provision of discharge simulator select test cases </a:t>
                      </a:r>
                    </a:p>
                  </a:txBody>
                  <a:tcPr marL="72000" marR="72000" marT="762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William Bin </a:t>
                      </a:r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 </a:t>
                      </a:r>
                      <a:r>
                        <a:rPr lang="en-US" sz="1600" b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Giruzzi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(ENEA CNR </a:t>
                      </a:r>
                      <a:r>
                        <a:rPr lang="en-US" sz="1600" b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CEA)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3599259184"/>
                  </a:ext>
                </a:extLst>
              </a:tr>
              <a:tr h="18503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ECWC </a:t>
                      </a:r>
                      <a:r>
                        <a:rPr lang="fr-FR" sz="1600" b="1" i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modelling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Report on the </a:t>
                      </a:r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validation of ECWC code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(TOMATOR-1D)</a:t>
                      </a:r>
                      <a:r>
                        <a:rPr lang="en-US" sz="16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on the first data from JT-60SA Integrated Commissioning</a:t>
                      </a:r>
                    </a:p>
                  </a:txBody>
                  <a:tcPr marL="72000" marR="72000" marT="76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 Buermans (LPP-ERM-KMS)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915188"/>
                  </a:ext>
                </a:extLst>
              </a:tr>
              <a:tr h="370069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Breakdown</a:t>
                      </a:r>
                      <a:r>
                        <a:rPr lang="fr-FR" sz="1600" b="1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1" i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modelling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Documentation on runs on JT-60SA </a:t>
                      </a:r>
                      <a:r>
                        <a:rPr 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breakdown </a:t>
                      </a:r>
                    </a:p>
                    <a:p>
                      <a:pPr algn="l" fontAlgn="t"/>
                      <a:r>
                        <a:rPr lang="en-US" sz="1600" b="1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nonlinear optimization technique. 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Daria Ricci 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 Figini </a:t>
                      </a:r>
                    </a:p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Mattei </a:t>
                      </a:r>
                    </a:p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(CNR </a:t>
                      </a:r>
                      <a:r>
                        <a:rPr lang="en-US" sz="160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</a:t>
                      </a:r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ENEA CREATE)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683501"/>
                  </a:ext>
                </a:extLst>
              </a:tr>
              <a:tr h="285754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Integrated Data </a:t>
                      </a:r>
                      <a:r>
                        <a:rPr lang="fr-FR" sz="1600" b="1" i="0" u="none" strike="noStrike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Analysis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for the implementation of IDAV for JT-60SA scientific exploitation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Fischer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 Stieglitz </a:t>
                      </a:r>
                    </a:p>
                    <a:p>
                      <a:pPr algn="l" fontAlgn="t"/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(IPP Garching)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2000" marR="0" marT="0" marB="0"/>
                </a:tc>
                <a:extLst>
                  <a:ext uri="{0D108BD9-81ED-4DB2-BD59-A6C34878D82A}">
                    <a16:rowId xmlns:a16="http://schemas.microsoft.com/office/drawing/2014/main" val="2365150371"/>
                  </a:ext>
                </a:extLst>
              </a:tr>
              <a:tr h="652432">
                <a:tc>
                  <a:txBody>
                    <a:bodyPr/>
                    <a:lstStyle/>
                    <a:p>
                      <a:pPr algn="ctr" fontAlgn="t"/>
                      <a:r>
                        <a:rPr lang="fr-FR" sz="1600" b="1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Disruption trigger</a:t>
                      </a:r>
                      <a:endParaRPr lang="en-US" sz="1600" b="1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for building parsimonious </a:t>
                      </a:r>
                      <a:r>
                        <a:rPr lang="en-US" sz="1600" b="1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disruption mitigation/avoidance triggers</a:t>
                      </a:r>
                    </a:p>
                  </a:txBody>
                  <a:tcPr marL="72000" marR="7200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Jesùs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Vega  (CIEMAT)</a:t>
                      </a:r>
                    </a:p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Gelfusa</a:t>
                      </a:r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Murari </a:t>
                      </a:r>
                    </a:p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 Rossi T</a:t>
                      </a:r>
                      <a:r>
                        <a:rPr lang="en-US" sz="160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Cracinescu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(ENEA, IAP)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en-US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 Bairaktaris </a:t>
                      </a:r>
                    </a:p>
                    <a:p>
                      <a:pPr algn="l" fontAlgn="t"/>
                      <a:r>
                        <a:rPr lang="en-US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US" sz="160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Papadopulos</a:t>
                      </a:r>
                      <a:r>
                        <a:rPr lang="en-US" sz="16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(NCSRD)</a:t>
                      </a:r>
                    </a:p>
                  </a:txBody>
                  <a:tcPr marL="7200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678814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28421" y="150142"/>
            <a:ext cx="7543800" cy="457200"/>
          </a:xfrm>
        </p:spPr>
        <p:txBody>
          <a:bodyPr/>
          <a:lstStyle/>
          <a:p>
            <a:r>
              <a:rPr lang="fr-FR" sz="2800"/>
              <a:t>WPSA.CM  </a:t>
            </a:r>
            <a:r>
              <a:rPr lang="fr-FR" sz="2800" err="1"/>
              <a:t>Operation</a:t>
            </a:r>
            <a:r>
              <a:rPr lang="fr-FR" sz="2800"/>
              <a:t> </a:t>
            </a:r>
            <a:r>
              <a:rPr lang="fr-FR" sz="2800" err="1"/>
              <a:t>related</a:t>
            </a:r>
            <a:r>
              <a:rPr lang="fr-FR" sz="2800"/>
              <a:t> </a:t>
            </a:r>
            <a:r>
              <a:rPr lang="fr-FR" sz="2800" err="1"/>
              <a:t>Tasks</a:t>
            </a:r>
            <a:r>
              <a:rPr lang="fr-FR" sz="2800"/>
              <a:t> 2022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1391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297276"/>
              </p:ext>
            </p:extLst>
          </p:nvPr>
        </p:nvGraphicFramePr>
        <p:xfrm>
          <a:off x="112870" y="897045"/>
          <a:ext cx="8918471" cy="3199288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35786">
                  <a:extLst>
                    <a:ext uri="{9D8B030D-6E8A-4147-A177-3AD203B41FA5}">
                      <a16:colId xmlns:a16="http://schemas.microsoft.com/office/drawing/2014/main" val="1926802474"/>
                    </a:ext>
                  </a:extLst>
                </a:gridCol>
                <a:gridCol w="5302897">
                  <a:extLst>
                    <a:ext uri="{9D8B030D-6E8A-4147-A177-3AD203B41FA5}">
                      <a16:colId xmlns:a16="http://schemas.microsoft.com/office/drawing/2014/main" val="552499959"/>
                    </a:ext>
                  </a:extLst>
                </a:gridCol>
                <a:gridCol w="2079788">
                  <a:extLst>
                    <a:ext uri="{9D8B030D-6E8A-4147-A177-3AD203B41FA5}">
                      <a16:colId xmlns:a16="http://schemas.microsoft.com/office/drawing/2014/main" val="2942017614"/>
                    </a:ext>
                  </a:extLst>
                </a:gridCol>
              </a:tblGrid>
              <a:tr h="517048"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b="1" u="none" strike="noStrike" kern="120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US" sz="1800" b="1" u="none" strike="noStrike" kern="120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Deliverable</a:t>
                      </a:r>
                      <a:r>
                        <a:rPr lang="fr-FR" sz="180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2022</a:t>
                      </a:r>
                      <a:endParaRPr lang="en-US" sz="18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800" u="none" strike="noStrike">
                          <a:effectLst/>
                          <a:latin typeface="+mn-lt"/>
                        </a:rPr>
                        <a:t>Del </a:t>
                      </a:r>
                      <a:r>
                        <a:rPr lang="fr-FR" sz="1800" u="none" strike="noStrike" err="1">
                          <a:effectLst/>
                          <a:latin typeface="+mn-lt"/>
                        </a:rPr>
                        <a:t>Owner</a:t>
                      </a:r>
                      <a:r>
                        <a:rPr lang="fr-FR" sz="1800" u="none" strike="noStrike">
                          <a:effectLst/>
                          <a:latin typeface="+mn-lt"/>
                        </a:rPr>
                        <a:t> / Team</a:t>
                      </a:r>
                      <a:endParaRPr lang="en-US" sz="18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0351675"/>
                  </a:ext>
                </a:extLst>
              </a:tr>
              <a:tr h="329549"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Synthetic diagnostics development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76800"/>
                  </a:ext>
                </a:extLst>
              </a:tr>
              <a:tr h="20824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Turbulent</a:t>
                      </a:r>
                      <a:r>
                        <a:rPr lang="en-US" sz="1800" b="1" i="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Assessment of the JT-60SA PCI diagnostics measurement, </a:t>
                      </a:r>
                    </a:p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relevant high-beta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gyrokinetic turbulence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including fast ions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Iantchenko (EPFL)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43920"/>
                  </a:ext>
                </a:extLst>
              </a:tr>
              <a:tr h="20824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Visible </a:t>
                      </a:r>
                      <a:r>
                        <a:rPr lang="fr-FR" sz="1800" b="1" i="0" u="none" strike="noStrike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imaging</a:t>
                      </a:r>
                      <a:endParaRPr lang="en-US" sz="18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Feasibility study of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tomographic inversion 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characterizing runaways in plasma conditions relevant for JT-60SA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 Cavalier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 Svoboda (IPP.CR)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721474"/>
                  </a:ext>
                </a:extLst>
              </a:tr>
              <a:tr h="186924">
                <a:tc vMerge="1">
                  <a:txBody>
                    <a:bodyPr/>
                    <a:lstStyle/>
                    <a:p>
                      <a:pPr algn="l" fontAlgn="t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Improved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EDICAM visualization tools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 Szepesi </a:t>
                      </a:r>
                      <a:r>
                        <a:rPr lang="en-US" sz="16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 al (EK)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551142"/>
                  </a:ext>
                </a:extLst>
              </a:tr>
              <a:tr h="313078"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FILD</a:t>
                      </a:r>
                      <a:endParaRPr lang="en-US" sz="1800" b="1" i="0" u="none" strike="noStrike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Optimization of FILD detector head geometry using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synthetic diagnostics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Garcia-Munoz </a:t>
                      </a:r>
                      <a:r>
                        <a:rPr lang="en-US" sz="1600" b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 al</a:t>
                      </a:r>
                    </a:p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(CIEMAT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Univ</a:t>
                      </a:r>
                      <a:r>
                        <a:rPr lang="fr-FR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Sevilla)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17498"/>
                  </a:ext>
                </a:extLst>
              </a:tr>
            </a:tbl>
          </a:graphicData>
        </a:graphic>
      </p:graphicFrame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7" name="ZoneTexte 6"/>
          <p:cNvSpPr txBox="1"/>
          <p:nvPr/>
        </p:nvSpPr>
        <p:spPr>
          <a:xfrm>
            <a:off x="6351964" y="3747217"/>
            <a:ext cx="593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endParaRPr lang="en-US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98410" y="124986"/>
            <a:ext cx="8427026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2400"/>
              </a:lnSpc>
              <a:spcBef>
                <a:spcPct val="0"/>
              </a:spcBef>
              <a:buNone/>
              <a:defRPr sz="18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2800"/>
              <a:t>WPSA.CM  </a:t>
            </a:r>
            <a:r>
              <a:rPr lang="fr-FR" sz="2800" err="1"/>
              <a:t>Synthetic</a:t>
            </a:r>
            <a:r>
              <a:rPr lang="fr-FR" sz="2800"/>
              <a:t> diagnostics </a:t>
            </a:r>
            <a:r>
              <a:rPr lang="fr-FR" sz="2800" err="1"/>
              <a:t>Tasks</a:t>
            </a:r>
            <a:r>
              <a:rPr lang="fr-FR" sz="2800"/>
              <a:t> 2022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97322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436" y="138863"/>
            <a:ext cx="7543800" cy="457200"/>
          </a:xfrm>
        </p:spPr>
        <p:txBody>
          <a:bodyPr/>
          <a:lstStyle/>
          <a:p>
            <a:r>
              <a:rPr lang="fr-FR" sz="2800"/>
              <a:t>WPSA CM - </a:t>
            </a:r>
            <a:r>
              <a:rPr lang="fr-FR" sz="2800" err="1"/>
              <a:t>Modelling</a:t>
            </a:r>
            <a:r>
              <a:rPr lang="fr-FR" sz="2800"/>
              <a:t> session</a:t>
            </a:r>
            <a:endParaRPr lang="en-US" sz="28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836" y="630386"/>
            <a:ext cx="8229600" cy="4896544"/>
          </a:xfrm>
        </p:spPr>
        <p:txBody>
          <a:bodyPr>
            <a:normAutofit/>
          </a:bodyPr>
          <a:lstStyle/>
          <a:p>
            <a:r>
              <a:rPr lang="en-US" sz="2000" b="1" dirty="0"/>
              <a:t>Today 14h - 17h30  S1-3: Initial research phase modelling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G Falchetto - WPSA General Science Meeting - 4/05/2022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A6D9FA1-99C7-4910-8E32-B85D378B0060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/>
          <a:srcRect l="9056" t="5402"/>
          <a:stretch/>
        </p:blipFill>
        <p:spPr>
          <a:xfrm>
            <a:off x="143492" y="1045198"/>
            <a:ext cx="6971749" cy="5438950"/>
          </a:xfrm>
          <a:prstGeom prst="rect">
            <a:avLst/>
          </a:prstGeom>
        </p:spPr>
      </p:pic>
      <p:sp>
        <p:nvSpPr>
          <p:cNvPr id="9" name="Accolade fermante 8"/>
          <p:cNvSpPr/>
          <p:nvPr/>
        </p:nvSpPr>
        <p:spPr>
          <a:xfrm>
            <a:off x="7146477" y="2591567"/>
            <a:ext cx="265471" cy="1478988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489451" y="3101489"/>
            <a:ext cx="149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err="1">
                <a:solidFill>
                  <a:srgbClr val="00B050"/>
                </a:solidFill>
              </a:rPr>
              <a:t>Edge</a:t>
            </a:r>
            <a:r>
              <a:rPr lang="fr-FR">
                <a:solidFill>
                  <a:srgbClr val="00B050"/>
                </a:solidFill>
              </a:rPr>
              <a:t>/divertor</a:t>
            </a:r>
            <a:endParaRPr lang="en-US">
              <a:solidFill>
                <a:srgbClr val="00B050"/>
              </a:solidFill>
            </a:endParaRPr>
          </a:p>
        </p:txBody>
      </p:sp>
      <p:sp>
        <p:nvSpPr>
          <p:cNvPr id="12" name="Accolade fermante 11"/>
          <p:cNvSpPr/>
          <p:nvPr/>
        </p:nvSpPr>
        <p:spPr>
          <a:xfrm>
            <a:off x="7167715" y="4697697"/>
            <a:ext cx="222997" cy="412170"/>
          </a:xfrm>
          <a:prstGeom prst="righ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ccolade fermante 12"/>
          <p:cNvSpPr/>
          <p:nvPr/>
        </p:nvSpPr>
        <p:spPr>
          <a:xfrm>
            <a:off x="7154075" y="5246282"/>
            <a:ext cx="285135" cy="82923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7478044" y="5290620"/>
            <a:ext cx="1387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>
                <a:solidFill>
                  <a:srgbClr val="4F81BD"/>
                </a:solidFill>
              </a:rPr>
              <a:t>MHD control</a:t>
            </a:r>
          </a:p>
          <a:p>
            <a:r>
              <a:rPr lang="fr-FR" err="1">
                <a:solidFill>
                  <a:srgbClr val="4F81BD"/>
                </a:solidFill>
              </a:rPr>
              <a:t>pedestal</a:t>
            </a:r>
            <a:r>
              <a:rPr lang="fr-FR">
                <a:solidFill>
                  <a:srgbClr val="4F81BD"/>
                </a:solidFill>
              </a:rPr>
              <a:t> </a:t>
            </a:r>
          </a:p>
          <a:p>
            <a:r>
              <a:rPr lang="fr-FR" err="1">
                <a:solidFill>
                  <a:srgbClr val="4F81BD"/>
                </a:solidFill>
              </a:rPr>
              <a:t>stability</a:t>
            </a:r>
            <a:r>
              <a:rPr lang="fr-FR">
                <a:solidFill>
                  <a:srgbClr val="4F81BD"/>
                </a:solidFill>
              </a:rPr>
              <a:t> </a:t>
            </a:r>
            <a:endParaRPr lang="en-US">
              <a:solidFill>
                <a:srgbClr val="4F81BD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410360" y="4708463"/>
            <a:ext cx="141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err="1">
                <a:solidFill>
                  <a:srgbClr val="C00000"/>
                </a:solidFill>
              </a:rPr>
              <a:t>Fast</a:t>
            </a:r>
            <a:r>
              <a:rPr lang="fr-FR">
                <a:solidFill>
                  <a:srgbClr val="C00000"/>
                </a:solidFill>
              </a:rPr>
              <a:t> </a:t>
            </a:r>
            <a:r>
              <a:rPr lang="fr-FR" err="1">
                <a:solidFill>
                  <a:srgbClr val="C00000"/>
                </a:solidFill>
              </a:rPr>
              <a:t>particles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6" name="Accolade fermante 15"/>
          <p:cNvSpPr/>
          <p:nvPr/>
        </p:nvSpPr>
        <p:spPr>
          <a:xfrm>
            <a:off x="7146477" y="1302444"/>
            <a:ext cx="265471" cy="119213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208047" y="1397540"/>
            <a:ext cx="18148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n-US" b="1"/>
              <a:t>Operation regime development </a:t>
            </a:r>
          </a:p>
        </p:txBody>
      </p:sp>
      <p:sp>
        <p:nvSpPr>
          <p:cNvPr id="6" name="Flèche droite 5"/>
          <p:cNvSpPr/>
          <p:nvPr/>
        </p:nvSpPr>
        <p:spPr>
          <a:xfrm rot="10800000">
            <a:off x="7286989" y="4181169"/>
            <a:ext cx="744831" cy="435633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7466292" y="4208165"/>
            <a:ext cx="552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/>
              <a:t>EEG</a:t>
            </a:r>
            <a:endParaRPr lang="en-US" b="1" i="1" dirty="0"/>
          </a:p>
        </p:txBody>
      </p:sp>
      <p:sp>
        <p:nvSpPr>
          <p:cNvPr id="17" name="Flèche droite 16"/>
          <p:cNvSpPr/>
          <p:nvPr/>
        </p:nvSpPr>
        <p:spPr>
          <a:xfrm rot="10800000">
            <a:off x="7466291" y="2421874"/>
            <a:ext cx="1059144" cy="510828"/>
          </a:xfrm>
          <a:prstGeom prst="rightArrow">
            <a:avLst/>
          </a:prstGeom>
          <a:solidFill>
            <a:srgbClr val="66FF6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ZoneTexte 18"/>
          <p:cNvSpPr txBox="1"/>
          <p:nvPr/>
        </p:nvSpPr>
        <p:spPr>
          <a:xfrm>
            <a:off x="7623878" y="2489657"/>
            <a:ext cx="901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WPDIV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196051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58BB33B2C8E04AA6E92576314ADB6E" ma:contentTypeVersion="2" ma:contentTypeDescription="Create a new document." ma:contentTypeScope="" ma:versionID="873268eca9b67973c89e8830b7ed5a1c">
  <xsd:schema xmlns:xsd="http://www.w3.org/2001/XMLSchema" xmlns:xs="http://www.w3.org/2001/XMLSchema" xmlns:p="http://schemas.microsoft.com/office/2006/metadata/properties" xmlns:ns2="a4840b81-3d9d-4a78-85a0-d15dfff2b856" targetNamespace="http://schemas.microsoft.com/office/2006/metadata/properties" ma:root="true" ma:fieldsID="043e5b9c1707af6e1e8795c84a034f55" ns2:_="">
    <xsd:import namespace="a4840b81-3d9d-4a78-85a0-d15dfff2b8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40b81-3d9d-4a78-85a0-d15dfff2b8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1D8F9A-BDEA-45EA-942D-6471927EED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0F2A5D6-A1F1-4051-A4C0-E72514506E56}">
  <ds:schemaRefs>
    <ds:schemaRef ds:uri="a4840b81-3d9d-4a78-85a0-d15dfff2b8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091EBCC-D6C9-48E0-A874-DA91A8F201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1340</Words>
  <Application>Microsoft Office PowerPoint</Application>
  <PresentationFormat>Affichage à l'écran (4:3)</PresentationFormat>
  <Paragraphs>215</Paragraphs>
  <Slides>12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Helvetica Light</vt:lpstr>
      <vt:lpstr>Times New Roman</vt:lpstr>
      <vt:lpstr>Wingdings</vt:lpstr>
      <vt:lpstr>1_Thème Office</vt:lpstr>
      <vt:lpstr>WPSA Code Management &amp; Simulation 2022 plans </vt:lpstr>
      <vt:lpstr>OUTLINE</vt:lpstr>
      <vt:lpstr>WPSA Code Management and Modelling area strategy</vt:lpstr>
      <vt:lpstr>EUROfusion WPSA code management and modelling activities 2021-2022</vt:lpstr>
      <vt:lpstr>WPSA.CM Modelling Tasks 2022</vt:lpstr>
      <vt:lpstr>WPSA.CM Modelling Tasks 2022</vt:lpstr>
      <vt:lpstr>WPSA.CM  Operation related Tasks 2022</vt:lpstr>
      <vt:lpstr>Présentation PowerPoint</vt:lpstr>
      <vt:lpstr>WPSA CM - Modelling session</vt:lpstr>
      <vt:lpstr>WPSA CM - support to operation &amp; diagnostics</vt:lpstr>
      <vt:lpstr>WPSA CM - support to IC and operation</vt:lpstr>
      <vt:lpstr>THIS MEETING: SCIENTIFIC DISCUSSION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FALCHETTO Gloria 201193</dc:creator>
  <cp:lastModifiedBy>FALCHETTO Gloria </cp:lastModifiedBy>
  <cp:revision>7</cp:revision>
  <dcterms:created xsi:type="dcterms:W3CDTF">2021-03-16T12:42:33Z</dcterms:created>
  <dcterms:modified xsi:type="dcterms:W3CDTF">2022-05-04T06:52:50Z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0x010100BB58BB33B2C8E04AA6E92576314ADB6E</vt:lpwstr>
  </property>
</Properties>
</file>