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681" r:id="rId2"/>
    <p:sldId id="834" r:id="rId3"/>
    <p:sldId id="838" r:id="rId4"/>
    <p:sldId id="852" r:id="rId5"/>
    <p:sldId id="844" r:id="rId6"/>
    <p:sldId id="853" r:id="rId7"/>
    <p:sldId id="848" r:id="rId8"/>
    <p:sldId id="851" r:id="rId9"/>
    <p:sldId id="839" r:id="rId10"/>
    <p:sldId id="841" r:id="rId11"/>
    <p:sldId id="842" r:id="rId12"/>
    <p:sldId id="854" r:id="rId13"/>
  </p:sldIdLst>
  <p:sldSz cx="9144000" cy="6858000" type="screen4x3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00"/>
    <a:srgbClr val="99CCFF"/>
    <a:srgbClr val="CCECFF"/>
    <a:srgbClr val="6699FF"/>
    <a:srgbClr val="008000"/>
    <a:srgbClr val="33CCFF"/>
    <a:srgbClr val="FFFF99"/>
    <a:srgbClr val="E1F4FF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6" autoAdjust="0"/>
    <p:restoredTop sz="94660"/>
  </p:normalViewPr>
  <p:slideViewPr>
    <p:cSldViewPr snapToGrid="0">
      <p:cViewPr>
        <p:scale>
          <a:sx n="64" d="100"/>
          <a:sy n="64" d="100"/>
        </p:scale>
        <p:origin x="106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08"/>
    </p:cViewPr>
  </p:sorterViewPr>
  <p:notesViewPr>
    <p:cSldViewPr snapToGrid="0">
      <p:cViewPr varScale="1">
        <p:scale>
          <a:sx n="49" d="100"/>
          <a:sy n="49" d="100"/>
        </p:scale>
        <p:origin x="1914" y="66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483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483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483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75" y="4560531"/>
            <a:ext cx="5364252" cy="431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483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585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263" y="1268413"/>
            <a:ext cx="8172450" cy="4968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6225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52388"/>
            <a:ext cx="2043113" cy="61849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263" y="52388"/>
            <a:ext cx="5976937" cy="6184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4292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Test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1" descr="http://betelgeuse.intra.cea.fr:8080/alfresco/cd/d/workspace/SpacesStore/c6532889-d614-4779-b42b-863c45f7eb89/CEA_logo_quadri-sur-fond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4" y="5728199"/>
            <a:ext cx="1003544" cy="8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8" y="5815096"/>
            <a:ext cx="2215299" cy="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6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263" y="1268413"/>
            <a:ext cx="817245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2772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466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6263" y="1268413"/>
            <a:ext cx="4010025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8688" y="1268413"/>
            <a:ext cx="4010025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765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3230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53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034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445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1950" y="41275"/>
            <a:ext cx="67325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9" name="Espace réservé du pied de page 9"/>
          <p:cNvSpPr txBox="1">
            <a:spLocks noGrp="1"/>
          </p:cNvSpPr>
          <p:nvPr userDrawn="1"/>
        </p:nvSpPr>
        <p:spPr bwMode="auto">
          <a:xfrm>
            <a:off x="1571624" y="6456363"/>
            <a:ext cx="6319839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dirty="0">
                <a:solidFill>
                  <a:srgbClr val="666666"/>
                </a:solidFill>
                <a:latin typeface="Arial" charset="0"/>
              </a:rPr>
              <a:t>		           E. JOFFRIN  |  </a:t>
            </a:r>
            <a:r>
              <a:rPr lang="fr-FR" sz="1200" dirty="0" smtClean="0">
                <a:solidFill>
                  <a:srgbClr val="666666"/>
                </a:solidFill>
                <a:latin typeface="Arial" charset="0"/>
              </a:rPr>
              <a:t>4th May </a:t>
            </a:r>
            <a:r>
              <a:rPr lang="fr-FR" sz="1200" dirty="0" smtClean="0">
                <a:solidFill>
                  <a:srgbClr val="666666"/>
                </a:solidFill>
                <a:latin typeface="Arial" charset="0"/>
              </a:rPr>
              <a:t>2022</a:t>
            </a:r>
            <a:endParaRPr lang="fr-FR" sz="1200" dirty="0">
              <a:solidFill>
                <a:srgbClr val="666666"/>
              </a:solidFill>
              <a:latin typeface="Arial" charset="0"/>
            </a:endParaRP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7891463" y="6456363"/>
            <a:ext cx="12017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>
              <a:solidFill>
                <a:srgbClr val="666666"/>
              </a:solidFill>
              <a:latin typeface="Arial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526213"/>
            <a:ext cx="11191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3" descr="EurofusionDisc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400" y="102825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6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7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927" y="3707382"/>
            <a:ext cx="8496944" cy="1296144"/>
          </a:xfrm>
        </p:spPr>
        <p:txBody>
          <a:bodyPr/>
          <a:lstStyle/>
          <a:p>
            <a:r>
              <a:rPr lang="en-US" sz="4000" dirty="0" smtClean="0"/>
              <a:t>Simulator for JT-60SA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>E. Joffrin</a:t>
            </a:r>
            <a:br>
              <a:rPr lang="en-US" sz="2400" dirty="0" smtClean="0"/>
            </a:br>
            <a:r>
              <a:rPr lang="en-US" sz="2400" dirty="0" smtClean="0"/>
              <a:t>J.F. Artaud, M. Mattei, G. Giruzzi, L. Di Grazia, A. Mele, M. Iafrati, W. Bin, D. </a:t>
            </a:r>
            <a:r>
              <a:rPr lang="en-US" sz="2400" dirty="0" err="1" smtClean="0"/>
              <a:t>Fratolillo</a:t>
            </a:r>
            <a:r>
              <a:rPr lang="en-US" sz="2400" dirty="0" smtClean="0"/>
              <a:t>, B. Faugeras, C. Boulbe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74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37259" y="0"/>
            <a:ext cx="8283286" cy="541338"/>
          </a:xfrm>
        </p:spPr>
        <p:txBody>
          <a:bodyPr/>
          <a:lstStyle/>
          <a:p>
            <a:r>
              <a:rPr lang="fr-FR" sz="2800" dirty="0" err="1" smtClean="0">
                <a:solidFill>
                  <a:srgbClr val="C00000"/>
                </a:solidFill>
              </a:rPr>
              <a:t>Run</a:t>
            </a:r>
            <a:r>
              <a:rPr lang="fr-FR" sz="2800" dirty="0" smtClean="0">
                <a:solidFill>
                  <a:srgbClr val="C00000"/>
                </a:solidFill>
              </a:rPr>
              <a:t> plasma </a:t>
            </a:r>
            <a:r>
              <a:rPr lang="fr-FR" sz="2800" dirty="0" smtClean="0">
                <a:solidFill>
                  <a:srgbClr val="C00000"/>
                </a:solidFill>
              </a:rPr>
              <a:t>scenario: METIS  </a:t>
            </a:r>
            <a:endParaRPr lang="fr-FR" sz="2800" dirty="0">
              <a:solidFill>
                <a:srgbClr val="C0000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8900" y="1122587"/>
            <a:ext cx="1944688" cy="1292226"/>
            <a:chOff x="56" y="750"/>
            <a:chExt cx="1225" cy="81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8" y="964"/>
              <a:ext cx="873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6" y="750"/>
              <a:ext cx="1225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 dirty="0" smtClean="0">
                  <a:solidFill>
                    <a:srgbClr val="000000"/>
                  </a:solidFill>
                  <a:latin typeface="Arial" charset="0"/>
                </a:rPr>
                <a:t>Input </a:t>
              </a:r>
              <a:r>
                <a:rPr lang="fr-FR" sz="1800" b="1" dirty="0" err="1" smtClean="0">
                  <a:solidFill>
                    <a:srgbClr val="000000"/>
                  </a:solidFill>
                  <a:latin typeface="Arial" charset="0"/>
                </a:rPr>
                <a:t>from</a:t>
              </a:r>
              <a:r>
                <a:rPr lang="fr-FR" sz="1800" b="1" dirty="0" smtClean="0">
                  <a:solidFill>
                    <a:srgbClr val="000000"/>
                  </a:solidFill>
                  <a:latin typeface="Arial" charset="0"/>
                </a:rPr>
                <a:t> EGENE</a:t>
              </a:r>
              <a:endParaRPr lang="fr-FR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00" y="3212976"/>
            <a:ext cx="1442328" cy="72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0488" y="2848199"/>
            <a:ext cx="1946275" cy="3508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 dirty="0" smtClean="0">
                <a:solidFill>
                  <a:srgbClr val="000000"/>
                </a:solidFill>
                <a:latin typeface="Arial" charset="0"/>
              </a:rPr>
              <a:t>Scenario </a:t>
            </a:r>
            <a:r>
              <a:rPr lang="fr-FR" sz="1800" b="1" dirty="0" err="1" smtClean="0">
                <a:solidFill>
                  <a:srgbClr val="000000"/>
                </a:solidFill>
                <a:latin typeface="Arial" charset="0"/>
              </a:rPr>
              <a:t>choice</a:t>
            </a:r>
            <a:endParaRPr lang="fr-FR" sz="18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4322986"/>
            <a:ext cx="35131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63838" y="3934049"/>
            <a:ext cx="3522662" cy="3508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METIS : main interface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6029325" y="1052736"/>
            <a:ext cx="2874963" cy="2187575"/>
            <a:chOff x="3798" y="706"/>
            <a:chExt cx="1811" cy="1378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7" y="950"/>
              <a:ext cx="1793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798" y="706"/>
              <a:ext cx="1811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>
                  <a:solidFill>
                    <a:srgbClr val="000000"/>
                  </a:solidFill>
                  <a:latin typeface="Arial" charset="0"/>
                </a:rPr>
                <a:t>References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07950" y="4232500"/>
            <a:ext cx="2009776" cy="2112963"/>
            <a:chOff x="68" y="2709"/>
            <a:chExt cx="1266" cy="1331"/>
          </a:xfrm>
        </p:grpSpPr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3" y="2907"/>
              <a:ext cx="969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68" y="2709"/>
              <a:ext cx="1266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 dirty="0">
                  <a:solidFill>
                    <a:srgbClr val="000000"/>
                  </a:solidFill>
                  <a:latin typeface="Arial" charset="0"/>
                </a:rPr>
                <a:t>Visualisation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2516188" y="1071786"/>
            <a:ext cx="3084512" cy="2166938"/>
            <a:chOff x="1585" y="718"/>
            <a:chExt cx="1943" cy="1365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804" y="1128"/>
              <a:ext cx="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9" y="949"/>
              <a:ext cx="1933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585" y="718"/>
              <a:ext cx="1943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fr-F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Parameters </a:t>
              </a:r>
            </a:p>
          </p:txBody>
        </p:sp>
      </p:grp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32600" y="3813399"/>
            <a:ext cx="1387475" cy="1044575"/>
          </a:xfrm>
          <a:prstGeom prst="hexagon">
            <a:avLst>
              <a:gd name="adj" fmla="val 33207"/>
              <a:gd name="vf" fmla="val 115470"/>
            </a:avLst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Run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(~ 1mn)</a:t>
            </a: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7019925" y="5245324"/>
            <a:ext cx="1016000" cy="857250"/>
          </a:xfrm>
          <a:prstGeom prst="can">
            <a:avLst>
              <a:gd name="adj" fmla="val 25000"/>
            </a:avLst>
          </a:prstGeom>
          <a:solidFill>
            <a:srgbClr val="B847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Results</a:t>
            </a:r>
          </a:p>
        </p:txBody>
      </p:sp>
      <p:cxnSp>
        <p:nvCxnSpPr>
          <p:cNvPr id="23" name="AutoShape 21"/>
          <p:cNvCxnSpPr>
            <a:cxnSpLocks noChangeShapeType="1"/>
            <a:stCxn id="5" idx="2"/>
          </p:cNvCxnSpPr>
          <p:nvPr/>
        </p:nvCxnSpPr>
        <p:spPr bwMode="auto">
          <a:xfrm rot="5400000">
            <a:off x="854076" y="2631506"/>
            <a:ext cx="433386" cy="0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/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734428" y="3574597"/>
            <a:ext cx="1026235" cy="1648502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10" idx="0"/>
          </p:cNvCxnSpPr>
          <p:nvPr/>
        </p:nvCxnSpPr>
        <p:spPr bwMode="auto">
          <a:xfrm rot="16200000" flipV="1">
            <a:off x="3953669" y="3361755"/>
            <a:ext cx="692150" cy="452438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0"/>
            <a:endCxn id="12" idx="2"/>
          </p:cNvCxnSpPr>
          <p:nvPr/>
        </p:nvCxnSpPr>
        <p:spPr bwMode="auto">
          <a:xfrm rot="5400000" flipH="1" flipV="1">
            <a:off x="5649119" y="2115568"/>
            <a:ext cx="695325" cy="2941637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9" idx="3"/>
            <a:endCxn id="21" idx="2"/>
          </p:cNvCxnSpPr>
          <p:nvPr/>
        </p:nvCxnSpPr>
        <p:spPr bwMode="auto">
          <a:xfrm flipV="1">
            <a:off x="6273800" y="4335686"/>
            <a:ext cx="558800" cy="887413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26"/>
          <p:cNvCxnSpPr>
            <a:cxnSpLocks noChangeShapeType="1"/>
            <a:endCxn id="22" idx="1"/>
          </p:cNvCxnSpPr>
          <p:nvPr/>
        </p:nvCxnSpPr>
        <p:spPr bwMode="auto">
          <a:xfrm rot="5400000">
            <a:off x="7356475" y="5073874"/>
            <a:ext cx="342900" cy="0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27"/>
          <p:cNvCxnSpPr>
            <a:cxnSpLocks noChangeShapeType="1"/>
            <a:stCxn id="9" idx="2"/>
            <a:endCxn id="15" idx="2"/>
          </p:cNvCxnSpPr>
          <p:nvPr/>
        </p:nvCxnSpPr>
        <p:spPr bwMode="auto">
          <a:xfrm rot="5400000">
            <a:off x="2717006" y="4545237"/>
            <a:ext cx="222253" cy="3378200"/>
          </a:xfrm>
          <a:prstGeom prst="bentConnector3">
            <a:avLst>
              <a:gd name="adj1" fmla="val 202856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28"/>
          <p:cNvCxnSpPr>
            <a:cxnSpLocks noChangeShapeType="1"/>
            <a:stCxn id="22" idx="3"/>
            <a:endCxn id="15" idx="2"/>
          </p:cNvCxnSpPr>
          <p:nvPr/>
        </p:nvCxnSpPr>
        <p:spPr bwMode="auto">
          <a:xfrm rot="5400000">
            <a:off x="4212034" y="3029573"/>
            <a:ext cx="242890" cy="6388893"/>
          </a:xfrm>
          <a:prstGeom prst="bentConnector3">
            <a:avLst>
              <a:gd name="adj1" fmla="val 194117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9"/>
          <p:cNvCxnSpPr>
            <a:cxnSpLocks noChangeShapeType="1"/>
            <a:stCxn id="22" idx="4"/>
          </p:cNvCxnSpPr>
          <p:nvPr/>
        </p:nvCxnSpPr>
        <p:spPr bwMode="auto">
          <a:xfrm flipV="1">
            <a:off x="8035925" y="5672361"/>
            <a:ext cx="673100" cy="1588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886700" y="4902424"/>
            <a:ext cx="126365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solidFill>
                  <a:srgbClr val="000000"/>
                </a:solidFill>
                <a:latin typeface="Times New Roman" pitchFamily="18" charset="0"/>
                <a:cs typeface="Arial Unicode MS" charset="0"/>
              </a:rPr>
              <a:t>Export to database</a:t>
            </a:r>
          </a:p>
        </p:txBody>
      </p:sp>
    </p:spTree>
    <p:extLst>
      <p:ext uri="{BB962C8B-B14F-4D97-AF65-F5344CB8AC3E}">
        <p14:creationId xmlns:p14="http://schemas.microsoft.com/office/powerpoint/2010/main" val="285344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9" y="69851"/>
            <a:ext cx="8239125" cy="541338"/>
          </a:xfrm>
        </p:spPr>
        <p:txBody>
          <a:bodyPr/>
          <a:lstStyle/>
          <a:p>
            <a:r>
              <a:rPr lang="fr-FR" sz="2800" dirty="0">
                <a:solidFill>
                  <a:srgbClr val="C00000"/>
                </a:solidFill>
              </a:rPr>
              <a:t>S</a:t>
            </a:r>
            <a:r>
              <a:rPr lang="fr-FR" sz="2800" dirty="0" smtClean="0">
                <a:solidFill>
                  <a:srgbClr val="C00000"/>
                </a:solidFill>
              </a:rPr>
              <a:t>cenario </a:t>
            </a:r>
            <a:r>
              <a:rPr lang="fr-FR" sz="2800" dirty="0" err="1" smtClean="0">
                <a:solidFill>
                  <a:srgbClr val="C00000"/>
                </a:solidFill>
              </a:rPr>
              <a:t>optimization</a:t>
            </a:r>
            <a:r>
              <a:rPr lang="fr-FR" sz="2800" dirty="0" smtClean="0">
                <a:solidFill>
                  <a:srgbClr val="C00000"/>
                </a:solidFill>
              </a:rPr>
              <a:t> and </a:t>
            </a:r>
            <a:r>
              <a:rPr lang="fr-FR" sz="2800" dirty="0" err="1" smtClean="0">
                <a:solidFill>
                  <a:srgbClr val="C00000"/>
                </a:solidFill>
              </a:rPr>
              <a:t>checks</a:t>
            </a:r>
            <a:r>
              <a:rPr lang="fr-FR" sz="2800" dirty="0" smtClean="0">
                <a:solidFill>
                  <a:srgbClr val="C00000"/>
                </a:solidFill>
              </a:rPr>
              <a:t>: FEEQS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7305" y="816125"/>
            <a:ext cx="8732004" cy="193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923925" indent="-923925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360363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2pPr>
            <a:lvl3pPr marL="361950" indent="55245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pitchFamily="34" charset="0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3pPr>
            <a:lvl4pPr marL="1009650" indent="-238125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4pPr>
            <a:lvl5pPr marL="1133475" indent="-11430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itchFamily="34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923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FEEQS is a quasi-static free-boundary equilibrium code that computes the coils currents  necessary to produce a given magnetic equilibrium.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4687853" y="1561224"/>
            <a:ext cx="43741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ea typeface="ＭＳ Ｐゴシック" pitchFamily="34" charset="-128"/>
              </a:rPr>
              <a:t>Inputs: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P’ and FF’ profiles from METIS;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Plasma shape from METIS;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Plasma current;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LCFS poloidal flux;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Coils limits.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88864" y="3392482"/>
            <a:ext cx="4373145" cy="2828209"/>
          </a:xfrm>
          <a:prstGeom prst="rect">
            <a:avLst/>
          </a:prstGeom>
        </p:spPr>
        <p:txBody>
          <a:bodyPr/>
          <a:lstStyle>
            <a:lvl1pPr marL="923925" indent="-923925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360363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2pPr>
            <a:lvl3pPr marL="361950" indent="55245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pitchFamily="34" charset="0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3pPr>
            <a:lvl4pPr marL="1009650" indent="-238125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4pPr>
            <a:lvl5pPr marL="1133475" indent="-11430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itchFamily="34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marR="0" lvl="0" indent="-923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Outputs: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Updated LCFS shape as real solution of free-boundary equilibrium equation;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Waveforms of time dependent coil currents;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Forces and maximum magnetic field on coils;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Estimation of voltage on coils;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Estimation of current in passive structures.</a:t>
            </a:r>
          </a:p>
        </p:txBody>
      </p:sp>
      <p:pic>
        <p:nvPicPr>
          <p:cNvPr id="7" name="Immagine 3">
            <a:extLst>
              <a:ext uri="{FF2B5EF4-FFF2-40B4-BE49-F238E27FC236}">
                <a16:creationId xmlns:a16="http://schemas.microsoft.com/office/drawing/2014/main" id="{680FAD99-AB1F-4706-AC9C-74DB3F908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1" y="1784687"/>
            <a:ext cx="4184585" cy="410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4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C00000"/>
                </a:solidFill>
              </a:rPr>
              <a:t>Overview</a:t>
            </a:r>
            <a:r>
              <a:rPr lang="fr-FR" dirty="0" smtClean="0">
                <a:solidFill>
                  <a:srgbClr val="C00000"/>
                </a:solidFill>
              </a:rPr>
              <a:t> of the </a:t>
            </a:r>
            <a:r>
              <a:rPr lang="fr-FR" dirty="0" err="1" smtClean="0">
                <a:solidFill>
                  <a:srgbClr val="C00000"/>
                </a:solidFill>
              </a:rPr>
              <a:t>completed</a:t>
            </a:r>
            <a:r>
              <a:rPr lang="fr-FR" dirty="0" smtClean="0">
                <a:solidFill>
                  <a:srgbClr val="C00000"/>
                </a:solidFill>
              </a:rPr>
              <a:t> simulator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8184" y="1052736"/>
            <a:ext cx="1944216" cy="1080120"/>
          </a:xfrm>
          <a:prstGeom prst="rect">
            <a:avLst/>
          </a:prstGeom>
          <a:solidFill>
            <a:srgbClr val="0091C3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METIS simulator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8184" y="3140968"/>
            <a:ext cx="1944216" cy="10801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CREATE-NL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5378969"/>
            <a:ext cx="2475969" cy="858343"/>
          </a:xfrm>
          <a:prstGeom prst="rect">
            <a:avLst/>
          </a:prstGeom>
          <a:solidFill>
            <a:srgbClr val="96C31E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Equilibrium identification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(formerly EQUINOX)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124744"/>
            <a:ext cx="1800200" cy="2160240"/>
            <a:chOff x="107504" y="1196752"/>
            <a:chExt cx="1800200" cy="216024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107504" y="1196752"/>
              <a:ext cx="1800200" cy="216024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DC052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179512" y="1689306"/>
              <a:ext cx="1656184" cy="443550"/>
            </a:xfrm>
            <a:prstGeom prst="round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Powers, density, …</a:t>
              </a: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179512" y="2193362"/>
              <a:ext cx="1656184" cy="44355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shape, …</a:t>
              </a: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179512" y="2708920"/>
              <a:ext cx="1656184" cy="443550"/>
            </a:xfrm>
            <a:prstGeom prst="round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51520" y="126876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Feedforwards</a:t>
              </a:r>
            </a:p>
          </p:txBody>
        </p:sp>
      </p:grpSp>
      <p:grpSp>
        <p:nvGrpSpPr>
          <p:cNvPr id="12" name="Groupe 11"/>
          <p:cNvGrpSpPr>
            <a:grpSpLocks noChangeAspect="1"/>
          </p:cNvGrpSpPr>
          <p:nvPr/>
        </p:nvGrpSpPr>
        <p:grpSpPr>
          <a:xfrm>
            <a:off x="2284405" y="1139145"/>
            <a:ext cx="2948728" cy="2721903"/>
            <a:chOff x="1367644" y="3284983"/>
            <a:chExt cx="3276364" cy="3024337"/>
          </a:xfrm>
        </p:grpSpPr>
        <p:sp>
          <p:nvSpPr>
            <p:cNvPr id="13" name="Rogner un rectangle à un seul coin 54"/>
            <p:cNvSpPr/>
            <p:nvPr/>
          </p:nvSpPr>
          <p:spPr>
            <a:xfrm>
              <a:off x="1367644" y="3284983"/>
              <a:ext cx="3276364" cy="3024337"/>
            </a:xfrm>
            <a:prstGeom prst="snip1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Rogner un rectangle à un seul coin 55"/>
            <p:cNvSpPr/>
            <p:nvPr/>
          </p:nvSpPr>
          <p:spPr>
            <a:xfrm>
              <a:off x="1475656" y="3717031"/>
              <a:ext cx="3043341" cy="432000"/>
            </a:xfrm>
            <a:prstGeom prst="snip1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Kinetic controller</a:t>
              </a:r>
            </a:p>
          </p:txBody>
        </p:sp>
        <p:sp>
          <p:nvSpPr>
            <p:cNvPr id="15" name="Rogner un rectangle à un seul coin 57"/>
            <p:cNvSpPr/>
            <p:nvPr/>
          </p:nvSpPr>
          <p:spPr>
            <a:xfrm>
              <a:off x="1475656" y="4264284"/>
              <a:ext cx="3043340" cy="432000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Shape controller</a:t>
              </a:r>
            </a:p>
          </p:txBody>
        </p:sp>
        <p:sp>
          <p:nvSpPr>
            <p:cNvPr id="16" name="Rogner un rectangle à un seul coin 58"/>
            <p:cNvSpPr/>
            <p:nvPr/>
          </p:nvSpPr>
          <p:spPr>
            <a:xfrm>
              <a:off x="1475656" y="4799532"/>
              <a:ext cx="3043341" cy="432000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Vertical controller</a:t>
              </a:r>
            </a:p>
          </p:txBody>
        </p:sp>
        <p:sp>
          <p:nvSpPr>
            <p:cNvPr id="17" name="Rogner un rectangle à un seul coin 59"/>
            <p:cNvSpPr/>
            <p:nvPr/>
          </p:nvSpPr>
          <p:spPr>
            <a:xfrm>
              <a:off x="1475656" y="5304084"/>
              <a:ext cx="3042000" cy="432000"/>
            </a:xfrm>
            <a:prstGeom prst="snip1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 controller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619672" y="3347700"/>
              <a:ext cx="2429266" cy="376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Simulink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75657" y="5805264"/>
              <a:ext cx="3043340" cy="432000"/>
            </a:xfrm>
            <a:prstGeom prst="rect">
              <a:avLst/>
            </a:prstGeom>
            <a:solidFill>
              <a:srgbClr val="DC0528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Observer: RAPTOR </a:t>
              </a:r>
            </a:p>
          </p:txBody>
        </p:sp>
      </p:grpSp>
      <p:sp>
        <p:nvSpPr>
          <p:cNvPr id="20" name="Pentagone 19"/>
          <p:cNvSpPr/>
          <p:nvPr/>
        </p:nvSpPr>
        <p:spPr>
          <a:xfrm rot="10800000">
            <a:off x="4806906" y="5232075"/>
            <a:ext cx="3634642" cy="1221260"/>
          </a:xfrm>
          <a:prstGeom prst="homePlate">
            <a:avLst/>
          </a:prstGeom>
          <a:solidFill>
            <a:srgbClr val="FAB45F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417213" y="5518973"/>
            <a:ext cx="30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800" dirty="0" smtClean="0">
                <a:solidFill>
                  <a:prstClr val="black"/>
                </a:solidFill>
                <a:latin typeface="Arial" charset="0"/>
              </a:rPr>
              <a:t>Synthetic diagnostics:</a:t>
            </a:r>
          </a:p>
          <a:p>
            <a:pPr eaLnBrk="1" hangingPunct="1"/>
            <a:r>
              <a:rPr lang="en-US" sz="1800" dirty="0" smtClean="0">
                <a:solidFill>
                  <a:prstClr val="black"/>
                </a:solidFill>
                <a:latin typeface="Arial" charset="0"/>
              </a:rPr>
              <a:t>Magnetics, polarimetry, …</a:t>
            </a:r>
            <a:endParaRPr lang="en-US" sz="1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915816" y="3861048"/>
            <a:ext cx="0" cy="1512169"/>
          </a:xfrm>
          <a:prstGeom prst="straightConnector1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3" name="Connecteur en angle 22"/>
          <p:cNvCxnSpPr>
            <a:stCxn id="20" idx="3"/>
          </p:cNvCxnSpPr>
          <p:nvPr/>
        </p:nvCxnSpPr>
        <p:spPr>
          <a:xfrm rot="10800000">
            <a:off x="4355978" y="3861057"/>
            <a:ext cx="450928" cy="1981649"/>
          </a:xfrm>
          <a:prstGeom prst="bentConnector2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4" name="Connecteur droit avec flèche 23"/>
          <p:cNvCxnSpPr/>
          <p:nvPr/>
        </p:nvCxnSpPr>
        <p:spPr>
          <a:xfrm flipH="1" flipV="1">
            <a:off x="3735601" y="5848394"/>
            <a:ext cx="1071306" cy="0"/>
          </a:xfrm>
          <a:prstGeom prst="straightConnector1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Connecteur droit avec flèche 24"/>
          <p:cNvCxnSpPr/>
          <p:nvPr/>
        </p:nvCxnSpPr>
        <p:spPr>
          <a:xfrm>
            <a:off x="1837326" y="1832138"/>
            <a:ext cx="576064" cy="5646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Connecteur droit avec flèche 25"/>
          <p:cNvCxnSpPr/>
          <p:nvPr/>
        </p:nvCxnSpPr>
        <p:spPr>
          <a:xfrm>
            <a:off x="1835696" y="2271226"/>
            <a:ext cx="576064" cy="5646"/>
          </a:xfrm>
          <a:prstGeom prst="straightConnector1">
            <a:avLst/>
          </a:prstGeom>
          <a:noFill/>
          <a:ln w="25400" cap="flat" cmpd="sng" algn="ctr">
            <a:solidFill>
              <a:srgbClr val="66666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" name="Connecteur en angle 26"/>
          <p:cNvCxnSpPr>
            <a:endCxn id="17" idx="2"/>
          </p:cNvCxnSpPr>
          <p:nvPr/>
        </p:nvCxnSpPr>
        <p:spPr>
          <a:xfrm>
            <a:off x="1907704" y="2891039"/>
            <a:ext cx="473912" cy="25969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8" name="Connecteur droit avec flèche 27"/>
          <p:cNvCxnSpPr/>
          <p:nvPr/>
        </p:nvCxnSpPr>
        <p:spPr>
          <a:xfrm>
            <a:off x="5119416" y="1732949"/>
            <a:ext cx="1108768" cy="5646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9" name="Connecteur en angle 28"/>
          <p:cNvCxnSpPr>
            <a:stCxn id="15" idx="0"/>
            <a:endCxn id="4" idx="1"/>
          </p:cNvCxnSpPr>
          <p:nvPr/>
        </p:nvCxnSpPr>
        <p:spPr>
          <a:xfrm>
            <a:off x="5120622" y="2214916"/>
            <a:ext cx="1107562" cy="146611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" name="Connecteur en angle 29"/>
          <p:cNvCxnSpPr>
            <a:stCxn id="16" idx="0"/>
            <a:endCxn id="4" idx="1"/>
          </p:cNvCxnSpPr>
          <p:nvPr/>
        </p:nvCxnSpPr>
        <p:spPr>
          <a:xfrm>
            <a:off x="5120623" y="2696639"/>
            <a:ext cx="1107561" cy="984389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Connecteur en angle 30"/>
          <p:cNvCxnSpPr>
            <a:stCxn id="17" idx="0"/>
            <a:endCxn id="4" idx="1"/>
          </p:cNvCxnSpPr>
          <p:nvPr/>
        </p:nvCxnSpPr>
        <p:spPr>
          <a:xfrm>
            <a:off x="5119416" y="3150736"/>
            <a:ext cx="1108768" cy="53029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Connecteur en angle 31"/>
          <p:cNvCxnSpPr>
            <a:stCxn id="4" idx="3"/>
            <a:endCxn id="3" idx="3"/>
          </p:cNvCxnSpPr>
          <p:nvPr/>
        </p:nvCxnSpPr>
        <p:spPr>
          <a:xfrm flipV="1">
            <a:off x="8172400" y="1592796"/>
            <a:ext cx="12700" cy="2088232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Connecteur droit avec flèche 32"/>
          <p:cNvCxnSpPr>
            <a:stCxn id="3" idx="2"/>
            <a:endCxn id="4" idx="0"/>
          </p:cNvCxnSpPr>
          <p:nvPr/>
        </p:nvCxnSpPr>
        <p:spPr>
          <a:xfrm>
            <a:off x="7200292" y="2132856"/>
            <a:ext cx="0" cy="1008112"/>
          </a:xfrm>
          <a:prstGeom prst="straightConnector1">
            <a:avLst/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Connecteur droit avec flèche 33"/>
          <p:cNvCxnSpPr/>
          <p:nvPr/>
        </p:nvCxnSpPr>
        <p:spPr>
          <a:xfrm>
            <a:off x="7186026" y="4221088"/>
            <a:ext cx="0" cy="1008112"/>
          </a:xfrm>
          <a:prstGeom prst="straightConnector1">
            <a:avLst/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5" name="Connecteur en angle 34"/>
          <p:cNvCxnSpPr>
            <a:endCxn id="20" idx="1"/>
          </p:cNvCxnSpPr>
          <p:nvPr/>
        </p:nvCxnSpPr>
        <p:spPr>
          <a:xfrm rot="16200000" flipH="1">
            <a:off x="5990348" y="3391504"/>
            <a:ext cx="4645953" cy="256448"/>
          </a:xfrm>
          <a:prstGeom prst="bentConnector4">
            <a:avLst>
              <a:gd name="adj1" fmla="val 166"/>
              <a:gd name="adj2" fmla="val 259781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6" name="Flèche courbée vers la gauche 35"/>
          <p:cNvSpPr/>
          <p:nvPr/>
        </p:nvSpPr>
        <p:spPr bwMode="auto">
          <a:xfrm flipV="1">
            <a:off x="7989890" y="2349760"/>
            <a:ext cx="300058" cy="577178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lèche courbée vers la droite 36"/>
          <p:cNvSpPr/>
          <p:nvPr/>
        </p:nvSpPr>
        <p:spPr bwMode="auto">
          <a:xfrm>
            <a:off x="7555043" y="2346886"/>
            <a:ext cx="360908" cy="60945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6426" y="1571145"/>
            <a:ext cx="887927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000" b="1" u="sng" dirty="0" smtClean="0">
                <a:solidFill>
                  <a:srgbClr val="0000FF"/>
                </a:solidFill>
              </a:rPr>
              <a:t>Objective of the simulator</a:t>
            </a:r>
          </a:p>
          <a:p>
            <a:pPr algn="just">
              <a:spcBef>
                <a:spcPts val="600"/>
              </a:spcBef>
            </a:pPr>
            <a:r>
              <a:rPr lang="fr-FR" sz="1800" b="1" dirty="0" err="1" smtClean="0"/>
              <a:t>Tool</a:t>
            </a:r>
            <a:r>
              <a:rPr lang="fr-FR" sz="1800" b="1" dirty="0" smtClean="0"/>
              <a:t> </a:t>
            </a:r>
            <a:r>
              <a:rPr lang="fr-FR" sz="1800" b="1" dirty="0"/>
              <a:t>for EU </a:t>
            </a:r>
            <a:r>
              <a:rPr lang="fr-FR" sz="1800" b="1" dirty="0" err="1"/>
              <a:t>scientists</a:t>
            </a:r>
            <a:r>
              <a:rPr lang="fr-FR" sz="1800" b="1" dirty="0"/>
              <a:t> or </a:t>
            </a:r>
            <a:r>
              <a:rPr lang="fr-FR" sz="1800" b="1" dirty="0" err="1"/>
              <a:t>operators</a:t>
            </a:r>
            <a:r>
              <a:rPr lang="fr-FR" sz="1800" b="1" dirty="0"/>
              <a:t> to </a:t>
            </a:r>
            <a:r>
              <a:rPr lang="fr-FR" sz="1800" b="1" dirty="0" err="1">
                <a:solidFill>
                  <a:srgbClr val="0000FF"/>
                </a:solidFill>
              </a:rPr>
              <a:t>develop</a:t>
            </a:r>
            <a:r>
              <a:rPr lang="fr-FR" sz="1800" b="1" dirty="0">
                <a:solidFill>
                  <a:srgbClr val="0000FF"/>
                </a:solidFill>
              </a:rPr>
              <a:t> </a:t>
            </a:r>
            <a:r>
              <a:rPr lang="fr-FR" sz="1800" b="1" dirty="0" err="1">
                <a:solidFill>
                  <a:srgbClr val="0000FF"/>
                </a:solidFill>
              </a:rPr>
              <a:t>their</a:t>
            </a:r>
            <a:r>
              <a:rPr lang="fr-FR" sz="1800" b="1" dirty="0">
                <a:solidFill>
                  <a:srgbClr val="0000FF"/>
                </a:solidFill>
              </a:rPr>
              <a:t> </a:t>
            </a:r>
            <a:r>
              <a:rPr lang="fr-FR" sz="1800" b="1" dirty="0" err="1">
                <a:solidFill>
                  <a:srgbClr val="0000FF"/>
                </a:solidFill>
              </a:rPr>
              <a:t>experimental</a:t>
            </a:r>
            <a:r>
              <a:rPr lang="fr-FR" sz="1800" b="1" dirty="0">
                <a:solidFill>
                  <a:srgbClr val="0000FF"/>
                </a:solidFill>
              </a:rPr>
              <a:t>/</a:t>
            </a:r>
            <a:r>
              <a:rPr lang="fr-FR" sz="1800" b="1" dirty="0" err="1">
                <a:solidFill>
                  <a:srgbClr val="0000FF"/>
                </a:solidFill>
              </a:rPr>
              <a:t>operation</a:t>
            </a:r>
            <a:r>
              <a:rPr lang="fr-FR" sz="1800" b="1" dirty="0">
                <a:solidFill>
                  <a:srgbClr val="0000FF"/>
                </a:solidFill>
              </a:rPr>
              <a:t> scenario</a:t>
            </a:r>
            <a:r>
              <a:rPr lang="fr-FR" sz="1800" b="1" dirty="0"/>
              <a:t> </a:t>
            </a:r>
            <a:r>
              <a:rPr lang="fr-FR" sz="1800" b="1" dirty="0" err="1"/>
              <a:t>before</a:t>
            </a:r>
            <a:r>
              <a:rPr lang="fr-FR" sz="1800" b="1" dirty="0"/>
              <a:t> </a:t>
            </a:r>
            <a:r>
              <a:rPr lang="fr-FR" sz="1800" b="1" dirty="0" err="1"/>
              <a:t>proposing</a:t>
            </a:r>
            <a:r>
              <a:rPr lang="fr-FR" sz="1800" b="1" dirty="0"/>
              <a:t> or </a:t>
            </a:r>
            <a:r>
              <a:rPr lang="fr-FR" sz="1800" b="1" dirty="0" err="1"/>
              <a:t>implementing</a:t>
            </a:r>
            <a:r>
              <a:rPr lang="fr-FR" sz="1800" b="1" dirty="0"/>
              <a:t> an </a:t>
            </a:r>
            <a:r>
              <a:rPr lang="fr-FR" sz="1800" b="1" dirty="0" err="1"/>
              <a:t>experiment</a:t>
            </a:r>
            <a:r>
              <a:rPr lang="fr-FR" sz="1800" b="1" dirty="0"/>
              <a:t> on JT-60SA.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0000FF"/>
                </a:solidFill>
              </a:rPr>
              <a:t>Light </a:t>
            </a:r>
            <a:r>
              <a:rPr lang="fr-FR" sz="1600" b="1" dirty="0" err="1">
                <a:solidFill>
                  <a:srgbClr val="0000FF"/>
                </a:solidFill>
              </a:rPr>
              <a:t>tool</a:t>
            </a:r>
            <a:r>
              <a:rPr lang="fr-FR" sz="1600" b="1" dirty="0"/>
              <a:t>: accessible and « </a:t>
            </a:r>
            <a:r>
              <a:rPr lang="fr-FR" sz="1600" b="1" dirty="0" err="1"/>
              <a:t>reasonable</a:t>
            </a:r>
            <a:r>
              <a:rPr lang="fr-FR" sz="1600" b="1" dirty="0"/>
              <a:t> » CPU time.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 err="1">
                <a:solidFill>
                  <a:srgbClr val="0000FF"/>
                </a:solidFill>
              </a:rPr>
              <a:t>Friendly</a:t>
            </a:r>
            <a:r>
              <a:rPr lang="fr-FR" sz="1600" b="1" dirty="0"/>
              <a:t> interface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/>
              <a:t>Capable of </a:t>
            </a:r>
            <a:r>
              <a:rPr lang="fr-FR" sz="1600" b="1" dirty="0" err="1"/>
              <a:t>simulating</a:t>
            </a:r>
            <a:r>
              <a:rPr lang="fr-FR" sz="1600" b="1" dirty="0"/>
              <a:t> a </a:t>
            </a:r>
            <a:r>
              <a:rPr lang="fr-FR" sz="1600" b="1" dirty="0" err="1"/>
              <a:t>discharge</a:t>
            </a:r>
            <a:r>
              <a:rPr lang="fr-FR" sz="1600" b="1" dirty="0"/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from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begining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start</a:t>
            </a:r>
            <a:r>
              <a:rPr lang="fr-FR" sz="1600" b="1" dirty="0">
                <a:solidFill>
                  <a:srgbClr val="0000FF"/>
                </a:solidFill>
              </a:rPr>
              <a:t> of </a:t>
            </a:r>
            <a:r>
              <a:rPr lang="fr-FR" sz="1600" b="1" dirty="0" err="1">
                <a:solidFill>
                  <a:srgbClr val="0000FF"/>
                </a:solidFill>
              </a:rPr>
              <a:t>ramp</a:t>
            </a:r>
            <a:r>
              <a:rPr lang="fr-FR" sz="1600" b="1" dirty="0">
                <a:solidFill>
                  <a:srgbClr val="0000FF"/>
                </a:solidFill>
              </a:rPr>
              <a:t>-up to end of </a:t>
            </a:r>
            <a:r>
              <a:rPr lang="fr-FR" sz="1600" b="1" dirty="0" err="1">
                <a:solidFill>
                  <a:srgbClr val="0000FF"/>
                </a:solidFill>
              </a:rPr>
              <a:t>ramp</a:t>
            </a:r>
            <a:r>
              <a:rPr lang="fr-FR" sz="1600" b="1" dirty="0">
                <a:solidFill>
                  <a:srgbClr val="0000FF"/>
                </a:solidFill>
              </a:rPr>
              <a:t>-down</a:t>
            </a:r>
            <a:r>
              <a:rPr lang="fr-FR" sz="1600" b="1" dirty="0"/>
              <a:t>, </a:t>
            </a:r>
            <a:r>
              <a:rPr lang="fr-FR" sz="1600" b="1" dirty="0" err="1"/>
              <a:t>including</a:t>
            </a:r>
            <a:r>
              <a:rPr lang="fr-FR" sz="1600" b="1" dirty="0"/>
              <a:t> X-point formation, </a:t>
            </a:r>
            <a:r>
              <a:rPr lang="fr-FR" sz="1600" b="1" dirty="0" err="1"/>
              <a:t>heating</a:t>
            </a:r>
            <a:r>
              <a:rPr lang="fr-FR" sz="1600" b="1" dirty="0"/>
              <a:t>, </a:t>
            </a:r>
            <a:r>
              <a:rPr lang="fr-FR" sz="1600" b="1" dirty="0" err="1"/>
              <a:t>etc</a:t>
            </a:r>
            <a:r>
              <a:rPr lang="fr-FR" sz="1600" b="1" dirty="0"/>
              <a:t> …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 err="1"/>
              <a:t>Includes</a:t>
            </a:r>
            <a:r>
              <a:rPr lang="fr-FR" sz="1600" b="1" dirty="0"/>
              <a:t> the </a:t>
            </a:r>
            <a:r>
              <a:rPr lang="fr-FR" sz="1600" b="1" dirty="0">
                <a:solidFill>
                  <a:srgbClr val="0000FF"/>
                </a:solidFill>
              </a:rPr>
              <a:t>machine </a:t>
            </a:r>
            <a:r>
              <a:rPr lang="fr-FR" sz="1600" b="1" dirty="0" err="1">
                <a:solidFill>
                  <a:srgbClr val="0000FF"/>
                </a:solidFill>
              </a:rPr>
              <a:t>operational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constraints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smtClean="0"/>
              <a:t>(flux </a:t>
            </a:r>
            <a:r>
              <a:rPr lang="fr-FR" sz="1600" b="1" dirty="0" err="1" smtClean="0"/>
              <a:t>consumption</a:t>
            </a:r>
            <a:r>
              <a:rPr lang="fr-FR" sz="1600" b="1" dirty="0" smtClean="0"/>
              <a:t>, EF</a:t>
            </a:r>
            <a:r>
              <a:rPr lang="fr-FR" sz="1600" b="1" dirty="0"/>
              <a:t> </a:t>
            </a:r>
            <a:r>
              <a:rPr lang="fr-FR" sz="1600" b="1" dirty="0" smtClean="0"/>
              <a:t>&amp;</a:t>
            </a:r>
            <a:r>
              <a:rPr lang="fr-FR" sz="1600" b="1" dirty="0" smtClean="0"/>
              <a:t> CS </a:t>
            </a:r>
            <a:r>
              <a:rPr lang="fr-FR" sz="1600" b="1" dirty="0" err="1" smtClean="0"/>
              <a:t>current</a:t>
            </a:r>
            <a:r>
              <a:rPr lang="fr-FR" sz="1600" b="1" dirty="0" smtClean="0"/>
              <a:t> </a:t>
            </a:r>
            <a:r>
              <a:rPr lang="fr-FR" sz="1600" b="1" dirty="0" err="1"/>
              <a:t>limits</a:t>
            </a:r>
            <a:r>
              <a:rPr lang="fr-FR" sz="1600" b="1" dirty="0"/>
              <a:t>, </a:t>
            </a:r>
            <a:r>
              <a:rPr lang="fr-FR" sz="1600" b="1" dirty="0" err="1"/>
              <a:t>controller</a:t>
            </a:r>
            <a:r>
              <a:rPr lang="fr-FR" sz="1600" b="1" dirty="0"/>
              <a:t>, </a:t>
            </a:r>
            <a:r>
              <a:rPr lang="fr-FR" sz="1600" b="1" dirty="0" err="1" smtClean="0"/>
              <a:t>eddy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current</a:t>
            </a:r>
            <a:r>
              <a:rPr lang="fr-FR" sz="1600" b="1" dirty="0" smtClean="0"/>
              <a:t> as an option </a:t>
            </a:r>
            <a:r>
              <a:rPr lang="fr-FR" sz="1600" b="1" dirty="0" err="1" smtClean="0"/>
              <a:t>etc</a:t>
            </a:r>
            <a:r>
              <a:rPr lang="fr-FR" sz="1600" b="1" dirty="0" smtClean="0"/>
              <a:t> </a:t>
            </a:r>
            <a:r>
              <a:rPr lang="fr-FR" sz="1600" b="1" dirty="0" smtClean="0"/>
              <a:t>…)</a:t>
            </a:r>
            <a:endParaRPr lang="fr-FR" sz="1600" b="1" dirty="0"/>
          </a:p>
          <a:p>
            <a:pPr algn="just">
              <a:spcBef>
                <a:spcPts val="600"/>
              </a:spcBef>
            </a:pPr>
            <a:endParaRPr lang="fr-FR" sz="2000" b="1" u="sng" dirty="0" smtClean="0">
              <a:solidFill>
                <a:srgbClr val="0000FF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fr-FR" sz="2000" b="1" u="sng" dirty="0" err="1" smtClean="0">
                <a:solidFill>
                  <a:srgbClr val="0000FF"/>
                </a:solidFill>
              </a:rPr>
              <a:t>What</a:t>
            </a:r>
            <a:r>
              <a:rPr lang="fr-FR" sz="2000" b="1" u="sng" dirty="0" smtClean="0">
                <a:solidFill>
                  <a:srgbClr val="0000FF"/>
                </a:solidFill>
              </a:rPr>
              <a:t> the simulator </a:t>
            </a:r>
            <a:r>
              <a:rPr lang="fr-FR" sz="2000" b="1" u="sng" dirty="0" err="1" smtClean="0">
                <a:solidFill>
                  <a:srgbClr val="0000FF"/>
                </a:solidFill>
              </a:rPr>
              <a:t>does</a:t>
            </a:r>
            <a:r>
              <a:rPr lang="fr-FR" sz="2000" b="1" u="sng" dirty="0" smtClean="0">
                <a:solidFill>
                  <a:srgbClr val="0000FF"/>
                </a:solidFill>
              </a:rPr>
              <a:t> not do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The simulator </a:t>
            </a: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</a:rPr>
              <a:t>not </a:t>
            </a:r>
            <a:r>
              <a:rPr lang="fr-FR" sz="1600" b="1" dirty="0" err="1" smtClean="0">
                <a:solidFill>
                  <a:srgbClr val="0000FF"/>
                </a:solidFill>
              </a:rPr>
              <a:t>aiming</a:t>
            </a:r>
            <a:r>
              <a:rPr lang="fr-FR" sz="1600" b="1" dirty="0" smtClean="0">
                <a:solidFill>
                  <a:srgbClr val="0000FF"/>
                </a:solidFill>
              </a:rPr>
              <a:t> at </a:t>
            </a:r>
            <a:r>
              <a:rPr lang="fr-FR" sz="1600" b="1" dirty="0" err="1" smtClean="0">
                <a:solidFill>
                  <a:srgbClr val="0000FF"/>
                </a:solidFill>
              </a:rPr>
              <a:t>describing</a:t>
            </a:r>
            <a:r>
              <a:rPr lang="fr-FR" sz="1600" b="1" dirty="0" smtClean="0">
                <a:solidFill>
                  <a:srgbClr val="0000FF"/>
                </a:solidFill>
              </a:rPr>
              <a:t> transport</a:t>
            </a:r>
            <a:r>
              <a:rPr lang="fr-FR" sz="1600" b="1" dirty="0" smtClean="0"/>
              <a:t> (</a:t>
            </a:r>
            <a:r>
              <a:rPr lang="fr-FR" sz="1600" b="1" dirty="0" err="1" smtClean="0"/>
              <a:t>like</a:t>
            </a:r>
            <a:r>
              <a:rPr lang="fr-FR" sz="1600" b="1" dirty="0" smtClean="0"/>
              <a:t> ASTRA; CRONOS, </a:t>
            </a:r>
            <a:r>
              <a:rPr lang="fr-FR" sz="1600" b="1" dirty="0" err="1" smtClean="0"/>
              <a:t>etc</a:t>
            </a:r>
            <a:r>
              <a:rPr lang="fr-FR" sz="1600" b="1" dirty="0" smtClean="0"/>
              <a:t>). It uses METIS for « </a:t>
            </a:r>
            <a:r>
              <a:rPr lang="fr-FR" sz="1600" b="1" dirty="0" err="1" smtClean="0"/>
              <a:t>reproducing</a:t>
            </a:r>
            <a:r>
              <a:rPr lang="fr-FR" sz="1600" b="1" dirty="0" smtClean="0"/>
              <a:t> » plasma confinement </a:t>
            </a:r>
            <a:r>
              <a:rPr lang="fr-FR" sz="1600" b="1" dirty="0" err="1" smtClean="0"/>
              <a:t>from</a:t>
            </a:r>
            <a:r>
              <a:rPr lang="fr-FR" sz="1600" b="1" dirty="0" smtClean="0"/>
              <a:t> 0D </a:t>
            </a:r>
            <a:r>
              <a:rPr lang="fr-FR" sz="1600" b="1" dirty="0" err="1" smtClean="0"/>
              <a:t>scalings</a:t>
            </a:r>
            <a:r>
              <a:rPr lang="fr-FR" sz="1600" b="1" dirty="0" smtClean="0"/>
              <a:t>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It </a:t>
            </a: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</a:rPr>
              <a:t>not a high </a:t>
            </a:r>
            <a:r>
              <a:rPr lang="fr-FR" sz="1600" b="1" dirty="0" err="1" smtClean="0">
                <a:solidFill>
                  <a:srgbClr val="0000FF"/>
                </a:solidFill>
              </a:rPr>
              <a:t>fidelity</a:t>
            </a:r>
            <a:r>
              <a:rPr lang="fr-FR" sz="1600" b="1" dirty="0" smtClean="0">
                <a:solidFill>
                  <a:srgbClr val="0000FF"/>
                </a:solidFill>
              </a:rPr>
              <a:t> model </a:t>
            </a:r>
            <a:r>
              <a:rPr lang="fr-FR" sz="1600" b="1" dirty="0" smtClean="0"/>
              <a:t>for plasma </a:t>
            </a:r>
            <a:r>
              <a:rPr lang="fr-FR" sz="1600" b="1" dirty="0" err="1" smtClean="0"/>
              <a:t>discharges</a:t>
            </a:r>
            <a:r>
              <a:rPr lang="fr-FR" sz="1600" b="1" dirty="0" smtClean="0"/>
              <a:t> (</a:t>
            </a:r>
            <a:r>
              <a:rPr lang="fr-FR" sz="1600" b="1" dirty="0" err="1" smtClean="0"/>
              <a:t>like</a:t>
            </a:r>
            <a:r>
              <a:rPr lang="fr-FR" sz="1600" b="1" dirty="0" smtClean="0"/>
              <a:t> TSVV11): </a:t>
            </a:r>
            <a:r>
              <a:rPr lang="fr-FR" sz="1600" b="1" dirty="0" err="1" smtClean="0"/>
              <a:t>does</a:t>
            </a:r>
            <a:r>
              <a:rPr lang="fr-FR" sz="1600" b="1" dirty="0" smtClean="0"/>
              <a:t> not </a:t>
            </a:r>
            <a:r>
              <a:rPr lang="fr-FR" sz="1600" b="1" dirty="0" err="1" smtClean="0"/>
              <a:t>contain</a:t>
            </a:r>
            <a:r>
              <a:rPr lang="fr-FR" sz="1600" b="1" dirty="0" smtClean="0"/>
              <a:t> disruption </a:t>
            </a:r>
            <a:r>
              <a:rPr lang="fr-FR" sz="1600" b="1" dirty="0" err="1" smtClean="0"/>
              <a:t>models</a:t>
            </a:r>
            <a:r>
              <a:rPr lang="fr-FR" sz="1600" b="1" dirty="0" smtClean="0"/>
              <a:t> or </a:t>
            </a:r>
            <a:r>
              <a:rPr lang="fr-FR" sz="1600" b="1" dirty="0" err="1" smtClean="0"/>
              <a:t>sophisticated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edge</a:t>
            </a:r>
            <a:r>
              <a:rPr lang="fr-FR" sz="1600" b="1" dirty="0" smtClean="0"/>
              <a:t> or </a:t>
            </a:r>
            <a:r>
              <a:rPr lang="fr-FR" sz="1600" b="1" dirty="0" err="1" smtClean="0"/>
              <a:t>fast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particle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models</a:t>
            </a:r>
            <a:r>
              <a:rPr lang="fr-FR" sz="1600" b="1" dirty="0" smtClean="0"/>
              <a:t> for </a:t>
            </a:r>
            <a:r>
              <a:rPr lang="fr-FR" sz="1600" b="1" dirty="0" err="1" smtClean="0"/>
              <a:t>example</a:t>
            </a:r>
            <a:r>
              <a:rPr lang="fr-FR" sz="1600" b="1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6426" y="19058"/>
            <a:ext cx="8241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3200" b="1" dirty="0" err="1">
                <a:solidFill>
                  <a:srgbClr val="C00000"/>
                </a:solidFill>
              </a:rPr>
              <a:t>Purpose</a:t>
            </a:r>
            <a:r>
              <a:rPr lang="fr-FR" sz="3200" b="1" dirty="0">
                <a:solidFill>
                  <a:srgbClr val="C00000"/>
                </a:solidFill>
              </a:rPr>
              <a:t> of the </a:t>
            </a:r>
            <a:r>
              <a:rPr lang="fr-FR" sz="3200" b="1" dirty="0" err="1">
                <a:solidFill>
                  <a:srgbClr val="C00000"/>
                </a:solidFill>
              </a:rPr>
              <a:t>discharge</a:t>
            </a:r>
            <a:r>
              <a:rPr lang="fr-FR" sz="3200" b="1" dirty="0">
                <a:solidFill>
                  <a:srgbClr val="C00000"/>
                </a:solidFill>
              </a:rPr>
              <a:t> simulator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63474" y="808098"/>
            <a:ext cx="92374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1900" b="1" dirty="0" err="1" smtClean="0">
                <a:solidFill>
                  <a:srgbClr val="C00000"/>
                </a:solidFill>
              </a:rPr>
              <a:t>Work</a:t>
            </a:r>
            <a:r>
              <a:rPr lang="fr-FR" sz="1900" b="1" dirty="0" smtClean="0">
                <a:solidFill>
                  <a:srgbClr val="C00000"/>
                </a:solidFill>
              </a:rPr>
              <a:t> </a:t>
            </a:r>
            <a:r>
              <a:rPr lang="fr-FR" sz="1900" b="1" dirty="0" err="1" smtClean="0">
                <a:solidFill>
                  <a:srgbClr val="C00000"/>
                </a:solidFill>
              </a:rPr>
              <a:t>started</a:t>
            </a:r>
            <a:r>
              <a:rPr lang="fr-FR" sz="1900" b="1" dirty="0" smtClean="0">
                <a:solidFill>
                  <a:srgbClr val="C00000"/>
                </a:solidFill>
              </a:rPr>
              <a:t> in 2018 in FP8 </a:t>
            </a:r>
            <a:r>
              <a:rPr lang="fr-FR" sz="1900" b="1" dirty="0" err="1" smtClean="0">
                <a:solidFill>
                  <a:srgbClr val="C00000"/>
                </a:solidFill>
              </a:rPr>
              <a:t>within</a:t>
            </a:r>
            <a:r>
              <a:rPr lang="fr-FR" sz="1900" b="1" dirty="0" smtClean="0">
                <a:solidFill>
                  <a:srgbClr val="C00000"/>
                </a:solidFill>
              </a:rPr>
              <a:t> the WPSA </a:t>
            </a:r>
            <a:r>
              <a:rPr lang="fr-FR" sz="1900" b="1" dirty="0" err="1" smtClean="0">
                <a:solidFill>
                  <a:srgbClr val="C00000"/>
                </a:solidFill>
              </a:rPr>
              <a:t>operation</a:t>
            </a:r>
            <a:r>
              <a:rPr lang="fr-FR" sz="1900" b="1" dirty="0" smtClean="0">
                <a:solidFill>
                  <a:srgbClr val="C00000"/>
                </a:solidFill>
              </a:rPr>
              <a:t> </a:t>
            </a:r>
            <a:r>
              <a:rPr lang="fr-FR" sz="1900" b="1" dirty="0" err="1" smtClean="0">
                <a:solidFill>
                  <a:srgbClr val="C00000"/>
                </a:solidFill>
              </a:rPr>
              <a:t>task</a:t>
            </a:r>
            <a:r>
              <a:rPr lang="fr-FR" sz="1900" b="1" dirty="0" smtClean="0">
                <a:solidFill>
                  <a:srgbClr val="C00000"/>
                </a:solidFill>
              </a:rPr>
              <a:t> </a:t>
            </a:r>
            <a:r>
              <a:rPr lang="fr-FR" sz="1900" b="1" dirty="0" err="1" smtClean="0">
                <a:solidFill>
                  <a:srgbClr val="C00000"/>
                </a:solidFill>
              </a:rPr>
              <a:t>after</a:t>
            </a:r>
            <a:r>
              <a:rPr lang="fr-FR" sz="1900" b="1" dirty="0" smtClean="0">
                <a:solidFill>
                  <a:srgbClr val="C00000"/>
                </a:solidFill>
              </a:rPr>
              <a:t> the JT-60SA </a:t>
            </a:r>
          </a:p>
        </p:txBody>
      </p:sp>
    </p:spTree>
    <p:extLst>
      <p:ext uri="{BB962C8B-B14F-4D97-AF65-F5344CB8AC3E}">
        <p14:creationId xmlns:p14="http://schemas.microsoft.com/office/powerpoint/2010/main" val="10167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C00000"/>
                </a:solidFill>
              </a:rPr>
              <a:t>JT-60SA simulator</a:t>
            </a:r>
            <a:endParaRPr lang="fr-FR" sz="3200" dirty="0">
              <a:solidFill>
                <a:srgbClr val="C0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79512" y="1058664"/>
            <a:ext cx="9001000" cy="5682703"/>
            <a:chOff x="179512" y="1058664"/>
            <a:chExt cx="9001000" cy="5682703"/>
          </a:xfrm>
        </p:grpSpPr>
        <p:grpSp>
          <p:nvGrpSpPr>
            <p:cNvPr id="12" name="Groupe 11"/>
            <p:cNvGrpSpPr/>
            <p:nvPr/>
          </p:nvGrpSpPr>
          <p:grpSpPr>
            <a:xfrm>
              <a:off x="179512" y="1124744"/>
              <a:ext cx="2808313" cy="2160240"/>
              <a:chOff x="179512" y="1124744"/>
              <a:chExt cx="2821279" cy="2160240"/>
            </a:xfrm>
          </p:grpSpPr>
          <p:sp>
            <p:nvSpPr>
              <p:cNvPr id="45" name="Rectangle à coins arrondis 44"/>
              <p:cNvSpPr/>
              <p:nvPr/>
            </p:nvSpPr>
            <p:spPr>
              <a:xfrm>
                <a:off x="179512" y="1124744"/>
                <a:ext cx="2736304" cy="216024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6" name="Rectangle à coins arrondis 45"/>
              <p:cNvSpPr/>
              <p:nvPr/>
            </p:nvSpPr>
            <p:spPr>
              <a:xfrm>
                <a:off x="613555" y="2204864"/>
                <a:ext cx="1512168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PLASHAPE</a:t>
                </a: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395201" y="2708920"/>
                <a:ext cx="2026865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CREATE-EGENE</a:t>
                </a: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696199" y="1196752"/>
                <a:ext cx="23045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Plasma shapes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Initial equilibrium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Linearized model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3491880" y="1124744"/>
              <a:ext cx="2159904" cy="2160240"/>
              <a:chOff x="179512" y="1124744"/>
              <a:chExt cx="2736304" cy="2160240"/>
            </a:xfrm>
          </p:grpSpPr>
          <p:sp>
            <p:nvSpPr>
              <p:cNvPr id="42" name="Rectangle à coins arrondis 41"/>
              <p:cNvSpPr/>
              <p:nvPr/>
            </p:nvSpPr>
            <p:spPr>
              <a:xfrm>
                <a:off x="179512" y="1124744"/>
                <a:ext cx="2736304" cy="216024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3" name="Rectangle à coins arrondis 42"/>
              <p:cNvSpPr/>
              <p:nvPr/>
            </p:nvSpPr>
            <p:spPr>
              <a:xfrm>
                <a:off x="539216" y="2492896"/>
                <a:ext cx="2016894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METIS</a:t>
                </a: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467208" y="1414517"/>
                <a:ext cx="23045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Plasma scenario development</a:t>
                </a:r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6300192" y="1058664"/>
              <a:ext cx="2880320" cy="3522463"/>
              <a:chOff x="179512" y="1124744"/>
              <a:chExt cx="2945008" cy="2923926"/>
            </a:xfrm>
          </p:grpSpPr>
          <p:sp>
            <p:nvSpPr>
              <p:cNvPr id="38" name="Rectangle à coins arrondis 37"/>
              <p:cNvSpPr/>
              <p:nvPr/>
            </p:nvSpPr>
            <p:spPr>
              <a:xfrm>
                <a:off x="179512" y="1124744"/>
                <a:ext cx="2736304" cy="2923926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Rectangle à coins arrondis 38"/>
              <p:cNvSpPr/>
              <p:nvPr/>
            </p:nvSpPr>
            <p:spPr>
              <a:xfrm>
                <a:off x="518626" y="2457069"/>
                <a:ext cx="2016894" cy="814561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FEEQS.M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(FBE inverse mode)</a:t>
                </a:r>
              </a:p>
            </p:txBody>
          </p:sp>
          <p:sp>
            <p:nvSpPr>
              <p:cNvPr id="40" name="Rectangle à coins arrondis 39"/>
              <p:cNvSpPr/>
              <p:nvPr/>
            </p:nvSpPr>
            <p:spPr>
              <a:xfrm>
                <a:off x="518625" y="3423071"/>
                <a:ext cx="2016894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METIS</a:t>
                </a:r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623382" y="1174124"/>
                <a:ext cx="2501138" cy="122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Scenario optimisation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Coils current feedforwards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Shape update </a:t>
                </a:r>
              </a:p>
            </p:txBody>
          </p:sp>
        </p:grpSp>
        <p:cxnSp>
          <p:nvCxnSpPr>
            <p:cNvPr id="15" name="Connecteur en arc 14"/>
            <p:cNvCxnSpPr>
              <a:stCxn id="46" idx="1"/>
            </p:cNvCxnSpPr>
            <p:nvPr/>
          </p:nvCxnSpPr>
          <p:spPr>
            <a:xfrm rot="10800000" flipV="1">
              <a:off x="465886" y="2420888"/>
              <a:ext cx="145674" cy="288032"/>
            </a:xfrm>
            <a:prstGeom prst="curvedConnector2">
              <a:avLst/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6" name="Connecteur en arc 15"/>
            <p:cNvCxnSpPr/>
            <p:nvPr/>
          </p:nvCxnSpPr>
          <p:spPr>
            <a:xfrm rot="16200000" flipV="1">
              <a:off x="2072820" y="2464846"/>
              <a:ext cx="250019" cy="162101"/>
            </a:xfrm>
            <a:prstGeom prst="curvedConnector3">
              <a:avLst>
                <a:gd name="adj1" fmla="val 91907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7" name="Connecteur droit avec flèche 16"/>
            <p:cNvCxnSpPr/>
            <p:nvPr/>
          </p:nvCxnSpPr>
          <p:spPr>
            <a:xfrm>
              <a:off x="2903240" y="1677120"/>
              <a:ext cx="58864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8" name="Connecteur droit avec flèche 17"/>
            <p:cNvCxnSpPr/>
            <p:nvPr/>
          </p:nvCxnSpPr>
          <p:spPr>
            <a:xfrm>
              <a:off x="5651784" y="2139505"/>
              <a:ext cx="58864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9" name="Connecteur droit avec flèche 18"/>
            <p:cNvCxnSpPr/>
            <p:nvPr/>
          </p:nvCxnSpPr>
          <p:spPr>
            <a:xfrm flipH="1">
              <a:off x="2903240" y="2708920"/>
              <a:ext cx="573179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0" name="Connecteur en angle 19"/>
            <p:cNvCxnSpPr>
              <a:endCxn id="40" idx="1"/>
            </p:cNvCxnSpPr>
            <p:nvPr/>
          </p:nvCxnSpPr>
          <p:spPr>
            <a:xfrm rot="5400000">
              <a:off x="6158485" y="3614339"/>
              <a:ext cx="946743" cy="12700"/>
            </a:xfrm>
            <a:prstGeom prst="bentConnector4">
              <a:avLst>
                <a:gd name="adj1" fmla="val 1043"/>
                <a:gd name="adj2" fmla="val 1900000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1" name="Connecteur en angle 20"/>
            <p:cNvCxnSpPr>
              <a:stCxn id="39" idx="3"/>
              <a:endCxn id="40" idx="3"/>
            </p:cNvCxnSpPr>
            <p:nvPr/>
          </p:nvCxnSpPr>
          <p:spPr>
            <a:xfrm flipH="1">
              <a:off x="8604448" y="3154372"/>
              <a:ext cx="1" cy="933339"/>
            </a:xfrm>
            <a:prstGeom prst="bentConnector3">
              <a:avLst>
                <a:gd name="adj1" fmla="val -22860000000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2" name="Rectangle à coins arrondis 21"/>
            <p:cNvSpPr/>
            <p:nvPr/>
          </p:nvSpPr>
          <p:spPr>
            <a:xfrm>
              <a:off x="275889" y="3827466"/>
              <a:ext cx="5316687" cy="2913901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0778" y="5574912"/>
              <a:ext cx="1944216" cy="108012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CREATE-NL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(free boundary equilibrium)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40633" y="5574912"/>
              <a:ext cx="2160240" cy="1080120"/>
            </a:xfrm>
            <a:prstGeom prst="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METIS simulator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(plasma scenario) </a:t>
              </a:r>
            </a:p>
          </p:txBody>
        </p:sp>
        <p:sp>
          <p:nvSpPr>
            <p:cNvPr id="25" name="Rogner un rectangle à un seul coin 54"/>
            <p:cNvSpPr/>
            <p:nvPr/>
          </p:nvSpPr>
          <p:spPr>
            <a:xfrm>
              <a:off x="1442294" y="3960434"/>
              <a:ext cx="2948728" cy="1330879"/>
            </a:xfrm>
            <a:prstGeom prst="snip1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Rogner un rectangle à un seul coin 57"/>
            <p:cNvSpPr/>
            <p:nvPr/>
          </p:nvSpPr>
          <p:spPr>
            <a:xfrm>
              <a:off x="1526087" y="4418037"/>
              <a:ext cx="2739006" cy="235099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Shape controller</a:t>
              </a:r>
            </a:p>
          </p:txBody>
        </p:sp>
        <p:sp>
          <p:nvSpPr>
            <p:cNvPr id="27" name="Rogner un rectangle à un seul coin 58"/>
            <p:cNvSpPr/>
            <p:nvPr/>
          </p:nvSpPr>
          <p:spPr>
            <a:xfrm>
              <a:off x="1526087" y="4706069"/>
              <a:ext cx="2739007" cy="235099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Vertical controller</a:t>
              </a:r>
            </a:p>
          </p:txBody>
        </p:sp>
        <p:sp>
          <p:nvSpPr>
            <p:cNvPr id="28" name="Rogner un rectangle à un seul coin 59"/>
            <p:cNvSpPr/>
            <p:nvPr/>
          </p:nvSpPr>
          <p:spPr>
            <a:xfrm>
              <a:off x="1526087" y="4994101"/>
              <a:ext cx="2737800" cy="235099"/>
            </a:xfrm>
            <a:prstGeom prst="snip1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 controller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666716" y="3987230"/>
              <a:ext cx="2186340" cy="204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Simulink</a:t>
              </a:r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H="1">
              <a:off x="827584" y="3284984"/>
              <a:ext cx="1" cy="542482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1" name="Connecteur droit avec flèche 30"/>
            <p:cNvCxnSpPr/>
            <p:nvPr/>
          </p:nvCxnSpPr>
          <p:spPr>
            <a:xfrm flipH="1">
              <a:off x="2483767" y="3289195"/>
              <a:ext cx="1" cy="542482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2" name="Connecteur en angle 31"/>
            <p:cNvCxnSpPr/>
            <p:nvPr/>
          </p:nvCxnSpPr>
          <p:spPr>
            <a:xfrm rot="10800000" flipV="1">
              <a:off x="5592578" y="4592902"/>
              <a:ext cx="1806026" cy="564288"/>
            </a:xfrm>
            <a:prstGeom prst="bentConnector3">
              <a:avLst>
                <a:gd name="adj1" fmla="val 125"/>
              </a:avLst>
            </a:prstGeom>
            <a:noFill/>
            <a:ln w="38100" cap="flat" cmpd="sng" algn="ctr">
              <a:solidFill>
                <a:srgbClr val="781469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3" name="Connecteur en angle 32"/>
            <p:cNvCxnSpPr/>
            <p:nvPr/>
          </p:nvCxnSpPr>
          <p:spPr>
            <a:xfrm rot="10800000" flipV="1">
              <a:off x="5592577" y="4593863"/>
              <a:ext cx="2334981" cy="1253370"/>
            </a:xfrm>
            <a:prstGeom prst="bentConnector3">
              <a:avLst>
                <a:gd name="adj1" fmla="val -266"/>
              </a:avLst>
            </a:prstGeom>
            <a:noFill/>
            <a:ln w="38100" cap="flat" cmpd="sng" algn="ctr">
              <a:solidFill>
                <a:srgbClr val="781469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34" name="ZoneTexte 33"/>
            <p:cNvSpPr txBox="1"/>
            <p:nvPr/>
          </p:nvSpPr>
          <p:spPr>
            <a:xfrm>
              <a:off x="5717932" y="4838809"/>
              <a:ext cx="15183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Coil current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feedforwards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012160" y="5518973"/>
              <a:ext cx="20483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Reference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Waveforms (</a:t>
              </a:r>
              <a:r>
                <a:rPr kumimoji="0" lang="en-GB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Ip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,…)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461459" y="3345089"/>
              <a:ext cx="2351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Linearized model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840781" y="3324533"/>
              <a:ext cx="16429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r>
                <a:rPr kumimoji="0" lang="en-GB" sz="18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st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 equilibrium</a:t>
              </a:r>
            </a:p>
          </p:txBody>
        </p:sp>
      </p:grpSp>
      <p:sp>
        <p:nvSpPr>
          <p:cNvPr id="49" name="Rectangle avec coin arrondi et coin rogné 48"/>
          <p:cNvSpPr/>
          <p:nvPr/>
        </p:nvSpPr>
        <p:spPr>
          <a:xfrm>
            <a:off x="5966652" y="1039920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sp>
        <p:nvSpPr>
          <p:cNvPr id="50" name="Rectangle avec coin arrondi et coin rogné 49"/>
          <p:cNvSpPr/>
          <p:nvPr/>
        </p:nvSpPr>
        <p:spPr>
          <a:xfrm>
            <a:off x="3273536" y="1009868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sp>
        <p:nvSpPr>
          <p:cNvPr id="51" name="Rectangle avec coin arrondi et coin rogné 50"/>
          <p:cNvSpPr/>
          <p:nvPr/>
        </p:nvSpPr>
        <p:spPr>
          <a:xfrm>
            <a:off x="35496" y="980728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cxnSp>
        <p:nvCxnSpPr>
          <p:cNvPr id="52" name="Connecteur en angle 51"/>
          <p:cNvCxnSpPr/>
          <p:nvPr/>
        </p:nvCxnSpPr>
        <p:spPr>
          <a:xfrm rot="5400000" flipH="1" flipV="1">
            <a:off x="715254" y="4791933"/>
            <a:ext cx="983387" cy="470694"/>
          </a:xfrm>
          <a:prstGeom prst="bentConnector3">
            <a:avLst>
              <a:gd name="adj1" fmla="val 99962"/>
            </a:avLst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3" name="Connecteur droit avec flèche 52"/>
          <p:cNvCxnSpPr/>
          <p:nvPr/>
        </p:nvCxnSpPr>
        <p:spPr>
          <a:xfrm>
            <a:off x="2051720" y="5291313"/>
            <a:ext cx="0" cy="283599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4" name="Connecteur droit avec flèche 53"/>
          <p:cNvCxnSpPr/>
          <p:nvPr/>
        </p:nvCxnSpPr>
        <p:spPr>
          <a:xfrm>
            <a:off x="2584994" y="5842138"/>
            <a:ext cx="555639" cy="0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5" name="Connecteur droit avec flèche 54"/>
          <p:cNvCxnSpPr/>
          <p:nvPr/>
        </p:nvCxnSpPr>
        <p:spPr>
          <a:xfrm flipH="1">
            <a:off x="2584994" y="6303963"/>
            <a:ext cx="555639" cy="0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904" y="3960434"/>
            <a:ext cx="515238" cy="527619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955862" y="699083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1</a:t>
            </a:r>
            <a:endParaRPr lang="fr-FR" sz="20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4104091" y="708665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2</a:t>
            </a:r>
            <a:endParaRPr lang="fr-FR" sz="20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7094538" y="648713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3</a:t>
            </a:r>
            <a:endParaRPr lang="fr-FR" sz="20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4448719" y="4709367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88975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solidFill>
                  <a:srgbClr val="C00000"/>
                </a:solidFill>
              </a:rPr>
              <a:t>Two</a:t>
            </a:r>
            <a:r>
              <a:rPr lang="fr-FR" sz="32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main </a:t>
            </a:r>
            <a:r>
              <a:rPr lang="fr-FR" sz="3200" dirty="0" err="1" smtClean="0">
                <a:solidFill>
                  <a:srgbClr val="C00000"/>
                </a:solidFill>
              </a:rPr>
              <a:t>lines</a:t>
            </a:r>
            <a:r>
              <a:rPr lang="fr-FR" sz="3200" dirty="0" smtClean="0">
                <a:solidFill>
                  <a:srgbClr val="C00000"/>
                </a:solidFill>
              </a:rPr>
              <a:t> of </a:t>
            </a:r>
            <a:r>
              <a:rPr lang="fr-FR" sz="3200" dirty="0" err="1" smtClean="0">
                <a:solidFill>
                  <a:srgbClr val="C00000"/>
                </a:solidFill>
              </a:rPr>
              <a:t>work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642" y="1549304"/>
            <a:ext cx="871537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test cases for the simulator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dynamic evolution for scenario 2 and 4.2 with additional power (NBI+ECRH) in the plateau and assess the feasibility with regards of various </a:t>
            </a: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endParaRPr lang="en-GB" sz="2000" b="1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validity of the CREATE-NL-METIS strong coupling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on non </a:t>
            </a:r>
            <a:r>
              <a:rPr lang="en-GB" sz="2000" b="1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ohmic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scenarios and modify the controllers to get a more robust coupling. </a:t>
            </a: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computing time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various configurations</a:t>
            </a: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6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7710488" cy="541338"/>
          </a:xfrm>
        </p:spPr>
        <p:txBody>
          <a:bodyPr/>
          <a:lstStyle/>
          <a:p>
            <a:r>
              <a:rPr lang="fr-FR" sz="2800" dirty="0" err="1" smtClean="0">
                <a:solidFill>
                  <a:srgbClr val="C00000"/>
                </a:solidFill>
              </a:rPr>
              <a:t>Development</a:t>
            </a:r>
            <a:r>
              <a:rPr lang="fr-FR" sz="2800" dirty="0" smtClean="0">
                <a:solidFill>
                  <a:srgbClr val="C00000"/>
                </a:solidFill>
              </a:rPr>
              <a:t> of test cases for the simulator</a:t>
            </a:r>
            <a:endParaRPr lang="fr-FR" sz="28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56462"/>
              </p:ext>
            </p:extLst>
          </p:nvPr>
        </p:nvGraphicFramePr>
        <p:xfrm>
          <a:off x="133348" y="1137464"/>
          <a:ext cx="8929693" cy="2441448"/>
        </p:xfrm>
        <a:graphic>
          <a:graphicData uri="http://schemas.openxmlformats.org/drawingml/2006/table">
            <a:tbl>
              <a:tblPr firstRow="1" firstCol="1" bandRow="1"/>
              <a:tblGrid>
                <a:gridCol w="923927">
                  <a:extLst>
                    <a:ext uri="{9D8B030D-6E8A-4147-A177-3AD203B41FA5}">
                      <a16:colId xmlns:a16="http://schemas.microsoft.com/office/drawing/2014/main" val="756705946"/>
                    </a:ext>
                  </a:extLst>
                </a:gridCol>
                <a:gridCol w="1053289">
                  <a:extLst>
                    <a:ext uri="{9D8B030D-6E8A-4147-A177-3AD203B41FA5}">
                      <a16:colId xmlns:a16="http://schemas.microsoft.com/office/drawing/2014/main" val="3947080361"/>
                    </a:ext>
                  </a:extLst>
                </a:gridCol>
                <a:gridCol w="992838">
                  <a:extLst>
                    <a:ext uri="{9D8B030D-6E8A-4147-A177-3AD203B41FA5}">
                      <a16:colId xmlns:a16="http://schemas.microsoft.com/office/drawing/2014/main" val="3425716073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2227646707"/>
                    </a:ext>
                  </a:extLst>
                </a:gridCol>
                <a:gridCol w="1543052">
                  <a:extLst>
                    <a:ext uri="{9D8B030D-6E8A-4147-A177-3AD203B41FA5}">
                      <a16:colId xmlns:a16="http://schemas.microsoft.com/office/drawing/2014/main" val="1628534131"/>
                    </a:ext>
                  </a:extLst>
                </a:gridCol>
                <a:gridCol w="3676651">
                  <a:extLst>
                    <a:ext uri="{9D8B030D-6E8A-4147-A177-3AD203B41FA5}">
                      <a16:colId xmlns:a16="http://schemas.microsoft.com/office/drawing/2014/main" val="971923355"/>
                    </a:ext>
                  </a:extLst>
                </a:gridCol>
              </a:tblGrid>
              <a:tr h="27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number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Plateau Density in m</a:t>
                      </a:r>
                      <a:r>
                        <a:rPr lang="en-GB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Specie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NNB/PNB/ECH1/ECH2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06572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Ohmic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ECRH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4.5e10</a:t>
                      </a:r>
                      <a:r>
                        <a:rPr lang="en-GB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0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ECH1 starting just before the X-point until the end of </a:t>
                      </a: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plateau. ECH2 starting at the time of the current plateau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187532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Ohmic with ECRH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4.5e10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0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ECH1 starting just before the X-point until the end of </a:t>
                      </a: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plateau. ECH2 starting at the time of the current plateau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79013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6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</a:t>
                      </a: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200ms 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963056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13.5 / 1.5 / 1.5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of 200ms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378748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&amp; H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20 / 1.5 / 1.5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of 200ms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427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1950" y="3608624"/>
            <a:ext cx="85534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II- Carry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out the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checks (FEEQS)</a:t>
            </a:r>
            <a:endParaRPr lang="fr-FR" sz="1400" dirty="0">
              <a:solidFill>
                <a:srgbClr val="0000FF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of the H-mode and PLH versus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Beam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shinethrough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first orbit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losses: OK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case,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FEEQS check: </a:t>
            </a:r>
            <a:r>
              <a:rPr lang="en-GB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flux consumption and current </a:t>
            </a:r>
            <a:r>
              <a:rPr lang="en-GB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limits</a:t>
            </a:r>
            <a:r>
              <a:rPr lang="en-GB" sz="1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fr-FR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the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Ejima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coefficient: OK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1950" y="712831"/>
            <a:ext cx="771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00FF"/>
                </a:solidFill>
              </a:rPr>
              <a:t>I- Test cases to </a:t>
            </a:r>
            <a:r>
              <a:rPr lang="fr-FR" sz="1800" b="1" dirty="0" err="1" smtClean="0">
                <a:solidFill>
                  <a:srgbClr val="0000FF"/>
                </a:solidFill>
              </a:rPr>
              <a:t>be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</a:rPr>
              <a:t>developed</a:t>
            </a:r>
            <a:r>
              <a:rPr lang="fr-FR" sz="1800" b="1" dirty="0" smtClean="0">
                <a:solidFill>
                  <a:srgbClr val="0000FF"/>
                </a:solidFill>
              </a:rPr>
              <a:t> for scenario 2 (EGENE </a:t>
            </a:r>
            <a:r>
              <a:rPr lang="fr-FR" sz="18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 METIS</a:t>
            </a:r>
            <a:endParaRPr lang="fr-FR" sz="18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950" y="4857276"/>
            <a:ext cx="87010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III- Design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optimised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current ramp with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shape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sequences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reduced flux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consumption</a:t>
            </a:r>
            <a:r>
              <a:rPr lang="en-GB" sz="1400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more work with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EGENE needed here.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xistence of the H-mode </a:t>
            </a:r>
            <a:endParaRPr lang="fr-FR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EGENE for the new shape with reduced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triangularity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elongation (slow ramp of the shape) taking care that the X-point can be made.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the shape data into METIS and rerun the above cases in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ohmic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check the gain in flux.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the case with power to check the gain. 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28560" y="1146773"/>
            <a:ext cx="92692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Done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418319" y="3704044"/>
            <a:ext cx="92692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Done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418319" y="6185030"/>
            <a:ext cx="26204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To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completed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574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" y="697837"/>
            <a:ext cx="4790758" cy="39090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809965" y="890811"/>
            <a:ext cx="43114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link between CREATE-NL and METIS implies the solution of two different sets of differential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equations: </a:t>
            </a:r>
            <a:r>
              <a:rPr lang="en-US" sz="1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free boundary equilibrium </a:t>
            </a:r>
            <a:r>
              <a:rPr lang="en-US" sz="1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current diffusion.  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8959" y="1627690"/>
            <a:ext cx="388309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METIS-CREATE-NL coupling is managed via a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routine implementing the following steps: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a first CREATE-NL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with assigned conditions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a first METIS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with assigned conditions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shape and VS control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update successively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CREATE-NL (P’; FF’) and METIS with new equilibrium.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8586" y="-61720"/>
            <a:ext cx="7672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Scenario </a:t>
            </a:r>
            <a:r>
              <a:rPr lang="fr-FR" b="1" dirty="0" err="1" smtClean="0">
                <a:solidFill>
                  <a:srgbClr val="C00000"/>
                </a:solidFill>
              </a:rPr>
              <a:t>two</a:t>
            </a:r>
            <a:r>
              <a:rPr lang="fr-FR" b="1" dirty="0" smtClean="0">
                <a:solidFill>
                  <a:srgbClr val="C00000"/>
                </a:solidFill>
              </a:rPr>
              <a:t> in </a:t>
            </a:r>
            <a:r>
              <a:rPr lang="fr-FR" b="1" dirty="0" err="1" smtClean="0">
                <a:solidFill>
                  <a:srgbClr val="C00000"/>
                </a:solidFill>
              </a:rPr>
              <a:t>ohmic</a:t>
            </a:r>
            <a:r>
              <a:rPr lang="fr-FR" b="1" dirty="0" smtClean="0">
                <a:solidFill>
                  <a:srgbClr val="C00000"/>
                </a:solidFill>
              </a:rPr>
              <a:t> and </a:t>
            </a:r>
            <a:r>
              <a:rPr lang="fr-FR" b="1" dirty="0" err="1" smtClean="0">
                <a:solidFill>
                  <a:srgbClr val="C00000"/>
                </a:solidFill>
              </a:rPr>
              <a:t>with</a:t>
            </a:r>
            <a:r>
              <a:rPr lang="fr-FR" b="1" dirty="0" smtClean="0">
                <a:solidFill>
                  <a:srgbClr val="C00000"/>
                </a:solidFill>
              </a:rPr>
              <a:t> power </a:t>
            </a:r>
            <a:r>
              <a:rPr lang="fr-FR" b="1" dirty="0" err="1" smtClean="0">
                <a:solidFill>
                  <a:srgbClr val="C00000"/>
                </a:solidFill>
              </a:rPr>
              <a:t>used</a:t>
            </a:r>
            <a:r>
              <a:rPr lang="fr-FR" b="1" dirty="0" smtClean="0">
                <a:solidFill>
                  <a:srgbClr val="C00000"/>
                </a:solidFill>
              </a:rPr>
              <a:t> as test cases for </a:t>
            </a:r>
            <a:r>
              <a:rPr lang="fr-FR" b="1" dirty="0" err="1" smtClean="0">
                <a:solidFill>
                  <a:srgbClr val="C00000"/>
                </a:solidFill>
              </a:rPr>
              <a:t>strong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coupling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2AD0F83-47EB-4C86-A3C6-1BCE365D19AC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50" y="4427855"/>
            <a:ext cx="2774793" cy="2115820"/>
          </a:xfrm>
          <a:prstGeom prst="rect">
            <a:avLst/>
          </a:prstGeom>
        </p:spPr>
      </p:pic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B759DD57-4C93-402D-B990-7804C8202387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7" y="4427855"/>
            <a:ext cx="2663825" cy="211582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988895" y="4606898"/>
            <a:ext cx="17333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Strong</a:t>
            </a:r>
            <a:r>
              <a:rPr lang="fr-FR" sz="1200" dirty="0" smtClean="0"/>
              <a:t> </a:t>
            </a:r>
            <a:r>
              <a:rPr lang="fr-FR" sz="1200" dirty="0" err="1" smtClean="0"/>
              <a:t>coupling</a:t>
            </a:r>
            <a:endParaRPr lang="fr-FR" sz="1200" dirty="0" smtClean="0"/>
          </a:p>
          <a:p>
            <a:r>
              <a:rPr lang="fr-FR" sz="1200" dirty="0" err="1" smtClean="0">
                <a:solidFill>
                  <a:srgbClr val="C00000"/>
                </a:solidFill>
              </a:rPr>
              <a:t>Off-line</a:t>
            </a:r>
            <a:r>
              <a:rPr lang="fr-FR" sz="1200" dirty="0" smtClean="0">
                <a:solidFill>
                  <a:srgbClr val="C00000"/>
                </a:solidFill>
              </a:rPr>
              <a:t> METIS (--)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2407867" y="5254932"/>
            <a:ext cx="5095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li3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178420" y="5293032"/>
            <a:ext cx="5095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Symbol" panose="05050102010706020507" pitchFamily="18" charset="2"/>
              </a:rPr>
              <a:t>b</a:t>
            </a:r>
            <a:r>
              <a:rPr lang="fr-FR" sz="1400" baseline="-25000" dirty="0" err="1"/>
              <a:t>p</a:t>
            </a:r>
            <a:endParaRPr lang="fr-FR" sz="1400" baseline="-25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38411" y="4606898"/>
            <a:ext cx="912708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03681" y="4235351"/>
            <a:ext cx="3428376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But: </a:t>
            </a:r>
            <a:r>
              <a:rPr lang="fr-FR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ill-posed</a:t>
            </a:r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problem</a:t>
            </a:r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: </a:t>
            </a:r>
            <a:r>
              <a:rPr lang="fr-FR" sz="1600" dirty="0" err="1" smtClean="0">
                <a:sym typeface="Wingdings" panose="05000000000000000000" pitchFamily="2" charset="2"/>
              </a:rPr>
              <a:t>Ip</a:t>
            </a:r>
            <a:r>
              <a:rPr lang="fr-FR" sz="1600" dirty="0" smtClean="0">
                <a:sym typeface="Wingdings" panose="05000000000000000000" pitchFamily="2" charset="2"/>
              </a:rPr>
              <a:t> not </a:t>
            </a:r>
            <a:r>
              <a:rPr lang="fr-FR" sz="1600" dirty="0" err="1" smtClean="0">
                <a:sym typeface="Wingdings" panose="05000000000000000000" pitchFamily="2" charset="2"/>
              </a:rPr>
              <a:t>well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defined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with</a:t>
            </a:r>
            <a:r>
              <a:rPr lang="fr-FR" sz="1600" dirty="0" smtClean="0">
                <a:sym typeface="Wingdings" panose="05000000000000000000" pitchFamily="2" charset="2"/>
              </a:rPr>
              <a:t> no clean </a:t>
            </a:r>
            <a:r>
              <a:rPr lang="fr-FR" sz="1600" dirty="0" err="1" smtClean="0">
                <a:sym typeface="Wingdings" panose="05000000000000000000" pitchFamily="2" charset="2"/>
              </a:rPr>
              <a:t>derivation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algn="just"/>
            <a:endParaRPr lang="fr-FR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fr-FR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New </a:t>
            </a:r>
            <a:r>
              <a:rPr lang="fr-FR" sz="16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numerical</a:t>
            </a:r>
            <a:r>
              <a:rPr lang="fr-FR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method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b</a:t>
            </a:r>
            <a:r>
              <a:rPr lang="en-US" sz="1600" dirty="0" smtClean="0">
                <a:sym typeface="Wingdings" panose="05000000000000000000" pitchFamily="2" charset="2"/>
              </a:rPr>
              <a:t>ased on standard </a:t>
            </a:r>
            <a:r>
              <a:rPr lang="en-US" sz="1600" dirty="0">
                <a:sym typeface="Wingdings" panose="05000000000000000000" pitchFamily="2" charset="2"/>
              </a:rPr>
              <a:t>FEM methods + </a:t>
            </a:r>
            <a:r>
              <a:rPr lang="en-US" sz="1600" dirty="0" err="1">
                <a:sym typeface="Wingdings" panose="05000000000000000000" pitchFamily="2" charset="2"/>
              </a:rPr>
              <a:t>Poynting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theorem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US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Method </a:t>
            </a:r>
            <a:r>
              <a:rPr lang="en-US" sz="1600" dirty="0">
                <a:solidFill>
                  <a:srgbClr val="0000FF"/>
                </a:solidFill>
                <a:sym typeface="Wingdings" panose="05000000000000000000" pitchFamily="2" charset="2"/>
              </a:rPr>
              <a:t>implemented </a:t>
            </a:r>
            <a:r>
              <a:rPr lang="en-US" sz="1600" dirty="0">
                <a:sym typeface="Wingdings" panose="05000000000000000000" pitchFamily="2" charset="2"/>
              </a:rPr>
              <a:t>in </a:t>
            </a:r>
            <a:r>
              <a:rPr lang="en-US" sz="1600" dirty="0" smtClean="0">
                <a:sym typeface="Wingdings" panose="05000000000000000000" pitchFamily="2" charset="2"/>
              </a:rPr>
              <a:t>NICE/METIS - CREATE codes</a:t>
            </a: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US" sz="1600" dirty="0" smtClean="0">
                <a:sym typeface="Wingdings" panose="05000000000000000000" pitchFamily="2" charset="2"/>
              </a:rPr>
              <a:t>Controller now being introduced. </a:t>
            </a:r>
          </a:p>
        </p:txBody>
      </p:sp>
    </p:spTree>
    <p:extLst>
      <p:ext uri="{BB962C8B-B14F-4D97-AF65-F5344CB8AC3E}">
        <p14:creationId xmlns:p14="http://schemas.microsoft.com/office/powerpoint/2010/main" val="68119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7163" y="1097275"/>
            <a:ext cx="89582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became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available</a:t>
            </a:r>
            <a:r>
              <a:rPr lang="fr-FR" sz="1600" b="1" dirty="0" smtClean="0"/>
              <a:t> in </a:t>
            </a:r>
            <a:r>
              <a:rPr lang="fr-FR" sz="1600" b="1" dirty="0" err="1" smtClean="0"/>
              <a:t>September</a:t>
            </a:r>
            <a:r>
              <a:rPr lang="fr-FR" sz="1600" b="1" dirty="0" smtClean="0"/>
              <a:t> 2021 </a:t>
            </a:r>
            <a:r>
              <a:rPr lang="fr-FR" sz="1600" b="1" dirty="0" err="1" smtClean="0"/>
              <a:t>with</a:t>
            </a:r>
            <a:r>
              <a:rPr lang="fr-FR" sz="1600" b="1" dirty="0" smtClean="0"/>
              <a:t> the </a:t>
            </a:r>
            <a:r>
              <a:rPr lang="fr-FR" sz="1600" b="1" dirty="0" err="1" smtClean="0"/>
              <a:t>adequate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matlab</a:t>
            </a:r>
            <a:r>
              <a:rPr lang="fr-FR" sz="1600" b="1" dirty="0" smtClean="0"/>
              <a:t> routine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EGENE has been </a:t>
            </a:r>
            <a:r>
              <a:rPr lang="fr-FR" sz="1600" b="1" dirty="0" err="1" smtClean="0"/>
              <a:t>installed</a:t>
            </a:r>
            <a:r>
              <a:rPr lang="fr-FR" sz="1600" b="1" dirty="0" smtClean="0"/>
              <a:t>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(A. Mele)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METIS and FEEQS have </a:t>
            </a:r>
            <a:r>
              <a:rPr lang="fr-FR" sz="1600" b="1" dirty="0" err="1" smtClean="0"/>
              <a:t>also</a:t>
            </a:r>
            <a:r>
              <a:rPr lang="fr-FR" sz="1600" b="1" dirty="0" smtClean="0"/>
              <a:t> been </a:t>
            </a:r>
            <a:r>
              <a:rPr lang="fr-FR" sz="1600" b="1" dirty="0" err="1" smtClean="0"/>
              <a:t>installed</a:t>
            </a:r>
            <a:r>
              <a:rPr lang="fr-FR" sz="1600" b="1" dirty="0" smtClean="0"/>
              <a:t>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(JF. Artaud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err="1" smtClean="0"/>
              <a:t>Calculations</a:t>
            </a:r>
            <a:r>
              <a:rPr lang="fr-FR" sz="1600" b="1" dirty="0" smtClean="0"/>
              <a:t> for scenario 2 </a:t>
            </a:r>
            <a:r>
              <a:rPr lang="fr-FR" sz="1600" b="1" dirty="0" err="1" smtClean="0"/>
              <a:t>done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before</a:t>
            </a:r>
            <a:r>
              <a:rPr lang="fr-FR" sz="1600" b="1" dirty="0" smtClean="0"/>
              <a:t> the installation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(M. Iafrati).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err="1" smtClean="0"/>
              <a:t>Calculations</a:t>
            </a:r>
            <a:r>
              <a:rPr lang="fr-FR" sz="1600" b="1" dirty="0" smtClean="0"/>
              <a:t> for scenario 4.2 have been </a:t>
            </a:r>
            <a:r>
              <a:rPr lang="fr-FR" sz="1600" b="1" dirty="0" err="1" smtClean="0"/>
              <a:t>done</a:t>
            </a:r>
            <a:r>
              <a:rPr lang="fr-FR" sz="1600" b="1" dirty="0" smtClean="0"/>
              <a:t> in the </a:t>
            </a:r>
            <a:r>
              <a:rPr lang="fr-FR" sz="1600" b="1" dirty="0" err="1" smtClean="0"/>
              <a:t>begining</a:t>
            </a:r>
            <a:r>
              <a:rPr lang="fr-FR" sz="1600" b="1" dirty="0" smtClean="0"/>
              <a:t> of 2022 (G. Giruzzi). </a:t>
            </a:r>
            <a:endParaRPr lang="fr-FR" sz="1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946132"/>
            <a:ext cx="9086850" cy="276520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71525" y="2715299"/>
            <a:ext cx="284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Scenario 4.2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35831" y="5711336"/>
            <a:ext cx="890111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err="1" smtClean="0">
                <a:solidFill>
                  <a:srgbClr val="C00000"/>
                </a:solidFill>
              </a:rPr>
              <a:t>Checked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with</a:t>
            </a:r>
            <a:r>
              <a:rPr lang="fr-FR" sz="1800" b="1" dirty="0" smtClean="0">
                <a:solidFill>
                  <a:srgbClr val="C00000"/>
                </a:solidFill>
              </a:rPr>
              <a:t> FEEQS </a:t>
            </a:r>
            <a:r>
              <a:rPr lang="fr-FR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fr-FR" sz="1800" b="1" dirty="0" smtClean="0">
                <a:solidFill>
                  <a:srgbClr val="C00000"/>
                </a:solidFill>
              </a:rPr>
              <a:t>issues </a:t>
            </a:r>
            <a:r>
              <a:rPr lang="fr-FR" sz="1800" b="1" dirty="0" err="1" smtClean="0">
                <a:solidFill>
                  <a:srgbClr val="C00000"/>
                </a:solidFill>
              </a:rPr>
              <a:t>with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Ip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ramps</a:t>
            </a:r>
            <a:r>
              <a:rPr lang="fr-FR" sz="1800" b="1" dirty="0" smtClean="0">
                <a:solidFill>
                  <a:srgbClr val="C00000"/>
                </a:solidFill>
              </a:rPr>
              <a:t> and EF4 </a:t>
            </a:r>
            <a:r>
              <a:rPr lang="fr-FR" sz="1800" b="1" dirty="0" smtClean="0">
                <a:solidFill>
                  <a:srgbClr val="C00000"/>
                </a:solidFill>
              </a:rPr>
              <a:t>saturation</a:t>
            </a:r>
          </a:p>
          <a:p>
            <a:pPr algn="ctr">
              <a:spcBef>
                <a:spcPts val="600"/>
              </a:spcBef>
            </a:pPr>
            <a:r>
              <a:rPr lang="fr-FR" sz="1800" b="1" dirty="0" smtClean="0">
                <a:solidFill>
                  <a:srgbClr val="C00000"/>
                </a:solidFill>
              </a:rPr>
              <a:t>… and more scenario </a:t>
            </a:r>
            <a:r>
              <a:rPr lang="fr-FR" sz="1800" b="1" dirty="0" err="1" smtClean="0">
                <a:solidFill>
                  <a:srgbClr val="C00000"/>
                </a:solidFill>
              </a:rPr>
              <a:t>need</a:t>
            </a:r>
            <a:r>
              <a:rPr lang="fr-FR" sz="1800" b="1" dirty="0" smtClean="0">
                <a:solidFill>
                  <a:srgbClr val="C00000"/>
                </a:solidFill>
              </a:rPr>
              <a:t> to </a:t>
            </a:r>
            <a:r>
              <a:rPr lang="fr-FR" sz="1800" b="1" dirty="0" err="1" smtClean="0">
                <a:solidFill>
                  <a:srgbClr val="C00000"/>
                </a:solidFill>
              </a:rPr>
              <a:t>be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modelled</a:t>
            </a:r>
            <a:r>
              <a:rPr lang="fr-FR" sz="1800" b="1" dirty="0" smtClean="0">
                <a:solidFill>
                  <a:srgbClr val="C00000"/>
                </a:solidFill>
              </a:rPr>
              <a:t>!</a:t>
            </a:r>
            <a:endParaRPr lang="fr-FR" sz="1800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5738" y="68220"/>
            <a:ext cx="78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Tools </a:t>
            </a:r>
            <a:r>
              <a:rPr lang="fr-FR" b="1" dirty="0" err="1" smtClean="0">
                <a:solidFill>
                  <a:srgbClr val="C00000"/>
                </a:solidFill>
              </a:rPr>
              <a:t>installed</a:t>
            </a:r>
            <a:r>
              <a:rPr lang="fr-FR" b="1" dirty="0" smtClean="0">
                <a:solidFill>
                  <a:srgbClr val="C00000"/>
                </a:solidFill>
              </a:rPr>
              <a:t> on the </a:t>
            </a:r>
            <a:r>
              <a:rPr lang="fr-FR" b="1" dirty="0" err="1" smtClean="0">
                <a:solidFill>
                  <a:srgbClr val="C00000"/>
                </a:solidFill>
              </a:rPr>
              <a:t>gateway</a:t>
            </a:r>
            <a:r>
              <a:rPr lang="fr-FR" b="1" dirty="0" smtClean="0">
                <a:solidFill>
                  <a:srgbClr val="C00000"/>
                </a:solidFill>
              </a:rPr>
              <a:t> for </a:t>
            </a:r>
            <a:r>
              <a:rPr lang="fr-FR" b="1" dirty="0" err="1" smtClean="0">
                <a:solidFill>
                  <a:srgbClr val="C00000"/>
                </a:solidFill>
              </a:rPr>
              <a:t>users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8" y="696573"/>
            <a:ext cx="520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00FF"/>
                </a:solidFill>
              </a:rPr>
              <a:t>User group to </a:t>
            </a:r>
            <a:r>
              <a:rPr lang="fr-FR" sz="1800" b="1" dirty="0" err="1" smtClean="0">
                <a:solidFill>
                  <a:srgbClr val="0000FF"/>
                </a:solidFill>
              </a:rPr>
              <a:t>work</a:t>
            </a:r>
            <a:r>
              <a:rPr lang="fr-FR" sz="1800" b="1" dirty="0" smtClean="0">
                <a:solidFill>
                  <a:srgbClr val="0000FF"/>
                </a:solidFill>
              </a:rPr>
              <a:t> on the </a:t>
            </a:r>
            <a:r>
              <a:rPr lang="fr-FR" sz="1800" b="1" dirty="0" err="1" smtClean="0">
                <a:solidFill>
                  <a:srgbClr val="0000FF"/>
                </a:solidFill>
              </a:rPr>
              <a:t>gateway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endParaRPr lang="fr-FR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6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Conclusion / </a:t>
            </a:r>
            <a:r>
              <a:rPr lang="fr-FR" dirty="0" err="1" smtClean="0">
                <a:solidFill>
                  <a:srgbClr val="C00000"/>
                </a:solidFill>
              </a:rPr>
              <a:t>status</a:t>
            </a:r>
            <a:r>
              <a:rPr lang="fr-FR" dirty="0" smtClean="0">
                <a:solidFill>
                  <a:srgbClr val="C00000"/>
                </a:solidFill>
              </a:rPr>
              <a:t> of the </a:t>
            </a:r>
            <a:r>
              <a:rPr lang="fr-FR" dirty="0" err="1" smtClean="0">
                <a:solidFill>
                  <a:srgbClr val="C00000"/>
                </a:solidFill>
              </a:rPr>
              <a:t>work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79103"/>
            <a:ext cx="897255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umerical 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were set-up for </a:t>
            </a: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JT60-SA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Static equilibria for the ramp-up and start of flat-top phases were designed with CREATE-EGENE code. Then, METIS simulations with many different heating mixing were performed.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Ejima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coefficient, flux consumption, beam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shinethrough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first orbit losses and the existence of the H mode has been checked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FEEQS. </a:t>
            </a: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tuning is necessary in the current ramp-up (shape sequence) to improve the margins of this scenario 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4.2 simulation has also been performed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full power. The simulations and checks with FEEQS revealed that this scenario needs tuning to be realistic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More scenario should be also modelled with </a:t>
            </a: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users</a:t>
            </a:r>
            <a:endParaRPr lang="en-GB" sz="1800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METIS/EGENE/FEEQS are installed on the gateway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users willing to test/use this suite of code. </a:t>
            </a: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strongly coupled CREATENL/METIS dynamic simulation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an entire JT-60SA Scenario in the diverted phase was performed using an ad hoc designed magnetic controller.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Computational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time, on a medium performance laptop, 1s of simulation </a:t>
            </a: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 5000s.</a:t>
            </a: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fr-FR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</a:t>
            </a:r>
            <a:r>
              <a:rPr lang="fr-FR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numerical</a:t>
            </a:r>
            <a:r>
              <a:rPr lang="fr-FR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fr-FR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fr-FR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NICE-METIS 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been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implemeted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code. The </a:t>
            </a:r>
            <a:r>
              <a:rPr lang="fr-FR" sz="18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fr-FR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coupled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numerical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stability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(as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fr-F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2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259" y="118312"/>
            <a:ext cx="8892449" cy="541338"/>
          </a:xfrm>
        </p:spPr>
        <p:txBody>
          <a:bodyPr/>
          <a:lstStyle/>
          <a:p>
            <a:r>
              <a:rPr lang="fr-FR" sz="2600" dirty="0" err="1" smtClean="0">
                <a:solidFill>
                  <a:srgbClr val="C00000"/>
                </a:solidFill>
              </a:rPr>
              <a:t>Prepare</a:t>
            </a:r>
            <a:r>
              <a:rPr lang="fr-FR" sz="2600" dirty="0" smtClean="0">
                <a:solidFill>
                  <a:srgbClr val="C00000"/>
                </a:solidFill>
              </a:rPr>
              <a:t> plasma </a:t>
            </a:r>
            <a:r>
              <a:rPr lang="fr-FR" sz="2600" dirty="0" err="1" smtClean="0">
                <a:solidFill>
                  <a:srgbClr val="C00000"/>
                </a:solidFill>
              </a:rPr>
              <a:t>shape</a:t>
            </a:r>
            <a:r>
              <a:rPr lang="fr-FR" sz="2600" dirty="0" smtClean="0">
                <a:solidFill>
                  <a:srgbClr val="C00000"/>
                </a:solidFill>
              </a:rPr>
              <a:t> </a:t>
            </a:r>
            <a:r>
              <a:rPr lang="fr-FR" sz="2600" dirty="0" err="1" smtClean="0">
                <a:solidFill>
                  <a:srgbClr val="C00000"/>
                </a:solidFill>
              </a:rPr>
              <a:t>sequence</a:t>
            </a:r>
            <a:r>
              <a:rPr lang="fr-FR" sz="2600" dirty="0" smtClean="0">
                <a:solidFill>
                  <a:srgbClr val="C00000"/>
                </a:solidFill>
              </a:rPr>
              <a:t>: CREATE-EGENE </a:t>
            </a:r>
            <a:endParaRPr lang="fr-FR" sz="2600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932" y="833397"/>
            <a:ext cx="5494995" cy="357652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908534"/>
            <a:ext cx="311727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>
                <a:solidFill>
                  <a:srgbClr val="0000FF"/>
                </a:solidFill>
              </a:rPr>
              <a:t>CREATE-EGENE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is</a:t>
            </a:r>
            <a:r>
              <a:rPr lang="fr-FR" sz="1800" b="1" dirty="0" smtClean="0"/>
              <a:t> a </a:t>
            </a:r>
            <a:r>
              <a:rPr lang="fr-FR" sz="1800" b="1" dirty="0" err="1" smtClean="0"/>
              <a:t>graphical</a:t>
            </a:r>
            <a:r>
              <a:rPr lang="fr-FR" sz="1800" b="1" dirty="0" smtClean="0"/>
              <a:t> user interface </a:t>
            </a:r>
            <a:r>
              <a:rPr lang="fr-FR" sz="1800" b="1" dirty="0" err="1" smtClean="0"/>
              <a:t>developed</a:t>
            </a:r>
            <a:r>
              <a:rPr lang="fr-FR" sz="1800" b="1" dirty="0" smtClean="0"/>
              <a:t> for the CREATE-L/NL codes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It has been </a:t>
            </a:r>
            <a:r>
              <a:rPr lang="fr-FR" sz="1800" b="1" dirty="0" err="1" smtClean="0"/>
              <a:t>designed</a:t>
            </a:r>
            <a:r>
              <a:rPr lang="fr-FR" sz="1800" b="1" dirty="0" smtClean="0"/>
              <a:t> as a </a:t>
            </a:r>
            <a:r>
              <a:rPr lang="fr-FR" sz="1800" b="1" dirty="0" smtClean="0">
                <a:solidFill>
                  <a:srgbClr val="0000FF"/>
                </a:solidFill>
              </a:rPr>
              <a:t>control </a:t>
            </a:r>
            <a:r>
              <a:rPr lang="fr-FR" sz="1800" b="1" dirty="0" err="1" smtClean="0">
                <a:solidFill>
                  <a:srgbClr val="0000FF"/>
                </a:solidFill>
              </a:rPr>
              <a:t>oriented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</a:rPr>
              <a:t>tool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smtClean="0"/>
              <a:t>for </a:t>
            </a:r>
            <a:r>
              <a:rPr lang="fr-FR" sz="1800" b="1" dirty="0" err="1" smtClean="0"/>
              <a:t>magnetic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equilibria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generation</a:t>
            </a:r>
            <a:endParaRPr lang="fr-FR" sz="1800" b="1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err="1" smtClean="0"/>
              <a:t>Developed</a:t>
            </a:r>
            <a:r>
              <a:rPr lang="fr-FR" sz="1800" b="1" dirty="0" smtClean="0"/>
              <a:t> for </a:t>
            </a:r>
            <a:r>
              <a:rPr lang="fr-FR" sz="1800" b="1" dirty="0" smtClean="0">
                <a:solidFill>
                  <a:srgbClr val="0000FF"/>
                </a:solidFill>
              </a:rPr>
              <a:t>JT-60SA</a:t>
            </a:r>
            <a:r>
              <a:rPr lang="fr-FR" sz="1800" b="1" dirty="0" smtClean="0"/>
              <a:t> and ITER and </a:t>
            </a:r>
            <a:r>
              <a:rPr lang="fr-FR" sz="1800" b="1" dirty="0" err="1" smtClean="0"/>
              <a:t>installed</a:t>
            </a:r>
            <a:r>
              <a:rPr lang="fr-FR" sz="1800" b="1" dirty="0" smtClean="0"/>
              <a:t> in </a:t>
            </a:r>
            <a:r>
              <a:rPr lang="fr-FR" sz="1800" b="1" dirty="0" err="1" smtClean="0"/>
              <a:t>Rokkasho</a:t>
            </a:r>
            <a:r>
              <a:rPr lang="fr-FR" sz="1800" b="1" dirty="0" smtClean="0"/>
              <a:t> </a:t>
            </a:r>
            <a:endParaRPr lang="fr-FR" sz="1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945818" y="4375490"/>
            <a:ext cx="61838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Visualize</a:t>
            </a:r>
            <a:r>
              <a:rPr lang="fr-FR" sz="1600" dirty="0" smtClean="0"/>
              <a:t> the </a:t>
            </a:r>
            <a:r>
              <a:rPr lang="fr-FR" sz="1600" dirty="0" err="1" smtClean="0"/>
              <a:t>poloidal</a:t>
            </a:r>
            <a:r>
              <a:rPr lang="fr-FR" sz="1600" dirty="0" smtClean="0"/>
              <a:t> flux </a:t>
            </a:r>
            <a:r>
              <a:rPr lang="fr-FR" sz="1600" dirty="0" err="1" smtClean="0"/>
              <a:t>map</a:t>
            </a:r>
            <a:r>
              <a:rPr lang="fr-FR" sz="1600" dirty="0" smtClean="0"/>
              <a:t> </a:t>
            </a:r>
            <a:r>
              <a:rPr lang="fr-FR" sz="1600" dirty="0" err="1" smtClean="0"/>
              <a:t>internal</a:t>
            </a:r>
            <a:r>
              <a:rPr lang="fr-FR" sz="1600" dirty="0" smtClean="0"/>
              <a:t> profiles and SOL </a:t>
            </a:r>
            <a:r>
              <a:rPr lang="fr-FR" sz="1600" dirty="0" err="1" smtClean="0"/>
              <a:t>geometry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Compare </a:t>
            </a:r>
            <a:r>
              <a:rPr lang="fr-FR" sz="1600" dirty="0" err="1" smtClean="0"/>
              <a:t>different</a:t>
            </a:r>
            <a:r>
              <a:rPr lang="fr-FR" sz="1600" dirty="0" smtClean="0"/>
              <a:t> plasma </a:t>
            </a:r>
            <a:r>
              <a:rPr lang="fr-FR" sz="1600" dirty="0" err="1" smtClean="0"/>
              <a:t>equilibria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Compute</a:t>
            </a:r>
            <a:r>
              <a:rPr lang="fr-FR" sz="1600" dirty="0" smtClean="0"/>
              <a:t> </a:t>
            </a:r>
            <a:r>
              <a:rPr lang="fr-FR" sz="1600" dirty="0" err="1" smtClean="0"/>
              <a:t>adjustements</a:t>
            </a:r>
            <a:r>
              <a:rPr lang="fr-FR" sz="1600" dirty="0" smtClean="0"/>
              <a:t> to </a:t>
            </a:r>
            <a:r>
              <a:rPr lang="fr-FR" sz="1600" dirty="0" err="1" smtClean="0"/>
              <a:t>current</a:t>
            </a:r>
            <a:r>
              <a:rPr lang="fr-FR" sz="1600" dirty="0" smtClean="0"/>
              <a:t> </a:t>
            </a:r>
            <a:r>
              <a:rPr lang="fr-FR" sz="1600" dirty="0" err="1" smtClean="0"/>
              <a:t>equilibrium</a:t>
            </a:r>
            <a:r>
              <a:rPr lang="fr-F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Optimize</a:t>
            </a:r>
            <a:r>
              <a:rPr lang="fr-FR" sz="1600" dirty="0" smtClean="0"/>
              <a:t> </a:t>
            </a:r>
            <a:r>
              <a:rPr lang="fr-FR" sz="1600" dirty="0" err="1" smtClean="0"/>
              <a:t>currents</a:t>
            </a:r>
            <a:r>
              <a:rPr lang="fr-FR" sz="1600" dirty="0" smtClean="0"/>
              <a:t> to </a:t>
            </a:r>
            <a:r>
              <a:rPr lang="fr-FR" sz="1600" dirty="0" err="1" smtClean="0"/>
              <a:t>obtain</a:t>
            </a:r>
            <a:r>
              <a:rPr lang="fr-FR" sz="1600" dirty="0" smtClean="0"/>
              <a:t> the </a:t>
            </a:r>
            <a:r>
              <a:rPr lang="fr-FR" sz="1600" dirty="0" err="1" smtClean="0"/>
              <a:t>desired</a:t>
            </a:r>
            <a:r>
              <a:rPr lang="fr-FR" sz="1600" dirty="0" smtClean="0"/>
              <a:t> </a:t>
            </a:r>
            <a:r>
              <a:rPr lang="fr-FR" sz="1600" dirty="0" err="1" smtClean="0"/>
              <a:t>shape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Launch</a:t>
            </a:r>
            <a:r>
              <a:rPr lang="fr-FR" sz="1600" dirty="0" smtClean="0"/>
              <a:t> CREATE-L/NL to </a:t>
            </a:r>
            <a:r>
              <a:rPr lang="fr-FR" sz="1600" dirty="0" err="1" smtClean="0"/>
              <a:t>compute</a:t>
            </a:r>
            <a:r>
              <a:rPr lang="fr-FR" sz="1600" dirty="0" smtClean="0"/>
              <a:t> free </a:t>
            </a:r>
            <a:r>
              <a:rPr lang="fr-FR" sz="1600" dirty="0" err="1" smtClean="0"/>
              <a:t>boundary</a:t>
            </a:r>
            <a:r>
              <a:rPr lang="fr-FR" sz="1600" dirty="0" smtClean="0"/>
              <a:t> </a:t>
            </a:r>
            <a:r>
              <a:rPr lang="fr-FR" sz="1600" dirty="0" err="1" smtClean="0"/>
              <a:t>equilibria</a:t>
            </a:r>
            <a:r>
              <a:rPr lang="fr-FR" sz="1600" dirty="0" smtClean="0"/>
              <a:t> and </a:t>
            </a:r>
            <a:r>
              <a:rPr lang="fr-FR" sz="1600" dirty="0" err="1" smtClean="0"/>
              <a:t>generate</a:t>
            </a:r>
            <a:r>
              <a:rPr lang="fr-FR" sz="1600" dirty="0" smtClean="0"/>
              <a:t> </a:t>
            </a:r>
            <a:r>
              <a:rPr lang="fr-FR" sz="1600" dirty="0" err="1" smtClean="0"/>
              <a:t>linearized</a:t>
            </a:r>
            <a:r>
              <a:rPr lang="fr-FR" sz="1600" dirty="0" smtClean="0"/>
              <a:t> </a:t>
            </a:r>
            <a:r>
              <a:rPr lang="fr-FR" sz="1600" dirty="0" err="1" smtClean="0"/>
              <a:t>models</a:t>
            </a:r>
            <a:r>
              <a:rPr lang="fr-FR" sz="1600" dirty="0" smtClean="0"/>
              <a:t> for the plasma/circuits </a:t>
            </a:r>
            <a:r>
              <a:rPr lang="fr-FR" sz="1600" dirty="0" err="1" smtClean="0"/>
              <a:t>varaitions</a:t>
            </a:r>
            <a:r>
              <a:rPr lang="fr-FR" sz="16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Open </a:t>
            </a:r>
            <a:r>
              <a:rPr lang="fr-FR" sz="1600" dirty="0" err="1" smtClean="0"/>
              <a:t>linearized</a:t>
            </a:r>
            <a:r>
              <a:rPr lang="fr-FR" sz="1600" dirty="0" smtClean="0"/>
              <a:t> </a:t>
            </a:r>
            <a:r>
              <a:rPr lang="fr-FR" sz="1600" dirty="0" err="1" smtClean="0"/>
              <a:t>models</a:t>
            </a:r>
            <a:r>
              <a:rPr lang="fr-FR" sz="1600" dirty="0" smtClean="0"/>
              <a:t> in Simulink  and </a:t>
            </a:r>
            <a:r>
              <a:rPr lang="fr-FR" sz="1600" dirty="0" err="1" smtClean="0"/>
              <a:t>build</a:t>
            </a:r>
            <a:r>
              <a:rPr lang="fr-FR" sz="1600" dirty="0" smtClean="0"/>
              <a:t> control </a:t>
            </a:r>
            <a:r>
              <a:rPr lang="fr-FR" sz="1600" dirty="0" err="1" smtClean="0"/>
              <a:t>schemes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4568939"/>
            <a:ext cx="2465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1" dirty="0" smtClean="0"/>
              <a:t>Note: </a:t>
            </a:r>
            <a:r>
              <a:rPr lang="fr-FR" sz="1800" b="1" dirty="0" err="1" smtClean="0"/>
              <a:t>existing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shape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sequence</a:t>
            </a:r>
            <a:r>
              <a:rPr lang="fr-FR" sz="1800" b="1" dirty="0" smtClean="0"/>
              <a:t> exemples in the PID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648938682"/>
      </p:ext>
    </p:extLst>
  </p:cSld>
  <p:clrMapOvr>
    <a:masterClrMapping/>
  </p:clrMapOvr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82231</TotalTime>
  <Words>1370</Words>
  <Application>Microsoft Office PowerPoint</Application>
  <PresentationFormat>Affichage à l'écran (4:3)</PresentationFormat>
  <Paragraphs>191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Arial Unicode MS</vt:lpstr>
      <vt:lpstr>Calibri</vt:lpstr>
      <vt:lpstr>Symbol</vt:lpstr>
      <vt:lpstr>Times New Roman</vt:lpstr>
      <vt:lpstr>Verdana</vt:lpstr>
      <vt:lpstr>Wingdings</vt:lpstr>
      <vt:lpstr>1_Masque principal</vt:lpstr>
      <vt:lpstr>Simulator for JT-60SA  E. Joffrin J.F. Artaud, M. Mattei, G. Giruzzi, L. Di Grazia, A. Mele, M. Iafrati, W. Bin, D. Fratolillo, B. Faugeras, C. Boulbe </vt:lpstr>
      <vt:lpstr>Présentation PowerPoint</vt:lpstr>
      <vt:lpstr>JT-60SA simulator</vt:lpstr>
      <vt:lpstr>Two main lines of work</vt:lpstr>
      <vt:lpstr>Development of test cases for the simulator</vt:lpstr>
      <vt:lpstr>Présentation PowerPoint</vt:lpstr>
      <vt:lpstr>Présentation PowerPoint</vt:lpstr>
      <vt:lpstr>Conclusion / status of the work</vt:lpstr>
      <vt:lpstr>Prepare plasma shape sequence: CREATE-EGENE </vt:lpstr>
      <vt:lpstr>Run plasma scenario: METIS  </vt:lpstr>
      <vt:lpstr>Scenario optimization and checks: FEEQS</vt:lpstr>
      <vt:lpstr>Overview of the completed simulator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JOFFRIN Emmanuel 133360</cp:lastModifiedBy>
  <cp:revision>3373</cp:revision>
  <cp:lastPrinted>2021-07-08T07:46:58Z</cp:lastPrinted>
  <dcterms:created xsi:type="dcterms:W3CDTF">2002-11-22T08:29:45Z</dcterms:created>
  <dcterms:modified xsi:type="dcterms:W3CDTF">2022-05-04T12:50:05Z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2021-03-14T20:55:18Z</vt:lpwstr>
  </property>
  <property fmtid="{D5CDD505-2E9C-101B-9397-08002B2CF9AE}" pid="4" name="MSIP_Label_22759de7-3255-46b5-8dfe-736652f9c6c1_Method">
    <vt:lpwstr>Privileged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6136a1d8-8213-49f7-aa08-8f3f020ac765</vt:lpwstr>
  </property>
  <property fmtid="{D5CDD505-2E9C-101B-9397-08002B2CF9AE}" pid="8" name="MSIP_Label_22759de7-3255-46b5-8dfe-736652f9c6c1_ContentBits">
    <vt:lpwstr>0</vt:lpwstr>
  </property>
</Properties>
</file>