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62" r:id="rId4"/>
    <p:sldId id="263" r:id="rId5"/>
    <p:sldId id="265" r:id="rId6"/>
    <p:sldId id="295" r:id="rId7"/>
    <p:sldId id="296" r:id="rId8"/>
    <p:sldId id="259" r:id="rId9"/>
    <p:sldId id="266" r:id="rId10"/>
    <p:sldId id="297" r:id="rId11"/>
    <p:sldId id="298" r:id="rId12"/>
    <p:sldId id="292" r:id="rId1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76" autoAdjust="0"/>
    <p:restoredTop sz="94517" autoAdjust="0"/>
  </p:normalViewPr>
  <p:slideViewPr>
    <p:cSldViewPr snapToGrid="0">
      <p:cViewPr varScale="1">
        <p:scale>
          <a:sx n="69" d="100"/>
          <a:sy n="69" d="100"/>
        </p:scale>
        <p:origin x="142"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EA39EA-F9D8-4796-95BB-597C9F019DBF}" type="datetimeFigureOut">
              <a:rPr lang="it-IT" smtClean="0"/>
              <a:t>05/05/2022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945CD3-C411-4331-83F5-2131DF4FC01F}" type="slidenum">
              <a:rPr lang="it-IT" smtClean="0"/>
              <a:t>‹N›</a:t>
            </a:fld>
            <a:endParaRPr lang="it-IT"/>
          </a:p>
        </p:txBody>
      </p:sp>
    </p:spTree>
    <p:extLst>
      <p:ext uri="{BB962C8B-B14F-4D97-AF65-F5344CB8AC3E}">
        <p14:creationId xmlns:p14="http://schemas.microsoft.com/office/powerpoint/2010/main" val="824357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79945CD3-C411-4331-83F5-2131DF4FC01F}" type="slidenum">
              <a:rPr lang="it-IT" smtClean="0"/>
              <a:t>11</a:t>
            </a:fld>
            <a:endParaRPr lang="it-IT"/>
          </a:p>
        </p:txBody>
      </p:sp>
    </p:spTree>
    <p:extLst>
      <p:ext uri="{BB962C8B-B14F-4D97-AF65-F5344CB8AC3E}">
        <p14:creationId xmlns:p14="http://schemas.microsoft.com/office/powerpoint/2010/main" val="3224236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1568F09-31D3-4141-B650-CABC4E0203D6}" type="datetimeFigureOut">
              <a:rPr lang="it-IT" smtClean="0"/>
              <a:t>05/05/2022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A7E89A6-E676-4350-B64E-111E49A9D288}"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2932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1568F09-31D3-4141-B650-CABC4E0203D6}" type="datetimeFigureOut">
              <a:rPr lang="it-IT" smtClean="0"/>
              <a:t>05/05/2022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A7E89A6-E676-4350-B64E-111E49A9D288}" type="slidenum">
              <a:rPr lang="it-IT" smtClean="0"/>
              <a:t>‹N›</a:t>
            </a:fld>
            <a:endParaRPr lang="it-IT"/>
          </a:p>
        </p:txBody>
      </p:sp>
    </p:spTree>
    <p:extLst>
      <p:ext uri="{BB962C8B-B14F-4D97-AF65-F5344CB8AC3E}">
        <p14:creationId xmlns:p14="http://schemas.microsoft.com/office/powerpoint/2010/main" val="1234758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1568F09-31D3-4141-B650-CABC4E0203D6}" type="datetimeFigureOut">
              <a:rPr lang="it-IT" smtClean="0"/>
              <a:t>05/05/2022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A7E89A6-E676-4350-B64E-111E49A9D288}" type="slidenum">
              <a:rPr lang="it-IT" smtClean="0"/>
              <a:t>‹N›</a:t>
            </a:fld>
            <a:endParaRPr lang="it-IT"/>
          </a:p>
        </p:txBody>
      </p:sp>
    </p:spTree>
    <p:extLst>
      <p:ext uri="{BB962C8B-B14F-4D97-AF65-F5344CB8AC3E}">
        <p14:creationId xmlns:p14="http://schemas.microsoft.com/office/powerpoint/2010/main" val="3126882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1568F09-31D3-4141-B650-CABC4E0203D6}" type="datetimeFigureOut">
              <a:rPr lang="it-IT" smtClean="0"/>
              <a:t>05/05/2022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A7E89A6-E676-4350-B64E-111E49A9D288}" type="slidenum">
              <a:rPr lang="it-IT" smtClean="0"/>
              <a:t>‹N›</a:t>
            </a:fld>
            <a:endParaRPr lang="it-IT"/>
          </a:p>
        </p:txBody>
      </p:sp>
    </p:spTree>
    <p:extLst>
      <p:ext uri="{BB962C8B-B14F-4D97-AF65-F5344CB8AC3E}">
        <p14:creationId xmlns:p14="http://schemas.microsoft.com/office/powerpoint/2010/main" val="3183264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81568F09-31D3-4141-B650-CABC4E0203D6}" type="datetimeFigureOut">
              <a:rPr lang="it-IT" smtClean="0"/>
              <a:t>05/05/2022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A7E89A6-E676-4350-B64E-111E49A9D288}"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357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81568F09-31D3-4141-B650-CABC4E0203D6}" type="datetimeFigureOut">
              <a:rPr lang="it-IT" smtClean="0"/>
              <a:t>05/05/2022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A7E89A6-E676-4350-B64E-111E49A9D288}" type="slidenum">
              <a:rPr lang="it-IT" smtClean="0"/>
              <a:t>‹N›</a:t>
            </a:fld>
            <a:endParaRPr lang="it-IT"/>
          </a:p>
        </p:txBody>
      </p:sp>
    </p:spTree>
    <p:extLst>
      <p:ext uri="{BB962C8B-B14F-4D97-AF65-F5344CB8AC3E}">
        <p14:creationId xmlns:p14="http://schemas.microsoft.com/office/powerpoint/2010/main" val="1021442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1097280" y="2582334"/>
            <a:ext cx="4937760" cy="3378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6217920" y="2582334"/>
            <a:ext cx="4937760" cy="3378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81568F09-31D3-4141-B650-CABC4E0203D6}" type="datetimeFigureOut">
              <a:rPr lang="it-IT" smtClean="0"/>
              <a:t>05/05/2022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A7E89A6-E676-4350-B64E-111E49A9D288}" type="slidenum">
              <a:rPr lang="it-IT" smtClean="0"/>
              <a:t>‹N›</a:t>
            </a:fld>
            <a:endParaRPr lang="it-IT"/>
          </a:p>
        </p:txBody>
      </p:sp>
    </p:spTree>
    <p:extLst>
      <p:ext uri="{BB962C8B-B14F-4D97-AF65-F5344CB8AC3E}">
        <p14:creationId xmlns:p14="http://schemas.microsoft.com/office/powerpoint/2010/main" val="3004504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81568F09-31D3-4141-B650-CABC4E0203D6}" type="datetimeFigureOut">
              <a:rPr lang="it-IT" smtClean="0"/>
              <a:t>05/05/2022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A7E89A6-E676-4350-B64E-111E49A9D288}" type="slidenum">
              <a:rPr lang="it-IT" smtClean="0"/>
              <a:t>‹N›</a:t>
            </a:fld>
            <a:endParaRPr lang="it-IT"/>
          </a:p>
        </p:txBody>
      </p:sp>
    </p:spTree>
    <p:extLst>
      <p:ext uri="{BB962C8B-B14F-4D97-AF65-F5344CB8AC3E}">
        <p14:creationId xmlns:p14="http://schemas.microsoft.com/office/powerpoint/2010/main" val="2501964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1568F09-31D3-4141-B650-CABC4E0203D6}" type="datetimeFigureOut">
              <a:rPr lang="it-IT" smtClean="0"/>
              <a:t>05/05/2022</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a:p>
        </p:txBody>
      </p:sp>
      <p:sp>
        <p:nvSpPr>
          <p:cNvPr id="9" name="Slide Number Placeholder 8"/>
          <p:cNvSpPr>
            <a:spLocks noGrp="1"/>
          </p:cNvSpPr>
          <p:nvPr>
            <p:ph type="sldNum" sz="quarter" idx="12"/>
          </p:nvPr>
        </p:nvSpPr>
        <p:spPr/>
        <p:txBody>
          <a:bodyPr/>
          <a:lstStyle/>
          <a:p>
            <a:fld id="{7A7E89A6-E676-4350-B64E-111E49A9D288}" type="slidenum">
              <a:rPr lang="it-IT" smtClean="0"/>
              <a:t>‹N›</a:t>
            </a:fld>
            <a:endParaRPr lang="it-IT"/>
          </a:p>
        </p:txBody>
      </p:sp>
    </p:spTree>
    <p:extLst>
      <p:ext uri="{BB962C8B-B14F-4D97-AF65-F5344CB8AC3E}">
        <p14:creationId xmlns:p14="http://schemas.microsoft.com/office/powerpoint/2010/main" val="3105891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a:t>Fare clic per modificare lo stile del titolo</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1568F09-31D3-4141-B650-CABC4E0203D6}" type="datetimeFigureOut">
              <a:rPr lang="it-IT" smtClean="0"/>
              <a:t>05/05/2022</a:t>
            </a:fld>
            <a:endParaRPr lang="it-I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A7E89A6-E676-4350-B64E-111E49A9D288}" type="slidenum">
              <a:rPr lang="it-IT" smtClean="0"/>
              <a:t>‹N›</a:t>
            </a:fld>
            <a:endParaRPr lang="it-IT"/>
          </a:p>
        </p:txBody>
      </p:sp>
    </p:spTree>
    <p:extLst>
      <p:ext uri="{BB962C8B-B14F-4D97-AF65-F5344CB8AC3E}">
        <p14:creationId xmlns:p14="http://schemas.microsoft.com/office/powerpoint/2010/main" val="1742841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81568F09-31D3-4141-B650-CABC4E0203D6}" type="datetimeFigureOut">
              <a:rPr lang="it-IT" smtClean="0"/>
              <a:t>05/05/2022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A7E89A6-E676-4350-B64E-111E49A9D288}" type="slidenum">
              <a:rPr lang="it-IT" smtClean="0"/>
              <a:t>‹N›</a:t>
            </a:fld>
            <a:endParaRPr lang="it-IT"/>
          </a:p>
        </p:txBody>
      </p:sp>
    </p:spTree>
    <p:extLst>
      <p:ext uri="{BB962C8B-B14F-4D97-AF65-F5344CB8AC3E}">
        <p14:creationId xmlns:p14="http://schemas.microsoft.com/office/powerpoint/2010/main" val="1923923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1568F09-31D3-4141-B650-CABC4E0203D6}" type="datetimeFigureOut">
              <a:rPr lang="it-IT" smtClean="0"/>
              <a:t>05/05/2022</a:t>
            </a:fld>
            <a:endParaRPr lang="it-I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it-I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A7E89A6-E676-4350-B64E-111E49A9D288}" type="slidenum">
              <a:rPr lang="it-IT" smtClean="0"/>
              <a:t>‹N›</a:t>
            </a:fld>
            <a:endParaRPr lang="it-I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1760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Autofit/>
          </a:bodyPr>
          <a:lstStyle/>
          <a:p>
            <a:br>
              <a:rPr lang="it-IT" sz="6000" dirty="0"/>
            </a:br>
            <a:r>
              <a:rPr lang="en-US" sz="6000" dirty="0"/>
              <a:t>Disruption modelling</a:t>
            </a:r>
            <a:endParaRPr lang="it-IT" sz="6000" dirty="0"/>
          </a:p>
        </p:txBody>
      </p:sp>
      <p:sp>
        <p:nvSpPr>
          <p:cNvPr id="3" name="Sottotitolo 2"/>
          <p:cNvSpPr>
            <a:spLocks noGrp="1"/>
          </p:cNvSpPr>
          <p:nvPr>
            <p:ph type="subTitle" idx="1"/>
          </p:nvPr>
        </p:nvSpPr>
        <p:spPr/>
        <p:txBody>
          <a:bodyPr/>
          <a:lstStyle/>
          <a:p>
            <a:r>
              <a:rPr lang="it-IT" dirty="0"/>
              <a:t>06/05/2022</a:t>
            </a:r>
          </a:p>
          <a:p>
            <a:r>
              <a:rPr lang="it-IT" dirty="0"/>
              <a:t>F. Villone &amp; CREATE Team</a:t>
            </a:r>
          </a:p>
        </p:txBody>
      </p:sp>
    </p:spTree>
    <p:extLst>
      <p:ext uri="{BB962C8B-B14F-4D97-AF65-F5344CB8AC3E}">
        <p14:creationId xmlns:p14="http://schemas.microsoft.com/office/powerpoint/2010/main" val="2842823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F97432-AAA3-AE97-1A3E-172AA4042D11}"/>
              </a:ext>
            </a:extLst>
          </p:cNvPr>
          <p:cNvSpPr>
            <a:spLocks noGrp="1"/>
          </p:cNvSpPr>
          <p:nvPr>
            <p:ph type="title"/>
          </p:nvPr>
        </p:nvSpPr>
        <p:spPr/>
        <p:txBody>
          <a:bodyPr/>
          <a:lstStyle/>
          <a:p>
            <a:r>
              <a:rPr lang="en-GB" dirty="0"/>
              <a:t>Disruption simulation</a:t>
            </a:r>
          </a:p>
        </p:txBody>
      </p:sp>
      <p:sp>
        <p:nvSpPr>
          <p:cNvPr id="3" name="Segnaposto contenuto 2">
            <a:extLst>
              <a:ext uri="{FF2B5EF4-FFF2-40B4-BE49-F238E27FC236}">
                <a16:creationId xmlns:a16="http://schemas.microsoft.com/office/drawing/2014/main" id="{9839341D-36C0-E623-FF3D-ADED6D4EACCF}"/>
              </a:ext>
            </a:extLst>
          </p:cNvPr>
          <p:cNvSpPr>
            <a:spLocks noGrp="1"/>
          </p:cNvSpPr>
          <p:nvPr>
            <p:ph idx="1"/>
          </p:nvPr>
        </p:nvSpPr>
        <p:spPr/>
        <p:txBody>
          <a:bodyPr/>
          <a:lstStyle/>
          <a:p>
            <a:r>
              <a:rPr lang="en-US" dirty="0"/>
              <a:t>A Major Disruption (MD) has been considered. </a:t>
            </a:r>
          </a:p>
          <a:p>
            <a:r>
              <a:rPr lang="en-US" dirty="0"/>
              <a:t>Being the initial poloidal beta already low, no Thermal Quench (TQ) has been considered </a:t>
            </a:r>
          </a:p>
          <a:p>
            <a:r>
              <a:rPr lang="en-US" dirty="0"/>
              <a:t>A linear current quench lasting 12 </a:t>
            </a:r>
            <a:r>
              <a:rPr lang="en-US" dirty="0" err="1"/>
              <a:t>ms</a:t>
            </a:r>
            <a:r>
              <a:rPr lang="en-US" dirty="0"/>
              <a:t> is considered</a:t>
            </a:r>
          </a:p>
          <a:p>
            <a:r>
              <a:rPr lang="en-US" dirty="0"/>
              <a:t>Main plasma parameters</a:t>
            </a:r>
          </a:p>
        </p:txBody>
      </p:sp>
      <p:pic>
        <p:nvPicPr>
          <p:cNvPr id="1028" name="Immagine 26">
            <a:extLst>
              <a:ext uri="{FF2B5EF4-FFF2-40B4-BE49-F238E27FC236}">
                <a16:creationId xmlns:a16="http://schemas.microsoft.com/office/drawing/2014/main" id="{14592F93-EC13-472B-F7FF-404FA768DFA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757" y="4104910"/>
            <a:ext cx="266700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Immagine 2">
            <a:extLst>
              <a:ext uri="{FF2B5EF4-FFF2-40B4-BE49-F238E27FC236}">
                <a16:creationId xmlns:a16="http://schemas.microsoft.com/office/drawing/2014/main" id="{BD9427CF-6CFE-F514-246A-3F44A6D801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7628" y="4019896"/>
            <a:ext cx="266700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Immagine 6">
            <a:extLst>
              <a:ext uri="{FF2B5EF4-FFF2-40B4-BE49-F238E27FC236}">
                <a16:creationId xmlns:a16="http://schemas.microsoft.com/office/drawing/2014/main" id="{2C8E7BA4-9E26-5F09-70D2-ACA0936A516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0705" y="4019896"/>
            <a:ext cx="266700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magine 8">
            <a:extLst>
              <a:ext uri="{FF2B5EF4-FFF2-40B4-BE49-F238E27FC236}">
                <a16:creationId xmlns:a16="http://schemas.microsoft.com/office/drawing/2014/main" id="{68E52CBD-AB57-CE6F-35FF-66724861063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39447" y="3977218"/>
            <a:ext cx="2667000" cy="20002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a:extLst>
              <a:ext uri="{FF2B5EF4-FFF2-40B4-BE49-F238E27FC236}">
                <a16:creationId xmlns:a16="http://schemas.microsoft.com/office/drawing/2014/main" id="{01080839-683C-3439-94FA-F0864393D055}"/>
              </a:ext>
            </a:extLst>
          </p:cNvPr>
          <p:cNvSpPr>
            <a:spLocks noChangeArrowheads="1"/>
          </p:cNvSpPr>
          <p:nvPr/>
        </p:nvSpPr>
        <p:spPr bwMode="auto">
          <a:xfrm>
            <a:off x="188421" y="-21169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6">
            <a:extLst>
              <a:ext uri="{FF2B5EF4-FFF2-40B4-BE49-F238E27FC236}">
                <a16:creationId xmlns:a16="http://schemas.microsoft.com/office/drawing/2014/main" id="{65952B70-BF9D-D02F-0105-54929A9B8F6D}"/>
              </a:ext>
            </a:extLst>
          </p:cNvPr>
          <p:cNvSpPr>
            <a:spLocks noChangeArrowheads="1"/>
          </p:cNvSpPr>
          <p:nvPr/>
        </p:nvSpPr>
        <p:spPr bwMode="auto">
          <a:xfrm>
            <a:off x="188421" y="23407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7">
            <a:extLst>
              <a:ext uri="{FF2B5EF4-FFF2-40B4-BE49-F238E27FC236}">
                <a16:creationId xmlns:a16="http://schemas.microsoft.com/office/drawing/2014/main" id="{13954B35-919F-4617-F813-6B71F88CB4DB}"/>
              </a:ext>
            </a:extLst>
          </p:cNvPr>
          <p:cNvSpPr>
            <a:spLocks noChangeArrowheads="1"/>
          </p:cNvSpPr>
          <p:nvPr/>
        </p:nvSpPr>
        <p:spPr bwMode="auto">
          <a:xfrm>
            <a:off x="188421" y="6341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904798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A874C9-C8AA-BF6C-42DA-6E9453EA0266}"/>
              </a:ext>
            </a:extLst>
          </p:cNvPr>
          <p:cNvSpPr>
            <a:spLocks noGrp="1"/>
          </p:cNvSpPr>
          <p:nvPr>
            <p:ph type="title"/>
          </p:nvPr>
        </p:nvSpPr>
        <p:spPr/>
        <p:txBody>
          <a:bodyPr/>
          <a:lstStyle/>
          <a:p>
            <a:r>
              <a:rPr lang="en-GB" dirty="0"/>
              <a:t>Disruption simulation</a:t>
            </a:r>
          </a:p>
        </p:txBody>
      </p:sp>
      <p:pic>
        <p:nvPicPr>
          <p:cNvPr id="4" name="Immagine 3">
            <a:extLst>
              <a:ext uri="{FF2B5EF4-FFF2-40B4-BE49-F238E27FC236}">
                <a16:creationId xmlns:a16="http://schemas.microsoft.com/office/drawing/2014/main" id="{9E329639-B4C9-4E58-33F8-DC52DAB62323}"/>
              </a:ext>
            </a:extLst>
          </p:cNvPr>
          <p:cNvPicPr>
            <a:picLocks noChangeAspect="1"/>
          </p:cNvPicPr>
          <p:nvPr/>
        </p:nvPicPr>
        <p:blipFill>
          <a:blip r:embed="rId3"/>
          <a:stretch>
            <a:fillRect/>
          </a:stretch>
        </p:blipFill>
        <p:spPr>
          <a:xfrm>
            <a:off x="7254240" y="3429000"/>
            <a:ext cx="4289656" cy="2447985"/>
          </a:xfrm>
          <a:prstGeom prst="rect">
            <a:avLst/>
          </a:prstGeom>
        </p:spPr>
      </p:pic>
      <p:pic>
        <p:nvPicPr>
          <p:cNvPr id="5" name="Immagine 4">
            <a:extLst>
              <a:ext uri="{FF2B5EF4-FFF2-40B4-BE49-F238E27FC236}">
                <a16:creationId xmlns:a16="http://schemas.microsoft.com/office/drawing/2014/main" id="{42783A19-F76E-85D1-7E13-0C1FE615C8B8}"/>
              </a:ext>
            </a:extLst>
          </p:cNvPr>
          <p:cNvPicPr>
            <a:picLocks noChangeAspect="1"/>
          </p:cNvPicPr>
          <p:nvPr/>
        </p:nvPicPr>
        <p:blipFill>
          <a:blip r:embed="rId4"/>
          <a:stretch>
            <a:fillRect/>
          </a:stretch>
        </p:blipFill>
        <p:spPr>
          <a:xfrm>
            <a:off x="7560280" y="474749"/>
            <a:ext cx="4088622" cy="2333261"/>
          </a:xfrm>
          <a:prstGeom prst="rect">
            <a:avLst/>
          </a:prstGeom>
        </p:spPr>
      </p:pic>
      <p:pic>
        <p:nvPicPr>
          <p:cNvPr id="7" name="Immagine 6">
            <a:extLst>
              <a:ext uri="{FF2B5EF4-FFF2-40B4-BE49-F238E27FC236}">
                <a16:creationId xmlns:a16="http://schemas.microsoft.com/office/drawing/2014/main" id="{CEBDAAA0-E474-8FC3-D041-2FC622096751}"/>
              </a:ext>
            </a:extLst>
          </p:cNvPr>
          <p:cNvPicPr>
            <a:picLocks noChangeAspect="1"/>
          </p:cNvPicPr>
          <p:nvPr/>
        </p:nvPicPr>
        <p:blipFill rotWithShape="1">
          <a:blip r:embed="rId5"/>
          <a:srcRect l="16643" t="10020" r="14157" b="7148"/>
          <a:stretch/>
        </p:blipFill>
        <p:spPr>
          <a:xfrm>
            <a:off x="967263" y="1641379"/>
            <a:ext cx="6110955" cy="4671753"/>
          </a:xfrm>
          <a:prstGeom prst="rect">
            <a:avLst/>
          </a:prstGeom>
        </p:spPr>
      </p:pic>
    </p:spTree>
    <p:extLst>
      <p:ext uri="{BB962C8B-B14F-4D97-AF65-F5344CB8AC3E}">
        <p14:creationId xmlns:p14="http://schemas.microsoft.com/office/powerpoint/2010/main" val="2112517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Conclusions</a:t>
            </a:r>
            <a:endParaRPr lang="it-IT" dirty="0"/>
          </a:p>
        </p:txBody>
      </p:sp>
      <p:sp>
        <p:nvSpPr>
          <p:cNvPr id="3" name="Segnaposto contenuto 2"/>
          <p:cNvSpPr>
            <a:spLocks noGrp="1"/>
          </p:cNvSpPr>
          <p:nvPr>
            <p:ph idx="1"/>
          </p:nvPr>
        </p:nvSpPr>
        <p:spPr/>
        <p:txBody>
          <a:bodyPr>
            <a:normAutofit/>
          </a:bodyPr>
          <a:lstStyle/>
          <a:p>
            <a:r>
              <a:rPr lang="en-US" dirty="0"/>
              <a:t>Implementation of a fully 3D mesh of JT-60SA covering the whole torus (360° toroidally) in the CarMa0NL computational tool</a:t>
            </a:r>
          </a:p>
          <a:p>
            <a:r>
              <a:rPr lang="en-US" dirty="0"/>
              <a:t>Evolutionary equilibrium simulation of a disruption for the upper single null configuration of JT-60SA with a realistic 3D wall</a:t>
            </a:r>
          </a:p>
          <a:p>
            <a:r>
              <a:rPr lang="en-US" dirty="0"/>
              <a:t>The model is ready for a validation of prediction against experimental data, being able to provide:</a:t>
            </a:r>
          </a:p>
          <a:p>
            <a:r>
              <a:rPr lang="en-US" dirty="0"/>
              <a:t>- magnetic field computation at sensors position</a:t>
            </a:r>
          </a:p>
          <a:p>
            <a:r>
              <a:rPr lang="en-US" dirty="0"/>
              <a:t>- vertical force due to disruption</a:t>
            </a:r>
          </a:p>
          <a:p>
            <a:r>
              <a:rPr lang="en-US" dirty="0"/>
              <a:t>- sideways force due to non-asymmetry of the vessel</a:t>
            </a:r>
          </a:p>
          <a:p>
            <a:endParaRPr lang="en-US" dirty="0"/>
          </a:p>
          <a:p>
            <a:endParaRPr lang="en-US" dirty="0"/>
          </a:p>
        </p:txBody>
      </p:sp>
    </p:spTree>
    <p:extLst>
      <p:ext uri="{BB962C8B-B14F-4D97-AF65-F5344CB8AC3E}">
        <p14:creationId xmlns:p14="http://schemas.microsoft.com/office/powerpoint/2010/main" val="4183821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Outline</a:t>
            </a:r>
            <a:endParaRPr lang="it-IT" dirty="0"/>
          </a:p>
        </p:txBody>
      </p:sp>
      <p:sp>
        <p:nvSpPr>
          <p:cNvPr id="3" name="Segnaposto contenuto 2"/>
          <p:cNvSpPr>
            <a:spLocks noGrp="1"/>
          </p:cNvSpPr>
          <p:nvPr>
            <p:ph idx="1"/>
          </p:nvPr>
        </p:nvSpPr>
        <p:spPr/>
        <p:txBody>
          <a:bodyPr>
            <a:normAutofit/>
          </a:bodyPr>
          <a:lstStyle/>
          <a:p>
            <a:r>
              <a:rPr lang="it-IT" dirty="0"/>
              <a:t>3D mesh</a:t>
            </a:r>
          </a:p>
          <a:p>
            <a:r>
              <a:rPr lang="it-IT" dirty="0"/>
              <a:t>Disruption </a:t>
            </a:r>
            <a:r>
              <a:rPr lang="it-IT" dirty="0" err="1"/>
              <a:t>simulation</a:t>
            </a:r>
            <a:r>
              <a:rPr lang="it-IT" dirty="0"/>
              <a:t> tools</a:t>
            </a:r>
          </a:p>
          <a:p>
            <a:r>
              <a:rPr lang="it-IT" dirty="0"/>
              <a:t>Activity plan</a:t>
            </a:r>
          </a:p>
          <a:p>
            <a:r>
              <a:rPr lang="it-IT" dirty="0" err="1"/>
              <a:t>Discussion</a:t>
            </a:r>
            <a:endParaRPr lang="it-IT" dirty="0"/>
          </a:p>
          <a:p>
            <a:pPr lvl="1"/>
            <a:endParaRPr lang="it-IT" dirty="0"/>
          </a:p>
        </p:txBody>
      </p:sp>
    </p:spTree>
    <p:extLst>
      <p:ext uri="{BB962C8B-B14F-4D97-AF65-F5344CB8AC3E}">
        <p14:creationId xmlns:p14="http://schemas.microsoft.com/office/powerpoint/2010/main" val="3116778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3D </a:t>
            </a:r>
            <a:r>
              <a:rPr lang="it-IT" dirty="0" err="1"/>
              <a:t>meshing</a:t>
            </a:r>
            <a:r>
              <a:rPr lang="it-IT" dirty="0"/>
              <a:t> of JT-60SA</a:t>
            </a:r>
          </a:p>
        </p:txBody>
      </p:sp>
      <p:sp>
        <p:nvSpPr>
          <p:cNvPr id="3" name="Segnaposto contenuto 2"/>
          <p:cNvSpPr>
            <a:spLocks noGrp="1"/>
          </p:cNvSpPr>
          <p:nvPr>
            <p:ph idx="1"/>
          </p:nvPr>
        </p:nvSpPr>
        <p:spPr/>
        <p:txBody>
          <a:bodyPr/>
          <a:lstStyle/>
          <a:p>
            <a:r>
              <a:rPr lang="en-GB" dirty="0"/>
              <a:t>A detailed 3D mesh of the vacuum vessel has been produced</a:t>
            </a:r>
          </a:p>
          <a:p>
            <a:pPr lvl="1"/>
            <a:r>
              <a:rPr lang="en-GB" dirty="0"/>
              <a:t>Removing the passive plate, the main stabilizing effect is provided by vessel</a:t>
            </a:r>
          </a:p>
          <a:p>
            <a:r>
              <a:rPr lang="en-GB" dirty="0"/>
              <a:t>Problem: the vessel is not periodically symmetric</a:t>
            </a:r>
          </a:p>
          <a:p>
            <a:pPr lvl="1"/>
            <a:r>
              <a:rPr lang="en-GB" dirty="0"/>
              <a:t>Ports do not replicate with an exactly periodic geometry</a:t>
            </a:r>
          </a:p>
          <a:p>
            <a:r>
              <a:rPr lang="en-GB" dirty="0"/>
              <a:t>Approaches used</a:t>
            </a:r>
          </a:p>
          <a:p>
            <a:pPr lvl="1"/>
            <a:r>
              <a:rPr lang="en-GB" dirty="0"/>
              <a:t>One mesh covering 60° </a:t>
            </a:r>
            <a:r>
              <a:rPr lang="en-GB" dirty="0" err="1"/>
              <a:t>toroidally</a:t>
            </a:r>
            <a:r>
              <a:rPr lang="en-GB" dirty="0"/>
              <a:t> (“typical sector”) and fictitiously replicated with rotational symmetry</a:t>
            </a:r>
          </a:p>
          <a:p>
            <a:pPr lvl="1"/>
            <a:r>
              <a:rPr lang="en-GB" dirty="0"/>
              <a:t>One mesh covering 360°, reproducing the actual situation</a:t>
            </a:r>
          </a:p>
          <a:p>
            <a:pPr lvl="2"/>
            <a:r>
              <a:rPr lang="en-GB" dirty="0"/>
              <a:t>Recent code upgrades and optimization allow this last mesh to be proficiently used</a:t>
            </a:r>
          </a:p>
          <a:p>
            <a:r>
              <a:rPr lang="en-GB" dirty="0"/>
              <a:t>A mesh of the stabilizing plate also is available</a:t>
            </a:r>
          </a:p>
          <a:p>
            <a:pPr lvl="1"/>
            <a:r>
              <a:rPr lang="en-GB" dirty="0"/>
              <a:t>Disregarded at the moment</a:t>
            </a:r>
          </a:p>
          <a:p>
            <a:pPr lvl="1"/>
            <a:endParaRPr lang="en-GB" dirty="0"/>
          </a:p>
        </p:txBody>
      </p:sp>
    </p:spTree>
    <p:extLst>
      <p:ext uri="{BB962C8B-B14F-4D97-AF65-F5344CB8AC3E}">
        <p14:creationId xmlns:p14="http://schemas.microsoft.com/office/powerpoint/2010/main" val="3362442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3D </a:t>
            </a:r>
            <a:r>
              <a:rPr lang="it-IT" dirty="0" err="1"/>
              <a:t>meshing</a:t>
            </a:r>
            <a:endParaRPr lang="it-IT" dirty="0"/>
          </a:p>
        </p:txBody>
      </p:sp>
      <p:pic>
        <p:nvPicPr>
          <p:cNvPr id="4" name="Immagine 3"/>
          <p:cNvPicPr>
            <a:picLocks noChangeAspect="1"/>
          </p:cNvPicPr>
          <p:nvPr/>
        </p:nvPicPr>
        <p:blipFill rotWithShape="1">
          <a:blip r:embed="rId2"/>
          <a:srcRect l="36978" r="27537"/>
          <a:stretch/>
        </p:blipFill>
        <p:spPr>
          <a:xfrm>
            <a:off x="1937125" y="1849774"/>
            <a:ext cx="3114958" cy="4269105"/>
          </a:xfrm>
          <a:prstGeom prst="rect">
            <a:avLst/>
          </a:prstGeom>
        </p:spPr>
      </p:pic>
      <p:pic>
        <p:nvPicPr>
          <p:cNvPr id="5" name="Immagine 4"/>
          <p:cNvPicPr>
            <a:picLocks noChangeAspect="1"/>
          </p:cNvPicPr>
          <p:nvPr/>
        </p:nvPicPr>
        <p:blipFill rotWithShape="1">
          <a:blip r:embed="rId3"/>
          <a:srcRect l="35895" r="29254"/>
          <a:stretch/>
        </p:blipFill>
        <p:spPr>
          <a:xfrm>
            <a:off x="6422964" y="1932979"/>
            <a:ext cx="3059305" cy="4269105"/>
          </a:xfrm>
          <a:prstGeom prst="rect">
            <a:avLst/>
          </a:prstGeom>
        </p:spPr>
      </p:pic>
    </p:spTree>
    <p:extLst>
      <p:ext uri="{BB962C8B-B14F-4D97-AF65-F5344CB8AC3E}">
        <p14:creationId xmlns:p14="http://schemas.microsoft.com/office/powerpoint/2010/main" val="3734691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3D </a:t>
            </a:r>
            <a:r>
              <a:rPr lang="it-IT" dirty="0" err="1"/>
              <a:t>meshing</a:t>
            </a:r>
            <a:endParaRPr lang="it-IT" dirty="0"/>
          </a:p>
        </p:txBody>
      </p:sp>
      <p:pic>
        <p:nvPicPr>
          <p:cNvPr id="6" name="Immagine 5">
            <a:extLst>
              <a:ext uri="{FF2B5EF4-FFF2-40B4-BE49-F238E27FC236}">
                <a16:creationId xmlns:a16="http://schemas.microsoft.com/office/drawing/2014/main" id="{05BE45E0-5559-FF88-8996-79BDE851A608}"/>
              </a:ext>
            </a:extLst>
          </p:cNvPr>
          <p:cNvPicPr>
            <a:picLocks noChangeAspect="1"/>
          </p:cNvPicPr>
          <p:nvPr/>
        </p:nvPicPr>
        <p:blipFill rotWithShape="1">
          <a:blip r:embed="rId2"/>
          <a:srcRect l="33389" t="17269" r="29614" b="20792"/>
          <a:stretch/>
        </p:blipFill>
        <p:spPr>
          <a:xfrm>
            <a:off x="692726" y="1951318"/>
            <a:ext cx="4289367" cy="4136172"/>
          </a:xfrm>
          <a:prstGeom prst="rect">
            <a:avLst/>
          </a:prstGeom>
        </p:spPr>
      </p:pic>
      <p:pic>
        <p:nvPicPr>
          <p:cNvPr id="7" name="Immagine 6">
            <a:extLst>
              <a:ext uri="{FF2B5EF4-FFF2-40B4-BE49-F238E27FC236}">
                <a16:creationId xmlns:a16="http://schemas.microsoft.com/office/drawing/2014/main" id="{068E0EFE-2616-A0A8-5DB4-846222CFCAE9}"/>
              </a:ext>
            </a:extLst>
          </p:cNvPr>
          <p:cNvPicPr>
            <a:picLocks noChangeAspect="1"/>
          </p:cNvPicPr>
          <p:nvPr/>
        </p:nvPicPr>
        <p:blipFill rotWithShape="1">
          <a:blip r:embed="rId3"/>
          <a:srcRect l="21792" r="21541"/>
          <a:stretch/>
        </p:blipFill>
        <p:spPr bwMode="auto">
          <a:xfrm>
            <a:off x="5315599" y="531495"/>
            <a:ext cx="2851150" cy="2897505"/>
          </a:xfrm>
          <a:prstGeom prst="rect">
            <a:avLst/>
          </a:prstGeom>
          <a:ln>
            <a:noFill/>
          </a:ln>
          <a:extLst>
            <a:ext uri="{53640926-AAD7-44D8-BBD7-CCE9431645EC}">
              <a14:shadowObscured xmlns:a14="http://schemas.microsoft.com/office/drawing/2010/main"/>
            </a:ext>
          </a:extLst>
        </p:spPr>
      </p:pic>
      <p:pic>
        <p:nvPicPr>
          <p:cNvPr id="8" name="Immagine 7">
            <a:extLst>
              <a:ext uri="{FF2B5EF4-FFF2-40B4-BE49-F238E27FC236}">
                <a16:creationId xmlns:a16="http://schemas.microsoft.com/office/drawing/2014/main" id="{3FE40FE2-F79C-144D-8800-4F009A8C8563}"/>
              </a:ext>
            </a:extLst>
          </p:cNvPr>
          <p:cNvPicPr>
            <a:picLocks noChangeAspect="1"/>
          </p:cNvPicPr>
          <p:nvPr/>
        </p:nvPicPr>
        <p:blipFill rotWithShape="1">
          <a:blip r:embed="rId4"/>
          <a:srcRect l="30496" r="27112"/>
          <a:stretch/>
        </p:blipFill>
        <p:spPr bwMode="auto">
          <a:xfrm>
            <a:off x="9016076" y="3130030"/>
            <a:ext cx="2372360" cy="3221990"/>
          </a:xfrm>
          <a:prstGeom prst="rect">
            <a:avLst/>
          </a:prstGeom>
          <a:ln>
            <a:noFill/>
          </a:ln>
          <a:extLst>
            <a:ext uri="{53640926-AAD7-44D8-BBD7-CCE9431645EC}">
              <a14:shadowObscured xmlns:a14="http://schemas.microsoft.com/office/drawing/2010/main"/>
            </a:ext>
          </a:extLst>
        </p:spPr>
      </p:pic>
      <p:pic>
        <p:nvPicPr>
          <p:cNvPr id="9" name="Immagine 8">
            <a:extLst>
              <a:ext uri="{FF2B5EF4-FFF2-40B4-BE49-F238E27FC236}">
                <a16:creationId xmlns:a16="http://schemas.microsoft.com/office/drawing/2014/main" id="{9351BB18-9F46-CC65-9081-2E98ECED06BC}"/>
              </a:ext>
            </a:extLst>
          </p:cNvPr>
          <p:cNvPicPr>
            <a:picLocks noChangeAspect="1"/>
          </p:cNvPicPr>
          <p:nvPr/>
        </p:nvPicPr>
        <p:blipFill rotWithShape="1">
          <a:blip r:embed="rId5"/>
          <a:srcRect l="20211" r="16545"/>
          <a:stretch/>
        </p:blipFill>
        <p:spPr bwMode="auto">
          <a:xfrm>
            <a:off x="6035733" y="4019404"/>
            <a:ext cx="1768475" cy="1612265"/>
          </a:xfrm>
          <a:prstGeom prst="rect">
            <a:avLst/>
          </a:prstGeom>
          <a:ln>
            <a:noFill/>
          </a:ln>
          <a:extLst>
            <a:ext uri="{53640926-AAD7-44D8-BBD7-CCE9431645EC}">
              <a14:shadowObscured xmlns:a14="http://schemas.microsoft.com/office/drawing/2010/main"/>
            </a:ext>
          </a:extLst>
        </p:spPr>
      </p:pic>
      <p:pic>
        <p:nvPicPr>
          <p:cNvPr id="10" name="Immagine 9">
            <a:extLst>
              <a:ext uri="{FF2B5EF4-FFF2-40B4-BE49-F238E27FC236}">
                <a16:creationId xmlns:a16="http://schemas.microsoft.com/office/drawing/2014/main" id="{45412E04-3214-900F-F4D5-318E23499222}"/>
              </a:ext>
            </a:extLst>
          </p:cNvPr>
          <p:cNvPicPr>
            <a:picLocks noChangeAspect="1"/>
          </p:cNvPicPr>
          <p:nvPr/>
        </p:nvPicPr>
        <p:blipFill rotWithShape="1">
          <a:blip r:embed="rId6"/>
          <a:srcRect l="21629" r="21975"/>
          <a:stretch/>
        </p:blipFill>
        <p:spPr bwMode="auto">
          <a:xfrm>
            <a:off x="8449858" y="60499"/>
            <a:ext cx="3156585" cy="32251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5395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549A0F-F9CB-83E5-BD84-D0CD9C2B9FCF}"/>
              </a:ext>
            </a:extLst>
          </p:cNvPr>
          <p:cNvSpPr>
            <a:spLocks noGrp="1"/>
          </p:cNvSpPr>
          <p:nvPr>
            <p:ph type="title"/>
          </p:nvPr>
        </p:nvSpPr>
        <p:spPr/>
        <p:txBody>
          <a:bodyPr/>
          <a:lstStyle/>
          <a:p>
            <a:r>
              <a:rPr lang="en-GB" dirty="0"/>
              <a:t>3D meshing</a:t>
            </a:r>
          </a:p>
        </p:txBody>
      </p:sp>
      <p:sp>
        <p:nvSpPr>
          <p:cNvPr id="5" name="Segnaposto contenuto 4">
            <a:extLst>
              <a:ext uri="{FF2B5EF4-FFF2-40B4-BE49-F238E27FC236}">
                <a16:creationId xmlns:a16="http://schemas.microsoft.com/office/drawing/2014/main" id="{E1B8A283-AA59-4EC7-0299-41ADADAA98CB}"/>
              </a:ext>
            </a:extLst>
          </p:cNvPr>
          <p:cNvSpPr>
            <a:spLocks noGrp="1"/>
          </p:cNvSpPr>
          <p:nvPr>
            <p:ph idx="1"/>
          </p:nvPr>
        </p:nvSpPr>
        <p:spPr/>
        <p:txBody>
          <a:bodyPr/>
          <a:lstStyle/>
          <a:p>
            <a:pPr>
              <a:lnSpc>
                <a:spcPct val="115000"/>
              </a:lnSpc>
            </a:pPr>
            <a:r>
              <a:rPr lang="en-GB" sz="2000" dirty="0">
                <a:effectLst/>
                <a:latin typeface="Calibri" panose="020F0502020204030204" pitchFamily="34" charset="0"/>
                <a:ea typeface="Calibri" panose="020F0502020204030204" pitchFamily="34" charset="0"/>
                <a:cs typeface="Times New Roman" panose="02020603050405020304" pitchFamily="18" charset="0"/>
              </a:rPr>
              <a:t>The 3D mesh features:</a:t>
            </a:r>
          </a:p>
          <a:p>
            <a:pPr lvl="1">
              <a:lnSpc>
                <a:spcPct val="115000"/>
              </a:lnSpc>
            </a:pPr>
            <a:r>
              <a:rPr lang="en-GB" dirty="0">
                <a:effectLst/>
                <a:latin typeface="Calibri" panose="020F0502020204030204" pitchFamily="34" charset="0"/>
                <a:ea typeface="Calibri" panose="020F0502020204030204" pitchFamily="34" charset="0"/>
                <a:cs typeface="Times New Roman" panose="02020603050405020304" pitchFamily="18" charset="0"/>
              </a:rPr>
              <a:t>Inner shell of the vessel (material #2)</a:t>
            </a:r>
            <a:endParaRPr lang="it-IT"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pPr>
            <a:r>
              <a:rPr lang="en-GB" dirty="0">
                <a:effectLst/>
                <a:latin typeface="Calibri" panose="020F0502020204030204" pitchFamily="34" charset="0"/>
                <a:ea typeface="Calibri" panose="020F0502020204030204" pitchFamily="34" charset="0"/>
                <a:cs typeface="Times New Roman" panose="02020603050405020304" pitchFamily="18" charset="0"/>
              </a:rPr>
              <a:t>Outer shell of the vessel (materials #1 and #3)</a:t>
            </a:r>
            <a:endParaRPr lang="it-IT"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pPr>
            <a:r>
              <a:rPr lang="en-GB" dirty="0">
                <a:effectLst/>
                <a:latin typeface="Calibri" panose="020F0502020204030204" pitchFamily="34" charset="0"/>
                <a:ea typeface="Calibri" panose="020F0502020204030204" pitchFamily="34" charset="0"/>
                <a:cs typeface="Times New Roman" panose="02020603050405020304" pitchFamily="18" charset="0"/>
              </a:rPr>
              <a:t>Ribs between the two shells of the vessel (material #5)</a:t>
            </a:r>
            <a:endParaRPr lang="it-IT"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1000"/>
              </a:spcAft>
            </a:pPr>
            <a:r>
              <a:rPr lang="en-GB" dirty="0">
                <a:effectLst/>
                <a:latin typeface="Calibri" panose="020F0502020204030204" pitchFamily="34" charset="0"/>
                <a:ea typeface="Calibri" panose="020F0502020204030204" pitchFamily="34" charset="0"/>
                <a:cs typeface="Times New Roman" panose="02020603050405020304" pitchFamily="18" charset="0"/>
              </a:rPr>
              <a:t>Port extensions (materials #4, 6, 7, 8, 9)</a:t>
            </a:r>
            <a:endParaRPr lang="it-IT"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The mesh features 65059 hexahedral 8-node elements and 121207 nodes, giving rise to 69981 numerical degrees of freedom, of which 341 are the additional degrees of freedom needed to account for the complex topology of the conducting structures, with several holes and handles. Such degrees of freedom have been computed automatically</a:t>
            </a:r>
            <a:endParaRPr lang="en-GB" dirty="0"/>
          </a:p>
          <a:p>
            <a:endParaRPr lang="en-GB" dirty="0"/>
          </a:p>
        </p:txBody>
      </p:sp>
    </p:spTree>
    <p:extLst>
      <p:ext uri="{BB962C8B-B14F-4D97-AF65-F5344CB8AC3E}">
        <p14:creationId xmlns:p14="http://schemas.microsoft.com/office/powerpoint/2010/main" val="1588722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Disruption </a:t>
            </a:r>
            <a:r>
              <a:rPr lang="it-IT" dirty="0" err="1"/>
              <a:t>modelling</a:t>
            </a:r>
            <a:endParaRPr lang="it-IT" dirty="0"/>
          </a:p>
        </p:txBody>
      </p:sp>
      <p:sp>
        <p:nvSpPr>
          <p:cNvPr id="11" name="Segnaposto contenuto 2"/>
          <p:cNvSpPr>
            <a:spLocks noGrp="1"/>
          </p:cNvSpPr>
          <p:nvPr>
            <p:ph idx="1"/>
          </p:nvPr>
        </p:nvSpPr>
        <p:spPr>
          <a:xfrm>
            <a:off x="838200" y="1825625"/>
            <a:ext cx="6775673" cy="4351338"/>
          </a:xfrm>
        </p:spPr>
        <p:txBody>
          <a:bodyPr>
            <a:normAutofit fontScale="92500"/>
          </a:bodyPr>
          <a:lstStyle/>
          <a:p>
            <a:r>
              <a:rPr lang="en-US" sz="2400" dirty="0">
                <a:solidFill>
                  <a:schemeClr val="accent1"/>
                </a:solidFill>
              </a:rPr>
              <a:t>CarMa0NL</a:t>
            </a:r>
            <a:r>
              <a:rPr lang="en-US" sz="2400" dirty="0"/>
              <a:t>: able to describe the evolutionary equilibrium of axisymmetric plasmas, in presence of three-dimensional volumetric conducting structures</a:t>
            </a:r>
          </a:p>
          <a:p>
            <a:r>
              <a:rPr lang="en-US" sz="2400" dirty="0"/>
              <a:t>Time scale of interest is supposed much longer than </a:t>
            </a:r>
            <a:r>
              <a:rPr lang="en-US" sz="2400" dirty="0" err="1"/>
              <a:t>Alfvèn</a:t>
            </a:r>
            <a:r>
              <a:rPr lang="en-US" sz="2400" dirty="0"/>
              <a:t> time </a:t>
            </a:r>
            <a:endParaRPr lang="en-US" sz="2400" dirty="0">
              <a:sym typeface="Symbol" panose="05050102010706020507" pitchFamily="18" charset="2"/>
            </a:endParaRPr>
          </a:p>
          <a:p>
            <a:pPr lvl="1"/>
            <a:r>
              <a:rPr lang="en-US" sz="2200" dirty="0">
                <a:sym typeface="Symbol" panose="05050102010706020507" pitchFamily="18" charset="2"/>
              </a:rPr>
              <a:t>Plasma mass can be neglected</a:t>
            </a:r>
          </a:p>
          <a:p>
            <a:pPr lvl="1"/>
            <a:r>
              <a:rPr lang="en-US" sz="2200" dirty="0">
                <a:sym typeface="Symbol" panose="05050102010706020507" pitchFamily="18" charset="2"/>
              </a:rPr>
              <a:t>Plasma moves through equilibrium states</a:t>
            </a:r>
            <a:endParaRPr lang="en-US" sz="2200" dirty="0"/>
          </a:p>
          <a:p>
            <a:r>
              <a:rPr lang="en-US" sz="2400" dirty="0"/>
              <a:t>The formulation uses a </a:t>
            </a:r>
            <a:r>
              <a:rPr lang="en-US" sz="2400" dirty="0">
                <a:solidFill>
                  <a:schemeClr val="accent1"/>
                </a:solidFill>
              </a:rPr>
              <a:t>coupling surface </a:t>
            </a:r>
            <a:r>
              <a:rPr lang="en-US" sz="2400" dirty="0"/>
              <a:t>to describe the electromagnetic interaction between the plasma and the conductors</a:t>
            </a:r>
          </a:p>
          <a:p>
            <a:pPr lvl="1"/>
            <a:r>
              <a:rPr lang="en-US" sz="2200" dirty="0"/>
              <a:t>The most convenient formulation can be used in each domain</a:t>
            </a:r>
          </a:p>
          <a:p>
            <a:r>
              <a:rPr lang="it-IT" sz="1300" dirty="0"/>
              <a:t>F. Villone et al., Plasma </a:t>
            </a:r>
            <a:r>
              <a:rPr lang="it-IT" sz="1300" dirty="0" err="1"/>
              <a:t>Phys</a:t>
            </a:r>
            <a:r>
              <a:rPr lang="it-IT" sz="1300" dirty="0"/>
              <a:t>. Control. Fusion 55 (2013) 095008</a:t>
            </a:r>
          </a:p>
        </p:txBody>
      </p:sp>
      <p:sp>
        <p:nvSpPr>
          <p:cNvPr id="9" name="Segnaposto numero diapositiva 8"/>
          <p:cNvSpPr>
            <a:spLocks noGrp="1"/>
          </p:cNvSpPr>
          <p:nvPr>
            <p:ph type="sldNum" sz="quarter" idx="12"/>
          </p:nvPr>
        </p:nvSpPr>
        <p:spPr/>
        <p:txBody>
          <a:bodyPr/>
          <a:lstStyle/>
          <a:p>
            <a:fld id="{92A49EF9-5FBD-4805-B509-A5DD4E4C5158}" type="slidenum">
              <a:rPr lang="it-IT" smtClean="0"/>
              <a:pPr/>
              <a:t>7</a:t>
            </a:fld>
            <a:endParaRPr lang="it-IT" dirty="0"/>
          </a:p>
        </p:txBody>
      </p:sp>
      <p:sp>
        <p:nvSpPr>
          <p:cNvPr id="2061" name="Rectangle 13"/>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2069" name="Picture 21"/>
          <p:cNvPicPr>
            <a:picLocks noChangeAspect="1" noChangeArrowheads="1"/>
          </p:cNvPicPr>
          <p:nvPr/>
        </p:nvPicPr>
        <p:blipFill>
          <a:blip r:embed="rId2" cstate="print"/>
          <a:srcRect t="11914"/>
          <a:stretch>
            <a:fillRect/>
          </a:stretch>
        </p:blipFill>
        <p:spPr bwMode="auto">
          <a:xfrm>
            <a:off x="8169045" y="1983971"/>
            <a:ext cx="3462826" cy="2327564"/>
          </a:xfrm>
          <a:prstGeom prst="rect">
            <a:avLst/>
          </a:prstGeom>
          <a:noFill/>
          <a:ln w="9525">
            <a:noFill/>
            <a:miter lim="800000"/>
            <a:headEnd/>
            <a:tailEnd/>
          </a:ln>
        </p:spPr>
      </p:pic>
      <p:sp>
        <p:nvSpPr>
          <p:cNvPr id="12" name="Segnaposto contenuto 2"/>
          <p:cNvSpPr txBox="1">
            <a:spLocks/>
          </p:cNvSpPr>
          <p:nvPr/>
        </p:nvSpPr>
        <p:spPr>
          <a:xfrm>
            <a:off x="8334894" y="4826036"/>
            <a:ext cx="3366665" cy="1450757"/>
          </a:xfrm>
          <a:prstGeom prst="rect">
            <a:avLst/>
          </a:prstGeom>
        </p:spPr>
        <p:txBody>
          <a:bodyPr vert="horz" lIns="91440" tIns="45720" rIns="91440" bIns="45720" rtlCol="0">
            <a:normAutofit fontScale="55000" lnSpcReduction="20000"/>
          </a:bodyPr>
          <a:lstStyle/>
          <a:p>
            <a:pPr lvl="0">
              <a:spcBef>
                <a:spcPct val="20000"/>
              </a:spcBef>
            </a:pPr>
            <a:r>
              <a:rPr lang="en-US" sz="2400" dirty="0">
                <a:solidFill>
                  <a:schemeClr val="accent1"/>
                </a:solidFill>
              </a:rPr>
              <a:t>Inside </a:t>
            </a:r>
            <a:r>
              <a:rPr lang="it-IT" sz="2400" dirty="0">
                <a:solidFill>
                  <a:schemeClr val="accent1"/>
                </a:solidFill>
                <a:sym typeface="Symbol"/>
              </a:rPr>
              <a:t></a:t>
            </a:r>
            <a:r>
              <a:rPr lang="it-IT" sz="2400" dirty="0"/>
              <a:t>: plasma </a:t>
            </a:r>
            <a:r>
              <a:rPr lang="it-IT" sz="2400" dirty="0" err="1"/>
              <a:t>evolutionary</a:t>
            </a:r>
            <a:r>
              <a:rPr lang="it-IT" sz="2400" dirty="0"/>
              <a:t> </a:t>
            </a:r>
            <a:r>
              <a:rPr lang="it-IT" sz="2400" dirty="0" err="1"/>
              <a:t>equilibrium</a:t>
            </a:r>
            <a:endParaRPr lang="it-IT" sz="2400" dirty="0"/>
          </a:p>
          <a:p>
            <a:pPr lvl="0">
              <a:spcBef>
                <a:spcPct val="20000"/>
              </a:spcBef>
            </a:pPr>
            <a:endParaRPr lang="it-IT" sz="2400" dirty="0">
              <a:sym typeface="Symbol"/>
            </a:endParaRPr>
          </a:p>
          <a:p>
            <a:pPr lvl="0">
              <a:spcBef>
                <a:spcPct val="20000"/>
              </a:spcBef>
            </a:pPr>
            <a:r>
              <a:rPr lang="it-IT" sz="2400" dirty="0" err="1">
                <a:solidFill>
                  <a:schemeClr val="accent1"/>
                </a:solidFill>
                <a:sym typeface="Symbol"/>
              </a:rPr>
              <a:t>Outside</a:t>
            </a:r>
            <a:r>
              <a:rPr lang="it-IT" sz="2400" dirty="0">
                <a:solidFill>
                  <a:schemeClr val="accent1"/>
                </a:solidFill>
                <a:sym typeface="Symbol"/>
              </a:rPr>
              <a:t> </a:t>
            </a:r>
            <a:r>
              <a:rPr lang="it-IT" sz="2400" dirty="0">
                <a:sym typeface="Symbol"/>
              </a:rPr>
              <a:t>: </a:t>
            </a:r>
            <a:r>
              <a:rPr lang="it-IT" sz="2400" dirty="0" err="1">
                <a:sym typeface="Symbol"/>
              </a:rPr>
              <a:t>eddy</a:t>
            </a:r>
            <a:r>
              <a:rPr lang="it-IT" sz="2400" dirty="0">
                <a:sym typeface="Symbol"/>
              </a:rPr>
              <a:t> </a:t>
            </a:r>
            <a:r>
              <a:rPr lang="it-IT" sz="2400" dirty="0" err="1">
                <a:sym typeface="Symbol"/>
              </a:rPr>
              <a:t>currents</a:t>
            </a:r>
            <a:r>
              <a:rPr lang="it-IT" sz="2400" dirty="0">
                <a:sym typeface="Symbol"/>
              </a:rPr>
              <a:t> in 3D </a:t>
            </a:r>
            <a:r>
              <a:rPr lang="it-IT" sz="2400" dirty="0" err="1">
                <a:sym typeface="Symbol"/>
              </a:rPr>
              <a:t>structures</a:t>
            </a:r>
            <a:endParaRPr lang="it-IT" sz="2400" dirty="0">
              <a:sym typeface="Symbol"/>
            </a:endParaRPr>
          </a:p>
          <a:p>
            <a:pPr lvl="0">
              <a:spcBef>
                <a:spcPct val="20000"/>
              </a:spcBef>
            </a:pPr>
            <a:endParaRPr lang="it-IT" sz="2400" dirty="0">
              <a:sym typeface="Symbol"/>
            </a:endParaRPr>
          </a:p>
          <a:p>
            <a:pPr>
              <a:spcBef>
                <a:spcPct val="20000"/>
              </a:spcBef>
            </a:pPr>
            <a:r>
              <a:rPr lang="it-IT" sz="2400" dirty="0">
                <a:solidFill>
                  <a:schemeClr val="accent1"/>
                </a:solidFill>
              </a:rPr>
              <a:t>On </a:t>
            </a:r>
            <a:r>
              <a:rPr lang="it-IT" sz="2400" dirty="0">
                <a:solidFill>
                  <a:schemeClr val="accent1"/>
                </a:solidFill>
                <a:sym typeface="Symbol"/>
              </a:rPr>
              <a:t></a:t>
            </a:r>
            <a:r>
              <a:rPr lang="it-IT" sz="2400" dirty="0">
                <a:sym typeface="Symbol"/>
              </a:rPr>
              <a:t>: </a:t>
            </a:r>
            <a:r>
              <a:rPr lang="it-IT" sz="2400" dirty="0" err="1">
                <a:sym typeface="Symbol"/>
              </a:rPr>
              <a:t>suitable</a:t>
            </a:r>
            <a:r>
              <a:rPr lang="it-IT" sz="2400" dirty="0">
                <a:sym typeface="Symbol"/>
              </a:rPr>
              <a:t> </a:t>
            </a:r>
            <a:r>
              <a:rPr lang="it-IT" sz="2400" dirty="0" err="1">
                <a:sym typeface="Symbol"/>
              </a:rPr>
              <a:t>coupling</a:t>
            </a:r>
            <a:r>
              <a:rPr lang="it-IT" sz="2400" dirty="0">
                <a:sym typeface="Symbol"/>
              </a:rPr>
              <a:t> </a:t>
            </a:r>
            <a:r>
              <a:rPr lang="it-IT" sz="2400" dirty="0" err="1">
                <a:sym typeface="Symbol"/>
              </a:rPr>
              <a:t>conditions</a:t>
            </a:r>
            <a:endParaRPr lang="it-IT" sz="2400" dirty="0">
              <a:sym typeface="Symbol"/>
            </a:endParaRPr>
          </a:p>
          <a:p>
            <a:pPr lvl="0">
              <a:spcBef>
                <a:spcPct val="20000"/>
              </a:spcBef>
            </a:pPr>
            <a:endParaRPr lang="it-IT" sz="2400" dirty="0"/>
          </a:p>
        </p:txBody>
      </p:sp>
    </p:spTree>
    <p:extLst>
      <p:ext uri="{BB962C8B-B14F-4D97-AF65-F5344CB8AC3E}">
        <p14:creationId xmlns:p14="http://schemas.microsoft.com/office/powerpoint/2010/main" val="2168619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Disruption </a:t>
            </a:r>
            <a:r>
              <a:rPr lang="it-IT" dirty="0" err="1"/>
              <a:t>modelling</a:t>
            </a:r>
            <a:endParaRPr lang="it-IT" dirty="0"/>
          </a:p>
        </p:txBody>
      </p:sp>
      <p:sp>
        <p:nvSpPr>
          <p:cNvPr id="11" name="Segnaposto contenuto 2"/>
          <p:cNvSpPr>
            <a:spLocks noGrp="1"/>
          </p:cNvSpPr>
          <p:nvPr>
            <p:ph idx="1"/>
          </p:nvPr>
        </p:nvSpPr>
        <p:spPr>
          <a:xfrm>
            <a:off x="838200" y="1825625"/>
            <a:ext cx="4808913" cy="4351338"/>
          </a:xfrm>
        </p:spPr>
        <p:txBody>
          <a:bodyPr>
            <a:normAutofit/>
          </a:bodyPr>
          <a:lstStyle/>
          <a:p>
            <a:r>
              <a:rPr lang="en-US" sz="2400" dirty="0"/>
              <a:t>The mesh of the plasma region features 5745 second order triangles and 12884 nodes. On the boundary of the plasma region, 726 filaments are considered to represent the current density located on the coupling surface, which are magnetically equivalent to the plasma Their current is found resorting to equivalence electromagnetic theorems (virtual casing principle).</a:t>
            </a:r>
          </a:p>
        </p:txBody>
      </p:sp>
      <p:sp>
        <p:nvSpPr>
          <p:cNvPr id="9" name="Segnaposto numero diapositiva 8"/>
          <p:cNvSpPr>
            <a:spLocks noGrp="1"/>
          </p:cNvSpPr>
          <p:nvPr>
            <p:ph type="sldNum" sz="quarter" idx="12"/>
          </p:nvPr>
        </p:nvSpPr>
        <p:spPr/>
        <p:txBody>
          <a:bodyPr/>
          <a:lstStyle/>
          <a:p>
            <a:fld id="{92A49EF9-5FBD-4805-B509-A5DD4E4C5158}" type="slidenum">
              <a:rPr lang="it-IT" smtClean="0"/>
              <a:pPr/>
              <a:t>8</a:t>
            </a:fld>
            <a:endParaRPr lang="it-IT" dirty="0"/>
          </a:p>
        </p:txBody>
      </p:sp>
      <p:sp>
        <p:nvSpPr>
          <p:cNvPr id="2061" name="Rectangle 13"/>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3" name="Immagine 2"/>
          <p:cNvPicPr>
            <a:picLocks noChangeAspect="1"/>
          </p:cNvPicPr>
          <p:nvPr/>
        </p:nvPicPr>
        <p:blipFill rotWithShape="1">
          <a:blip r:embed="rId2"/>
          <a:srcRect l="32260" r="31834"/>
          <a:stretch/>
        </p:blipFill>
        <p:spPr>
          <a:xfrm>
            <a:off x="9100609" y="1371600"/>
            <a:ext cx="2328131" cy="4862945"/>
          </a:xfrm>
          <a:prstGeom prst="rect">
            <a:avLst/>
          </a:prstGeom>
        </p:spPr>
      </p:pic>
      <p:pic>
        <p:nvPicPr>
          <p:cNvPr id="14" name="Immagine 13">
            <a:extLst>
              <a:ext uri="{FF2B5EF4-FFF2-40B4-BE49-F238E27FC236}">
                <a16:creationId xmlns:a16="http://schemas.microsoft.com/office/drawing/2014/main" id="{2786439B-2C43-5F8E-8556-42A0D60F03C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352" r="28065"/>
          <a:stretch/>
        </p:blipFill>
        <p:spPr bwMode="auto">
          <a:xfrm>
            <a:off x="6284422" y="1371600"/>
            <a:ext cx="2731549" cy="4925678"/>
          </a:xfrm>
          <a:prstGeom prst="rect">
            <a:avLst/>
          </a:prstGeom>
          <a:noFill/>
          <a:ln>
            <a:noFill/>
          </a:ln>
        </p:spPr>
      </p:pic>
    </p:spTree>
    <p:extLst>
      <p:ext uri="{BB962C8B-B14F-4D97-AF65-F5344CB8AC3E}">
        <p14:creationId xmlns:p14="http://schemas.microsoft.com/office/powerpoint/2010/main" val="3785545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err="1"/>
              <a:t>Disruption</a:t>
            </a:r>
            <a:r>
              <a:rPr lang="it-IT" dirty="0"/>
              <a:t> </a:t>
            </a:r>
            <a:r>
              <a:rPr lang="it-IT" dirty="0" err="1"/>
              <a:t>simulations</a:t>
            </a:r>
            <a:endParaRPr lang="it-IT" dirty="0"/>
          </a:p>
        </p:txBody>
      </p:sp>
      <p:sp>
        <p:nvSpPr>
          <p:cNvPr id="4" name="Segnaposto contenuto 3"/>
          <p:cNvSpPr>
            <a:spLocks noGrp="1"/>
          </p:cNvSpPr>
          <p:nvPr>
            <p:ph idx="1"/>
          </p:nvPr>
        </p:nvSpPr>
        <p:spPr/>
        <p:txBody>
          <a:bodyPr/>
          <a:lstStyle/>
          <a:p>
            <a:r>
              <a:rPr lang="it-IT" dirty="0" err="1"/>
              <a:t>Starting</a:t>
            </a:r>
            <a:r>
              <a:rPr lang="it-IT" dirty="0"/>
              <a:t> </a:t>
            </a:r>
            <a:r>
              <a:rPr lang="it-IT" dirty="0" err="1"/>
              <a:t>equilibrium</a:t>
            </a:r>
            <a:r>
              <a:rPr lang="it-IT" dirty="0"/>
              <a:t> </a:t>
            </a:r>
            <a:r>
              <a:rPr lang="it-IT" dirty="0" err="1"/>
              <a:t>configuration</a:t>
            </a:r>
            <a:r>
              <a:rPr lang="it-IT" dirty="0"/>
              <a:t>: </a:t>
            </a:r>
            <a:br>
              <a:rPr lang="it-IT" dirty="0"/>
            </a:br>
            <a:r>
              <a:rPr lang="it-IT" dirty="0" err="1"/>
              <a:t>Upper</a:t>
            </a:r>
            <a:r>
              <a:rPr lang="it-IT" dirty="0"/>
              <a:t> Single </a:t>
            </a:r>
            <a:r>
              <a:rPr lang="it-IT" dirty="0" err="1"/>
              <a:t>Null</a:t>
            </a:r>
            <a:r>
              <a:rPr lang="it-IT" dirty="0"/>
              <a:t>, low beta</a:t>
            </a:r>
          </a:p>
        </p:txBody>
      </p:sp>
      <p:pic>
        <p:nvPicPr>
          <p:cNvPr id="7" name="Immagine 6">
            <a:extLst>
              <a:ext uri="{FF2B5EF4-FFF2-40B4-BE49-F238E27FC236}">
                <a16:creationId xmlns:a16="http://schemas.microsoft.com/office/drawing/2014/main" id="{5A0EE633-1360-E84C-0E96-F0464BFF61F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686" r="32789"/>
          <a:stretch/>
        </p:blipFill>
        <p:spPr bwMode="auto">
          <a:xfrm>
            <a:off x="7771822" y="524885"/>
            <a:ext cx="3383858" cy="5808229"/>
          </a:xfrm>
          <a:prstGeom prst="rect">
            <a:avLst/>
          </a:prstGeom>
          <a:noFill/>
          <a:ln>
            <a:noFill/>
          </a:ln>
          <a:extLst>
            <a:ext uri="{53640926-AAD7-44D8-BBD7-CCE9431645EC}">
              <a14:shadowObscured xmlns:a14="http://schemas.microsoft.com/office/drawing/2010/main"/>
            </a:ext>
          </a:extLst>
        </p:spPr>
      </p:pic>
      <p:pic>
        <p:nvPicPr>
          <p:cNvPr id="9" name="Immagine 8">
            <a:extLst>
              <a:ext uri="{FF2B5EF4-FFF2-40B4-BE49-F238E27FC236}">
                <a16:creationId xmlns:a16="http://schemas.microsoft.com/office/drawing/2014/main" id="{188F966C-3931-2E1C-057F-CAB664A32A2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373" r="8787"/>
          <a:stretch/>
        </p:blipFill>
        <p:spPr bwMode="auto">
          <a:xfrm>
            <a:off x="1413165" y="2550969"/>
            <a:ext cx="5480194" cy="36763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25699968"/>
      </p:ext>
    </p:extLst>
  </p:cSld>
  <p:clrMapOvr>
    <a:masterClrMapping/>
  </p:clrMapOvr>
</p:sld>
</file>

<file path=ppt/theme/theme1.xml><?xml version="1.0" encoding="utf-8"?>
<a:theme xmlns:a="http://schemas.openxmlformats.org/drawingml/2006/main" name="Retrospettivo">
  <a:themeElements>
    <a:clrScheme name="Retrospettivo">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542</Words>
  <Application>Microsoft Office PowerPoint</Application>
  <PresentationFormat>Widescreen</PresentationFormat>
  <Paragraphs>61</Paragraphs>
  <Slides>12</Slides>
  <Notes>1</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12</vt:i4>
      </vt:variant>
    </vt:vector>
  </HeadingPairs>
  <TitlesOfParts>
    <vt:vector size="15" baseType="lpstr">
      <vt:lpstr>Calibri</vt:lpstr>
      <vt:lpstr>Calibri Light</vt:lpstr>
      <vt:lpstr>Retrospettivo</vt:lpstr>
      <vt:lpstr> Disruption modelling</vt:lpstr>
      <vt:lpstr>Outline</vt:lpstr>
      <vt:lpstr>3D meshing of JT-60SA</vt:lpstr>
      <vt:lpstr>3D meshing</vt:lpstr>
      <vt:lpstr>3D meshing</vt:lpstr>
      <vt:lpstr>3D meshing</vt:lpstr>
      <vt:lpstr>Disruption modelling</vt:lpstr>
      <vt:lpstr>Disruption modelling</vt:lpstr>
      <vt:lpstr>Disruption simulations</vt:lpstr>
      <vt:lpstr>Disruption simulation</vt:lpstr>
      <vt:lpstr>Disruption simulation</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Disruption modelling w/wo stabilizing plates</dc:title>
  <dc:creator>Fabio</dc:creator>
  <cp:lastModifiedBy>FABIO VILLONE</cp:lastModifiedBy>
  <cp:revision>68</cp:revision>
  <dcterms:created xsi:type="dcterms:W3CDTF">2020-03-30T08:18:21Z</dcterms:created>
  <dcterms:modified xsi:type="dcterms:W3CDTF">2022-05-05T19:37:27Z</dcterms:modified>
</cp:coreProperties>
</file>