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5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C34"/>
    <a:srgbClr val="3333FF"/>
    <a:srgbClr val="379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66" autoAdjust="0"/>
  </p:normalViewPr>
  <p:slideViewPr>
    <p:cSldViewPr snapToGrid="0">
      <p:cViewPr varScale="1">
        <p:scale>
          <a:sx n="83" d="100"/>
          <a:sy n="83" d="100"/>
        </p:scale>
        <p:origin x="4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068F-8A7D-484B-A6D6-00DF5EA06CE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ECA2-3A85-412D-A918-36B1E646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AE51729-F250-4FFE-979B-445B61B98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8" y="1363889"/>
            <a:ext cx="1206823" cy="1585435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77644524-E2A4-4D83-8ADD-56E6DE030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1" y="-10137"/>
            <a:ext cx="960019" cy="68820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839E3AA-B5B3-47F2-BE07-450B83201444}"/>
              </a:ext>
            </a:extLst>
          </p:cNvPr>
          <p:cNvSpPr txBox="1"/>
          <p:nvPr userDrawn="1"/>
        </p:nvSpPr>
        <p:spPr>
          <a:xfrm>
            <a:off x="2316168" y="1576937"/>
            <a:ext cx="64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/>
                </a:solidFill>
              </a:rPr>
              <a:t>Centre </a:t>
            </a:r>
            <a:r>
              <a:rPr lang="hu-HU" sz="4400" b="1" dirty="0" err="1">
                <a:solidFill>
                  <a:schemeClr val="tx1"/>
                </a:solidFill>
              </a:rPr>
              <a:t>for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Energy</a:t>
            </a:r>
            <a:r>
              <a:rPr lang="hu-HU" sz="4400" b="1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2B8BD3-701D-4571-B1A6-3C47626CE1B1}"/>
              </a:ext>
            </a:extLst>
          </p:cNvPr>
          <p:cNvSpPr txBox="1"/>
          <p:nvPr userDrawn="1"/>
        </p:nvSpPr>
        <p:spPr>
          <a:xfrm>
            <a:off x="2348659" y="2156606"/>
            <a:ext cx="566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tx1"/>
                </a:solidFill>
              </a:rPr>
              <a:t>Fusion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Plasma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Physics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Department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0061E72-F611-44CB-9413-C4678F14B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34" y="178148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:a16="http://schemas.microsoft.com/office/drawing/2014/main" id="{6EC81674-0278-40EB-8104-1306C2BFA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82" y="21677"/>
            <a:ext cx="352425" cy="462989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451" y="0"/>
            <a:ext cx="10459549" cy="504825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0EDB64FA-5250-4B0F-BF08-511FD4C803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52538" cy="50634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D5DE02B-3580-4153-9100-D927A7EEEFBE}"/>
              </a:ext>
            </a:extLst>
          </p:cNvPr>
          <p:cNvSpPr txBox="1"/>
          <p:nvPr userDrawn="1"/>
        </p:nvSpPr>
        <p:spPr>
          <a:xfrm>
            <a:off x="88192" y="40245"/>
            <a:ext cx="105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Centre </a:t>
            </a:r>
            <a:r>
              <a:rPr lang="hu-HU" sz="1000" dirty="0" err="1">
                <a:solidFill>
                  <a:schemeClr val="bg1"/>
                </a:solidFill>
              </a:rPr>
              <a:t>for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  <a:r>
              <a:rPr lang="hu-HU" sz="1000" dirty="0" err="1">
                <a:solidFill>
                  <a:schemeClr val="bg1"/>
                </a:solidFill>
              </a:rPr>
              <a:t>Energy</a:t>
            </a:r>
            <a:r>
              <a:rPr lang="hu-HU" sz="10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33B6E17-1B31-4E00-A7A3-FA5E5E18B7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77" y="66073"/>
            <a:ext cx="529388" cy="3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91F2F9B-6308-4A0A-98C0-C2079DAA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7" y="1363889"/>
            <a:ext cx="1206823" cy="1585435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4A8FC1B6-C9E9-4FC5-A485-7F65F5914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0" y="-10137"/>
            <a:ext cx="960019" cy="688206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763457-488B-412E-87D5-6A63943AF861}"/>
              </a:ext>
            </a:extLst>
          </p:cNvPr>
          <p:cNvSpPr txBox="1"/>
          <p:nvPr userDrawn="1"/>
        </p:nvSpPr>
        <p:spPr>
          <a:xfrm>
            <a:off x="2631799" y="100898"/>
            <a:ext cx="812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0" dirty="0">
                <a:solidFill>
                  <a:schemeClr val="tx1"/>
                </a:solidFill>
              </a:rPr>
              <a:t>Centre </a:t>
            </a:r>
            <a:r>
              <a:rPr lang="hu-HU" sz="4400" b="0" dirty="0" err="1">
                <a:solidFill>
                  <a:schemeClr val="tx1"/>
                </a:solidFill>
              </a:rPr>
              <a:t>for</a:t>
            </a:r>
            <a:r>
              <a:rPr lang="hu-HU" sz="4400" b="0" dirty="0">
                <a:solidFill>
                  <a:schemeClr val="tx1"/>
                </a:solidFill>
              </a:rPr>
              <a:t> </a:t>
            </a:r>
            <a:r>
              <a:rPr lang="hu-HU" sz="4400" b="0" dirty="0" err="1">
                <a:solidFill>
                  <a:schemeClr val="tx1"/>
                </a:solidFill>
              </a:rPr>
              <a:t>Energy</a:t>
            </a:r>
            <a:r>
              <a:rPr lang="hu-HU" sz="4400" b="0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4503D70-DC89-43EC-AB70-075A285812E7}"/>
              </a:ext>
            </a:extLst>
          </p:cNvPr>
          <p:cNvSpPr txBox="1"/>
          <p:nvPr userDrawn="1"/>
        </p:nvSpPr>
        <p:spPr>
          <a:xfrm>
            <a:off x="2668931" y="654392"/>
            <a:ext cx="635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0" dirty="0" err="1">
                <a:solidFill>
                  <a:schemeClr val="tx1"/>
                </a:solidFill>
              </a:rPr>
              <a:t>Fusion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Plasma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Physics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Department</a:t>
            </a:r>
            <a:endParaRPr lang="hu-HU" sz="3200" b="0" dirty="0">
              <a:solidFill>
                <a:schemeClr val="tx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2DEA4CA-C6FD-432C-AE91-D250D9B82C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2" y="26831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2F34-5412-4F40-A4DB-B7B98A06672C}" type="datetimeFigureOut">
              <a:rPr lang="hu-HU" smtClean="0"/>
              <a:t>2022. 05. 05.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D9ECC3-DA81-4DAC-A21D-36B48371FD6D}"/>
              </a:ext>
            </a:extLst>
          </p:cNvPr>
          <p:cNvSpPr txBox="1">
            <a:spLocks/>
          </p:cNvSpPr>
          <p:nvPr/>
        </p:nvSpPr>
        <p:spPr>
          <a:xfrm>
            <a:off x="2470892" y="3124200"/>
            <a:ext cx="8984508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/>
              <a:t>EDICAM </a:t>
            </a:r>
            <a:r>
              <a:rPr lang="hu-HU" sz="6000" dirty="0" err="1"/>
              <a:t>commissioning</a:t>
            </a:r>
            <a:r>
              <a:rPr lang="hu-HU" sz="6000" dirty="0"/>
              <a:t> </a:t>
            </a:r>
            <a:r>
              <a:rPr lang="hu-HU" sz="6000" dirty="0" err="1"/>
              <a:t>experience</a:t>
            </a:r>
            <a:br>
              <a:rPr lang="hu-HU" dirty="0"/>
            </a:br>
            <a:br>
              <a:rPr lang="hu-HU" dirty="0"/>
            </a:br>
            <a:r>
              <a:rPr lang="hu-HU" b="1" dirty="0"/>
              <a:t>Tamás Szepesi</a:t>
            </a:r>
            <a:br>
              <a:rPr lang="hu-HU" dirty="0"/>
            </a:b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 and JA EDICAM </a:t>
            </a:r>
            <a:r>
              <a:rPr lang="hu-HU" dirty="0" err="1"/>
              <a:t>teams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9F19BA9-5587-3661-C960-01CE6C03F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47" y="214225"/>
            <a:ext cx="2904899" cy="82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108BA97-A1BF-1023-FF30-A07239CD2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31" y="69450"/>
            <a:ext cx="4407664" cy="11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8FDD6A2-31F6-4F23-80FB-69E75D06B7BC}"/>
              </a:ext>
            </a:extLst>
          </p:cNvPr>
          <p:cNvSpPr txBox="1"/>
          <p:nvPr/>
        </p:nvSpPr>
        <p:spPr>
          <a:xfrm>
            <a:off x="3301960" y="2459504"/>
            <a:ext cx="6200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err="1"/>
              <a:t>Thank</a:t>
            </a:r>
            <a:r>
              <a:rPr lang="hu-HU" sz="6000" dirty="0"/>
              <a:t> </a:t>
            </a:r>
            <a:r>
              <a:rPr lang="hu-HU" sz="6000" dirty="0" err="1"/>
              <a:t>you</a:t>
            </a:r>
            <a:r>
              <a:rPr lang="hu-HU" sz="6000" dirty="0"/>
              <a:t> </a:t>
            </a:r>
            <a:r>
              <a:rPr lang="hu-HU" sz="6000" dirty="0" err="1"/>
              <a:t>for</a:t>
            </a:r>
            <a:r>
              <a:rPr lang="hu-HU" sz="6000" dirty="0"/>
              <a:t> </a:t>
            </a:r>
            <a:r>
              <a:rPr lang="hu-HU" sz="6000" dirty="0" err="1"/>
              <a:t>your</a:t>
            </a:r>
            <a:r>
              <a:rPr lang="hu-HU" sz="6000" dirty="0"/>
              <a:t> </a:t>
            </a:r>
            <a:r>
              <a:rPr lang="hu-HU" sz="6000" dirty="0" err="1"/>
              <a:t>attention</a:t>
            </a:r>
            <a:r>
              <a:rPr lang="hu-HU" sz="6000" dirty="0"/>
              <a:t>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0658A47-1A65-1957-CA16-BCDEFB0A2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872" y="1295399"/>
            <a:ext cx="2141574" cy="6104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C2ED6D0-3FE0-9ED4-B044-FA0B572BE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86" y="190498"/>
            <a:ext cx="1003313" cy="10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 err="1">
                <a:solidFill>
                  <a:schemeClr val="bg1"/>
                </a:solidFill>
                <a:latin typeface="+mn-lt"/>
              </a:rPr>
              <a:t>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6688227" cy="5559920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b="1" u="sng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HW/SW </a:t>
            </a:r>
            <a:r>
              <a:rPr lang="hu-HU" altLang="en-US" sz="2000" b="1" u="sng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r>
              <a:rPr lang="hu-HU" altLang="en-US" sz="2000" b="1" u="sng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u="sng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/ </a:t>
            </a:r>
            <a:r>
              <a:rPr lang="hu-HU" altLang="en-US" sz="2000" b="1" u="sng" dirty="0">
                <a:solidFill>
                  <a:srgbClr val="45AC34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testing</a:t>
            </a:r>
            <a:r>
              <a:rPr lang="hu-HU" altLang="en-US" sz="2000" b="1" u="sng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</a:t>
            </a:r>
            <a:r>
              <a:rPr lang="hu-HU" altLang="en-US" sz="2000" b="1" u="sng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measurement</a:t>
            </a:r>
            <a:endParaRPr lang="en-GB" altLang="en-US" sz="2000" b="1" u="sng" dirty="0">
              <a:solidFill>
                <a:srgbClr val="FF0000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EDICAM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delivered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Naka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22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July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2019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individual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/ Nov 2019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#1 / 13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March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port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plug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installed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10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in-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vessel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16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high-quality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14 May 2020</a:t>
            </a:r>
            <a:endParaRPr lang="en-GB" altLang="en-US" sz="2000" dirty="0">
              <a:solidFill>
                <a:srgbClr val="FF0000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#2 / 5 Aug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#3 / 2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Oct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#4 / 18 Nov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software update /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March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2021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#5 / 23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March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2022</a:t>
            </a:r>
          </a:p>
        </p:txBody>
      </p:sp>
      <p:pic>
        <p:nvPicPr>
          <p:cNvPr id="43" name="Picture 2" descr="F:\work\EUROFusion\SA\20190722 EDICAM arrival\photos\EDICAM Arrival 190722 small.jpg">
            <a:extLst>
              <a:ext uri="{FF2B5EF4-FFF2-40B4-BE49-F238E27FC236}">
                <a16:creationId xmlns:a16="http://schemas.microsoft.com/office/drawing/2014/main" id="{6E8927A6-5DD4-0679-57FC-790C65E37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/>
          <a:stretch/>
        </p:blipFill>
        <p:spPr bwMode="auto">
          <a:xfrm>
            <a:off x="6945402" y="572653"/>
            <a:ext cx="5155492" cy="26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98102E85-AFB0-0CD6-DBD1-F62A06DF4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56" y="3276599"/>
            <a:ext cx="2430537" cy="3240716"/>
          </a:xfrm>
          <a:prstGeom prst="rect">
            <a:avLst/>
          </a:prstGeom>
        </p:spPr>
      </p:pic>
      <p:pic>
        <p:nvPicPr>
          <p:cNvPr id="45" name="Kép 44" descr="A képen motor, fekete, piszkos látható&#10;&#10;Automatikusan generált leírás">
            <a:extLst>
              <a:ext uri="{FF2B5EF4-FFF2-40B4-BE49-F238E27FC236}">
                <a16:creationId xmlns:a16="http://schemas.microsoft.com/office/drawing/2014/main" id="{E075C0AD-4E9D-D71E-3996-1310ED7DB3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02" y="3276598"/>
            <a:ext cx="2617698" cy="3240717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2</a:t>
            </a:fld>
            <a:endParaRPr lang="en-US" sz="1200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23358C8-B586-8238-ADF5-A59943DACEEF}"/>
              </a:ext>
            </a:extLst>
          </p:cNvPr>
          <p:cNvSpPr/>
          <p:nvPr/>
        </p:nvSpPr>
        <p:spPr>
          <a:xfrm>
            <a:off x="91106" y="1127380"/>
            <a:ext cx="5360570" cy="2712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>
                <a:solidFill>
                  <a:schemeClr val="bg1"/>
                </a:solidFill>
              </a:rPr>
              <a:t>start-</a:t>
            </a:r>
            <a:r>
              <a:rPr lang="hu-HU" altLang="en-US" sz="2400" b="1" dirty="0" err="1">
                <a:solidFill>
                  <a:schemeClr val="bg1"/>
                </a:solidFill>
              </a:rPr>
              <a:t>up</a:t>
            </a:r>
            <a:r>
              <a:rPr lang="hu-HU" altLang="en-US" sz="2400" b="1" dirty="0">
                <a:solidFill>
                  <a:schemeClr val="bg1"/>
                </a:solidFill>
              </a:rPr>
              <a:t> in </a:t>
            </a:r>
            <a:r>
              <a:rPr lang="hu-HU" altLang="en-US" sz="2400" b="1" dirty="0" err="1">
                <a:solidFill>
                  <a:schemeClr val="bg1"/>
                </a:solidFill>
              </a:rPr>
              <a:t>Naka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8180769" cy="2712987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EDICAM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delivered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Naka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immediately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after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arrival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</a:t>
            </a: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transportation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lab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storage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place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leak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of port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plug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flange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testing of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optics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camera and PC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training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Japanese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staff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!!! NONE of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these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were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QST,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but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external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company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!!!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3</a:t>
            </a:fld>
            <a:endParaRPr lang="en-US" sz="1200" dirty="0"/>
          </a:p>
        </p:txBody>
      </p:sp>
      <p:pic>
        <p:nvPicPr>
          <p:cNvPr id="8" name="Kép 7" descr="A képen szöveg, fal, beltéri látható&#10;&#10;Automatikusan generált leírás">
            <a:extLst>
              <a:ext uri="{FF2B5EF4-FFF2-40B4-BE49-F238E27FC236}">
                <a16:creationId xmlns:a16="http://schemas.microsoft.com/office/drawing/2014/main" id="{B381DAD7-BFEF-4545-51C2-4F7ADE49DF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9419" r="8001" b="5968"/>
          <a:stretch/>
        </p:blipFill>
        <p:spPr>
          <a:xfrm rot="5400000">
            <a:off x="6962861" y="1266740"/>
            <a:ext cx="5755097" cy="4703180"/>
          </a:xfrm>
          <a:prstGeom prst="rect">
            <a:avLst/>
          </a:prstGeom>
        </p:spPr>
      </p:pic>
      <p:pic>
        <p:nvPicPr>
          <p:cNvPr id="13" name="Picture 3" descr="F:\work\EUROFusion\SA\EDICAM_diagnostic\production\photos\20190723 Naka tests\20190723_102922.jpg">
            <a:extLst>
              <a:ext uri="{FF2B5EF4-FFF2-40B4-BE49-F238E27FC236}">
                <a16:creationId xmlns:a16="http://schemas.microsoft.com/office/drawing/2014/main" id="{C7566C3B-2847-F821-71AF-A9CF3D3CF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2" t="8682" r="6747" b="21611"/>
          <a:stretch/>
        </p:blipFill>
        <p:spPr bwMode="auto">
          <a:xfrm>
            <a:off x="488024" y="3529668"/>
            <a:ext cx="4095553" cy="29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work_data\Naka\20190726\edi_20190726_044145_25_mod.jpg">
            <a:extLst>
              <a:ext uri="{FF2B5EF4-FFF2-40B4-BE49-F238E27FC236}">
                <a16:creationId xmlns:a16="http://schemas.microsoft.com/office/drawing/2014/main" id="{B6AC4CE5-9C05-E3C3-3F90-111CD3E8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77" y="3529666"/>
            <a:ext cx="236855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>
                <a:solidFill>
                  <a:schemeClr val="bg1"/>
                </a:solidFill>
              </a:rPr>
              <a:t>start-</a:t>
            </a:r>
            <a:r>
              <a:rPr lang="hu-HU" altLang="en-US" sz="2400" b="1" dirty="0" err="1">
                <a:solidFill>
                  <a:schemeClr val="bg1"/>
                </a:solidFill>
              </a:rPr>
              <a:t>up</a:t>
            </a:r>
            <a:r>
              <a:rPr lang="hu-HU" altLang="en-US" sz="2400" b="1" dirty="0">
                <a:solidFill>
                  <a:schemeClr val="bg1"/>
                </a:solidFill>
              </a:rPr>
              <a:t> in </a:t>
            </a:r>
            <a:r>
              <a:rPr lang="hu-HU" altLang="en-US" sz="2400" b="1" dirty="0" err="1">
                <a:solidFill>
                  <a:schemeClr val="bg1"/>
                </a:solidFill>
              </a:rPr>
              <a:t>Naka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11745772" cy="3636316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Individual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– 120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days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after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arrival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Aim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demonstrate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EDICAM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co-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discharge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receive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discharge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scheduling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commands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via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LAN (NSEQ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messages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), hardware (TTL)</a:t>
            </a: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produce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upload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raw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server</a:t>
            </a: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.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all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discharge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scenarios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were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mimicked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QST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staff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involved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RO of EDICAM + IT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expert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Was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locally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storage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place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lab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no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device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tokamak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4</a:t>
            </a:fld>
            <a:endParaRPr lang="en-US" sz="12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352ABA1-7F8F-C246-2AE0-604007F6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63" y="4249295"/>
            <a:ext cx="7212795" cy="233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5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>
                <a:solidFill>
                  <a:schemeClr val="bg1"/>
                </a:solidFill>
              </a:rPr>
              <a:t>start-</a:t>
            </a:r>
            <a:r>
              <a:rPr lang="hu-HU" altLang="en-US" sz="2400" b="1" dirty="0" err="1">
                <a:solidFill>
                  <a:schemeClr val="bg1"/>
                </a:solidFill>
              </a:rPr>
              <a:t>up</a:t>
            </a:r>
            <a:r>
              <a:rPr lang="hu-HU" altLang="en-US" sz="2400" b="1" dirty="0">
                <a:solidFill>
                  <a:schemeClr val="bg1"/>
                </a:solidFill>
              </a:rPr>
              <a:t> in </a:t>
            </a:r>
            <a:r>
              <a:rPr lang="hu-HU" altLang="en-US" sz="2400" b="1" dirty="0" err="1">
                <a:solidFill>
                  <a:schemeClr val="bg1"/>
                </a:solidFill>
              </a:rPr>
              <a:t>Naka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11745772" cy="2559099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#1 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– 8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months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after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arrival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Aim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demonstrate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EDICAM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be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parallel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other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systems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more like a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general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performance test,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not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 test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given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device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alone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was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QST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staff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alone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promising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but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was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stable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→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need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more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training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090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>
                <a:solidFill>
                  <a:schemeClr val="bg1"/>
                </a:solidFill>
              </a:rPr>
              <a:t>start-</a:t>
            </a:r>
            <a:r>
              <a:rPr lang="hu-HU" altLang="en-US" sz="2400" b="1" dirty="0" err="1">
                <a:solidFill>
                  <a:schemeClr val="bg1"/>
                </a:solidFill>
              </a:rPr>
              <a:t>up</a:t>
            </a:r>
            <a:r>
              <a:rPr lang="hu-HU" altLang="en-US" sz="2400" b="1" dirty="0">
                <a:solidFill>
                  <a:schemeClr val="bg1"/>
                </a:solidFill>
              </a:rPr>
              <a:t> in </a:t>
            </a:r>
            <a:r>
              <a:rPr lang="hu-HU" altLang="en-US" sz="2400" b="1" dirty="0" err="1">
                <a:solidFill>
                  <a:schemeClr val="bg1"/>
                </a:solidFill>
              </a:rPr>
              <a:t>Naka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11745772" cy="3174652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Port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plug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– 9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months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after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arrival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machine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construction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delays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outbreak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COVID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pandemic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was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external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company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+ QST &amp; F4E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supervision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could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not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travel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there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!</a:t>
            </a:r>
          </a:p>
          <a:p>
            <a:pPr marL="342900" indent="-342900"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everything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worked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try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no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vacuum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leak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no hardware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conflicts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6</a:t>
            </a:fld>
            <a:endParaRPr lang="en-US" sz="12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B34F37E-11CD-894B-8050-3B14B2F0B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67" y="669329"/>
            <a:ext cx="3653822" cy="56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 err="1">
                <a:solidFill>
                  <a:schemeClr val="bg1"/>
                </a:solidFill>
                <a:latin typeface="+mn-lt"/>
              </a:rPr>
              <a:t>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7555736" cy="186660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measurements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empty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torus</a:t>
            </a:r>
            <a:endParaRPr lang="en-GB" altLang="en-US" sz="2000" b="1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in-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vessel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16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QST →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not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realize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incomplete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asked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re-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dock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camera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proper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position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7</a:t>
            </a:fld>
            <a:endParaRPr lang="en-US" sz="12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38BDF4D-B5FE-70E6-39D7-1D0F26205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73" y="731532"/>
            <a:ext cx="4635548" cy="57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 err="1">
                <a:solidFill>
                  <a:schemeClr val="bg1"/>
                </a:solidFill>
                <a:latin typeface="+mn-lt"/>
              </a:rPr>
              <a:t>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8</a:t>
            </a:fld>
            <a:endParaRPr lang="en-US" sz="1200" dirty="0"/>
          </a:p>
        </p:txBody>
      </p:sp>
      <p:pic>
        <p:nvPicPr>
          <p:cNvPr id="12" name="Kép 11" descr="A képen motor, fekete, piszkos látható&#10;&#10;Automatikusan generált leírás">
            <a:extLst>
              <a:ext uri="{FF2B5EF4-FFF2-40B4-BE49-F238E27FC236}">
                <a16:creationId xmlns:a16="http://schemas.microsoft.com/office/drawing/2014/main" id="{B45378FC-3B2D-7E69-7552-68FE9DDD7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23" y="714597"/>
            <a:ext cx="4698552" cy="5816819"/>
          </a:xfrm>
          <a:prstGeom prst="rect">
            <a:avLst/>
          </a:prstGeom>
        </p:spPr>
      </p:pic>
      <p:sp>
        <p:nvSpPr>
          <p:cNvPr id="14" name="AutoShape 59">
            <a:extLst>
              <a:ext uri="{FF2B5EF4-FFF2-40B4-BE49-F238E27FC236}">
                <a16:creationId xmlns:a16="http://schemas.microsoft.com/office/drawing/2014/main" id="{2C7033F4-E5C1-6859-E11E-C2C29232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7555736" cy="371326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measurements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empty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torus</a:t>
            </a:r>
            <a:endParaRPr lang="en-GB" altLang="en-US" sz="2000" b="1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in-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vessel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16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QST →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not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realize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incomplete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asked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re-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dock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camera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proper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position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high-quality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14 May 2020</a:t>
            </a: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measurement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EK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staff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special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KVM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device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(hardware-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based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!)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was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needed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access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EDICAM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computers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from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Europe</a:t>
            </a:r>
            <a:endParaRPr kumimoji="0" lang="hu-H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159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94481" y="22716"/>
            <a:ext cx="613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2400" b="1" dirty="0">
                <a:solidFill>
                  <a:schemeClr val="bg1"/>
                </a:solidFill>
                <a:latin typeface="+mn-lt"/>
              </a:rPr>
              <a:t>Project </a:t>
            </a:r>
            <a:r>
              <a:rPr lang="hu-HU" altLang="en-US" sz="2400" b="1" dirty="0" err="1">
                <a:solidFill>
                  <a:schemeClr val="bg1"/>
                </a:solidFill>
                <a:latin typeface="+mn-lt"/>
              </a:rPr>
              <a:t>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D297C69-CB84-B915-0A82-FFC66867E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87" y="-1"/>
            <a:ext cx="497952" cy="504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D3FD502-ED38-4235-3B33-42C184BC4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10" y="-2684"/>
            <a:ext cx="1768199" cy="504000"/>
          </a:xfrm>
          <a:prstGeom prst="rect">
            <a:avLst/>
          </a:prstGeom>
        </p:spPr>
      </p:pic>
      <p:sp>
        <p:nvSpPr>
          <p:cNvPr id="42" name="AutoShape 59">
            <a:extLst>
              <a:ext uri="{FF2B5EF4-FFF2-40B4-BE49-F238E27FC236}">
                <a16:creationId xmlns:a16="http://schemas.microsoft.com/office/drawing/2014/main" id="{F25CA711-752A-B4B8-5048-543F495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48680"/>
            <a:ext cx="6688227" cy="3251596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Lessons</a:t>
            </a:r>
            <a:r>
              <a:rPr lang="hu-HU" altLang="en-US" sz="2000" b="1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learned</a:t>
            </a:r>
            <a:endParaRPr lang="en-GB" altLang="en-US" sz="2000" b="1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EDICAM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delivered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Naka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22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July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2019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individual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/ Nov 2019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integrated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linkage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test #1 / 13 </a:t>
            </a:r>
            <a:r>
              <a:rPr lang="hu-HU" altLang="en-US" sz="2000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March</a:t>
            </a:r>
            <a:r>
              <a:rPr lang="hu-HU" altLang="en-US" sz="2000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port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plug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installed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10 </a:t>
            </a:r>
            <a:r>
              <a:rPr lang="hu-HU" altLang="en-US" sz="2000" dirty="0" err="1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in-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vessel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16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April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high-quality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r>
              <a:rPr lang="hu-HU" altLang="en-US" sz="2000" dirty="0">
                <a:solidFill>
                  <a:srgbClr val="FF000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14 May 2020</a:t>
            </a:r>
            <a:endParaRPr lang="en-GB" altLang="en-US" sz="2000" dirty="0">
              <a:solidFill>
                <a:srgbClr val="FF0000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369459C-59C7-A4CC-B2EC-6828BB98332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T. Szepesi					 </a:t>
            </a:r>
            <a:r>
              <a:rPr lang="hu-HU" sz="1200" dirty="0"/>
              <a:t>EDICAM </a:t>
            </a:r>
            <a:r>
              <a:rPr lang="hu-HU" sz="1200" dirty="0" err="1"/>
              <a:t>commissioning</a:t>
            </a:r>
            <a:r>
              <a:rPr lang="hu-HU" sz="1200" dirty="0"/>
              <a:t> </a:t>
            </a:r>
            <a:r>
              <a:rPr lang="en-US" sz="1200" dirty="0"/>
              <a:t>| </a:t>
            </a:r>
            <a:r>
              <a:rPr lang="hu-HU" sz="1200" dirty="0"/>
              <a:t>WPSA General </a:t>
            </a:r>
            <a:r>
              <a:rPr lang="en-US" sz="1200" dirty="0"/>
              <a:t>Meeting 2022.0</a:t>
            </a:r>
            <a:r>
              <a:rPr lang="hu-HU" sz="1200" dirty="0"/>
              <a:t>5</a:t>
            </a:r>
            <a:r>
              <a:rPr lang="en-US" sz="1200" dirty="0"/>
              <a:t>.</a:t>
            </a:r>
            <a:r>
              <a:rPr lang="hu-HU" sz="1200" dirty="0"/>
              <a:t>05</a:t>
            </a:r>
            <a:r>
              <a:rPr lang="en-US" sz="1200" dirty="0"/>
              <a:t>.				</a:t>
            </a:r>
            <a:fld id="{06D74EA2-A4FC-4FB0-9C98-75DC27E57537}" type="slidenum">
              <a:rPr lang="en-US" sz="1200" smtClean="0"/>
              <a:t>9</a:t>
            </a:fld>
            <a:endParaRPr lang="en-US" sz="1200" dirty="0"/>
          </a:p>
        </p:txBody>
      </p:sp>
      <p:sp>
        <p:nvSpPr>
          <p:cNvPr id="2" name="Jobb oldali kapcsos zárójel 1">
            <a:extLst>
              <a:ext uri="{FF2B5EF4-FFF2-40B4-BE49-F238E27FC236}">
                <a16:creationId xmlns:a16="http://schemas.microsoft.com/office/drawing/2014/main" id="{C7951513-016D-C3DF-E350-31AAF116D6F4}"/>
              </a:ext>
            </a:extLst>
          </p:cNvPr>
          <p:cNvSpPr/>
          <p:nvPr/>
        </p:nvSpPr>
        <p:spPr>
          <a:xfrm>
            <a:off x="5544273" y="1157468"/>
            <a:ext cx="312517" cy="158573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59">
            <a:extLst>
              <a:ext uri="{FF2B5EF4-FFF2-40B4-BE49-F238E27FC236}">
                <a16:creationId xmlns:a16="http://schemas.microsoft.com/office/drawing/2014/main" id="{C39E9BC5-BA0F-DBD2-1198-4EF595AED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09" y="1157468"/>
            <a:ext cx="5646816" cy="5078313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Commissioning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go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rather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smooth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quickly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if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organized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carefully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Testing,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even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with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discharge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control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is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possible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before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actual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torus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hall.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Working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torus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hall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basically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impossible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due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local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regulations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(?)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QST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staff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arrange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many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things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and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take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over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tasks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if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really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needed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↔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pandemic</a:t>
            </a:r>
            <a:endParaRPr lang="hu-HU" altLang="en-US" sz="2000" dirty="0"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Remote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access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diagnostic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was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problematic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but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could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be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solved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. Maybe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better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future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..?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Many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tasks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done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external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company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–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staff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speaks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only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Japanese</a:t>
            </a:r>
            <a:r>
              <a:rPr lang="hu-HU" altLang="en-US" sz="2000" dirty="0"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50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843B81-792A-46AD-82EE-D17754240462}" vid="{0287F088-6E5E-4A04-8C4E-5F68CA9EB0B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266b29e-a045-4d0d-ba42-8468eda22558" xsi:nil="true"/>
    <_Version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A5200647F466340B38792547CB20F3E" ma:contentTypeVersion="15" ma:contentTypeDescription="Új dokumentum létrehozása." ma:contentTypeScope="" ma:versionID="f2168eb4edb01ffd15a5c276c752e280">
  <xsd:schema xmlns:xsd="http://www.w3.org/2001/XMLSchema" xmlns:xs="http://www.w3.org/2001/XMLSchema" xmlns:p="http://schemas.microsoft.com/office/2006/metadata/properties" xmlns:ns2="1266b29e-a045-4d0d-ba42-8468eda22558" xmlns:ns3="45efeced-5d3f-47f2-abdc-8aa444217caa" xmlns:ns4="http://schemas.microsoft.com/sharepoint/v3/fields" targetNamespace="http://schemas.microsoft.com/office/2006/metadata/properties" ma:root="true" ma:fieldsID="045eda4a20d967b2dd22bfa7aa84c792" ns2:_="" ns3:_="" ns4:_="">
    <xsd:import namespace="1266b29e-a045-4d0d-ba42-8468eda22558"/>
    <xsd:import namespace="45efeced-5d3f-47f2-abdc-8aa444217ca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29e-a045-4d0d-ba42-8468eda22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ced-5d3f-47f2-abdc-8aa44421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2" nillable="true" ma:displayName="Verziószám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8B1E1-6171-40A2-8078-526B6ED50D70}">
  <ds:schemaRefs>
    <ds:schemaRef ds:uri="http://purl.org/dc/elements/1.1/"/>
    <ds:schemaRef ds:uri="http://schemas.microsoft.com/office/2006/metadata/properties"/>
    <ds:schemaRef ds:uri="261dcbfd-f167-44d1-8d5d-8bd3f8909e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b593a4-4805-4cd3-a99e-875e95c19b98"/>
    <ds:schemaRef ds:uri="http://schemas.microsoft.com/office/infopath/2007/PartnerControls"/>
    <ds:schemaRef ds:uri="http://www.w3.org/XML/1998/namespace"/>
    <ds:schemaRef ds:uri="http://purl.org/dc/dcmitype/"/>
    <ds:schemaRef ds:uri="1266b29e-a045-4d0d-ba42-8468eda22558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5012299C-0466-4002-B894-DB94D54E7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6b29e-a045-4d0d-ba42-8468eda22558"/>
    <ds:schemaRef ds:uri="45efeced-5d3f-47f2-abdc-8aa444217ca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3A2C5A-B9A1-4C0D-8DCC-FF101ECD3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799</Words>
  <Application>Microsoft Office PowerPoint</Application>
  <PresentationFormat>Szélesvásznú</PresentationFormat>
  <Paragraphs>78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Tomzi</dc:creator>
  <cp:lastModifiedBy>Szepesi Tamás</cp:lastModifiedBy>
  <cp:revision>78</cp:revision>
  <dcterms:created xsi:type="dcterms:W3CDTF">2016-11-26T14:36:45Z</dcterms:created>
  <dcterms:modified xsi:type="dcterms:W3CDTF">2022-05-05T09:29:08Z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0x0101006A5200647F466340B38792547CB20F3E</vt:lpwstr>
  </property>
</Properties>
</file>