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1"/>
  </p:notesMasterIdLst>
  <p:sldIdLst>
    <p:sldId id="288" r:id="rId6"/>
    <p:sldId id="258" r:id="rId7"/>
    <p:sldId id="324" r:id="rId8"/>
    <p:sldId id="325" r:id="rId9"/>
    <p:sldId id="327" r:id="rId10"/>
    <p:sldId id="314" r:id="rId11"/>
    <p:sldId id="318" r:id="rId12"/>
    <p:sldId id="321" r:id="rId13"/>
    <p:sldId id="308" r:id="rId14"/>
    <p:sldId id="326" r:id="rId15"/>
    <p:sldId id="319" r:id="rId16"/>
    <p:sldId id="323" r:id="rId17"/>
    <p:sldId id="328" r:id="rId18"/>
    <p:sldId id="309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FF00"/>
    <a:srgbClr val="000000"/>
    <a:srgbClr val="4F81BD"/>
    <a:srgbClr val="E9EDF4"/>
    <a:srgbClr val="FAC090"/>
    <a:srgbClr val="558ED5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28AF1-2B08-AE20-C4E0-14A2E07C923B}" v="5" dt="2022-05-03T18:42:43.063"/>
    <p1510:client id="{FC61DB93-E789-4E39-BDB7-2E11C829701B}" v="390" dt="2022-05-03T15:04:31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Falchetto" userId="S::gloria.falchetto_gmail.com#ext#@eurofusionpilot.onmicrosoft.com::6db4edd4-9c18-4362-92dc-42a37d37f423" providerId="AD" clId="Web-{8A228AF1-2B08-AE20-C4E0-14A2E07C923B}"/>
    <pc:docChg chg="modSld">
      <pc:chgData name="Gloria Falchetto" userId="S::gloria.falchetto_gmail.com#ext#@eurofusionpilot.onmicrosoft.com::6db4edd4-9c18-4362-92dc-42a37d37f423" providerId="AD" clId="Web-{8A228AF1-2B08-AE20-C4E0-14A2E07C923B}" dt="2022-05-03T18:42:43.063" v="2" actId="20577"/>
      <pc:docMkLst>
        <pc:docMk/>
      </pc:docMkLst>
      <pc:sldChg chg="modSp">
        <pc:chgData name="Gloria Falchetto" userId="S::gloria.falchetto_gmail.com#ext#@eurofusionpilot.onmicrosoft.com::6db4edd4-9c18-4362-92dc-42a37d37f423" providerId="AD" clId="Web-{8A228AF1-2B08-AE20-C4E0-14A2E07C923B}" dt="2022-05-03T18:42:43.063" v="2" actId="20577"/>
        <pc:sldMkLst>
          <pc:docMk/>
          <pc:sldMk cId="1214297046" sldId="258"/>
        </pc:sldMkLst>
        <pc:spChg chg="mod">
          <ac:chgData name="Gloria Falchetto" userId="S::gloria.falchetto_gmail.com#ext#@eurofusionpilot.onmicrosoft.com::6db4edd4-9c18-4362-92dc-42a37d37f423" providerId="AD" clId="Web-{8A228AF1-2B08-AE20-C4E0-14A2E07C923B}" dt="2022-05-03T18:42:43.063" v="2" actId="20577"/>
          <ac:spMkLst>
            <pc:docMk/>
            <pc:sldMk cId="1214297046" sldId="258"/>
            <ac:spMk id="7" creationId="{00000000-0000-0000-0000-000000000000}"/>
          </ac:spMkLst>
        </pc:spChg>
      </pc:sldChg>
      <pc:sldChg chg="addSp">
        <pc:chgData name="Gloria Falchetto" userId="S::gloria.falchetto_gmail.com#ext#@eurofusionpilot.onmicrosoft.com::6db4edd4-9c18-4362-92dc-42a37d37f423" providerId="AD" clId="Web-{8A228AF1-2B08-AE20-C4E0-14A2E07C923B}" dt="2022-05-03T18:41:45.031" v="0"/>
        <pc:sldMkLst>
          <pc:docMk/>
          <pc:sldMk cId="3950600921" sldId="288"/>
        </pc:sldMkLst>
        <pc:spChg chg="add">
          <ac:chgData name="Gloria Falchetto" userId="S::gloria.falchetto_gmail.com#ext#@eurofusionpilot.onmicrosoft.com::6db4edd4-9c18-4362-92dc-42a37d37f423" providerId="AD" clId="Web-{8A228AF1-2B08-AE20-C4E0-14A2E07C923B}" dt="2022-05-03T18:41:45.031" v="0"/>
          <ac:spMkLst>
            <pc:docMk/>
            <pc:sldMk cId="3950600921" sldId="288"/>
            <ac:spMk id="4" creationId="{1BB6E1F6-43F1-90BF-894F-2E2CA7921184}"/>
          </ac:spMkLst>
        </pc:spChg>
      </pc:sldChg>
    </pc:docChg>
  </pc:docChgLst>
  <pc:docChgLst>
    <pc:chgData name="Gloria Falchetto" userId="S::gloria.falchetto_gmail.com#ext#@eurofusionpilot.onmicrosoft.com::6db4edd4-9c18-4362-92dc-42a37d37f423" providerId="AD" clId="Web-{FC61DB93-E789-4E39-BDB7-2E11C829701B}"/>
    <pc:docChg chg="modSld">
      <pc:chgData name="Gloria Falchetto" userId="S::gloria.falchetto_gmail.com#ext#@eurofusionpilot.onmicrosoft.com::6db4edd4-9c18-4362-92dc-42a37d37f423" providerId="AD" clId="Web-{FC61DB93-E789-4E39-BDB7-2E11C829701B}" dt="2022-05-03T15:04:31.669" v="299"/>
      <pc:docMkLst>
        <pc:docMk/>
      </pc:docMkLst>
      <pc:sldChg chg="addSp delSp modSp">
        <pc:chgData name="Gloria Falchetto" userId="S::gloria.falchetto_gmail.com#ext#@eurofusionpilot.onmicrosoft.com::6db4edd4-9c18-4362-92dc-42a37d37f423" providerId="AD" clId="Web-{FC61DB93-E789-4E39-BDB7-2E11C829701B}" dt="2022-05-03T13:36:22.650" v="81" actId="20577"/>
        <pc:sldMkLst>
          <pc:docMk/>
          <pc:sldMk cId="1214297046" sldId="258"/>
        </pc:sldMkLst>
        <pc:spChg chg="add mod">
          <ac:chgData name="Gloria Falchetto" userId="S::gloria.falchetto_gmail.com#ext#@eurofusionpilot.onmicrosoft.com::6db4edd4-9c18-4362-92dc-42a37d37f423" providerId="AD" clId="Web-{FC61DB93-E789-4E39-BDB7-2E11C829701B}" dt="2022-05-03T13:35:23.056" v="75" actId="14100"/>
          <ac:spMkLst>
            <pc:docMk/>
            <pc:sldMk cId="1214297046" sldId="258"/>
            <ac:spMk id="6" creationId="{9982B22F-A85F-E5B5-50B0-36D56B7E89CC}"/>
          </ac:spMkLst>
        </pc:spChg>
        <pc:spChg chg="add del mod">
          <ac:chgData name="Gloria Falchetto" userId="S::gloria.falchetto_gmail.com#ext#@eurofusionpilot.onmicrosoft.com::6db4edd4-9c18-4362-92dc-42a37d37f423" providerId="AD" clId="Web-{FC61DB93-E789-4E39-BDB7-2E11C829701B}" dt="2022-05-03T13:31:39.382" v="58" actId="1076"/>
          <ac:spMkLst>
            <pc:docMk/>
            <pc:sldMk cId="1214297046" sldId="258"/>
            <ac:spMk id="7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36:22.650" v="81" actId="20577"/>
          <ac:spMkLst>
            <pc:docMk/>
            <pc:sldMk cId="1214297046" sldId="258"/>
            <ac:spMk id="10" creationId="{00000000-0000-0000-0000-000000000000}"/>
          </ac:spMkLst>
        </pc:spChg>
        <pc:picChg chg="add mod">
          <ac:chgData name="Gloria Falchetto" userId="S::gloria.falchetto_gmail.com#ext#@eurofusionpilot.onmicrosoft.com::6db4edd4-9c18-4362-92dc-42a37d37f423" providerId="AD" clId="Web-{FC61DB93-E789-4E39-BDB7-2E11C829701B}" dt="2022-05-03T13:31:27.054" v="54" actId="1076"/>
          <ac:picMkLst>
            <pc:docMk/>
            <pc:sldMk cId="1214297046" sldId="258"/>
            <ac:picMk id="2" creationId="{508047AC-DEF0-B80A-29A0-375828F00921}"/>
          </ac:picMkLst>
        </pc:picChg>
        <pc:picChg chg="del">
          <ac:chgData name="Gloria Falchetto" userId="S::gloria.falchetto_gmail.com#ext#@eurofusionpilot.onmicrosoft.com::6db4edd4-9c18-4362-92dc-42a37d37f423" providerId="AD" clId="Web-{FC61DB93-E789-4E39-BDB7-2E11C829701B}" dt="2022-05-03T13:20:52.487" v="0"/>
          <ac:picMkLst>
            <pc:docMk/>
            <pc:sldMk cId="1214297046" sldId="258"/>
            <ac:picMk id="3" creationId="{00000000-0000-0000-0000-000000000000}"/>
          </ac:picMkLst>
        </pc:pic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4:58:02.868" v="230"/>
        <pc:sldMkLst>
          <pc:docMk/>
          <pc:sldMk cId="1067615678" sldId="308"/>
        </pc:sldMkLst>
        <pc:graphicFrameChg chg="mod modGraphic">
          <ac:chgData name="Gloria Falchetto" userId="S::gloria.falchetto_gmail.com#ext#@eurofusionpilot.onmicrosoft.com::6db4edd4-9c18-4362-92dc-42a37d37f423" providerId="AD" clId="Web-{FC61DB93-E789-4E39-BDB7-2E11C829701B}" dt="2022-05-03T14:58:02.868" v="230"/>
          <ac:graphicFrameMkLst>
            <pc:docMk/>
            <pc:sldMk cId="1067615678" sldId="308"/>
            <ac:graphicFrameMk id="6" creationId="{00000000-0000-0000-0000-000000000000}"/>
          </ac:graphicFrameMkLst>
        </pc:graphicFrameChg>
      </pc:sldChg>
      <pc:sldChg chg="addSp modSp">
        <pc:chgData name="Gloria Falchetto" userId="S::gloria.falchetto_gmail.com#ext#@eurofusionpilot.onmicrosoft.com::6db4edd4-9c18-4362-92dc-42a37d37f423" providerId="AD" clId="Web-{FC61DB93-E789-4E39-BDB7-2E11C829701B}" dt="2022-05-03T15:04:20.544" v="297" actId="20577"/>
        <pc:sldMkLst>
          <pc:docMk/>
          <pc:sldMk cId="3839621426" sldId="314"/>
        </pc:sldMkLst>
        <pc:spChg chg="mod">
          <ac:chgData name="Gloria Falchetto" userId="S::gloria.falchetto_gmail.com#ext#@eurofusionpilot.onmicrosoft.com::6db4edd4-9c18-4362-92dc-42a37d37f423" providerId="AD" clId="Web-{FC61DB93-E789-4E39-BDB7-2E11C829701B}" dt="2022-05-03T15:04:20.544" v="297" actId="20577"/>
          <ac:spMkLst>
            <pc:docMk/>
            <pc:sldMk cId="3839621426" sldId="314"/>
            <ac:spMk id="3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40:05.323" v="135" actId="1076"/>
          <ac:spMkLst>
            <pc:docMk/>
            <pc:sldMk cId="3839621426" sldId="314"/>
            <ac:spMk id="6" creationId="{00000000-0000-0000-0000-000000000000}"/>
          </ac:spMkLst>
        </pc:spChg>
        <pc:spChg chg="add mod">
          <ac:chgData name="Gloria Falchetto" userId="S::gloria.falchetto_gmail.com#ext#@eurofusionpilot.onmicrosoft.com::6db4edd4-9c18-4362-92dc-42a37d37f423" providerId="AD" clId="Web-{FC61DB93-E789-4E39-BDB7-2E11C829701B}" dt="2022-05-03T13:39:01.932" v="128" actId="1076"/>
          <ac:spMkLst>
            <pc:docMk/>
            <pc:sldMk cId="3839621426" sldId="314"/>
            <ac:spMk id="7" creationId="{FF7DE13B-5C12-9B21-7904-DF6EA7F52993}"/>
          </ac:spMkLst>
        </pc:sp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5:03:09.590" v="272" actId="1076"/>
        <pc:sldMkLst>
          <pc:docMk/>
          <pc:sldMk cId="261960513" sldId="318"/>
        </pc:sldMkLst>
        <pc:spChg chg="mod">
          <ac:chgData name="Gloria Falchetto" userId="S::gloria.falchetto_gmail.com#ext#@eurofusionpilot.onmicrosoft.com::6db4edd4-9c18-4362-92dc-42a37d37f423" providerId="AD" clId="Web-{FC61DB93-E789-4E39-BDB7-2E11C829701B}" dt="2022-05-03T13:28:28.521" v="39"/>
          <ac:spMkLst>
            <pc:docMk/>
            <pc:sldMk cId="261960513" sldId="318"/>
            <ac:spMk id="6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5:03:09.590" v="272" actId="1076"/>
          <ac:spMkLst>
            <pc:docMk/>
            <pc:sldMk cId="261960513" sldId="318"/>
            <ac:spMk id="7" creationId="{00000000-0000-0000-0000-000000000000}"/>
          </ac:spMkLst>
        </pc:sp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3:29:28.584" v="47"/>
        <pc:sldMkLst>
          <pc:docMk/>
          <pc:sldMk cId="2076637952" sldId="319"/>
        </pc:sldMkLst>
        <pc:spChg chg="mod">
          <ac:chgData name="Gloria Falchetto" userId="S::gloria.falchetto_gmail.com#ext#@eurofusionpilot.onmicrosoft.com::6db4edd4-9c18-4362-92dc-42a37d37f423" providerId="AD" clId="Web-{FC61DB93-E789-4E39-BDB7-2E11C829701B}" dt="2022-05-03T13:28:47.646" v="40" actId="20577"/>
          <ac:spMkLst>
            <pc:docMk/>
            <pc:sldMk cId="2076637952" sldId="319"/>
            <ac:spMk id="2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29:28.584" v="47"/>
          <ac:spMkLst>
            <pc:docMk/>
            <pc:sldMk cId="2076637952" sldId="319"/>
            <ac:spMk id="10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29:25.272" v="46"/>
          <ac:spMkLst>
            <pc:docMk/>
            <pc:sldMk cId="2076637952" sldId="319"/>
            <ac:spMk id="19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29:18.584" v="44" actId="1076"/>
          <ac:spMkLst>
            <pc:docMk/>
            <pc:sldMk cId="2076637952" sldId="319"/>
            <ac:spMk id="20" creationId="{00000000-0000-0000-0000-000000000000}"/>
          </ac:spMkLst>
        </pc:spChg>
        <pc:spChg chg="mod">
          <ac:chgData name="Gloria Falchetto" userId="S::gloria.falchetto_gmail.com#ext#@eurofusionpilot.onmicrosoft.com::6db4edd4-9c18-4362-92dc-42a37d37f423" providerId="AD" clId="Web-{FC61DB93-E789-4E39-BDB7-2E11C829701B}" dt="2022-05-03T13:29:21.412" v="45" actId="1076"/>
          <ac:spMkLst>
            <pc:docMk/>
            <pc:sldMk cId="2076637952" sldId="319"/>
            <ac:spMk id="21" creationId="{00000000-0000-0000-0000-000000000000}"/>
          </ac:spMkLst>
        </pc:spChg>
        <pc:picChg chg="mod">
          <ac:chgData name="Gloria Falchetto" userId="S::gloria.falchetto_gmail.com#ext#@eurofusionpilot.onmicrosoft.com::6db4edd4-9c18-4362-92dc-42a37d37f423" providerId="AD" clId="Web-{FC61DB93-E789-4E39-BDB7-2E11C829701B}" dt="2022-05-03T13:28:59.709" v="42" actId="14100"/>
          <ac:picMkLst>
            <pc:docMk/>
            <pc:sldMk cId="2076637952" sldId="319"/>
            <ac:picMk id="6" creationId="{00000000-0000-0000-0000-000000000000}"/>
          </ac:picMkLst>
        </pc:pic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3:30:50.163" v="52" actId="1076"/>
        <pc:sldMkLst>
          <pc:docMk/>
          <pc:sldMk cId="1875754857" sldId="321"/>
        </pc:sldMkLst>
        <pc:spChg chg="mod">
          <ac:chgData name="Gloria Falchetto" userId="S::gloria.falchetto_gmail.com#ext#@eurofusionpilot.onmicrosoft.com::6db4edd4-9c18-4362-92dc-42a37d37f423" providerId="AD" clId="Web-{FC61DB93-E789-4E39-BDB7-2E11C829701B}" dt="2022-05-03T13:30:50.163" v="52" actId="1076"/>
          <ac:spMkLst>
            <pc:docMk/>
            <pc:sldMk cId="1875754857" sldId="321"/>
            <ac:spMk id="8" creationId="{00000000-0000-0000-0000-000000000000}"/>
          </ac:spMkLst>
        </pc:sp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5:01:04.198" v="271" actId="1076"/>
        <pc:sldMkLst>
          <pc:docMk/>
          <pc:sldMk cId="828253883" sldId="322"/>
        </pc:sldMkLst>
        <pc:graphicFrameChg chg="mod modGraphic">
          <ac:chgData name="Gloria Falchetto" userId="S::gloria.falchetto_gmail.com#ext#@eurofusionpilot.onmicrosoft.com::6db4edd4-9c18-4362-92dc-42a37d37f423" providerId="AD" clId="Web-{FC61DB93-E789-4E39-BDB7-2E11C829701B}" dt="2022-05-03T15:01:04.198" v="271" actId="1076"/>
          <ac:graphicFrameMkLst>
            <pc:docMk/>
            <pc:sldMk cId="828253883" sldId="322"/>
            <ac:graphicFrameMk id="6" creationId="{00000000-0000-0000-0000-000000000000}"/>
          </ac:graphicFrameMkLst>
        </pc:graphicFrameChg>
      </pc:sldChg>
      <pc:sldChg chg="modSp">
        <pc:chgData name="Gloria Falchetto" userId="S::gloria.falchetto_gmail.com#ext#@eurofusionpilot.onmicrosoft.com::6db4edd4-9c18-4362-92dc-42a37d37f423" providerId="AD" clId="Web-{FC61DB93-E789-4E39-BDB7-2E11C829701B}" dt="2022-05-03T15:04:31.669" v="299"/>
        <pc:sldMkLst>
          <pc:docMk/>
          <pc:sldMk cId="973229795" sldId="323"/>
        </pc:sldMkLst>
        <pc:spChg chg="mod">
          <ac:chgData name="Gloria Falchetto" userId="S::gloria.falchetto_gmail.com#ext#@eurofusionpilot.onmicrosoft.com::6db4edd4-9c18-4362-92dc-42a37d37f423" providerId="AD" clId="Web-{FC61DB93-E789-4E39-BDB7-2E11C829701B}" dt="2022-05-03T13:41:37.949" v="144" actId="1076"/>
          <ac:spMkLst>
            <pc:docMk/>
            <pc:sldMk cId="973229795" sldId="323"/>
            <ac:spMk id="7" creationId="{00000000-0000-0000-0000-000000000000}"/>
          </ac:spMkLst>
        </pc:spChg>
        <pc:graphicFrameChg chg="mod modGraphic">
          <ac:chgData name="Gloria Falchetto" userId="S::gloria.falchetto_gmail.com#ext#@eurofusionpilot.onmicrosoft.com::6db4edd4-9c18-4362-92dc-42a37d37f423" providerId="AD" clId="Web-{FC61DB93-E789-4E39-BDB7-2E11C829701B}" dt="2022-05-03T15:04:31.669" v="299"/>
          <ac:graphicFrameMkLst>
            <pc:docMk/>
            <pc:sldMk cId="973229795" sldId="323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F60A-F8E5-4A5B-BB41-9D34B83CF6C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C6DC-00E4-49C4-AFEC-05D1737316C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9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AD0C84-AC27-44FF-A245-DEF0C09BE5E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96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8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ongoing tasks under the “code management and modelling” area coordinated by Gloria Falchetto within EU project WPSA aiming at supporting JT-60SA scientific exploitation were presented. </a:t>
            </a:r>
          </a:p>
          <a:p>
            <a:r>
              <a:rPr lang="en-US"/>
              <a:t>On the one side, the development of operation related simulation tools such as the discharge simulator: first METIS CREATE-NL strong coupling has been achieved, although unstable in transient phases,  hence an improved coupling method between FBE-transport codes (NICE/METIS) is being implemented. </a:t>
            </a:r>
          </a:p>
          <a:p>
            <a:r>
              <a:rPr lang="en-US"/>
              <a:t>On the other hand, ongoing modelling focused at addressing initial research phase scenarios: successful Scenario 2 ramp-up modelling with JINTRAC; SOLPS-ITER grid sensitivity study in pure D case assessing suitable reference resolution for benchmarking with SONIC; gyrokinetic Energetic Particle stability analysis (LIGKA) aiming at automated application of the EP workflow to the assessment of EP-stability in ramp-up and steady-state plasmas; non-linear MHD modelling of pellet triggered ELMS (JOREK) in Scenario 4 with reduced pedestal pressure (40kPa);  computations preparing for validation of disruption modelling tools (CARMA0NL-CARIDDI) on JT-60SA mechanical data; and, finally, newly started task on simulations of energy deposited by runaway electrons (FLUKA) on PFC.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ongoing tasks under the “code management and modelling” area coordinated by Gloria Falchetto within EU project WPSA aiming at supporting JT-60SA scientific exploitation were presented. </a:t>
            </a:r>
          </a:p>
          <a:p>
            <a:r>
              <a:rPr lang="en-US"/>
              <a:t>On the one side, the development of operation related simulation tools such as the discharge simulator: first METIS CREATE-NL strong coupling has been achieved, although unstable in transient phases,  hence an improved coupling method between FBE-transport codes (NICE/METIS) is being implemented. </a:t>
            </a:r>
          </a:p>
          <a:p>
            <a:r>
              <a:rPr lang="en-US"/>
              <a:t>On the other hand, ongoing modelling focused at addressing initial research phase scenarios: successful Scenario 2 ramp-up modelling with JINTRAC; SOLPS-ITER grid sensitivity study in pure D case assessing suitable reference resolution for benchmarking with SONIC; gyrokinetic Energetic Particle stability analysis (LIGKA) aiming at automated application of the EP workflow to the assessment of EP-stability in ramp-up and steady-state plasmas; non-linear MHD modelling of pellet triggered ELMS (JOREK) in Scenario 4 with reduced pedestal pressure (40kPa);  computations preparing for validation of disruption modelling tools (CARMA0NL-CARIDDI) on JT-60SA mechanical data; and, finally, newly started task on simulations of energy deposited by runaway electrons (FLUKA) on PFC.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C6DC-00E4-49C4-AFEC-05D1737316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2625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8" y="5691687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7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"/>
          <p:cNvSpPr/>
          <p:nvPr/>
        </p:nvSpPr>
        <p:spPr>
          <a:xfrm>
            <a:off x="-10717" y="803674"/>
            <a:ext cx="91440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03" name="ipp_logo_color.jpg" descr="ipp_logo_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8" y="-512"/>
            <a:ext cx="673187" cy="79687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0829" y="6490832"/>
            <a:ext cx="185442" cy="255588"/>
          </a:xfrm>
          <a:prstGeom prst="rect">
            <a:avLst/>
          </a:prstGeom>
        </p:spPr>
        <p:txBody>
          <a:bodyPr lIns="71437" tIns="71437" rIns="71437" bIns="71437"/>
          <a:lstStyle>
            <a:lvl1pPr defTabSz="308074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205" name="RCM 2021"/>
          <p:cNvSpPr txBox="1"/>
          <p:nvPr/>
        </p:nvSpPr>
        <p:spPr>
          <a:xfrm>
            <a:off x="4375718" y="6637993"/>
            <a:ext cx="562254" cy="18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825"/>
              <a:t>RCM 2021</a:t>
            </a:r>
          </a:p>
        </p:txBody>
      </p:sp>
    </p:spTree>
    <p:extLst>
      <p:ext uri="{BB962C8B-B14F-4D97-AF65-F5344CB8AC3E}">
        <p14:creationId xmlns:p14="http://schemas.microsoft.com/office/powerpoint/2010/main" val="264096062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35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0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307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5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90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9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10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3912" y="69851"/>
            <a:ext cx="6326258" cy="5413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0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6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3476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67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0" indent="0">
              <a:buFontTx/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500">
                <a:latin typeface="+mj-lt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350">
                <a:latin typeface="+mj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5" y="6545241"/>
            <a:ext cx="8240228" cy="268139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G Falchetto - WPSA General Science Meeting - 4/05/2022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0" y="11663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03817"/>
            <a:ext cx="11191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436" y="6484148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10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04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2" y="52389"/>
            <a:ext cx="2043113" cy="6184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5" y="52389"/>
            <a:ext cx="5976937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6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41"/>
            <a:ext cx="7543800" cy="262459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G Falchetto - WPSA General Science Meeting - 4/05/2022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0" y="11663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" y="6511930"/>
            <a:ext cx="11191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4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45" r="1" b="18977"/>
          <a:stretch/>
        </p:blipFill>
        <p:spPr>
          <a:xfrm>
            <a:off x="4553146" y="2637"/>
            <a:ext cx="4590854" cy="68618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886" y="2348880"/>
            <a:ext cx="4060597" cy="1296144"/>
          </a:xfrm>
        </p:spPr>
        <p:txBody>
          <a:bodyPr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Test title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9" y="-457199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30"/>
          <a:stretch/>
        </p:blipFill>
        <p:spPr>
          <a:xfrm>
            <a:off x="0" y="219460"/>
            <a:ext cx="9144000" cy="52103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262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" name="Picture 21" descr="http://betelgeuse.intra.cea.fr:8080/alfresco/cd/d/workspace/SpacesStore/c6532889-d614-4779-b42b-863c45f7eb89/CEA_logo_quadri-sur-fond-rou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5" y="5728199"/>
            <a:ext cx="1003544" cy="8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69" y="5815096"/>
            <a:ext cx="2215299" cy="61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2"/>
          <p:cNvGrpSpPr/>
          <p:nvPr userDrawn="1"/>
        </p:nvGrpSpPr>
        <p:grpSpPr>
          <a:xfrm>
            <a:off x="5292082" y="5805264"/>
            <a:ext cx="3610184" cy="648072"/>
            <a:chOff x="18230283" y="40396912"/>
            <a:chExt cx="9924896" cy="178164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3128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24" descr="EuropeanFlag-stars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37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45" r="1" b="18977"/>
          <a:stretch/>
        </p:blipFill>
        <p:spPr>
          <a:xfrm>
            <a:off x="4553146" y="2637"/>
            <a:ext cx="4590854" cy="68618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886" y="2348880"/>
            <a:ext cx="4060597" cy="1296144"/>
          </a:xfrm>
        </p:spPr>
        <p:txBody>
          <a:bodyPr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Test title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9" y="-457199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1482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 Falchetto - WPSA General Science Meeting - 4/05/2022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239-1D3C-4340-8594-8B7870A1C59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787399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280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1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95786"/>
            <a:ext cx="489652" cy="5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44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G Falchetto - WPSA General Science Meeting - 4/05/2022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2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83974" y="41275"/>
            <a:ext cx="6331226" cy="5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grpSp>
        <p:nvGrpSpPr>
          <p:cNvPr id="8" name="図形グループ 10"/>
          <p:cNvGrpSpPr>
            <a:grpSpLocks/>
          </p:cNvGrpSpPr>
          <p:nvPr userDrawn="1"/>
        </p:nvGrpSpPr>
        <p:grpSpPr bwMode="auto">
          <a:xfrm>
            <a:off x="0" y="651013"/>
            <a:ext cx="9016448" cy="163996"/>
            <a:chOff x="0" y="727954"/>
            <a:chExt cx="9829800" cy="1397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4" name="Picture 10" descr="logo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75816" y="96210"/>
            <a:ext cx="1640632" cy="4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9"/>
          <p:cNvSpPr txBox="1">
            <a:spLocks noGrp="1"/>
          </p:cNvSpPr>
          <p:nvPr userDrawn="1"/>
        </p:nvSpPr>
        <p:spPr bwMode="auto">
          <a:xfrm>
            <a:off x="367748" y="6492875"/>
            <a:ext cx="75090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1st JT-60SA ETCM	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       Research Unit review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	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             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   G. GIRUZZI &amp; M. YOSHIDA  |  25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Apr.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2022</a:t>
            </a:r>
          </a:p>
        </p:txBody>
      </p:sp>
      <p:sp>
        <p:nvSpPr>
          <p:cNvPr id="15" name="Espace réservé du numéro de diapositive 8"/>
          <p:cNvSpPr txBox="1">
            <a:spLocks noGrp="1"/>
          </p:cNvSpPr>
          <p:nvPr userDrawn="1"/>
        </p:nvSpPr>
        <p:spPr bwMode="auto">
          <a:xfrm>
            <a:off x="7876761" y="6492874"/>
            <a:ext cx="12017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|  PAGE </a:t>
            </a:r>
            <a:fld id="{3CA59D44-1796-4223-BCE1-B06A40B30F21}" type="slidenum">
              <a:rPr lang="fr-FR" sz="1200" smtClean="0">
                <a:solidFill>
                  <a:srgbClr val="666666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200" smtClean="0">
              <a:solidFill>
                <a:srgbClr val="6666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ro-fusion.org/wiki/WPSA:_Code_Management_and_Simul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20" y="2403744"/>
            <a:ext cx="7998656" cy="1296144"/>
          </a:xfrm>
        </p:spPr>
        <p:txBody>
          <a:bodyPr/>
          <a:lstStyle/>
          <a:p>
            <a:r>
              <a:rPr lang="en-US" sz="2400" dirty="0"/>
              <a:t>WPSA </a:t>
            </a:r>
            <a:r>
              <a:rPr lang="en-US" sz="2400" dirty="0" smtClean="0"/>
              <a:t>CM – Modelling Session </a:t>
            </a:r>
            <a:r>
              <a:rPr lang="en-US" sz="2400" dirty="0" err="1" smtClean="0"/>
              <a:t>Inroduction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183368"/>
            <a:ext cx="8748464" cy="790968"/>
          </a:xfrm>
        </p:spPr>
        <p:txBody>
          <a:bodyPr>
            <a:normAutofit/>
          </a:bodyPr>
          <a:lstStyle/>
          <a:p>
            <a:r>
              <a:rPr lang="en-GB" sz="2000"/>
              <a:t>WPSA Code Management &amp; Simulation Area Coordinator: </a:t>
            </a:r>
          </a:p>
          <a:p>
            <a:r>
              <a:rPr lang="en-GB" sz="2000"/>
              <a:t>G. Falchetto   CEA, IRFM (France)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BB6E1F6-43F1-90BF-894F-2E2CA7921184}"/>
              </a:ext>
            </a:extLst>
          </p:cNvPr>
          <p:cNvSpPr txBox="1"/>
          <p:nvPr/>
        </p:nvSpPr>
        <p:spPr>
          <a:xfrm>
            <a:off x="527381" y="3356992"/>
            <a:ext cx="377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j-lt"/>
                <a:cs typeface="Arial" panose="020B0604020202020204" pitchFamily="34" charset="0"/>
              </a:rPr>
              <a:t>WPSA General Meeting, 4-6 May 2022</a:t>
            </a:r>
          </a:p>
        </p:txBody>
      </p:sp>
    </p:spTree>
    <p:extLst>
      <p:ext uri="{BB962C8B-B14F-4D97-AF65-F5344CB8AC3E}">
        <p14:creationId xmlns:p14="http://schemas.microsoft.com/office/powerpoint/2010/main" val="395060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475671"/>
              </p:ext>
            </p:extLst>
          </p:nvPr>
        </p:nvGraphicFramePr>
        <p:xfrm>
          <a:off x="146430" y="770530"/>
          <a:ext cx="8932323" cy="350892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6908">
                  <a:extLst>
                    <a:ext uri="{9D8B030D-6E8A-4147-A177-3AD203B41FA5}">
                      <a16:colId xmlns:a16="http://schemas.microsoft.com/office/drawing/2014/main" val="1193375334"/>
                    </a:ext>
                  </a:extLst>
                </a:gridCol>
                <a:gridCol w="5727469">
                  <a:extLst>
                    <a:ext uri="{9D8B030D-6E8A-4147-A177-3AD203B41FA5}">
                      <a16:colId xmlns:a16="http://schemas.microsoft.com/office/drawing/2014/main" val="552499959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2444610441"/>
                    </a:ext>
                  </a:extLst>
                </a:gridCol>
              </a:tblGrid>
              <a:tr h="2898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+mn-lt"/>
                        </a:rPr>
                        <a:t>TOPIC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 err="1">
                          <a:effectLst/>
                          <a:latin typeface="+mn-lt"/>
                        </a:rPr>
                        <a:t>Deliverable</a:t>
                      </a:r>
                      <a:r>
                        <a:rPr lang="fr-FR" sz="1800" u="none" strike="noStrike">
                          <a:effectLst/>
                          <a:latin typeface="+mn-lt"/>
                        </a:rPr>
                        <a:t> 2022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>
                          <a:effectLst/>
                          <a:latin typeface="+mn-lt"/>
                        </a:rPr>
                        <a:t>Del </a:t>
                      </a:r>
                      <a:r>
                        <a:rPr lang="fr-FR" sz="1800" u="none" strike="noStrike" err="1">
                          <a:effectLst/>
                          <a:latin typeface="+mn-lt"/>
                        </a:rPr>
                        <a:t>Owner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6318390"/>
                  </a:ext>
                </a:extLst>
              </a:tr>
              <a:tr h="405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Energetic Particle modelling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Demonstration of automated application of the EP workflow to the assessment of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EP-stability in ramp-up and steady state plasmas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36000" marR="36000" marT="76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Lauber </a:t>
                      </a:r>
                    </a:p>
                    <a:p>
                      <a:pPr algn="ctr" fontAlgn="t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(IPP-Garching)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756"/>
                  </a:ext>
                </a:extLst>
              </a:tr>
              <a:tr h="405566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 ASCOT distribution function for beam ions </a:t>
                      </a:r>
                    </a:p>
                  </a:txBody>
                  <a:tcPr marL="36000" marR="36000" marT="76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Snicker (VTT)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16927"/>
                  </a:ext>
                </a:extLst>
              </a:tr>
              <a:tr h="405566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Analysis of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linear AE stability of initial research phase (H,D) scenarios</a:t>
                      </a:r>
                    </a:p>
                  </a:txBody>
                  <a:tcPr marL="36000" marR="36000" marT="76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Coelho (IST)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05573"/>
                  </a:ext>
                </a:extLst>
              </a:tr>
              <a:tr h="405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MHD and control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MHD stability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chain deployed to users</a:t>
                      </a:r>
                    </a:p>
                  </a:txBody>
                  <a:tcPr marL="36000" marR="36000" marT="76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Coelho (IST)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68839"/>
                  </a:ext>
                </a:extLst>
              </a:tr>
              <a:tr h="405566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of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CarMa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 model in state-space representation for developing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RWM control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simulation and test controller concepts</a:t>
                      </a:r>
                    </a:p>
                  </a:txBody>
                  <a:tcPr marL="36000" marR="36000" marT="76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L Pigatto </a:t>
                      </a: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et al </a:t>
                      </a:r>
                      <a:endParaRPr lang="en-US" sz="1600" b="0" i="1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(ENEA RXF)</a:t>
                      </a:r>
                      <a:endParaRPr lang="en-US" sz="1600" b="0" i="1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876"/>
                  </a:ext>
                </a:extLst>
              </a:tr>
              <a:tr h="4055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Pedestal</a:t>
                      </a:r>
                      <a:r>
                        <a:rPr lang="fr-F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fr-FR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Report/publication on 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JOREK) modelling of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pellet injection in self-consistently evolving pedestal profile</a:t>
                      </a:r>
                      <a:endParaRPr lang="en-US"/>
                    </a:p>
                  </a:txBody>
                  <a:tcPr marL="36000" marR="36000" marT="76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Futatani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(CIEMAT UPC)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07913"/>
                  </a:ext>
                </a:extLst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1492" y="123545"/>
            <a:ext cx="8026400" cy="457200"/>
          </a:xfrm>
        </p:spPr>
        <p:txBody>
          <a:bodyPr/>
          <a:lstStyle/>
          <a:p>
            <a:r>
              <a:rPr lang="fr-FR" sz="2800" dirty="0"/>
              <a:t>WPSA.CM </a:t>
            </a:r>
            <a:r>
              <a:rPr lang="fr-FR" sz="2800" dirty="0" err="1"/>
              <a:t>Modelling</a:t>
            </a:r>
            <a:r>
              <a:rPr lang="fr-FR" sz="2800" dirty="0"/>
              <a:t> </a:t>
            </a:r>
            <a:r>
              <a:rPr lang="fr-FR" sz="2800" dirty="0" err="1" smtClean="0"/>
              <a:t>Tasks</a:t>
            </a:r>
            <a:r>
              <a:rPr lang="fr-FR" sz="2800" dirty="0"/>
              <a:t> </a:t>
            </a:r>
            <a:r>
              <a:rPr lang="fr-FR" sz="2800" dirty="0" err="1" smtClean="0"/>
              <a:t>deliverables</a:t>
            </a:r>
            <a:r>
              <a:rPr lang="fr-FR" sz="2800" dirty="0" smtClean="0"/>
              <a:t> </a:t>
            </a:r>
            <a:r>
              <a:rPr lang="fr-FR" sz="2800" dirty="0"/>
              <a:t>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86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5240"/>
            <a:ext cx="8330184" cy="457200"/>
          </a:xfrm>
        </p:spPr>
        <p:txBody>
          <a:bodyPr/>
          <a:lstStyle/>
          <a:p>
            <a:r>
              <a:rPr lang="fr-FR" sz="2800" dirty="0">
                <a:latin typeface="Arial"/>
                <a:cs typeface="Arial"/>
              </a:rPr>
              <a:t>WPSA CM </a:t>
            </a:r>
            <a:r>
              <a:rPr lang="fr-FR" sz="2800" dirty="0" smtClean="0">
                <a:latin typeface="Arial"/>
                <a:cs typeface="Arial"/>
              </a:rPr>
              <a:t>- </a:t>
            </a:r>
            <a:r>
              <a:rPr lang="fr-FR" sz="2800" dirty="0" err="1" smtClean="0">
                <a:latin typeface="Arial"/>
                <a:cs typeface="Arial"/>
              </a:rPr>
              <a:t>Modelling</a:t>
            </a:r>
            <a:r>
              <a:rPr lang="fr-FR" sz="2800" dirty="0" smtClean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support to </a:t>
            </a:r>
            <a:r>
              <a:rPr lang="fr-FR" sz="2800" dirty="0" smtClean="0">
                <a:latin typeface="Arial"/>
                <a:cs typeface="Arial"/>
              </a:rPr>
              <a:t>diagnostics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854" y="735518"/>
            <a:ext cx="7411027" cy="174306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15h30 </a:t>
            </a:r>
            <a:r>
              <a:rPr lang="fr-FR" sz="2000" b="1" dirty="0"/>
              <a:t>– 16h30 </a:t>
            </a:r>
            <a:r>
              <a:rPr lang="fr-FR" sz="2000" b="1" dirty="0" err="1"/>
              <a:t>Modelling</a:t>
            </a:r>
            <a:r>
              <a:rPr lang="fr-FR" sz="2000" b="1" dirty="0"/>
              <a:t> in support to diagnostics</a:t>
            </a:r>
            <a:endParaRPr lang="en-US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7999424" y="1179981"/>
            <a:ext cx="114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Divertor</a:t>
            </a:r>
          </a:p>
          <a:p>
            <a:r>
              <a:rPr lang="fr-FR" b="1">
                <a:solidFill>
                  <a:srgbClr val="00B050"/>
                </a:solidFill>
              </a:rPr>
              <a:t>WPDIV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390" t="7248" r="19452" b="1722"/>
          <a:stretch/>
        </p:blipFill>
        <p:spPr>
          <a:xfrm>
            <a:off x="107946" y="1252248"/>
            <a:ext cx="7629270" cy="1909891"/>
          </a:xfrm>
          <a:prstGeom prst="rect">
            <a:avLst/>
          </a:prstGeom>
        </p:spPr>
      </p:pic>
      <p:sp>
        <p:nvSpPr>
          <p:cNvPr id="17" name="Accolade fermante 16"/>
          <p:cNvSpPr/>
          <p:nvPr/>
        </p:nvSpPr>
        <p:spPr>
          <a:xfrm>
            <a:off x="7760467" y="2794685"/>
            <a:ext cx="222997" cy="41217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8086048" y="2696772"/>
            <a:ext cx="105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err="1">
                <a:solidFill>
                  <a:srgbClr val="C00000"/>
                </a:solidFill>
              </a:rPr>
              <a:t>Fast</a:t>
            </a:r>
            <a:r>
              <a:rPr lang="fr-FR" b="1">
                <a:solidFill>
                  <a:srgbClr val="C00000"/>
                </a:solidFill>
              </a:rPr>
              <a:t> </a:t>
            </a:r>
            <a:r>
              <a:rPr lang="fr-FR" b="1" err="1">
                <a:solidFill>
                  <a:srgbClr val="C00000"/>
                </a:solidFill>
              </a:rPr>
              <a:t>particles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0" name="Accolade fermante 19"/>
          <p:cNvSpPr/>
          <p:nvPr/>
        </p:nvSpPr>
        <p:spPr>
          <a:xfrm>
            <a:off x="7769308" y="2406472"/>
            <a:ext cx="242645" cy="34087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48414" y="2386088"/>
            <a:ext cx="1753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/>
              <a:t>Transport</a:t>
            </a:r>
          </a:p>
        </p:txBody>
      </p:sp>
      <p:sp>
        <p:nvSpPr>
          <p:cNvPr id="22" name="Accolade fermante 21"/>
          <p:cNvSpPr/>
          <p:nvPr/>
        </p:nvSpPr>
        <p:spPr>
          <a:xfrm>
            <a:off x="7776427" y="1297061"/>
            <a:ext cx="222997" cy="41217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3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16046"/>
              </p:ext>
            </p:extLst>
          </p:nvPr>
        </p:nvGraphicFramePr>
        <p:xfrm>
          <a:off x="112870" y="897045"/>
          <a:ext cx="8918471" cy="22848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5786">
                  <a:extLst>
                    <a:ext uri="{9D8B030D-6E8A-4147-A177-3AD203B41FA5}">
                      <a16:colId xmlns:a16="http://schemas.microsoft.com/office/drawing/2014/main" val="1926802474"/>
                    </a:ext>
                  </a:extLst>
                </a:gridCol>
                <a:gridCol w="5302897">
                  <a:extLst>
                    <a:ext uri="{9D8B030D-6E8A-4147-A177-3AD203B41FA5}">
                      <a16:colId xmlns:a16="http://schemas.microsoft.com/office/drawing/2014/main" val="552499959"/>
                    </a:ext>
                  </a:extLst>
                </a:gridCol>
                <a:gridCol w="2079788">
                  <a:extLst>
                    <a:ext uri="{9D8B030D-6E8A-4147-A177-3AD203B41FA5}">
                      <a16:colId xmlns:a16="http://schemas.microsoft.com/office/drawing/2014/main" val="2942017614"/>
                    </a:ext>
                  </a:extLst>
                </a:gridCol>
              </a:tblGrid>
              <a:tr h="517048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en-US" sz="18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Deliverable</a:t>
                      </a:r>
                      <a:r>
                        <a:rPr lang="fr-FR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2022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  <a:latin typeface="+mn-lt"/>
                        </a:rPr>
                        <a:t>Del </a:t>
                      </a:r>
                      <a:r>
                        <a:rPr lang="fr-FR" sz="1800" u="none" strike="noStrike" err="1">
                          <a:effectLst/>
                          <a:latin typeface="+mn-lt"/>
                        </a:rPr>
                        <a:t>Owner</a:t>
                      </a:r>
                      <a:r>
                        <a:rPr lang="fr-FR" sz="1800" u="none" strike="noStrike">
                          <a:effectLst/>
                          <a:latin typeface="+mn-lt"/>
                        </a:rPr>
                        <a:t> / Team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0351675"/>
                  </a:ext>
                </a:extLst>
              </a:tr>
              <a:tr h="329549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Synthetic diagnostics development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76800"/>
                  </a:ext>
                </a:extLst>
              </a:tr>
              <a:tr h="208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Turbulent</a:t>
                      </a:r>
                      <a:r>
                        <a:rPr lang="en-US" sz="18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Assessment of the JT-60SA PCI diagnostics measurement, </a:t>
                      </a:r>
                    </a:p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relevant high-beta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gyrokinetic turbulence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including fast ions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Iantchenko (EPFL)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43920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Optimization of FILD detector head geometry using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synthetic diagnostics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Garcia-Munoz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 al</a:t>
                      </a:r>
                    </a:p>
                    <a:p>
                      <a:pPr algn="l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(CIEMAT </a:t>
                      </a:r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Sevilla)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17498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6269771" y="2812601"/>
            <a:ext cx="59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8562" y="180699"/>
            <a:ext cx="842702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/>
              <a:t>WPSA.CM  </a:t>
            </a:r>
            <a:r>
              <a:rPr lang="fr-FR" sz="2400" dirty="0" err="1" smtClean="0"/>
              <a:t>Synthetic</a:t>
            </a:r>
            <a:r>
              <a:rPr lang="fr-FR" sz="2400" dirty="0" smtClean="0"/>
              <a:t> Diagnostics Task </a:t>
            </a:r>
            <a:r>
              <a:rPr lang="fr-FR" sz="2400" dirty="0" err="1" smtClean="0"/>
              <a:t>Deliverables</a:t>
            </a:r>
            <a:r>
              <a:rPr lang="fr-FR" sz="2400" dirty="0" smtClean="0"/>
              <a:t> </a:t>
            </a:r>
            <a:r>
              <a:rPr lang="fr-FR" sz="2400" dirty="0"/>
              <a:t>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22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7196" y="809811"/>
            <a:ext cx="9138641" cy="27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marL="174625" indent="-174625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-34290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/>
              <a:defRPr/>
            </a:pPr>
            <a:r>
              <a:rPr lang="fr-FR" altLang="fr-FR" sz="2000" b="1" dirty="0" err="1">
                <a:latin typeface="+mn-lt"/>
              </a:rPr>
              <a:t>Operation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 err="1">
                <a:latin typeface="+mn-lt"/>
              </a:rPr>
              <a:t>oriented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 err="1">
                <a:latin typeface="+mn-lt"/>
              </a:rPr>
              <a:t>tools</a:t>
            </a:r>
            <a:r>
              <a:rPr lang="fr-FR" altLang="fr-FR" sz="2000" b="1" dirty="0">
                <a:latin typeface="+mn-lt"/>
              </a:rPr>
              <a:t> and </a:t>
            </a:r>
            <a:r>
              <a:rPr lang="fr-FR" altLang="fr-FR" sz="2000" b="1" dirty="0" err="1">
                <a:latin typeface="+mn-lt"/>
              </a:rPr>
              <a:t>synthetic</a:t>
            </a:r>
            <a:r>
              <a:rPr lang="fr-FR" altLang="fr-FR" sz="2000" b="1" dirty="0">
                <a:latin typeface="+mn-lt"/>
              </a:rPr>
              <a:t> diagnostics :</a:t>
            </a:r>
            <a:r>
              <a:rPr lang="en-GB" sz="1800" dirty="0">
                <a:latin typeface="+mn-lt"/>
              </a:rPr>
              <a:t> </a:t>
            </a:r>
            <a:endParaRPr lang="fr-FR" dirty="0"/>
          </a:p>
          <a:p>
            <a:pPr marL="857250" lvl="3" indent="-273050">
              <a:spcAft>
                <a:spcPts val="400"/>
              </a:spcAft>
              <a:buFontTx/>
              <a:buChar char="-"/>
              <a:defRPr/>
            </a:pPr>
            <a:r>
              <a:rPr lang="en-GB" altLang="fr-FR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Electron </a:t>
            </a:r>
            <a:r>
              <a:rPr lang="en-GB" altLang="fr-FR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Cyclotron Wall Conditioning</a:t>
            </a:r>
            <a:r>
              <a:rPr lang="en-GB" altLang="fr-FR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 </a:t>
            </a:r>
            <a:r>
              <a:rPr lang="en-GB" altLang="fr-FR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ECWC</a:t>
            </a:r>
            <a:r>
              <a:rPr lang="en-GB" altLang="fr-FR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fr-FR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simulation</a:t>
            </a:r>
            <a:r>
              <a:rPr lang="en-GB" altLang="fr-FR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fr-FR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tools validation</a:t>
            </a:r>
            <a:endParaRPr lang="en-GB" altLang="fr-FR" sz="1800" b="1" dirty="0">
              <a:solidFill>
                <a:schemeClr val="accent2">
                  <a:lumMod val="75000"/>
                </a:schemeClr>
              </a:solidFill>
              <a:latin typeface="+mn-lt"/>
              <a:cs typeface="Calibri"/>
            </a:endParaRPr>
          </a:p>
          <a:p>
            <a:pPr marL="857250" lvl="3" indent="-273050">
              <a:spcAft>
                <a:spcPts val="400"/>
              </a:spcAft>
              <a:buFontTx/>
              <a:buChar char="-"/>
              <a:defRPr/>
            </a:pPr>
            <a:r>
              <a:rPr lang="en-US" altLang="fr-FR" sz="1800" b="1" dirty="0">
                <a:latin typeface="+mn-lt"/>
              </a:rPr>
              <a:t>Breakdown simulator development &amp; optimization of BD scenarios</a:t>
            </a:r>
            <a:endParaRPr lang="en-GB" altLang="fr-FR" sz="1800" b="1" dirty="0">
              <a:latin typeface="+mn-lt"/>
              <a:cs typeface="Calibri"/>
            </a:endParaRPr>
          </a:p>
          <a:p>
            <a:pPr marL="857250" lvl="3" indent="-273050">
              <a:spcAft>
                <a:spcPts val="400"/>
              </a:spcAft>
              <a:buFontTx/>
              <a:buChar char="-"/>
              <a:defRPr/>
            </a:pPr>
            <a:r>
              <a:rPr lang="en-GB" altLang="fr-FR" sz="1800" b="1" dirty="0">
                <a:solidFill>
                  <a:srgbClr val="00B050"/>
                </a:solidFill>
                <a:latin typeface="+mn-lt"/>
              </a:rPr>
              <a:t>C</a:t>
            </a:r>
            <a:r>
              <a:rPr lang="en-GB" altLang="fr-FR" sz="1800" b="1" dirty="0" smtClean="0">
                <a:solidFill>
                  <a:srgbClr val="00B050"/>
                </a:solidFill>
                <a:latin typeface="+mn-lt"/>
              </a:rPr>
              <a:t>amera tomography</a:t>
            </a:r>
          </a:p>
          <a:p>
            <a:pPr marL="857250" lvl="3" indent="-273050">
              <a:spcAft>
                <a:spcPts val="400"/>
              </a:spcAft>
              <a:buFontTx/>
              <a:buChar char="-"/>
              <a:defRPr/>
            </a:pPr>
            <a:r>
              <a:rPr lang="en-GB" altLang="fr-FR" sz="1800" dirty="0" smtClean="0">
                <a:latin typeface="+mn-lt"/>
              </a:rPr>
              <a:t>Proposal </a:t>
            </a:r>
            <a:r>
              <a:rPr lang="en-GB" altLang="fr-FR" sz="1800" dirty="0">
                <a:latin typeface="+mn-lt"/>
              </a:rPr>
              <a:t>for </a:t>
            </a:r>
            <a:r>
              <a:rPr lang="en-GB" altLang="fr-FR" sz="1800" b="1" dirty="0">
                <a:latin typeface="+mn-lt"/>
              </a:rPr>
              <a:t>disruption mitigation/avoidance </a:t>
            </a:r>
            <a:r>
              <a:rPr lang="en-GB" altLang="fr-FR" sz="1800" dirty="0">
                <a:latin typeface="+mn-lt"/>
              </a:rPr>
              <a:t>trigger </a:t>
            </a:r>
            <a:endParaRPr lang="en-GB" altLang="fr-FR" sz="1800" dirty="0">
              <a:latin typeface="+mn-lt"/>
              <a:cs typeface="Calibri"/>
            </a:endParaRPr>
          </a:p>
          <a:p>
            <a:pPr marL="0" indent="-34290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latin typeface="+mn-lt"/>
                <a:cs typeface="Arial"/>
              </a:rPr>
              <a:t>Modelling</a:t>
            </a:r>
            <a:r>
              <a:rPr lang="en-GB" sz="2000" b="1" dirty="0">
                <a:latin typeface="+mn-lt"/>
                <a:cs typeface="Arial"/>
              </a:rPr>
              <a:t> for JT-60SA Initial Research Phase scenarios</a:t>
            </a:r>
            <a:endParaRPr lang="fr-FR" altLang="fr-FR" sz="2000" b="1" dirty="0">
              <a:solidFill>
                <a:srgbClr val="0000FF"/>
              </a:solidFill>
              <a:latin typeface="+mn-lt"/>
              <a:cs typeface="Calibri"/>
            </a:endParaRPr>
          </a:p>
          <a:p>
            <a:pPr marL="968375" lvl="2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1800" b="1" dirty="0" smtClean="0">
                <a:latin typeface="+mn-lt"/>
              </a:rPr>
              <a:t>Runaway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electron heat loads on PFC</a:t>
            </a:r>
            <a:endParaRPr lang="en-GB" sz="1800" dirty="0">
              <a:latin typeface="+mn-lt"/>
              <a:cs typeface="Calibri"/>
            </a:endParaRPr>
          </a:p>
          <a:p>
            <a:pPr marL="968375" lvl="2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Disruption modelling tools ready for validation</a:t>
            </a:r>
            <a:r>
              <a:rPr lang="fr-FR" altLang="fr-FR" sz="18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fr-FR" altLang="fr-FR" sz="1800" b="1" dirty="0">
              <a:solidFill>
                <a:srgbClr val="FF0000"/>
              </a:solidFill>
              <a:latin typeface="+mn-lt"/>
              <a:cs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7270"/>
            <a:ext cx="8007460" cy="457200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fr-FR" altLang="fr-FR" sz="2800" dirty="0" smtClean="0">
                <a:latin typeface="+mn-lt"/>
              </a:rPr>
              <a:t>WPSA CM </a:t>
            </a:r>
            <a:r>
              <a:rPr lang="fr-FR" altLang="fr-FR" sz="2800" dirty="0" err="1" smtClean="0">
                <a:latin typeface="+mn-lt"/>
              </a:rPr>
              <a:t>operation</a:t>
            </a:r>
            <a:r>
              <a:rPr lang="fr-FR" altLang="fr-FR" sz="2800" dirty="0" smtClean="0">
                <a:latin typeface="+mn-lt"/>
              </a:rPr>
              <a:t> </a:t>
            </a:r>
            <a:r>
              <a:rPr lang="fr-FR" altLang="fr-FR" sz="2800" dirty="0" err="1" smtClean="0">
                <a:latin typeface="+mn-lt"/>
              </a:rPr>
              <a:t>related</a:t>
            </a:r>
            <a:r>
              <a:rPr lang="fr-FR" altLang="fr-FR" sz="2800" dirty="0" smtClean="0">
                <a:latin typeface="+mn-lt"/>
              </a:rPr>
              <a:t> </a:t>
            </a:r>
            <a:r>
              <a:rPr lang="en-GB" altLang="fr-FR" sz="2800" dirty="0" smtClean="0">
                <a:latin typeface="+mn-lt"/>
              </a:rPr>
              <a:t>activities </a:t>
            </a:r>
            <a:r>
              <a:rPr lang="en-GB" altLang="fr-FR" sz="2800" dirty="0">
                <a:latin typeface="+mn-lt"/>
              </a:rPr>
              <a:t>2021-2022</a:t>
            </a:r>
            <a:endParaRPr lang="en-GB" sz="2800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505450"/>
              </p:ext>
            </p:extLst>
          </p:nvPr>
        </p:nvGraphicFramePr>
        <p:xfrm>
          <a:off x="87325" y="743867"/>
          <a:ext cx="9056676" cy="55292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1094">
                  <a:extLst>
                    <a:ext uri="{9D8B030D-6E8A-4147-A177-3AD203B41FA5}">
                      <a16:colId xmlns:a16="http://schemas.microsoft.com/office/drawing/2014/main" val="1926802474"/>
                    </a:ext>
                  </a:extLst>
                </a:gridCol>
                <a:gridCol w="4934981">
                  <a:extLst>
                    <a:ext uri="{9D8B030D-6E8A-4147-A177-3AD203B41FA5}">
                      <a16:colId xmlns:a16="http://schemas.microsoft.com/office/drawing/2014/main" val="552499959"/>
                    </a:ext>
                  </a:extLst>
                </a:gridCol>
                <a:gridCol w="2530601">
                  <a:extLst>
                    <a:ext uri="{9D8B030D-6E8A-4147-A177-3AD203B41FA5}">
                      <a16:colId xmlns:a16="http://schemas.microsoft.com/office/drawing/2014/main" val="29420176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en-US" sz="1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 dirty="0" err="1">
                          <a:effectLst/>
                          <a:latin typeface="+mn-lt"/>
                        </a:rPr>
                        <a:t>Deliverable</a:t>
                      </a:r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 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  <a:latin typeface="+mn-lt"/>
                        </a:rPr>
                        <a:t>Del </a:t>
                      </a:r>
                      <a:r>
                        <a:rPr lang="fr-FR" sz="1800" u="none" strike="noStrike" err="1">
                          <a:effectLst/>
                          <a:latin typeface="+mn-lt"/>
                        </a:rPr>
                        <a:t>Owner</a:t>
                      </a:r>
                      <a:r>
                        <a:rPr lang="fr-FR" sz="1800" u="none" strike="noStrike">
                          <a:effectLst/>
                          <a:latin typeface="+mn-lt"/>
                        </a:rPr>
                        <a:t> / Team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0351675"/>
                  </a:ext>
                </a:extLst>
              </a:tr>
              <a:tr h="18503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ECWC </a:t>
                      </a:r>
                      <a:r>
                        <a:rPr lang="fr-F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modelling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Report on the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validation of ECWC code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(TOMATOR-1D)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the first data from JT-60SA Integrated Commissioning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Buermans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(LPP-ERM-KMS)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15188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Breakdown</a:t>
                      </a:r>
                      <a:r>
                        <a:rPr lang="fr-F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modelling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on runs on JT-60SA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breakdown </a:t>
                      </a:r>
                    </a:p>
                    <a:p>
                      <a:pPr algn="l" fontAlgn="t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a nonlinear optimization technique.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Daria Ricci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Figini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Mattei 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(ENEA CNR </a:t>
                      </a:r>
                      <a:r>
                        <a:rPr lang="en-US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CREATE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83501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Visible </a:t>
                      </a:r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Feasibility study of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tomographic inversion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characterizing runaways in plasma conditions relevant for JT-60SA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Cavalier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Svoboda (IPP.CR)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5023"/>
                  </a:ext>
                </a:extLst>
              </a:tr>
              <a:tr h="6524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MHD and control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of 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load levels and distributions caused by REs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workflow coupling particle tracing codes to FLUKA.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Caloud 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Casolari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Macusova (IPP.CR)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72466"/>
                  </a:ext>
                </a:extLst>
              </a:tr>
              <a:tr h="652432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Validation of disruption modelling tools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(CarMa0NL-CARIDDI)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JT-60SA mechanical data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 Villone </a:t>
                      </a: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et al 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(ENEA CREATE)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8548"/>
                  </a:ext>
                </a:extLst>
              </a:tr>
              <a:tr h="65243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Disruption trigger</a:t>
                      </a:r>
                      <a:endParaRPr lang="en-US" sz="16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for building parsimonious </a:t>
                      </a: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disruption mitigation/avoidance triggers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Jesùs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Vega  (CIEMAT)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Gelfusa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Murari 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Rossi T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Cracinescu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(ENEA, IAP)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Bairaktaris </a:t>
                      </a:r>
                    </a:p>
                    <a:p>
                      <a:pPr algn="l" fontAlgn="t"/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Papadopulos</a:t>
                      </a:r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(NCSRD)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78814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1" y="139877"/>
            <a:ext cx="8280971" cy="457200"/>
          </a:xfrm>
        </p:spPr>
        <p:txBody>
          <a:bodyPr/>
          <a:lstStyle/>
          <a:p>
            <a:r>
              <a:rPr lang="fr-FR" sz="2400" dirty="0"/>
              <a:t>WPSA.CM  </a:t>
            </a:r>
            <a:r>
              <a:rPr lang="fr-FR" sz="2400" dirty="0" smtClean="0"/>
              <a:t>IC/</a:t>
            </a:r>
            <a:r>
              <a:rPr lang="fr-FR" sz="2400" dirty="0" err="1"/>
              <a:t>o</a:t>
            </a:r>
            <a:r>
              <a:rPr lang="fr-FR" sz="2400" dirty="0" err="1" smtClean="0"/>
              <a:t>peration</a:t>
            </a:r>
            <a:r>
              <a:rPr lang="fr-FR" sz="2400" dirty="0" smtClean="0"/>
              <a:t> </a:t>
            </a:r>
            <a:r>
              <a:rPr lang="fr-FR" sz="2400" dirty="0" err="1"/>
              <a:t>related</a:t>
            </a:r>
            <a:r>
              <a:rPr lang="fr-FR" sz="2400" dirty="0"/>
              <a:t> </a:t>
            </a:r>
            <a:r>
              <a:rPr lang="fr-FR" sz="2400" dirty="0" err="1"/>
              <a:t>Tasks</a:t>
            </a:r>
            <a:r>
              <a:rPr lang="fr-FR" sz="2400" dirty="0"/>
              <a:t> </a:t>
            </a:r>
            <a:r>
              <a:rPr lang="fr-FR" sz="2400" dirty="0" err="1" smtClean="0"/>
              <a:t>Deliverables</a:t>
            </a:r>
            <a:r>
              <a:rPr lang="fr-FR" sz="2400" dirty="0" smtClean="0"/>
              <a:t>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91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7208"/>
            <a:ext cx="7970340" cy="457200"/>
          </a:xfrm>
        </p:spPr>
        <p:txBody>
          <a:bodyPr/>
          <a:lstStyle/>
          <a:p>
            <a:r>
              <a:rPr lang="fr-FR" sz="2800"/>
              <a:t>WPSA CM - support to IC and </a:t>
            </a:r>
            <a:r>
              <a:rPr lang="fr-FR" sz="2800" err="1"/>
              <a:t>operation</a:t>
            </a: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108" y="632744"/>
            <a:ext cx="9031044" cy="4896544"/>
          </a:xfrm>
        </p:spPr>
        <p:txBody>
          <a:bodyPr>
            <a:normAutofit/>
          </a:bodyPr>
          <a:lstStyle/>
          <a:p>
            <a:r>
              <a:rPr lang="en-US" sz="2400" b="1"/>
              <a:t>Friday 6</a:t>
            </a:r>
            <a:r>
              <a:rPr lang="en-US" sz="2400" b="1" baseline="30000"/>
              <a:t>th</a:t>
            </a:r>
            <a:r>
              <a:rPr lang="en-US" sz="2400" b="1"/>
              <a:t> 10h30 – 12h30 S3-2 Integrated Commissioning Relevant </a:t>
            </a:r>
            <a:r>
              <a:rPr lang="fr-FR" sz="2000" b="1" err="1"/>
              <a:t>Operation</a:t>
            </a:r>
            <a:r>
              <a:rPr lang="fr-FR" sz="2000" b="1"/>
              <a:t> </a:t>
            </a:r>
            <a:r>
              <a:rPr lang="fr-FR" sz="2000" b="1" err="1"/>
              <a:t>related</a:t>
            </a:r>
            <a:r>
              <a:rPr lang="fr-FR" sz="2000" b="1"/>
              <a:t> </a:t>
            </a:r>
            <a:r>
              <a:rPr lang="fr-FR" sz="2000" b="1" err="1"/>
              <a:t>tool</a:t>
            </a:r>
            <a:r>
              <a:rPr lang="fr-FR" sz="2000" b="1"/>
              <a:t> </a:t>
            </a:r>
            <a:r>
              <a:rPr lang="fr-FR" sz="2000" b="1" err="1"/>
              <a:t>development</a:t>
            </a:r>
            <a:r>
              <a:rPr lang="fr-FR" sz="2000" b="1"/>
              <a:t> and </a:t>
            </a:r>
            <a:r>
              <a:rPr lang="fr-FR" sz="2000" b="1" err="1"/>
              <a:t>modelling</a:t>
            </a:r>
            <a:endParaRPr lang="fr-FR" sz="2400" b="1"/>
          </a:p>
          <a:p>
            <a:endParaRPr lang="fr-FR" sz="24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16394"/>
          <a:stretch/>
        </p:blipFill>
        <p:spPr>
          <a:xfrm>
            <a:off x="282298" y="1429655"/>
            <a:ext cx="6586745" cy="5054493"/>
          </a:xfrm>
          <a:prstGeom prst="rect">
            <a:avLst/>
          </a:prstGeom>
        </p:spPr>
      </p:pic>
      <p:sp>
        <p:nvSpPr>
          <p:cNvPr id="11" name="Accolade fermante 10"/>
          <p:cNvSpPr/>
          <p:nvPr/>
        </p:nvSpPr>
        <p:spPr>
          <a:xfrm>
            <a:off x="6949674" y="2122225"/>
            <a:ext cx="195916" cy="19834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colade fermante 11"/>
          <p:cNvSpPr/>
          <p:nvPr/>
        </p:nvSpPr>
        <p:spPr>
          <a:xfrm>
            <a:off x="7145590" y="3490374"/>
            <a:ext cx="324877" cy="2892138"/>
          </a:xfrm>
          <a:prstGeom prst="rightBrace">
            <a:avLst>
              <a:gd name="adj1" fmla="val 0"/>
              <a:gd name="adj2" fmla="val 503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7578669" y="4440699"/>
            <a:ext cx="1256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>
                <a:solidFill>
                  <a:srgbClr val="4F81BD"/>
                </a:solidFill>
              </a:rPr>
              <a:t>MHD: </a:t>
            </a:r>
          </a:p>
          <a:p>
            <a:pPr algn="ctr"/>
            <a:r>
              <a:rPr lang="fr-FR" err="1">
                <a:solidFill>
                  <a:srgbClr val="4F81BD"/>
                </a:solidFill>
              </a:rPr>
              <a:t>Runaway</a:t>
            </a:r>
            <a:endParaRPr lang="fr-FR">
              <a:solidFill>
                <a:srgbClr val="4F81BD"/>
              </a:solidFill>
            </a:endParaRPr>
          </a:p>
          <a:p>
            <a:pPr algn="ctr"/>
            <a:r>
              <a:rPr lang="fr-FR">
                <a:solidFill>
                  <a:srgbClr val="4F81BD"/>
                </a:solidFill>
              </a:rPr>
              <a:t>Disruptions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42372" y="25828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1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79" y="175793"/>
            <a:ext cx="8300575" cy="457200"/>
          </a:xfrm>
        </p:spPr>
        <p:txBody>
          <a:bodyPr/>
          <a:lstStyle/>
          <a:p>
            <a:r>
              <a:rPr lang="en-US" altLang="fr-FR" sz="2800" dirty="0">
                <a:latin typeface="+mn-lt"/>
                <a:ea typeface="ＭＳ Ｐゴシック" pitchFamily="34" charset="-128"/>
              </a:rPr>
              <a:t>WPSA </a:t>
            </a:r>
            <a:r>
              <a:rPr lang="en-US" altLang="fr-FR" sz="2800" dirty="0" smtClean="0">
                <a:latin typeface="+mn-lt"/>
                <a:ea typeface="ＭＳ Ｐゴシック" pitchFamily="34" charset="-128"/>
              </a:rPr>
              <a:t>CM strategy</a:t>
            </a:r>
            <a:endParaRPr lang="en-US" altLang="fr-FR" sz="28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6D9FA1-99C7-4910-8E32-B85D378B0060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156590" y="694086"/>
            <a:ext cx="8862137" cy="21954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64795" indent="-26479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err="1">
                <a:latin typeface="Calibri"/>
                <a:ea typeface="ＭＳ Ｐゴシック"/>
              </a:rPr>
              <a:t>Establish</a:t>
            </a:r>
            <a:r>
              <a:rPr lang="fr-FR" altLang="fr-FR" sz="2000">
                <a:latin typeface="Calibri"/>
                <a:ea typeface="ＭＳ Ｐゴシック"/>
              </a:rPr>
              <a:t> </a:t>
            </a:r>
            <a:r>
              <a:rPr lang="fr-FR" altLang="fr-FR" sz="2000" b="1" u="sng">
                <a:latin typeface="Calibri"/>
                <a:ea typeface="ＭＳ Ｐゴシック"/>
              </a:rPr>
              <a:t>reliable </a:t>
            </a:r>
            <a:r>
              <a:rPr lang="fr-FR" altLang="fr-FR" sz="2000" b="1" u="sng" err="1">
                <a:latin typeface="Calibri"/>
                <a:ea typeface="ＭＳ Ｐゴシック"/>
              </a:rPr>
              <a:t>modelling</a:t>
            </a:r>
            <a:r>
              <a:rPr lang="fr-FR" altLang="fr-FR" sz="2000" b="1" u="sng">
                <a:latin typeface="Calibri"/>
                <a:ea typeface="ＭＳ Ｐゴシック"/>
              </a:rPr>
              <a:t> codes</a:t>
            </a:r>
            <a:r>
              <a:rPr lang="fr-FR" altLang="fr-FR" sz="2000">
                <a:latin typeface="Calibri"/>
                <a:ea typeface="ＭＳ Ｐゴシック"/>
              </a:rPr>
              <a:t>, </a:t>
            </a:r>
            <a:r>
              <a:rPr lang="fr-FR" altLang="fr-FR" sz="2000" b="1" u="sng">
                <a:latin typeface="Calibri"/>
                <a:ea typeface="ＭＳ Ｐゴシック"/>
              </a:rPr>
              <a:t>workflows</a:t>
            </a:r>
            <a:r>
              <a:rPr lang="fr-FR" altLang="fr-FR" sz="2000">
                <a:latin typeface="Calibri"/>
                <a:ea typeface="ＭＳ Ｐゴシック"/>
              </a:rPr>
              <a:t> and </a:t>
            </a:r>
            <a:r>
              <a:rPr lang="fr-FR" altLang="fr-FR" sz="2000" b="1" u="sng" err="1">
                <a:latin typeface="Calibri"/>
                <a:ea typeface="ＭＳ Ｐゴシック"/>
              </a:rPr>
              <a:t>operation</a:t>
            </a:r>
            <a:r>
              <a:rPr lang="fr-FR" altLang="fr-FR" sz="2000" b="1" u="sng">
                <a:latin typeface="Calibri"/>
                <a:ea typeface="ＭＳ Ｐゴシック"/>
              </a:rPr>
              <a:t> </a:t>
            </a:r>
            <a:r>
              <a:rPr lang="fr-FR" altLang="fr-FR" sz="2000" b="1" u="sng" err="1">
                <a:latin typeface="Calibri"/>
                <a:ea typeface="ＭＳ Ｐゴシック"/>
              </a:rPr>
              <a:t>related</a:t>
            </a:r>
            <a:r>
              <a:rPr lang="fr-FR" altLang="fr-FR" sz="2000" b="1" u="sng">
                <a:latin typeface="Calibri"/>
                <a:ea typeface="ＭＳ Ｐゴシック"/>
              </a:rPr>
              <a:t> </a:t>
            </a:r>
            <a:r>
              <a:rPr lang="fr-FR" altLang="fr-FR" sz="2000" b="1" u="sng" err="1">
                <a:latin typeface="Calibri"/>
                <a:ea typeface="ＭＳ Ｐゴシック"/>
              </a:rPr>
              <a:t>tools</a:t>
            </a:r>
            <a:r>
              <a:rPr lang="fr-FR" altLang="fr-FR" sz="2000" b="1" u="sng">
                <a:latin typeface="Calibri"/>
                <a:ea typeface="ＭＳ Ｐゴシック"/>
              </a:rPr>
              <a:t> </a:t>
            </a:r>
            <a:r>
              <a:rPr lang="fr-FR" altLang="fr-FR" sz="2000">
                <a:latin typeface="Calibri"/>
                <a:ea typeface="ＭＳ Ｐゴシック"/>
              </a:rPr>
              <a:t>for routine use in JT-60SA </a:t>
            </a:r>
            <a:r>
              <a:rPr lang="fr-FR" altLang="fr-FR" sz="2000" err="1">
                <a:latin typeface="Calibri"/>
                <a:ea typeface="ＭＳ Ｐゴシック"/>
              </a:rPr>
              <a:t>scientific</a:t>
            </a:r>
            <a:r>
              <a:rPr lang="fr-FR" altLang="fr-FR" sz="2000">
                <a:latin typeface="Calibri"/>
                <a:ea typeface="ＭＳ Ｐゴシック"/>
              </a:rPr>
              <a:t> exploitation </a:t>
            </a:r>
            <a:endParaRPr lang="fr-FR"/>
          </a:p>
          <a:p>
            <a:pPr marL="264795" indent="-26479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b="1" err="1">
                <a:latin typeface="Calibri"/>
              </a:rPr>
              <a:t>Modelling</a:t>
            </a:r>
            <a:r>
              <a:rPr lang="fr-FR" altLang="fr-FR" sz="2000" b="1">
                <a:latin typeface="Calibri"/>
              </a:rPr>
              <a:t> support to the </a:t>
            </a:r>
            <a:r>
              <a:rPr lang="fr-FR" altLang="fr-FR" sz="2000" b="1" err="1">
                <a:latin typeface="Calibri"/>
              </a:rPr>
              <a:t>enhancements</a:t>
            </a:r>
            <a:r>
              <a:rPr lang="fr-FR" altLang="fr-FR" sz="2000" b="1">
                <a:latin typeface="Calibri"/>
              </a:rPr>
              <a:t> and diagnostics </a:t>
            </a:r>
            <a:r>
              <a:rPr lang="fr-FR" altLang="fr-FR" sz="2000" err="1">
                <a:latin typeface="Calibri"/>
              </a:rPr>
              <a:t>procured</a:t>
            </a:r>
            <a:r>
              <a:rPr lang="fr-FR" altLang="fr-FR" sz="2000">
                <a:latin typeface="Calibri"/>
              </a:rPr>
              <a:t> by EU </a:t>
            </a:r>
            <a:endParaRPr lang="fr-FR" altLang="fr-FR" sz="2000">
              <a:latin typeface="Calibri"/>
              <a:cs typeface="Calibri"/>
            </a:endParaRPr>
          </a:p>
          <a:p>
            <a:pPr marL="264795" indent="-26479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err="1">
                <a:latin typeface="Calibri"/>
                <a:ea typeface="ＭＳ Ｐゴシック"/>
              </a:rPr>
              <a:t>Specific</a:t>
            </a:r>
            <a:r>
              <a:rPr lang="fr-FR" altLang="fr-FR" sz="2000">
                <a:latin typeface="Calibri"/>
                <a:ea typeface="ＭＳ Ｐゴシック"/>
              </a:rPr>
              <a:t> focus on </a:t>
            </a:r>
            <a:r>
              <a:rPr lang="fr-FR" altLang="fr-FR" sz="2000" b="1" err="1">
                <a:latin typeface="Calibri"/>
                <a:ea typeface="ＭＳ Ｐゴシック"/>
              </a:rPr>
              <a:t>modelling</a:t>
            </a:r>
            <a:r>
              <a:rPr lang="fr-FR" altLang="fr-FR" sz="2000" b="1">
                <a:latin typeface="Calibri"/>
                <a:ea typeface="ＭＳ Ｐゴシック"/>
              </a:rPr>
              <a:t> the Initial </a:t>
            </a:r>
            <a:r>
              <a:rPr lang="fr-FR" altLang="fr-FR" sz="2000" b="1" err="1">
                <a:latin typeface="Calibri"/>
                <a:ea typeface="ＭＳ Ｐゴシック"/>
              </a:rPr>
              <a:t>Research</a:t>
            </a:r>
            <a:r>
              <a:rPr lang="fr-FR" altLang="fr-FR" sz="2000" b="1">
                <a:latin typeface="Calibri"/>
                <a:ea typeface="ＭＳ Ｐゴシック"/>
              </a:rPr>
              <a:t> Phase      </a:t>
            </a:r>
            <a:endParaRPr lang="fr-FR" altLang="fr-FR" sz="2000">
              <a:latin typeface="Calibri"/>
            </a:endParaRPr>
          </a:p>
          <a:p>
            <a:pPr marL="0" indent="0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fr-FR" altLang="fr-FR" sz="2000">
                <a:latin typeface="Calibri"/>
                <a:ea typeface="ＭＳ Ｐゴシック"/>
              </a:rPr>
              <a:t>+</a:t>
            </a:r>
            <a:r>
              <a:rPr lang="fr-FR" altLang="fr-FR" sz="2000" b="1">
                <a:latin typeface="Calibri"/>
                <a:ea typeface="ＭＳ Ｐゴシック"/>
              </a:rPr>
              <a:t> </a:t>
            </a:r>
            <a:r>
              <a:rPr lang="fr-FR" altLang="fr-FR" sz="2000" err="1">
                <a:solidFill>
                  <a:srgbClr val="0070C0"/>
                </a:solidFill>
                <a:latin typeface="Calibri"/>
                <a:ea typeface="ＭＳ Ｐゴシック"/>
              </a:rPr>
              <a:t>contribute</a:t>
            </a:r>
            <a:r>
              <a:rPr lang="fr-FR" altLang="fr-FR" sz="2000">
                <a:solidFill>
                  <a:srgbClr val="0070C0"/>
                </a:solidFill>
                <a:latin typeface="Calibri"/>
                <a:ea typeface="ＭＳ Ｐゴシック"/>
              </a:rPr>
              <a:t> to Integrated </a:t>
            </a:r>
            <a:r>
              <a:rPr lang="fr-FR" altLang="fr-FR" sz="2000" err="1">
                <a:solidFill>
                  <a:srgbClr val="0070C0"/>
                </a:solidFill>
                <a:latin typeface="Calibri"/>
                <a:ea typeface="ＭＳ Ｐゴシック"/>
              </a:rPr>
              <a:t>Research</a:t>
            </a:r>
            <a:r>
              <a:rPr lang="fr-FR" altLang="fr-FR" sz="2000">
                <a:solidFill>
                  <a:srgbClr val="0070C0"/>
                </a:solidFill>
                <a:latin typeface="Calibri"/>
                <a:ea typeface="ＭＳ Ｐゴシック"/>
              </a:rPr>
              <a:t> Phase </a:t>
            </a:r>
            <a:r>
              <a:rPr lang="fr-FR" altLang="fr-FR" sz="2000" err="1">
                <a:solidFill>
                  <a:srgbClr val="0070C0"/>
                </a:solidFill>
                <a:latin typeface="Calibri"/>
                <a:ea typeface="ＭＳ Ｐゴシック"/>
              </a:rPr>
              <a:t>wall</a:t>
            </a:r>
            <a:r>
              <a:rPr lang="fr-FR" altLang="fr-FR" sz="2000">
                <a:solidFill>
                  <a:srgbClr val="0070C0"/>
                </a:solidFill>
                <a:latin typeface="Calibri"/>
                <a:ea typeface="ＭＳ Ｐゴシック"/>
              </a:rPr>
              <a:t> diagnostics design (F4E/WPDIV)</a:t>
            </a:r>
            <a:r>
              <a:rPr lang="fr-FR" altLang="fr-FR" sz="2000" b="1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endParaRPr lang="fr-FR" altLang="fr-FR" sz="2000">
              <a:latin typeface="Calibri"/>
              <a:cs typeface="Calibri"/>
            </a:endParaRPr>
          </a:p>
          <a:p>
            <a:pPr marL="0" indent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defRPr/>
            </a:pPr>
            <a:endParaRPr lang="fr-FR" altLang="fr-FR" sz="2000"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18514" y="5925770"/>
            <a:ext cx="17046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err="1"/>
              <a:t>Updated</a:t>
            </a:r>
            <a:r>
              <a:rPr lang="fr-FR" sz="1200" dirty="0"/>
              <a:t> Project Phases </a:t>
            </a:r>
            <a:r>
              <a:rPr lang="fr-FR" sz="1200"/>
              <a:t>BA SC 29</a:t>
            </a:r>
            <a:endParaRPr lang="en-US" sz="1200"/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508047AC-DEF0-B80A-29A0-375828F0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22" y="2571563"/>
            <a:ext cx="6024465" cy="395422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82B22F-A85F-E5B5-50B0-36D56B7E89CC}"/>
              </a:ext>
            </a:extLst>
          </p:cNvPr>
          <p:cNvSpPr/>
          <p:nvPr/>
        </p:nvSpPr>
        <p:spPr>
          <a:xfrm>
            <a:off x="1774371" y="3391677"/>
            <a:ext cx="5497286" cy="692021"/>
          </a:xfrm>
          <a:prstGeom prst="roundRect">
            <a:avLst/>
          </a:prstGeom>
          <a:solidFill>
            <a:srgbClr val="FFFF00">
              <a:alpha val="6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9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7" y="1373588"/>
            <a:ext cx="8092617" cy="135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33570" y="41275"/>
            <a:ext cx="7858858" cy="541339"/>
          </a:xfrm>
        </p:spPr>
        <p:txBody>
          <a:bodyPr/>
          <a:lstStyle/>
          <a:p>
            <a:pPr eaLnBrk="1" hangingPunct="1"/>
            <a:r>
              <a:rPr lang="en-GB" altLang="fr-FR" smtClean="0"/>
              <a:t>Preparing controllable high-</a:t>
            </a:r>
            <a:r>
              <a:rPr lang="en-GB" altLang="fr-FR" smtClean="0">
                <a:latin typeface="Symbol" panose="05050102010706020507" pitchFamily="18" charset="2"/>
              </a:rPr>
              <a:t>b</a:t>
            </a:r>
            <a:r>
              <a:rPr lang="en-GB" altLang="fr-FR" smtClean="0"/>
              <a:t> long-pulse scenarios</a:t>
            </a:r>
            <a:endParaRPr lang="fr-FR" altLang="fr-FR" smtClean="0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659431" y="2540957"/>
            <a:ext cx="0" cy="5011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1902057" y="2540957"/>
            <a:ext cx="0" cy="5011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 flipV="1">
            <a:off x="3645845" y="2540957"/>
            <a:ext cx="0" cy="5011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-8790" y="3138842"/>
            <a:ext cx="130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EC wall conditioning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2470" y="3138842"/>
            <a:ext cx="138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breakdown and ramp-up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75800" y="3138843"/>
            <a:ext cx="2054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high-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long-pulse sustainment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&amp; control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4598377" y="3042117"/>
            <a:ext cx="940777" cy="4660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5650531" y="2620034"/>
            <a:ext cx="2054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pumping/fuelling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edge, 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divertor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turbulence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fast ions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4598377" y="3660577"/>
            <a:ext cx="940777" cy="2169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5650531" y="3563850"/>
            <a:ext cx="2054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ELM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NTM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RWM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disruptions &amp; VDE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14397" y="773675"/>
            <a:ext cx="355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Integrated scenario modelling.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Discharge simulator development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>
            <a:off x="3556561" y="2040981"/>
            <a:ext cx="833569" cy="5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/>
          <p:cNvSpPr txBox="1"/>
          <p:nvPr/>
        </p:nvSpPr>
        <p:spPr>
          <a:xfrm>
            <a:off x="3768742" y="1576199"/>
            <a:ext cx="56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t</a:t>
            </a:r>
            <a:r>
              <a:rPr kumimoji="0" lang="fr-FR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</a:t>
            </a:r>
            <a:endParaRPr kumimoji="0" lang="fr-FR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07334" y="834362"/>
            <a:ext cx="8932200" cy="5759834"/>
            <a:chOff x="107334" y="834362"/>
            <a:chExt cx="8932200" cy="5759834"/>
          </a:xfrm>
        </p:grpSpPr>
        <p:grpSp>
          <p:nvGrpSpPr>
            <p:cNvPr id="15" name="Groupe 14"/>
            <p:cNvGrpSpPr/>
            <p:nvPr/>
          </p:nvGrpSpPr>
          <p:grpSpPr>
            <a:xfrm>
              <a:off x="107334" y="834362"/>
              <a:ext cx="8932200" cy="5759834"/>
              <a:chOff x="107334" y="788894"/>
              <a:chExt cx="8932200" cy="5759834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07334" y="3849841"/>
                <a:ext cx="2128840" cy="1356123"/>
                <a:chOff x="107334" y="3849841"/>
                <a:chExt cx="2128840" cy="1356123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934916" y="3849841"/>
                  <a:ext cx="130125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EDICAM wide-angle camera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30" name="Kép 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69" t="36994" r="6765" b="32271"/>
                <a:stretch/>
              </p:blipFill>
              <p:spPr>
                <a:xfrm>
                  <a:off x="107334" y="4644129"/>
                  <a:ext cx="2112367" cy="56183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e 9"/>
              <p:cNvGrpSpPr/>
              <p:nvPr/>
            </p:nvGrpSpPr>
            <p:grpSpPr>
              <a:xfrm>
                <a:off x="3746472" y="2592376"/>
                <a:ext cx="5079530" cy="2774395"/>
                <a:chOff x="3746472" y="2627544"/>
                <a:chExt cx="5079530" cy="2774394"/>
              </a:xfrm>
            </p:grpSpPr>
            <p:sp>
              <p:nvSpPr>
                <p:cNvPr id="24" name="ZoneTexte 23"/>
                <p:cNvSpPr txBox="1"/>
                <p:nvPr/>
              </p:nvSpPr>
              <p:spPr>
                <a:xfrm>
                  <a:off x="7524744" y="2627544"/>
                  <a:ext cx="13012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Cryopumps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Picture 3" descr="T:\Scannapiego\JT-60 CAD pictures_KIT Cryopump Concept\KIT-Cryopump_01.bmp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25" t="2614" r="36808" b="15966"/>
                <a:stretch/>
              </p:blipFill>
              <p:spPr bwMode="auto">
                <a:xfrm>
                  <a:off x="3746472" y="4116763"/>
                  <a:ext cx="1478373" cy="1285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e 18"/>
              <p:cNvGrpSpPr/>
              <p:nvPr/>
            </p:nvGrpSpPr>
            <p:grpSpPr>
              <a:xfrm>
                <a:off x="7531509" y="4198383"/>
                <a:ext cx="1508025" cy="2113933"/>
                <a:chOff x="7618899" y="4105137"/>
                <a:chExt cx="1410801" cy="2069520"/>
              </a:xfrm>
            </p:grpSpPr>
            <p:sp>
              <p:nvSpPr>
                <p:cNvPr id="28" name="ZoneTexte 27"/>
                <p:cNvSpPr txBox="1"/>
                <p:nvPr/>
              </p:nvSpPr>
              <p:spPr>
                <a:xfrm>
                  <a:off x="7618899" y="4105137"/>
                  <a:ext cx="13012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MGI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34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8173" y="4712944"/>
                  <a:ext cx="1271527" cy="1461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7" name="ZoneTexte 36"/>
              <p:cNvSpPr txBox="1"/>
              <p:nvPr/>
            </p:nvSpPr>
            <p:spPr>
              <a:xfrm>
                <a:off x="4800059" y="788894"/>
                <a:ext cx="3552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New JT-60SA sub-systems</a:t>
                </a:r>
              </a:p>
            </p:txBody>
          </p:sp>
          <p:grpSp>
            <p:nvGrpSpPr>
              <p:cNvPr id="38" name="Groupe 37"/>
              <p:cNvGrpSpPr/>
              <p:nvPr/>
            </p:nvGrpSpPr>
            <p:grpSpPr>
              <a:xfrm>
                <a:off x="116130" y="3905465"/>
                <a:ext cx="3586905" cy="2513627"/>
                <a:chOff x="116128" y="3905465"/>
                <a:chExt cx="3586905" cy="2513627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2401775" y="3905465"/>
                  <a:ext cx="13012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Thomson Scattering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49" name="Picture 3" descr="E:\Thomson Scattering diagnostics_WORK\19-21Nov2018 Mtg Naka\FoV01.bm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6128" y="5404185"/>
                  <a:ext cx="2082957" cy="101490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7" name="ZoneTexte 26"/>
              <p:cNvSpPr txBox="1"/>
              <p:nvPr/>
            </p:nvSpPr>
            <p:spPr>
              <a:xfrm>
                <a:off x="7656649" y="3547779"/>
                <a:ext cx="1301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Pellets</a:t>
                </a: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" name="Groupe 19"/>
              <p:cNvGrpSpPr/>
              <p:nvPr/>
            </p:nvGrpSpPr>
            <p:grpSpPr>
              <a:xfrm>
                <a:off x="5340318" y="2913746"/>
                <a:ext cx="3556020" cy="3634982"/>
                <a:chOff x="5340318" y="2913746"/>
                <a:chExt cx="3556020" cy="3634982"/>
              </a:xfrm>
            </p:grpSpPr>
            <p:sp>
              <p:nvSpPr>
                <p:cNvPr id="25" name="ZoneTexte 24"/>
                <p:cNvSpPr txBox="1"/>
                <p:nvPr/>
              </p:nvSpPr>
              <p:spPr>
                <a:xfrm>
                  <a:off x="7595080" y="2913746"/>
                  <a:ext cx="13012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divertor VUV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0318" y="4534028"/>
                  <a:ext cx="951826" cy="20147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/>
              <p:cNvGrpSpPr/>
              <p:nvPr/>
            </p:nvGrpSpPr>
            <p:grpSpPr>
              <a:xfrm>
                <a:off x="2775739" y="3247295"/>
                <a:ext cx="5795661" cy="3133297"/>
                <a:chOff x="2775739" y="3247295"/>
                <a:chExt cx="5795661" cy="3133297"/>
              </a:xfrm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7836886" y="3247295"/>
                  <a:ext cx="7345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FILD</a:t>
                  </a: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Picture 5" descr="A close up of a device&#10;&#10;Description automatically generated">
                  <a:extLst>
                    <a:ext uri="{FF2B5EF4-FFF2-40B4-BE49-F238E27FC236}">
                      <a16:creationId xmlns:a16="http://schemas.microsoft.com/office/drawing/2014/main" id="{C409BA86-6914-4E2D-A148-E7B8B88C3C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5739" y="5590790"/>
                  <a:ext cx="1767155" cy="7898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8050" y="4493627"/>
              <a:ext cx="536057" cy="202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6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Basis for JT-60SA scenario modelling</a:t>
            </a:r>
            <a:endParaRPr lang="fr-FR" altLang="fr-FR" i="1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7533" y="841788"/>
            <a:ext cx="8728075" cy="366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Simulations of JT-60SA scenarios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should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based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on the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two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machines </a:t>
            </a:r>
          </a:p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that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are the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most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similar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for size and configuration: 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JT-60U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JET</a:t>
            </a:r>
          </a:p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Validation of a 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modelling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framework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reference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JT-60U and JET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shots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selected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(H-mode,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hybrid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advanced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benchmark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actuator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computations (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NBI, ECCD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benchmark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 JA (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TOPICS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and EU (</a:t>
            </a:r>
            <a:r>
              <a:rPr kumimoji="0" lang="fr-FR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CRONOS, JINTRAC, ASTRA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</a:t>
            </a: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 </a:t>
            </a:r>
            <a:r>
              <a:rPr kumimoji="0" lang="fr-FR" alt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integrated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modelling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codes</a:t>
            </a: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transport,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pedestal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fast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particle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selected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predictive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simulations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the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reference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shots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various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models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49263" marR="0" lvl="1" indent="-180975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find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unified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modelling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framework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that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works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for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both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machines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This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should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give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the maximum confidence for 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prediction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 JT-60SA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" y="4415426"/>
            <a:ext cx="24860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16" y="4415426"/>
            <a:ext cx="25717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5070318" y="4501463"/>
            <a:ext cx="415370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JT-60U discharge 33655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TOPICS and CRONOS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comparison for </a:t>
            </a:r>
            <a:r>
              <a:rPr kumimoji="0" lang="en-US" alt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</a:t>
            </a: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transport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J. </a:t>
            </a:r>
            <a:r>
              <a:rPr kumimoji="0" lang="en-US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Garcia et al., 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Nucl. Fusion </a:t>
            </a:r>
            <a:r>
              <a:rPr kumimoji="0" lang="it-IT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54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(2014) </a:t>
            </a:r>
            <a:r>
              <a:rPr kumimoji="0" lang="it-IT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093010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N. Hayashi </a:t>
            </a:r>
            <a:r>
              <a:rPr kumimoji="0" lang="en-US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 al., 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Nucl. Fusion </a:t>
            </a:r>
            <a:r>
              <a:rPr kumimoji="0" lang="it-IT" alt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57</a:t>
            </a:r>
            <a:r>
              <a:rPr kumimoji="0" lang="it-IT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it-IT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2017) 126037</a:t>
            </a:r>
            <a:endParaRPr kumimoji="0" lang="it-IT" altLang="fr-FR" sz="14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L. Garzotti et </a:t>
            </a:r>
            <a:r>
              <a:rPr kumimoji="0" lang="en-US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al., 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Nucl. Fusion </a:t>
            </a:r>
            <a:r>
              <a:rPr kumimoji="0" lang="it-IT" alt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58</a:t>
            </a:r>
            <a:r>
              <a:rPr kumimoji="0" lang="it-IT" alt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(2018) 026029</a:t>
            </a:r>
            <a:endParaRPr kumimoji="0" lang="fr-FR" altLang="fr-FR" sz="14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Edge, radiation and detachment control</a:t>
            </a:r>
            <a:endParaRPr lang="en-GB"/>
          </a:p>
        </p:txBody>
      </p:sp>
      <p:pic>
        <p:nvPicPr>
          <p:cNvPr id="3" name="図 4">
            <a:extLst>
              <a:ext uri="{FF2B5EF4-FFF2-40B4-BE49-F238E27FC236}">
                <a16:creationId xmlns:a16="http://schemas.microsoft.com/office/drawing/2014/main" id="{904CC637-30C6-124F-91E7-8FC525725B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05078" y="3998488"/>
            <a:ext cx="5572530" cy="2270209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48426EC5-DD86-D749-884C-EFB7A44A7FFE}"/>
              </a:ext>
            </a:extLst>
          </p:cNvPr>
          <p:cNvSpPr txBox="1"/>
          <p:nvPr/>
        </p:nvSpPr>
        <p:spPr>
          <a:xfrm>
            <a:off x="7245244" y="6219485"/>
            <a:ext cx="170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S</a:t>
            </a:r>
            <a:r>
              <a:rPr lang="en-US" sz="1600" b="1" smtClean="0">
                <a:solidFill>
                  <a:srgbClr val="00B0F0"/>
                </a:solidFill>
              </a:rPr>
              <a:t>. Yamoto et al.</a:t>
            </a:r>
            <a:endParaRPr lang="en-US" sz="1600" b="1">
              <a:solidFill>
                <a:srgbClr val="00B0F0"/>
              </a:solidFill>
            </a:endParaRPr>
          </a:p>
        </p:txBody>
      </p:sp>
      <p:sp>
        <p:nvSpPr>
          <p:cNvPr id="5" name="正方形/長方形 14">
            <a:extLst>
              <a:ext uri="{FF2B5EF4-FFF2-40B4-BE49-F238E27FC236}">
                <a16:creationId xmlns:a16="http://schemas.microsoft.com/office/drawing/2014/main" id="{D0CFA0F3-9E01-C640-8BA2-658FCCAE26B9}"/>
              </a:ext>
            </a:extLst>
          </p:cNvPr>
          <p:cNvSpPr/>
          <p:nvPr/>
        </p:nvSpPr>
        <p:spPr>
          <a:xfrm>
            <a:off x="48204" y="4305099"/>
            <a:ext cx="391762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800" dirty="0" smtClean="0">
                <a:solidFill>
                  <a:srgbClr val="FF0000"/>
                </a:solidFill>
              </a:rPr>
              <a:t>Multiple species radiation </a:t>
            </a:r>
            <a:r>
              <a:rPr lang="en-GB" sz="1800" dirty="0" smtClean="0"/>
              <a:t>simulated by </a:t>
            </a:r>
            <a:r>
              <a:rPr lang="en-GB" sz="1800" b="1" dirty="0" smtClean="0"/>
              <a:t>SONIC</a:t>
            </a:r>
            <a:r>
              <a:rPr lang="en-GB" sz="1800" dirty="0" smtClean="0"/>
              <a:t> code. </a:t>
            </a:r>
            <a:r>
              <a:rPr lang="en-GB" sz="1800" b="1" dirty="0" err="1" smtClean="0"/>
              <a:t>Ar</a:t>
            </a:r>
            <a:r>
              <a:rPr lang="en-GB" sz="1800" dirty="0" smtClean="0"/>
              <a:t> and </a:t>
            </a:r>
            <a:r>
              <a:rPr lang="en-GB" sz="1800" b="1" dirty="0" smtClean="0"/>
              <a:t>Ne</a:t>
            </a:r>
            <a:r>
              <a:rPr lang="en-GB" sz="1800" dirty="0" smtClean="0"/>
              <a:t> seeding </a:t>
            </a:r>
            <a:r>
              <a:rPr lang="en-US" sz="1800" dirty="0" smtClean="0"/>
              <a:t>rates </a:t>
            </a:r>
            <a:r>
              <a:rPr lang="en-US" sz="1800" dirty="0"/>
              <a:t>adjusted to obtain </a:t>
            </a:r>
            <a:r>
              <a:rPr lang="en-US" sz="1800" dirty="0" smtClean="0"/>
              <a:t>divertor </a:t>
            </a:r>
            <a:r>
              <a:rPr lang="en-US" sz="1800" dirty="0"/>
              <a:t>heat load &lt; 10 </a:t>
            </a:r>
            <a:r>
              <a:rPr lang="en-US" sz="1800" dirty="0" smtClean="0"/>
              <a:t>MW/m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endParaRPr lang="en-GB" sz="1800" dirty="0" smtClean="0"/>
          </a:p>
          <a:p>
            <a:pPr marL="87313" lv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dirty="0"/>
              <a:t>R</a:t>
            </a:r>
            <a:r>
              <a:rPr lang="en-GB" sz="1800" dirty="0" smtClean="0"/>
              <a:t>adiation </a:t>
            </a:r>
            <a:r>
              <a:rPr lang="en-GB" sz="1800" dirty="0"/>
              <a:t>power </a:t>
            </a:r>
            <a:r>
              <a:rPr lang="en-GB" sz="1800" dirty="0" smtClean="0"/>
              <a:t>distribution is broadened in </a:t>
            </a:r>
            <a:r>
              <a:rPr lang="en-GB" sz="1800" dirty="0"/>
              <a:t>Ne </a:t>
            </a:r>
            <a:r>
              <a:rPr lang="en-GB" sz="1800" dirty="0" smtClean="0"/>
              <a:t>compared </a:t>
            </a:r>
            <a:r>
              <a:rPr lang="en-GB" sz="1800" dirty="0"/>
              <a:t>to </a:t>
            </a:r>
            <a:r>
              <a:rPr lang="en-GB" sz="1800" dirty="0" err="1"/>
              <a:t>Ar</a:t>
            </a:r>
            <a:r>
              <a:rPr lang="en-GB" sz="1800" dirty="0"/>
              <a:t> seeding </a:t>
            </a:r>
            <a:r>
              <a:rPr lang="en-GB" sz="1800" dirty="0" smtClean="0"/>
              <a:t>case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84" charset="0"/>
              <a:ea typeface="ＭＳ Ｐゴシック" pitchFamily="-84" charset="-128"/>
              <a:cs typeface="ＭＳ Ｐゴシック" pitchFamily="-84" charset="-128"/>
              <a:sym typeface="Gill Sans" pitchFamily="-84" charset="0"/>
            </a:endParaRPr>
          </a:p>
        </p:txBody>
      </p:sp>
      <p:pic>
        <p:nvPicPr>
          <p:cNvPr id="6" name="Obraz 31">
            <a:extLst>
              <a:ext uri="{FF2B5EF4-FFF2-40B4-BE49-F238E27FC236}">
                <a16:creationId xmlns:a16="http://schemas.microsoft.com/office/drawing/2014/main" id="{0A89978E-DFEA-4EF4-9187-07883CAD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28" y="1055429"/>
            <a:ext cx="2470955" cy="2406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731" y="3343682"/>
            <a:ext cx="398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0" dirty="0" smtClean="0">
                <a:solidFill>
                  <a:srgbClr val="0000FF"/>
                </a:solidFill>
              </a:rPr>
              <a:t>SOLPS-ITER</a:t>
            </a:r>
            <a:r>
              <a:rPr lang="it-IT" sz="1600" kern="0" dirty="0" smtClean="0">
                <a:solidFill>
                  <a:srgbClr val="0000FF"/>
                </a:solidFill>
              </a:rPr>
              <a:t> simulations for </a:t>
            </a:r>
            <a:r>
              <a:rPr lang="it-IT" sz="1600" b="1" kern="0" dirty="0" smtClean="0">
                <a:solidFill>
                  <a:srgbClr val="0000FF"/>
                </a:solidFill>
              </a:rPr>
              <a:t>W</a:t>
            </a:r>
            <a:r>
              <a:rPr lang="it-IT" sz="1600" kern="0" dirty="0" smtClean="0">
                <a:solidFill>
                  <a:srgbClr val="0000FF"/>
                </a:solidFill>
              </a:rPr>
              <a:t> divertor:</a:t>
            </a:r>
          </a:p>
          <a:p>
            <a:r>
              <a:rPr lang="it-IT" sz="1600" kern="0" dirty="0" smtClean="0">
                <a:solidFill>
                  <a:srgbClr val="00B0F0"/>
                </a:solidFill>
              </a:rPr>
              <a:t>G. Rubino</a:t>
            </a:r>
            <a:r>
              <a:rPr lang="it-IT" sz="1600" kern="0" dirty="0">
                <a:solidFill>
                  <a:srgbClr val="00B0F0"/>
                </a:solidFill>
              </a:rPr>
              <a:t> </a:t>
            </a:r>
            <a:r>
              <a:rPr lang="it-IT" sz="1600" kern="0" dirty="0" smtClean="0">
                <a:solidFill>
                  <a:srgbClr val="00B0F0"/>
                </a:solidFill>
              </a:rPr>
              <a:t>et al., </a:t>
            </a:r>
            <a:r>
              <a:rPr lang="en-GB" sz="1600" kern="0" dirty="0" err="1" smtClean="0">
                <a:solidFill>
                  <a:srgbClr val="00B0F0"/>
                </a:solidFill>
              </a:rPr>
              <a:t>Nucl</a:t>
            </a:r>
            <a:r>
              <a:rPr lang="en-GB" sz="1600" kern="0" dirty="0" smtClean="0">
                <a:solidFill>
                  <a:srgbClr val="00B0F0"/>
                </a:solidFill>
              </a:rPr>
              <a:t>. Mater. </a:t>
            </a:r>
            <a:r>
              <a:rPr lang="en-GB" sz="1600" kern="0" dirty="0">
                <a:solidFill>
                  <a:srgbClr val="00B0F0"/>
                </a:solidFill>
              </a:rPr>
              <a:t>and Energy </a:t>
            </a:r>
            <a:r>
              <a:rPr lang="en-GB" sz="1600" b="1" kern="0" dirty="0">
                <a:solidFill>
                  <a:srgbClr val="00B0F0"/>
                </a:solidFill>
              </a:rPr>
              <a:t>26</a:t>
            </a:r>
            <a:r>
              <a:rPr lang="en-GB" sz="1600" kern="0" dirty="0">
                <a:solidFill>
                  <a:srgbClr val="00B0F0"/>
                </a:solidFill>
              </a:rPr>
              <a:t> (2021) 100895.</a:t>
            </a:r>
            <a:endParaRPr lang="it-IT" sz="1600" b="1" kern="0" dirty="0">
              <a:solidFill>
                <a:srgbClr val="00B0F0"/>
              </a:solidFill>
            </a:endParaRPr>
          </a:p>
        </p:txBody>
      </p:sp>
      <p:sp>
        <p:nvSpPr>
          <p:cNvPr id="10" name="正方形/長方形 14">
            <a:extLst>
              <a:ext uri="{FF2B5EF4-FFF2-40B4-BE49-F238E27FC236}">
                <a16:creationId xmlns:a16="http://schemas.microsoft.com/office/drawing/2014/main" id="{D0CFA0F3-9E01-C640-8BA2-658FCCAE26B9}"/>
              </a:ext>
            </a:extLst>
          </p:cNvPr>
          <p:cNvSpPr/>
          <p:nvPr/>
        </p:nvSpPr>
        <p:spPr>
          <a:xfrm>
            <a:off x="120161" y="838819"/>
            <a:ext cx="3742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Bef>
                <a:spcPts val="600"/>
              </a:spcBef>
              <a:buClr>
                <a:srgbClr val="000000"/>
              </a:buClr>
            </a:pPr>
            <a:r>
              <a:rPr lang="en-GB" sz="1800" dirty="0" smtClean="0">
                <a:solidFill>
                  <a:srgbClr val="0000FF"/>
                </a:solidFill>
              </a:rPr>
              <a:t>High-density scenario </a:t>
            </a:r>
            <a:r>
              <a:rPr lang="en-GB" sz="1800" dirty="0" smtClean="0"/>
              <a:t>simulated by </a:t>
            </a:r>
            <a:r>
              <a:rPr lang="en-GB" sz="1800" b="1" dirty="0" smtClean="0"/>
              <a:t>EDGE2D-EIRENE</a:t>
            </a:r>
            <a:r>
              <a:rPr lang="en-GB" sz="1800" dirty="0" smtClean="0"/>
              <a:t> first and </a:t>
            </a:r>
            <a:r>
              <a:rPr lang="en-GB" sz="1800" b="1" dirty="0" smtClean="0"/>
              <a:t>SOLEDGE </a:t>
            </a:r>
            <a:r>
              <a:rPr kumimoji="1" lang="fr-FR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sym typeface="Gill Sans" pitchFamily="-84" charset="0"/>
              </a:rPr>
              <a:t>b</a:t>
            </a:r>
            <a:r>
              <a:rPr kumimoji="1" lang="fr-FR" altLang="ja-JP" dirty="0" err="1" smtClean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ased</a:t>
            </a:r>
            <a:r>
              <a:rPr kumimoji="1" lang="fr-FR" altLang="ja-JP" dirty="0" smtClean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  <a:r>
              <a:rPr kumimoji="1" lang="fr-FR" altLang="ja-JP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on </a:t>
            </a:r>
            <a:r>
              <a:rPr kumimoji="1" lang="fr-FR" altLang="ja-JP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previous</a:t>
            </a:r>
            <a:r>
              <a:rPr kumimoji="1" lang="fr-FR" altLang="ja-JP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  <a:r>
              <a:rPr kumimoji="1" lang="fr-FR" altLang="ja-JP" dirty="0" err="1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systematic</a:t>
            </a:r>
            <a:r>
              <a:rPr kumimoji="1" lang="fr-FR" altLang="ja-JP" dirty="0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  <a:r>
              <a:rPr kumimoji="1" lang="fr-FR" altLang="ja-JP" dirty="0" err="1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analysis</a:t>
            </a:r>
            <a:r>
              <a:rPr kumimoji="1" lang="fr-FR" altLang="ja-JP" dirty="0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by </a:t>
            </a:r>
            <a:r>
              <a:rPr kumimoji="1" lang="fr-FR" altLang="ja-JP" b="1" dirty="0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COREDIV</a:t>
            </a:r>
            <a:r>
              <a:rPr kumimoji="1" lang="fr-FR" altLang="ja-JP" dirty="0">
                <a:solidFill>
                  <a:srgbClr val="0000FF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  <a:endParaRPr lang="en-GB" sz="1800" b="1" dirty="0" smtClean="0">
              <a:solidFill>
                <a:srgbClr val="0000FF"/>
              </a:solidFill>
            </a:endParaRPr>
          </a:p>
          <a:p>
            <a:pPr marL="87313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1" lang="fr-FR" altLang="ja-JP" sz="1800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P</a:t>
            </a:r>
            <a:r>
              <a:rPr kumimoji="1" lang="fr-FR" altLang="ja-JP" sz="1800" baseline="-25000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aux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=30 MW, &lt;n</a:t>
            </a:r>
            <a:r>
              <a:rPr kumimoji="1" lang="fr-FR" altLang="ja-JP" sz="1800" baseline="-250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e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&gt;=9×10</a:t>
            </a:r>
            <a:r>
              <a:rPr kumimoji="1" lang="fr-FR" altLang="ja-JP" sz="1800" baseline="300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19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m</a:t>
            </a:r>
            <a:r>
              <a:rPr kumimoji="1" lang="fr-FR" altLang="ja-JP" sz="1800" baseline="300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-3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</a:p>
          <a:p>
            <a:pPr marL="87313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1" lang="fr-FR" altLang="ja-JP" sz="1800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n</a:t>
            </a:r>
            <a:r>
              <a:rPr kumimoji="1" lang="fr-FR" altLang="ja-JP" sz="1800" baseline="-25000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e</a:t>
            </a:r>
            <a:r>
              <a:rPr kumimoji="1" lang="fr-FR" altLang="ja-JP" sz="1800" baseline="30000" dirty="0" err="1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sep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  <a:r>
              <a:rPr kumimoji="1" lang="fr-FR" altLang="ja-JP" sz="1800" dirty="0" smtClean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= 3.6×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10</a:t>
            </a:r>
            <a:r>
              <a:rPr kumimoji="1" lang="fr-FR" altLang="ja-JP" sz="1800" baseline="300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19</a:t>
            </a:r>
            <a:r>
              <a:rPr kumimoji="1" lang="fr-FR" altLang="ja-JP" sz="18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m</a:t>
            </a:r>
            <a:r>
              <a:rPr kumimoji="1" lang="fr-FR" altLang="ja-JP" sz="1800" baseline="30000" dirty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-3</a:t>
            </a:r>
            <a:r>
              <a:rPr kumimoji="1" lang="fr-FR" altLang="ja-JP" sz="1800" dirty="0" smtClean="0">
                <a:solidFill>
                  <a:srgbClr val="000000"/>
                </a:solidFill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</a:t>
            </a:r>
          </a:p>
          <a:p>
            <a:pPr marL="87313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1" lang="fr-FR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Greenwald</a:t>
            </a:r>
            <a:r>
              <a:rPr kumimoji="1" lang="fr-FR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4" charset="0"/>
                <a:ea typeface="ＭＳ Ｐゴシック" pitchFamily="-84" charset="-128"/>
                <a:cs typeface="ＭＳ Ｐゴシック" pitchFamily="-84" charset="-128"/>
                <a:sym typeface="Gill Sans" pitchFamily="-84" charset="0"/>
              </a:rPr>
              <a:t> fraction ~0.8</a:t>
            </a:r>
          </a:p>
        </p:txBody>
      </p:sp>
      <p:pic>
        <p:nvPicPr>
          <p:cNvPr id="11" name="Obraz 8">
            <a:extLst>
              <a:ext uri="{FF2B5EF4-FFF2-40B4-BE49-F238E27FC236}">
                <a16:creationId xmlns:a16="http://schemas.microsoft.com/office/drawing/2014/main" id="{50068EF4-104E-4FE2-BA0F-769300D49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1" y="1055430"/>
            <a:ext cx="2448410" cy="23792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55376" y="679123"/>
            <a:ext cx="4331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0" smtClean="0">
                <a:solidFill>
                  <a:srgbClr val="0000FF"/>
                </a:solidFill>
              </a:rPr>
              <a:t>Carbon radiation              Neutrals density  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8426EC5-DD86-D749-884C-EFB7A44A7FFE}"/>
              </a:ext>
            </a:extLst>
          </p:cNvPr>
          <p:cNvSpPr txBox="1"/>
          <p:nvPr/>
        </p:nvSpPr>
        <p:spPr>
          <a:xfrm>
            <a:off x="5673213" y="3589904"/>
            <a:ext cx="325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K. </a:t>
            </a:r>
            <a:r>
              <a:rPr lang="en-US" sz="1600" b="1" dirty="0" err="1" smtClean="0">
                <a:solidFill>
                  <a:srgbClr val="00B0F0"/>
                </a:solidFill>
              </a:rPr>
              <a:t>Gałązka</a:t>
            </a:r>
            <a:r>
              <a:rPr lang="en-US" sz="1600" b="1" dirty="0" smtClean="0">
                <a:solidFill>
                  <a:srgbClr val="00B0F0"/>
                </a:solidFill>
              </a:rPr>
              <a:t>, M. </a:t>
            </a:r>
            <a:r>
              <a:rPr lang="en-US" sz="1600" b="1" dirty="0" err="1" smtClean="0">
                <a:solidFill>
                  <a:srgbClr val="00B0F0"/>
                </a:solidFill>
              </a:rPr>
              <a:t>Romanelli</a:t>
            </a:r>
            <a:r>
              <a:rPr lang="en-US" sz="1600" b="1" dirty="0" smtClean="0">
                <a:solidFill>
                  <a:srgbClr val="00B0F0"/>
                </a:solidFill>
              </a:rPr>
              <a:t> et al.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6336" y="1223225"/>
            <a:ext cx="9138641" cy="35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marL="174625" indent="-174625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-34290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/>
              <a:defRPr/>
            </a:pPr>
            <a:r>
              <a:rPr lang="fr-FR" altLang="fr-FR" sz="2000" b="1" dirty="0" err="1">
                <a:latin typeface="+mn-lt"/>
              </a:rPr>
              <a:t>Operation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 err="1">
                <a:latin typeface="+mn-lt"/>
              </a:rPr>
              <a:t>oriented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 err="1">
                <a:latin typeface="+mn-lt"/>
              </a:rPr>
              <a:t>tools</a:t>
            </a:r>
            <a:r>
              <a:rPr lang="fr-FR" altLang="fr-FR" sz="2000" b="1" dirty="0">
                <a:latin typeface="+mn-lt"/>
              </a:rPr>
              <a:t> </a:t>
            </a:r>
            <a:endParaRPr lang="fr-FR" dirty="0"/>
          </a:p>
          <a:p>
            <a:pPr marL="400050" lvl="2" indent="-273050">
              <a:spcAft>
                <a:spcPts val="400"/>
              </a:spcAft>
              <a:buFontTx/>
              <a:buChar char="-"/>
              <a:defRPr/>
            </a:pPr>
            <a:r>
              <a:rPr lang="en-GB" altLang="fr-FR" sz="2000" b="1" dirty="0">
                <a:latin typeface="+mn-lt"/>
              </a:rPr>
              <a:t>Discharge simulator </a:t>
            </a:r>
            <a:r>
              <a:rPr lang="en-GB" altLang="fr-FR" sz="2000" dirty="0">
                <a:latin typeface="+mn-lt"/>
              </a:rPr>
              <a:t>development</a:t>
            </a:r>
            <a:endParaRPr lang="en-GB" altLang="fr-FR" sz="2000" dirty="0">
              <a:latin typeface="+mn-lt"/>
              <a:cs typeface="Calibri"/>
            </a:endParaRPr>
          </a:p>
          <a:p>
            <a:pPr marL="0" indent="-34290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latin typeface="+mn-lt"/>
                <a:cs typeface="Arial"/>
              </a:rPr>
              <a:t>Modelling</a:t>
            </a:r>
            <a:r>
              <a:rPr lang="en-GB" sz="2000" b="1" dirty="0">
                <a:latin typeface="+mn-lt"/>
                <a:cs typeface="Arial"/>
              </a:rPr>
              <a:t> for JT-60SA Initial Research Phase scenarios</a:t>
            </a:r>
            <a:endParaRPr lang="fr-FR" altLang="fr-FR" sz="2000" b="1" dirty="0">
              <a:solidFill>
                <a:srgbClr val="0000FF"/>
              </a:solidFill>
              <a:latin typeface="+mn-lt"/>
              <a:cs typeface="Calibri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b="1" dirty="0">
                <a:latin typeface="+mn-lt"/>
              </a:rPr>
              <a:t>Scenario</a:t>
            </a:r>
            <a:r>
              <a:rPr lang="en-GB" sz="2000" dirty="0">
                <a:latin typeface="+mn-lt"/>
              </a:rPr>
              <a:t> </a:t>
            </a:r>
            <a:r>
              <a:rPr lang="en-US" sz="2000" dirty="0">
                <a:latin typeface="+mn-lt"/>
              </a:rPr>
              <a:t>modelling with operationally oriented integrated modelling </a:t>
            </a:r>
            <a:r>
              <a:rPr lang="en-US" sz="2000" b="1" dirty="0">
                <a:latin typeface="+mn-lt"/>
              </a:rPr>
              <a:t>transport </a:t>
            </a:r>
            <a:r>
              <a:rPr lang="en-US" sz="2000" dirty="0">
                <a:latin typeface="+mn-lt"/>
              </a:rPr>
              <a:t>codes</a:t>
            </a:r>
            <a:r>
              <a:rPr lang="en-GB" sz="2000" dirty="0">
                <a:latin typeface="+mn-lt"/>
              </a:rPr>
              <a:t> </a:t>
            </a:r>
            <a:endParaRPr lang="en-GB" sz="2000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b="1" dirty="0">
                <a:latin typeface="+mn-lt"/>
              </a:rPr>
              <a:t>Edge and divertor modelling</a:t>
            </a:r>
            <a:r>
              <a:rPr lang="en-GB" sz="2000" dirty="0">
                <a:latin typeface="+mn-lt"/>
              </a:rPr>
              <a:t> </a:t>
            </a:r>
            <a:endParaRPr lang="en-GB" sz="2000" dirty="0" smtClean="0">
              <a:latin typeface="+mn-lt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b="1" dirty="0" smtClean="0">
                <a:latin typeface="+mn-lt"/>
              </a:rPr>
              <a:t>Energetic </a:t>
            </a:r>
            <a:r>
              <a:rPr lang="en-GB" sz="2000" b="1" dirty="0">
                <a:latin typeface="+mn-lt"/>
              </a:rPr>
              <a:t>Particle</a:t>
            </a:r>
            <a:r>
              <a:rPr lang="en-GB" sz="2000" dirty="0">
                <a:latin typeface="+mn-lt"/>
              </a:rPr>
              <a:t> stability analysis</a:t>
            </a:r>
            <a:endParaRPr lang="en-GB" sz="2000" dirty="0">
              <a:latin typeface="+mn-lt"/>
              <a:cs typeface="Calibri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b="1" dirty="0">
                <a:latin typeface="+mn-lt"/>
              </a:rPr>
              <a:t>MHD</a:t>
            </a:r>
            <a:r>
              <a:rPr lang="en-GB" sz="2000" dirty="0">
                <a:latin typeface="+mn-lt"/>
              </a:rPr>
              <a:t> stability analysis </a:t>
            </a:r>
            <a:endParaRPr lang="en-GB" sz="2000" dirty="0">
              <a:latin typeface="+mn-lt"/>
              <a:cs typeface="Calibri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dirty="0">
                <a:latin typeface="+mn-lt"/>
              </a:rPr>
              <a:t>RWM </a:t>
            </a:r>
            <a:r>
              <a:rPr lang="en-GB" sz="2000" b="1" dirty="0">
                <a:latin typeface="+mn-lt"/>
              </a:rPr>
              <a:t>control</a:t>
            </a:r>
            <a:endParaRPr lang="en-GB" sz="2000" b="1" dirty="0">
              <a:latin typeface="+mn-lt"/>
              <a:cs typeface="Calibri"/>
            </a:endParaRPr>
          </a:p>
          <a:p>
            <a:pPr marL="568325" lvl="1" indent="-273050" fontAlgn="t"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GB" sz="2000" dirty="0">
                <a:latin typeface="+mn-lt"/>
              </a:rPr>
              <a:t>Non-linear MHD modelling of pellet triggered </a:t>
            </a:r>
            <a:r>
              <a:rPr lang="en-GB" sz="2000" b="1" dirty="0" smtClean="0">
                <a:latin typeface="+mn-lt"/>
              </a:rPr>
              <a:t>ELMs</a:t>
            </a:r>
            <a:endParaRPr lang="en-GB" sz="2000" b="1" dirty="0">
              <a:latin typeface="+mn-lt"/>
              <a:cs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869" y="176721"/>
            <a:ext cx="8007460" cy="457200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fr-FR" altLang="fr-FR" sz="2800" dirty="0" smtClean="0">
                <a:latin typeface="+mn-lt"/>
              </a:rPr>
              <a:t>WPSA CM </a:t>
            </a:r>
            <a:r>
              <a:rPr lang="en-GB" altLang="fr-FR" sz="2800" dirty="0">
                <a:latin typeface="+mn-lt"/>
              </a:rPr>
              <a:t>modelling activities 2021-2022</a:t>
            </a:r>
            <a:endParaRPr lang="en-GB" sz="2800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6581857" y="3181280"/>
            <a:ext cx="2252861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Coordinate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Experiment</a:t>
            </a:r>
            <a:r>
              <a:rPr lang="fr-FR" dirty="0" smtClean="0"/>
              <a:t> Team </a:t>
            </a:r>
          </a:p>
          <a:p>
            <a:r>
              <a:rPr lang="fr-FR" dirty="0" err="1" smtClean="0"/>
              <a:t>Topical</a:t>
            </a:r>
            <a:r>
              <a:rPr lang="fr-FR" dirty="0" smtClean="0"/>
              <a:t> Group Leaders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67545" y="677068"/>
            <a:ext cx="753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https://wiki.euro-fusion.org/wiki/WPSA:_Code_Management_and_Simulation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36" y="138863"/>
            <a:ext cx="7543800" cy="457200"/>
          </a:xfrm>
        </p:spPr>
        <p:txBody>
          <a:bodyPr/>
          <a:lstStyle/>
          <a:p>
            <a:r>
              <a:rPr lang="fr-FR" sz="2800"/>
              <a:t>WPSA CM - </a:t>
            </a:r>
            <a:r>
              <a:rPr lang="fr-FR" sz="2800" err="1"/>
              <a:t>Modelling</a:t>
            </a:r>
            <a:r>
              <a:rPr lang="fr-FR" sz="2800"/>
              <a:t> session</a:t>
            </a: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836" y="630386"/>
            <a:ext cx="8229600" cy="4896544"/>
          </a:xfrm>
        </p:spPr>
        <p:txBody>
          <a:bodyPr>
            <a:normAutofit/>
          </a:bodyPr>
          <a:lstStyle/>
          <a:p>
            <a:r>
              <a:rPr lang="en-US" sz="2000" b="1" dirty="0"/>
              <a:t>Today 14h - 17h30  S1-3: Initial research phase modelling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9056" t="5402"/>
          <a:stretch/>
        </p:blipFill>
        <p:spPr>
          <a:xfrm>
            <a:off x="143492" y="1045198"/>
            <a:ext cx="6971749" cy="5438950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>
            <a:off x="7146477" y="2591567"/>
            <a:ext cx="265471" cy="147898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89451" y="3101489"/>
            <a:ext cx="14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B050"/>
                </a:solidFill>
              </a:rPr>
              <a:t>Edge</a:t>
            </a:r>
            <a:r>
              <a:rPr lang="fr-FR">
                <a:solidFill>
                  <a:srgbClr val="00B050"/>
                </a:solidFill>
              </a:rPr>
              <a:t>/divertor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7167715" y="4697697"/>
            <a:ext cx="222997" cy="41217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colade fermante 12"/>
          <p:cNvSpPr/>
          <p:nvPr/>
        </p:nvSpPr>
        <p:spPr>
          <a:xfrm>
            <a:off x="7154075" y="5246282"/>
            <a:ext cx="285135" cy="8292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7478044" y="5290620"/>
            <a:ext cx="1387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4F81BD"/>
                </a:solidFill>
              </a:rPr>
              <a:t>MHD control</a:t>
            </a:r>
          </a:p>
          <a:p>
            <a:r>
              <a:rPr lang="fr-FR" err="1">
                <a:solidFill>
                  <a:srgbClr val="4F81BD"/>
                </a:solidFill>
              </a:rPr>
              <a:t>pedestal</a:t>
            </a:r>
            <a:r>
              <a:rPr lang="fr-FR">
                <a:solidFill>
                  <a:srgbClr val="4F81BD"/>
                </a:solidFill>
              </a:rPr>
              <a:t> </a:t>
            </a:r>
          </a:p>
          <a:p>
            <a:r>
              <a:rPr lang="fr-FR" err="1">
                <a:solidFill>
                  <a:srgbClr val="4F81BD"/>
                </a:solidFill>
              </a:rPr>
              <a:t>stability</a:t>
            </a:r>
            <a:r>
              <a:rPr lang="fr-FR">
                <a:solidFill>
                  <a:srgbClr val="4F81BD"/>
                </a:solidFill>
              </a:rPr>
              <a:t> 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10360" y="4708463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C00000"/>
                </a:solidFill>
              </a:rPr>
              <a:t>Fast</a:t>
            </a:r>
            <a:r>
              <a:rPr lang="fr-FR">
                <a:solidFill>
                  <a:srgbClr val="C00000"/>
                </a:solidFill>
              </a:rPr>
              <a:t> </a:t>
            </a:r>
            <a:r>
              <a:rPr lang="fr-FR" err="1">
                <a:solidFill>
                  <a:srgbClr val="C00000"/>
                </a:solidFill>
              </a:rPr>
              <a:t>particles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Accolade fermante 15"/>
          <p:cNvSpPr/>
          <p:nvPr/>
        </p:nvSpPr>
        <p:spPr>
          <a:xfrm>
            <a:off x="7146477" y="1302444"/>
            <a:ext cx="265471" cy="11921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08047" y="1397540"/>
            <a:ext cx="1814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/>
              <a:t>Operation regime development </a:t>
            </a:r>
          </a:p>
        </p:txBody>
      </p:sp>
      <p:sp>
        <p:nvSpPr>
          <p:cNvPr id="6" name="Flèche droite 5"/>
          <p:cNvSpPr/>
          <p:nvPr/>
        </p:nvSpPr>
        <p:spPr>
          <a:xfrm rot="10800000">
            <a:off x="7286989" y="4181169"/>
            <a:ext cx="744831" cy="43563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466292" y="4208165"/>
            <a:ext cx="55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EEG</a:t>
            </a:r>
            <a:endParaRPr lang="en-US" b="1" i="1" dirty="0"/>
          </a:p>
        </p:txBody>
      </p:sp>
      <p:sp>
        <p:nvSpPr>
          <p:cNvPr id="17" name="Flèche droite 16"/>
          <p:cNvSpPr/>
          <p:nvPr/>
        </p:nvSpPr>
        <p:spPr>
          <a:xfrm rot="10800000">
            <a:off x="7466291" y="2421874"/>
            <a:ext cx="1059144" cy="510828"/>
          </a:xfrm>
          <a:prstGeom prst="rightArrow">
            <a:avLst/>
          </a:prstGeom>
          <a:solidFill>
            <a:srgbClr val="66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7623878" y="2489657"/>
            <a:ext cx="9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WPDIV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196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5" y="2269829"/>
            <a:ext cx="8229600" cy="2789182"/>
          </a:xfrm>
        </p:spPr>
        <p:txBody>
          <a:bodyPr>
            <a:normAutofit/>
          </a:bodyPr>
          <a:lstStyle/>
          <a:p>
            <a:r>
              <a:rPr lang="en-US" sz="2000" b="1" dirty="0"/>
              <a:t>Expected contents of the presentations/discussions</a:t>
            </a:r>
            <a:r>
              <a:rPr lang="en-US" sz="2000" dirty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scientific discussion on the status of the tasks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 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needs of input data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coordination with QST and experiment team </a:t>
            </a:r>
          </a:p>
          <a:p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08760" y="781919"/>
            <a:ext cx="565099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/>
              <a:t>Progress towards the deployment of </a:t>
            </a:r>
          </a:p>
          <a:p>
            <a:pPr algn="ctr"/>
            <a:r>
              <a:rPr lang="en-US" sz="2400" b="1"/>
              <a:t>validated modelling and analysis tools </a:t>
            </a:r>
          </a:p>
          <a:p>
            <a:pPr algn="ctr"/>
            <a:r>
              <a:rPr lang="en-US" sz="2400" b="1"/>
              <a:t>for operation and scientific exploitation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2833" y="153955"/>
            <a:ext cx="7543800" cy="457200"/>
          </a:xfrm>
        </p:spPr>
        <p:txBody>
          <a:bodyPr/>
          <a:lstStyle/>
          <a:p>
            <a:r>
              <a:rPr lang="fr-FR" sz="2800">
                <a:latin typeface="Arial"/>
                <a:cs typeface="Arial"/>
              </a:rPr>
              <a:t>THIS MEETING: SCIENTIFIC DISCUSSION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07614" y="4735845"/>
            <a:ext cx="19726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Please</a:t>
            </a:r>
            <a:r>
              <a:rPr lang="fr-FR" dirty="0" smtClean="0"/>
              <a:t> </a:t>
            </a:r>
            <a:r>
              <a:rPr lang="fr-FR" dirty="0" err="1" smtClean="0"/>
              <a:t>upload</a:t>
            </a:r>
            <a:r>
              <a:rPr lang="fr-FR" dirty="0" smtClean="0"/>
              <a:t> the slides on </a:t>
            </a:r>
            <a:r>
              <a:rPr lang="fr-FR" dirty="0" err="1" smtClean="0"/>
              <a:t>indico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5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G Falchetto - WPSA General Science Meeting - 4/05/2022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1492" y="123545"/>
            <a:ext cx="8026400" cy="457200"/>
          </a:xfrm>
        </p:spPr>
        <p:txBody>
          <a:bodyPr/>
          <a:lstStyle/>
          <a:p>
            <a:r>
              <a:rPr lang="fr-FR" sz="2800" dirty="0"/>
              <a:t>WPSA.CM </a:t>
            </a:r>
            <a:r>
              <a:rPr lang="fr-FR" sz="2800" dirty="0" err="1"/>
              <a:t>Modelling</a:t>
            </a:r>
            <a:r>
              <a:rPr lang="fr-FR" sz="2800" dirty="0"/>
              <a:t> </a:t>
            </a:r>
            <a:r>
              <a:rPr lang="fr-FR" sz="2800" dirty="0" err="1" smtClean="0"/>
              <a:t>Tasks</a:t>
            </a:r>
            <a:r>
              <a:rPr lang="fr-FR" sz="2800" dirty="0"/>
              <a:t> </a:t>
            </a:r>
            <a:r>
              <a:rPr lang="fr-FR" sz="2800" dirty="0" err="1" smtClean="0"/>
              <a:t>deliverables</a:t>
            </a:r>
            <a:r>
              <a:rPr lang="fr-FR" sz="2800" dirty="0" smtClean="0"/>
              <a:t> </a:t>
            </a:r>
            <a:r>
              <a:rPr lang="fr-FR" sz="2800" dirty="0"/>
              <a:t>2022</a:t>
            </a:r>
            <a:endParaRPr lang="en-US" sz="2800" dirty="0"/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614424"/>
              </p:ext>
            </p:extLst>
          </p:nvPr>
        </p:nvGraphicFramePr>
        <p:xfrm>
          <a:off x="121493" y="2897309"/>
          <a:ext cx="8932332" cy="35105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2503">
                  <a:extLst>
                    <a:ext uri="{9D8B030D-6E8A-4147-A177-3AD203B41FA5}">
                      <a16:colId xmlns:a16="http://schemas.microsoft.com/office/drawing/2014/main" val="1193375334"/>
                    </a:ext>
                  </a:extLst>
                </a:gridCol>
                <a:gridCol w="5578868">
                  <a:extLst>
                    <a:ext uri="{9D8B030D-6E8A-4147-A177-3AD203B41FA5}">
                      <a16:colId xmlns:a16="http://schemas.microsoft.com/office/drawing/2014/main" val="552499959"/>
                    </a:ext>
                  </a:extLst>
                </a:gridCol>
                <a:gridCol w="2200961">
                  <a:extLst>
                    <a:ext uri="{9D8B030D-6E8A-4147-A177-3AD203B41FA5}">
                      <a16:colId xmlns:a16="http://schemas.microsoft.com/office/drawing/2014/main" val="2444610441"/>
                    </a:ext>
                  </a:extLst>
                </a:gridCol>
              </a:tblGrid>
              <a:tr h="1060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Scenario development transport analysis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Report/publication 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integrated modelling of  ramp up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initial research phase Scenario 2 with first principles transport models</a:t>
                      </a:r>
                      <a:endParaRPr lang="fr-FR" b="0" i="0" dirty="0"/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 Garzotti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Taylor et al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(UKAEA)</a:t>
                      </a:r>
                    </a:p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</a:t>
                      </a:r>
                      <a:r>
                        <a:rPr lang="fr-F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 Yadikin 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Fransson (VR)</a:t>
                      </a:r>
                    </a:p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Huynh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Morales (CEA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3509"/>
                  </a:ext>
                </a:extLst>
              </a:tr>
              <a:tr h="74822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Edge and divertor modeling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 /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drive scenarios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 divertor, </a:t>
                      </a:r>
                      <a:r>
                        <a:rPr lang="fr-FR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SOLEDGE3X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transport code,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impurity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seeding</a:t>
                      </a:r>
                      <a:r>
                        <a:rPr lang="fr-FR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endParaRPr lang="en-US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Falchetto 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(CEA)</a:t>
                      </a:r>
                      <a:endParaRPr lang="en-US" sz="1600" b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 Galazka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64815"/>
                  </a:ext>
                </a:extLst>
              </a:tr>
              <a:tr h="645427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Assessment of JT-60SA Initial research phase II scenario 2 via edge/divertor modelling integrated with core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conditions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Balbinot</a:t>
                      </a:r>
                      <a:r>
                        <a:rPr lang="en-US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(ENEA)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827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Modelling of C wall Scenario 2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 SOLPS-ITER.</a:t>
                      </a:r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Chmielewski (IPPLM)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3691"/>
                  </a:ext>
                </a:extLst>
              </a:tr>
              <a:tr h="439742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Report on the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benchmark of SOLPS_ITER to SONIC.</a:t>
                      </a:r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Rubino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 Coster </a:t>
                      </a:r>
                    </a:p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(ENEA, IPP)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81483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71575"/>
              </p:ext>
            </p:extLst>
          </p:nvPr>
        </p:nvGraphicFramePr>
        <p:xfrm>
          <a:off x="121492" y="1143680"/>
          <a:ext cx="8918476" cy="1666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2229">
                  <a:extLst>
                    <a:ext uri="{9D8B030D-6E8A-4147-A177-3AD203B41FA5}">
                      <a16:colId xmlns:a16="http://schemas.microsoft.com/office/drawing/2014/main" val="3682416209"/>
                    </a:ext>
                  </a:extLst>
                </a:gridCol>
                <a:gridCol w="4458985">
                  <a:extLst>
                    <a:ext uri="{9D8B030D-6E8A-4147-A177-3AD203B41FA5}">
                      <a16:colId xmlns:a16="http://schemas.microsoft.com/office/drawing/2014/main" val="3464726175"/>
                    </a:ext>
                  </a:extLst>
                </a:gridCol>
                <a:gridCol w="3317262">
                  <a:extLst>
                    <a:ext uri="{9D8B030D-6E8A-4147-A177-3AD203B41FA5}">
                      <a16:colId xmlns:a16="http://schemas.microsoft.com/office/drawing/2014/main" val="3735961253"/>
                    </a:ext>
                  </a:extLst>
                </a:gridCol>
              </a:tblGrid>
              <a:tr h="2919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TOPIC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 dirty="0" err="1">
                          <a:effectLst/>
                          <a:latin typeface="+mn-lt"/>
                        </a:rPr>
                        <a:t>Deliverable</a:t>
                      </a:r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 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Del </a:t>
                      </a:r>
                      <a:r>
                        <a:rPr lang="fr-FR" sz="1800" u="none" strike="noStrike" dirty="0" err="1">
                          <a:effectLst/>
                          <a:latin typeface="+mn-lt"/>
                        </a:rPr>
                        <a:t>Owner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12904"/>
                  </a:ext>
                </a:extLst>
              </a:tr>
              <a:tr h="291981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operation oriented tools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073164"/>
                  </a:ext>
                </a:extLst>
              </a:tr>
              <a:tr h="676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Plasma </a:t>
                      </a:r>
                      <a:r>
                        <a:rPr lang="fr-FR" sz="1600" b="1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discharge</a:t>
                      </a:r>
                      <a:r>
                        <a:rPr lang="fr-FR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simulator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Verified  JT-60SA pulse simulator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including implementation of current, gaps and vertical stabilization controllers</a:t>
                      </a:r>
                    </a:p>
                  </a:txBody>
                  <a:tcPr marL="72000" marR="72000" marT="76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E. Joffrin 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JF Artaud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Giruzzi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Boulbe B Faugeras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CEA,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Nice)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Mattei D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Frattolillo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(ENEA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CREATE)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262080893"/>
                  </a:ext>
                </a:extLst>
              </a:tr>
              <a:tr h="290432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Provision of discharge simulator select test cases </a:t>
                      </a:r>
                    </a:p>
                  </a:txBody>
                  <a:tcPr marL="72000" marR="72000" marT="76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Bin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Giruzzi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(ENEA CNR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CEA)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271301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1567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8BB33B2C8E04AA6E92576314ADB6E" ma:contentTypeVersion="2" ma:contentTypeDescription="Create a new document." ma:contentTypeScope="" ma:versionID="873268eca9b67973c89e8830b7ed5a1c">
  <xsd:schema xmlns:xsd="http://www.w3.org/2001/XMLSchema" xmlns:xs="http://www.w3.org/2001/XMLSchema" xmlns:p="http://schemas.microsoft.com/office/2006/metadata/properties" xmlns:ns2="a4840b81-3d9d-4a78-85a0-d15dfff2b856" targetNamespace="http://schemas.microsoft.com/office/2006/metadata/properties" ma:root="true" ma:fieldsID="043e5b9c1707af6e1e8795c84a034f55" ns2:_="">
    <xsd:import namespace="a4840b81-3d9d-4a78-85a0-d15dfff2b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40b81-3d9d-4a78-85a0-d15dfff2b8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1EBCC-D6C9-48E0-A874-DA91A8F201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D8F9A-BDEA-45EA-942D-6471927EED1E}">
  <ds:schemaRefs>
    <ds:schemaRef ds:uri="http://schemas.microsoft.com/office/2006/documentManagement/types"/>
    <ds:schemaRef ds:uri="http://schemas.microsoft.com/office/infopath/2007/PartnerControls"/>
    <ds:schemaRef ds:uri="a4840b81-3d9d-4a78-85a0-d15dfff2b85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F2A5D6-A1F1-4051-A4C0-E72514506E56}">
  <ds:schemaRefs>
    <ds:schemaRef ds:uri="a4840b81-3d9d-4a78-85a0-d15dfff2b8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1817</Words>
  <Application>Microsoft Office PowerPoint</Application>
  <PresentationFormat>Affichage à l'écran (4:3)</PresentationFormat>
  <Paragraphs>255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Gill Sans</vt:lpstr>
      <vt:lpstr>Helvetica</vt:lpstr>
      <vt:lpstr>Helvetica Light</vt:lpstr>
      <vt:lpstr>Symbol</vt:lpstr>
      <vt:lpstr>Times</vt:lpstr>
      <vt:lpstr>Times New Roman</vt:lpstr>
      <vt:lpstr>Wingdings</vt:lpstr>
      <vt:lpstr>1_Thème Office</vt:lpstr>
      <vt:lpstr>1_Masque principal</vt:lpstr>
      <vt:lpstr>WPSA CM – Modelling Session Inroduction</vt:lpstr>
      <vt:lpstr>WPSA CM strategy</vt:lpstr>
      <vt:lpstr>Preparing controllable high-b long-pulse scenarios</vt:lpstr>
      <vt:lpstr>Basis for JT-60SA scenario modelling</vt:lpstr>
      <vt:lpstr>Edge, radiation and detachment control</vt:lpstr>
      <vt:lpstr>WPSA CM modelling activities 2021-2022</vt:lpstr>
      <vt:lpstr>WPSA CM - Modelling session</vt:lpstr>
      <vt:lpstr>THIS MEETING: SCIENTIFIC DISCUSSION</vt:lpstr>
      <vt:lpstr>WPSA.CM Modelling Tasks deliverables 2022</vt:lpstr>
      <vt:lpstr>WPSA.CM Modelling Tasks deliverables 2022</vt:lpstr>
      <vt:lpstr>WPSA CM - Modelling support to diagnostics</vt:lpstr>
      <vt:lpstr>Présentation PowerPoint</vt:lpstr>
      <vt:lpstr>WPSA CM operation related activities 2021-2022</vt:lpstr>
      <vt:lpstr>WPSA.CM  IC/operation related Tasks Deliverables 2022</vt:lpstr>
      <vt:lpstr>WPSA CM - support to IC and operation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FALCHETTO Gloria 201193</dc:creator>
  <cp:lastModifiedBy>FALCHETTO Gloria </cp:lastModifiedBy>
  <cp:revision>17</cp:revision>
  <dcterms:created xsi:type="dcterms:W3CDTF">2021-03-16T12:42:33Z</dcterms:created>
  <dcterms:modified xsi:type="dcterms:W3CDTF">2022-05-04T11:39:14Z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0x010100BB58BB33B2C8E04AA6E92576314ADB6E</vt:lpwstr>
  </property>
</Properties>
</file>