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8" r:id="rId1"/>
  </p:sldMasterIdLst>
  <p:notesMasterIdLst>
    <p:notesMasterId r:id="rId15"/>
  </p:notesMasterIdLst>
  <p:sldIdLst>
    <p:sldId id="334" r:id="rId2"/>
    <p:sldId id="345" r:id="rId3"/>
    <p:sldId id="344" r:id="rId4"/>
    <p:sldId id="348" r:id="rId5"/>
    <p:sldId id="333" r:id="rId6"/>
    <p:sldId id="332" r:id="rId7"/>
    <p:sldId id="351" r:id="rId8"/>
    <p:sldId id="336" r:id="rId9"/>
    <p:sldId id="349" r:id="rId10"/>
    <p:sldId id="343" r:id="rId11"/>
    <p:sldId id="346" r:id="rId12"/>
    <p:sldId id="350" r:id="rId13"/>
    <p:sldId id="34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OU Marianne 169814" initials="RM1" lastIdx="1" clrIdx="0">
    <p:extLst>
      <p:ext uri="{19B8F6BF-5375-455C-9EA6-DF929625EA0E}">
        <p15:presenceInfo xmlns:p15="http://schemas.microsoft.com/office/powerpoint/2012/main" userId="S-1-5-21-1801674531-299502267-839522115-1109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5" autoAdjust="0"/>
    <p:restoredTop sz="94343" autoAdjust="0"/>
  </p:normalViewPr>
  <p:slideViewPr>
    <p:cSldViewPr snapToGrid="0">
      <p:cViewPr>
        <p:scale>
          <a:sx n="80" d="100"/>
          <a:sy n="80" d="100"/>
        </p:scale>
        <p:origin x="-102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B236792\Desktop\projet\2021\JT60\Flux\AttAB3.tm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Sheet1!$A$3:$A$37</c:f>
              <c:numCache>
                <c:formatCode>General</c:formatCode>
                <c:ptCount val="35"/>
                <c:pt idx="0">
                  <c:v>-1.4751999999999999E-2</c:v>
                </c:pt>
                <c:pt idx="1">
                  <c:v>-1.2111E-2</c:v>
                </c:pt>
                <c:pt idx="2">
                  <c:v>-9.4520000000000003E-3</c:v>
                </c:pt>
                <c:pt idx="3">
                  <c:v>-6.7749999999999998E-3</c:v>
                </c:pt>
                <c:pt idx="4">
                  <c:v>-4.0790000000000002E-3</c:v>
                </c:pt>
                <c:pt idx="5">
                  <c:v>-1.3630000000000001E-3</c:v>
                </c:pt>
                <c:pt idx="6">
                  <c:v>1.928E-3</c:v>
                </c:pt>
                <c:pt idx="7">
                  <c:v>5.8079999999999998E-3</c:v>
                </c:pt>
                <c:pt idx="8">
                  <c:v>9.7409999999999997E-3</c:v>
                </c:pt>
                <c:pt idx="9">
                  <c:v>1.3742000000000001E-2</c:v>
                </c:pt>
                <c:pt idx="10">
                  <c:v>1.7824E-2</c:v>
                </c:pt>
                <c:pt idx="11">
                  <c:v>2.2002000000000001E-2</c:v>
                </c:pt>
                <c:pt idx="12">
                  <c:v>2.6294000000000001E-2</c:v>
                </c:pt>
                <c:pt idx="13">
                  <c:v>3.0714999999999999E-2</c:v>
                </c:pt>
                <c:pt idx="14">
                  <c:v>3.5284000000000003E-2</c:v>
                </c:pt>
                <c:pt idx="15">
                  <c:v>4.0018999999999999E-2</c:v>
                </c:pt>
                <c:pt idx="16">
                  <c:v>4.4941000000000002E-2</c:v>
                </c:pt>
                <c:pt idx="17">
                  <c:v>5.0071999999999998E-2</c:v>
                </c:pt>
                <c:pt idx="18">
                  <c:v>5.5435999999999999E-2</c:v>
                </c:pt>
                <c:pt idx="19">
                  <c:v>6.1057E-2</c:v>
                </c:pt>
                <c:pt idx="20">
                  <c:v>6.6964999999999997E-2</c:v>
                </c:pt>
                <c:pt idx="21">
                  <c:v>7.3190000000000005E-2</c:v>
                </c:pt>
                <c:pt idx="22">
                  <c:v>7.9765000000000003E-2</c:v>
                </c:pt>
                <c:pt idx="23">
                  <c:v>8.6730000000000002E-2</c:v>
                </c:pt>
                <c:pt idx="24">
                  <c:v>9.4128000000000003E-2</c:v>
                </c:pt>
                <c:pt idx="25">
                  <c:v>0.10202</c:v>
                </c:pt>
                <c:pt idx="26">
                  <c:v>0.11074000000000001</c:v>
                </c:pt>
                <c:pt idx="27">
                  <c:v>0.12064999999999999</c:v>
                </c:pt>
                <c:pt idx="28">
                  <c:v>0.13189000000000001</c:v>
                </c:pt>
                <c:pt idx="29">
                  <c:v>0.14463000000000001</c:v>
                </c:pt>
                <c:pt idx="30">
                  <c:v>0.15912999999999999</c:v>
                </c:pt>
                <c:pt idx="31">
                  <c:v>0.17574000000000001</c:v>
                </c:pt>
                <c:pt idx="32">
                  <c:v>0.19497</c:v>
                </c:pt>
                <c:pt idx="33">
                  <c:v>0.21768999999999999</c:v>
                </c:pt>
                <c:pt idx="34">
                  <c:v>0.24554000000000001</c:v>
                </c:pt>
              </c:numCache>
            </c:numRef>
          </c:xVal>
          <c:yVal>
            <c:numRef>
              <c:f>Sheet1!$B$3:$B$37</c:f>
              <c:numCache>
                <c:formatCode>General</c:formatCode>
                <c:ptCount val="35"/>
                <c:pt idx="0">
                  <c:v>247000</c:v>
                </c:pt>
                <c:pt idx="1">
                  <c:v>417000</c:v>
                </c:pt>
                <c:pt idx="2">
                  <c:v>529000</c:v>
                </c:pt>
                <c:pt idx="3">
                  <c:v>722000</c:v>
                </c:pt>
                <c:pt idx="4">
                  <c:v>911000</c:v>
                </c:pt>
                <c:pt idx="5">
                  <c:v>1280000</c:v>
                </c:pt>
                <c:pt idx="6">
                  <c:v>1840000</c:v>
                </c:pt>
                <c:pt idx="7">
                  <c:v>2890000</c:v>
                </c:pt>
                <c:pt idx="8">
                  <c:v>4800000</c:v>
                </c:pt>
                <c:pt idx="9">
                  <c:v>7010000</c:v>
                </c:pt>
                <c:pt idx="10">
                  <c:v>8980000</c:v>
                </c:pt>
                <c:pt idx="11">
                  <c:v>9730000</c:v>
                </c:pt>
                <c:pt idx="12">
                  <c:v>9280000</c:v>
                </c:pt>
                <c:pt idx="13">
                  <c:v>8440000</c:v>
                </c:pt>
                <c:pt idx="14">
                  <c:v>7360000</c:v>
                </c:pt>
                <c:pt idx="15">
                  <c:v>6340000</c:v>
                </c:pt>
                <c:pt idx="16">
                  <c:v>5420000</c:v>
                </c:pt>
                <c:pt idx="17">
                  <c:v>4600000</c:v>
                </c:pt>
                <c:pt idx="18">
                  <c:v>3930000</c:v>
                </c:pt>
                <c:pt idx="19">
                  <c:v>3340000</c:v>
                </c:pt>
                <c:pt idx="20">
                  <c:v>2890000</c:v>
                </c:pt>
                <c:pt idx="21">
                  <c:v>2510000</c:v>
                </c:pt>
                <c:pt idx="22">
                  <c:v>2190000</c:v>
                </c:pt>
                <c:pt idx="23">
                  <c:v>1910000</c:v>
                </c:pt>
                <c:pt idx="24">
                  <c:v>1640000</c:v>
                </c:pt>
                <c:pt idx="25">
                  <c:v>1370000</c:v>
                </c:pt>
                <c:pt idx="26">
                  <c:v>1160000</c:v>
                </c:pt>
                <c:pt idx="27">
                  <c:v>967000</c:v>
                </c:pt>
                <c:pt idx="28">
                  <c:v>816000</c:v>
                </c:pt>
                <c:pt idx="29">
                  <c:v>698000</c:v>
                </c:pt>
                <c:pt idx="30">
                  <c:v>574000</c:v>
                </c:pt>
                <c:pt idx="31">
                  <c:v>456000</c:v>
                </c:pt>
                <c:pt idx="32">
                  <c:v>344000</c:v>
                </c:pt>
                <c:pt idx="33">
                  <c:v>284000</c:v>
                </c:pt>
                <c:pt idx="34">
                  <c:v>227000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8D-46E9-93BF-AE69377B1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768815"/>
        <c:axId val="772780047"/>
      </c:scatterChart>
      <c:valAx>
        <c:axId val="772768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780047"/>
        <c:crosses val="autoZero"/>
        <c:crossBetween val="midCat"/>
      </c:valAx>
      <c:valAx>
        <c:axId val="77278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7688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04T10:21:29.96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45078-A38E-408A-9B26-2A6FE699AD04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A15DF-D075-42E2-BF51-9A5F2B0B811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9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50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2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2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32173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8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8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8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8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056108" y="5805264"/>
            <a:ext cx="4813579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3388" y="5805264"/>
            <a:ext cx="2954078" cy="6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1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91480"/>
            <a:ext cx="11055044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33" y="116632"/>
            <a:ext cx="610929" cy="46570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4889" y="6467081"/>
            <a:ext cx="768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55EFC8-7735-4AFA-B741-F1E10DD30CC1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6867" y="6557568"/>
            <a:ext cx="6646892" cy="26813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MM. Richou |  WPSA </a:t>
            </a:r>
            <a:r>
              <a:rPr lang="en-US" dirty="0" err="1" smtClean="0">
                <a:solidFill>
                  <a:prstClr val="black"/>
                </a:solidFill>
              </a:rPr>
              <a:t>Geberal</a:t>
            </a:r>
            <a:r>
              <a:rPr lang="en-US" dirty="0" smtClean="0">
                <a:solidFill>
                  <a:prstClr val="black"/>
                </a:solidFill>
              </a:rPr>
              <a:t> meeting _ WPDIV JT60SA subproject| 04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May 2022 |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7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50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2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2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32173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8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8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8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8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056108" y="5805264"/>
            <a:ext cx="4813579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3388" y="5805264"/>
            <a:ext cx="2954078" cy="6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3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212" y="126876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4889" y="6467081"/>
            <a:ext cx="768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55EFC8-7735-4AFA-B741-F1E10DD30CC1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6867" y="6557568"/>
            <a:ext cx="6646892" cy="26813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M. Richou |  WPSA </a:t>
            </a:r>
            <a:r>
              <a:rPr lang="en-US" dirty="0" err="1" smtClean="0">
                <a:solidFill>
                  <a:prstClr val="black"/>
                </a:solidFill>
              </a:rPr>
              <a:t>Geberal</a:t>
            </a:r>
            <a:r>
              <a:rPr lang="en-US" dirty="0" smtClean="0">
                <a:solidFill>
                  <a:prstClr val="black"/>
                </a:solidFill>
              </a:rPr>
              <a:t> meeting _ WPDIV JT60SA subproject| 04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May 2022 |</a:t>
            </a:r>
          </a:p>
          <a:p>
            <a:pPr algn="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WPSA </a:t>
            </a:r>
            <a:r>
              <a:rPr lang="fr-FR" dirty="0" smtClean="0"/>
              <a:t>– General meeting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/>
              <a:t>WPDIV </a:t>
            </a:r>
            <a:r>
              <a:rPr lang="fr-FR" dirty="0" smtClean="0"/>
              <a:t>JT60SA</a:t>
            </a:r>
            <a:br>
              <a:rPr lang="fr-FR" dirty="0" smtClean="0"/>
            </a:br>
            <a:r>
              <a:rPr lang="fr-FR" dirty="0" smtClean="0"/>
              <a:t>04/05/22 </a:t>
            </a:r>
            <a:r>
              <a:rPr lang="fr-FR" dirty="0" smtClean="0"/>
              <a:t>M. </a:t>
            </a:r>
            <a:r>
              <a:rPr lang="fr-FR" dirty="0" smtClean="0"/>
              <a:t>Richou (marianne.richou</a:t>
            </a:r>
            <a:r>
              <a:rPr lang="fr-FR" dirty="0" smtClean="0"/>
              <a:t>@cea.fr)</a:t>
            </a:r>
            <a:endParaRPr lang="en-US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5657850"/>
            <a:ext cx="1123950" cy="9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55EFC8-7735-4AFA-B741-F1E10DD30CC1}" type="slidenum">
              <a:rPr lang="en-GB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10</a:t>
            </a:fld>
            <a:endParaRPr lang="en-GB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MM. Richou |  WPSA </a:t>
            </a:r>
            <a:r>
              <a:rPr lang="en-US" dirty="0" err="1">
                <a:solidFill>
                  <a:prstClr val="black"/>
                </a:solidFill>
              </a:rPr>
              <a:t>Geberal</a:t>
            </a:r>
            <a:r>
              <a:rPr lang="en-US" dirty="0">
                <a:solidFill>
                  <a:prstClr val="black"/>
                </a:solidFill>
              </a:rPr>
              <a:t> meeting _ WPDIV JT60SA subproject| 04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May 2022 |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2546" y="160621"/>
            <a:ext cx="898222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WPDIV and WPDIV-JT60SA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787176" y="2090444"/>
            <a:ext cx="947695" cy="41549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100" dirty="0"/>
              <a:t>WPDIV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4195" y="2886952"/>
            <a:ext cx="1007507" cy="685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W7X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15391" y="2886217"/>
            <a:ext cx="1296144" cy="690948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350" dirty="0"/>
              <a:t>JT60SA</a:t>
            </a:r>
            <a:endParaRPr lang="en-US" sz="1350" dirty="0"/>
          </a:p>
        </p:txBody>
      </p:sp>
      <p:sp>
        <p:nvSpPr>
          <p:cNvPr id="11" name="ZoneTexte 10"/>
          <p:cNvSpPr txBox="1"/>
          <p:nvPr/>
        </p:nvSpPr>
        <p:spPr>
          <a:xfrm>
            <a:off x="4992813" y="2886217"/>
            <a:ext cx="1147670" cy="6795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350" dirty="0"/>
              <a:t>IDTT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0957" y="2886217"/>
            <a:ext cx="1147670" cy="6865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350" dirty="0" err="1"/>
              <a:t>Eu</a:t>
            </a:r>
            <a:r>
              <a:rPr lang="en-US" sz="1350" dirty="0"/>
              <a:t>-DEMO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1165032" y="2638461"/>
            <a:ext cx="2836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160797" y="2638136"/>
            <a:ext cx="0" cy="24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543258" y="2642549"/>
            <a:ext cx="0" cy="24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10" idx="0"/>
          </p:cNvCxnSpPr>
          <p:nvPr/>
        </p:nvCxnSpPr>
        <p:spPr>
          <a:xfrm>
            <a:off x="4001420" y="2642549"/>
            <a:ext cx="0" cy="243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5667449" y="2642549"/>
            <a:ext cx="2846" cy="243669"/>
          </a:xfrm>
          <a:prstGeom prst="line">
            <a:avLst/>
          </a:prstGeom>
          <a:ln w="63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165216" y="2482860"/>
            <a:ext cx="0" cy="159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71145" y="3363580"/>
            <a:ext cx="6920981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88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001421" y="2638461"/>
            <a:ext cx="1668875" cy="0"/>
          </a:xfrm>
          <a:prstGeom prst="line">
            <a:avLst/>
          </a:prstGeom>
          <a:ln w="63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971439" y="2835625"/>
            <a:ext cx="59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R. Neu</a:t>
            </a:r>
            <a:endParaRPr lang="en-US" sz="12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397864" y="2830529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M. </a:t>
            </a:r>
            <a:r>
              <a:rPr lang="fr-FR" sz="1200" i="1" dirty="0" err="1"/>
              <a:t>Richou</a:t>
            </a:r>
            <a:endParaRPr lang="en-US" sz="1200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834883" y="2192661"/>
            <a:ext cx="59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R. Neu</a:t>
            </a:r>
            <a:endParaRPr lang="en-US" sz="1200" i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891948" y="2843320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M. </a:t>
            </a:r>
            <a:r>
              <a:rPr lang="fr-FR" sz="1200" i="1" dirty="0" err="1"/>
              <a:t>Richou</a:t>
            </a:r>
            <a:endParaRPr lang="en-US" sz="1200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70368" y="2877331"/>
            <a:ext cx="672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J-H. You</a:t>
            </a:r>
            <a:endParaRPr lang="en-US" sz="1200" i="1" dirty="0"/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195" y="2367075"/>
            <a:ext cx="3590416" cy="3783449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9161309" y="5960058"/>
            <a:ext cx="12875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25" dirty="0"/>
              <a:t>Courtesy </a:t>
            </a:r>
            <a:r>
              <a:rPr lang="en-US" sz="825"/>
              <a:t>G.Federici</a:t>
            </a:r>
            <a:r>
              <a:rPr lang="en-US" sz="825" dirty="0"/>
              <a:t>, 2020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247866" y="2449563"/>
            <a:ext cx="1008112" cy="491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Fusion Science</a:t>
            </a:r>
            <a:endParaRPr lang="en-US" sz="1400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10495376" y="2653117"/>
            <a:ext cx="752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10815818" y="1861029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367564" y="1387210"/>
            <a:ext cx="1008112" cy="491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Program manager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67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0882" y="981526"/>
            <a:ext cx="9597659" cy="5082739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/>
              <a:t>the </a:t>
            </a:r>
            <a:r>
              <a:rPr lang="en-US" b="1" dirty="0" smtClean="0"/>
              <a:t>C-ACD, </a:t>
            </a:r>
            <a:r>
              <a:rPr lang="en-US" dirty="0" smtClean="0"/>
              <a:t>the objective of  WPDIVJT-60SA subproject consists in providing </a:t>
            </a:r>
            <a:r>
              <a:rPr lang="en-US" b="1" dirty="0" smtClean="0"/>
              <a:t>support to F4E</a:t>
            </a:r>
            <a:r>
              <a:rPr lang="en-US" dirty="0"/>
              <a:t> to run the C-ACD series manufacturing (thermo-mechanical analysis, Electromagnetic loads analysis, </a:t>
            </a:r>
            <a:r>
              <a:rPr lang="en-US" dirty="0" smtClean="0"/>
              <a:t>mechanical testing, high </a:t>
            </a:r>
            <a:r>
              <a:rPr lang="en-US" dirty="0"/>
              <a:t>heat flux tests</a:t>
            </a:r>
            <a:r>
              <a:rPr lang="en-US" dirty="0" smtClean="0"/>
              <a:t>)</a:t>
            </a:r>
          </a:p>
          <a:p>
            <a:r>
              <a:rPr lang="en-GB" dirty="0" smtClean="0"/>
              <a:t>For </a:t>
            </a:r>
            <a:r>
              <a:rPr lang="en-GB" dirty="0"/>
              <a:t>the </a:t>
            </a:r>
            <a:r>
              <a:rPr lang="en-GB" b="1" dirty="0" smtClean="0"/>
              <a:t>W-ACD,</a:t>
            </a:r>
            <a:r>
              <a:rPr lang="en-GB" dirty="0" smtClean="0"/>
              <a:t>  WPDIVJT-60SA </a:t>
            </a:r>
            <a:r>
              <a:rPr lang="en-GB" dirty="0"/>
              <a:t>subproject has the responsibility to </a:t>
            </a:r>
            <a:r>
              <a:rPr lang="en-GB" b="1" dirty="0"/>
              <a:t>design and develop the W-ACD by full scale prototype manufacturing and high-heat-flux testing</a:t>
            </a:r>
            <a:r>
              <a:rPr lang="en-GB" dirty="0"/>
              <a:t>. For this, the first assumption, in order to save cost and R&amp;D time, is to keep the same interfaces and boundary conditions as the ones taken for the design of C-ACD (heat flux, cooling capability, interfaces…), while developing PFC solution(s) compatible with an industrial </a:t>
            </a:r>
            <a:r>
              <a:rPr lang="en-GB" dirty="0" smtClean="0"/>
              <a:t>fabrication </a:t>
            </a:r>
            <a:endParaRPr lang="en-GB" dirty="0" smtClean="0"/>
          </a:p>
          <a:p>
            <a:r>
              <a:rPr lang="en-GB" dirty="0" smtClean="0"/>
              <a:t>Close collaboration with WPSA to define our inputs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55EFC8-7735-4AFA-B741-F1E10DD30CC1}" type="slidenum">
              <a:rPr lang="en-GB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11</a:t>
            </a:fld>
            <a:endParaRPr lang="en-GB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MM. Richou |  WPSA </a:t>
            </a:r>
            <a:r>
              <a:rPr lang="en-US" dirty="0" err="1">
                <a:solidFill>
                  <a:prstClr val="black"/>
                </a:solidFill>
              </a:rPr>
              <a:t>Geberal</a:t>
            </a:r>
            <a:r>
              <a:rPr lang="en-US" dirty="0">
                <a:solidFill>
                  <a:prstClr val="black"/>
                </a:solidFill>
              </a:rPr>
              <a:t> meeting _ WPDIV JT60SA subproject| 04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May 2022 |</a:t>
            </a:r>
          </a:p>
        </p:txBody>
      </p:sp>
    </p:spTree>
    <p:extLst>
      <p:ext uri="{BB962C8B-B14F-4D97-AF65-F5344CB8AC3E}">
        <p14:creationId xmlns:p14="http://schemas.microsoft.com/office/powerpoint/2010/main" val="2102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081" y="118171"/>
            <a:ext cx="11055044" cy="457200"/>
          </a:xfrm>
        </p:spPr>
        <p:txBody>
          <a:bodyPr/>
          <a:lstStyle/>
          <a:p>
            <a:pPr lvl="0" defTabSz="957925">
              <a:lnSpc>
                <a:spcPct val="80000"/>
              </a:lnSpc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Calibri"/>
              </a:rPr>
              <a:t>W HHFT - Enhanced technology: W flat tile on </a:t>
            </a:r>
            <a:r>
              <a:rPr lang="en-US" dirty="0" err="1">
                <a:solidFill>
                  <a:srgbClr val="E7E6E6">
                    <a:lumMod val="50000"/>
                  </a:srgbClr>
                </a:solidFill>
                <a:latin typeface="Calibri"/>
              </a:rPr>
              <a:t>CuCrZr</a:t>
            </a: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Calibri"/>
              </a:rPr>
              <a:t> heat sink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55EFC8-7735-4AFA-B741-F1E10DD30CC1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13</a:t>
            </a:fld>
            <a:endParaRPr lang="en-GB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black"/>
                </a:solidFill>
              </a:rPr>
              <a:t>M. Richou |  WPSA – WPDIV JT60SA interface meeting| 31 March 2022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881099" y="1097012"/>
            <a:ext cx="10515600" cy="5330395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charset="0"/>
                <a:cs typeface="Calibri" charset="0"/>
              </a:rPr>
              <a:t>Standard cooling channel</a:t>
            </a: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charset="0"/>
                <a:cs typeface="Calibri" charset="0"/>
              </a:rPr>
              <a:t>Hypervapotron</a:t>
            </a: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239481" marR="0" lvl="0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charset="0"/>
                <a:cs typeface="Calibri" charset="0"/>
              </a:rPr>
              <a:t>Synergies with W7-X:</a:t>
            </a:r>
          </a:p>
          <a:p>
            <a:pPr marL="718444" marR="0" lvl="1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charset="0"/>
                <a:cs typeface="Calibri" charset="0"/>
              </a:rPr>
              <a:t>Use of additive manufacturing for CuCrZr heat sink, especially for hypervapotron</a:t>
            </a:r>
          </a:p>
          <a:p>
            <a:pPr marL="718444" marR="0" lvl="1" indent="-239481" algn="l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charset="0"/>
                <a:cs typeface="Calibri" charset="0"/>
              </a:rPr>
              <a:t>Suitability of </a:t>
            </a: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charset="0"/>
                <a:cs typeface="Calibri" charset="0"/>
              </a:rPr>
              <a:t>W3.5Ni1.5Cu for divertor application (better manufacturability)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4033874" y="1097012"/>
            <a:ext cx="4708843" cy="2084006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835707" y="1270339"/>
            <a:ext cx="1990090" cy="2178685"/>
          </a:xfrm>
          <a:prstGeom prst="rect">
            <a:avLst/>
          </a:prstGeom>
        </p:spPr>
      </p:pic>
      <p:pic>
        <p:nvPicPr>
          <p:cNvPr id="16" name="Image 15" descr="https://ars.els-cdn.com/content/image/1-s2.0-S0920379612003171-gr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449024"/>
            <a:ext cx="2916343" cy="19536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Espace réservé du numéro de diapositive 7"/>
          <p:cNvSpPr txBox="1">
            <a:spLocks/>
          </p:cNvSpPr>
          <p:nvPr/>
        </p:nvSpPr>
        <p:spPr>
          <a:xfrm>
            <a:off x="11133125" y="6617782"/>
            <a:ext cx="837259" cy="1538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B86CD-B7EB-4DDD-BDBA-3DD2FF2A5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6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JT60SA - </a:t>
            </a:r>
            <a:r>
              <a:rPr lang="fr-FR" dirty="0" err="1" smtClean="0"/>
              <a:t>Operation</a:t>
            </a:r>
            <a:r>
              <a:rPr lang="fr-FR" dirty="0" smtClean="0"/>
              <a:t> phases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55EFC8-7735-4AFA-B741-F1E10DD30CC1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2</a:t>
            </a:fld>
            <a:endParaRPr lang="en-GB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MM. Richou |  WPSA </a:t>
            </a:r>
            <a:r>
              <a:rPr lang="en-US" dirty="0" err="1">
                <a:solidFill>
                  <a:prstClr val="black"/>
                </a:solidFill>
              </a:rPr>
              <a:t>Geberal</a:t>
            </a:r>
            <a:r>
              <a:rPr lang="en-US" dirty="0">
                <a:solidFill>
                  <a:prstClr val="black"/>
                </a:solidFill>
              </a:rPr>
              <a:t> meeting _ WPDIV JT60SA subproject| 04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May 2022 |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6" y="980728"/>
            <a:ext cx="8581776" cy="5184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4643" y="3427012"/>
            <a:ext cx="4341413" cy="1598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20677" y="135414"/>
            <a:ext cx="351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document </a:t>
            </a:r>
            <a:r>
              <a:rPr lang="en-US" dirty="0"/>
              <a:t>BA SC 27-7.4 issue 07/21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9246" y="4041452"/>
            <a:ext cx="74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Scope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52800" y="342701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Carbon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52800" y="4226118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Tungsten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WPDIV-JT60SA (Main objectives)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0882" y="981526"/>
            <a:ext cx="9597659" cy="5082739"/>
          </a:xfrm>
        </p:spPr>
        <p:txBody>
          <a:bodyPr>
            <a:normAutofit/>
          </a:bodyPr>
          <a:lstStyle/>
          <a:p>
            <a:r>
              <a:rPr lang="en-US" dirty="0" smtClean="0"/>
              <a:t>F4E </a:t>
            </a:r>
            <a:r>
              <a:rPr lang="en-US" dirty="0"/>
              <a:t>has the responsibility to procure </a:t>
            </a:r>
            <a:r>
              <a:rPr lang="en-US" b="1" dirty="0" smtClean="0"/>
              <a:t>C </a:t>
            </a:r>
            <a:r>
              <a:rPr lang="en-US" b="1" dirty="0"/>
              <a:t>actively cooled divertor target PFCs (C-ACD), </a:t>
            </a:r>
            <a:r>
              <a:rPr lang="en-US" dirty="0" smtClean="0"/>
              <a:t>to </a:t>
            </a:r>
            <a:r>
              <a:rPr lang="en-US" dirty="0"/>
              <a:t>be operated </a:t>
            </a:r>
            <a:r>
              <a:rPr lang="en-US" dirty="0" smtClean="0"/>
              <a:t>around </a:t>
            </a:r>
            <a:r>
              <a:rPr lang="en-US" dirty="0" smtClean="0"/>
              <a:t>2029 (-&gt; Full divertor delivery in 2025) </a:t>
            </a:r>
          </a:p>
          <a:p>
            <a:r>
              <a:rPr lang="en-US" dirty="0"/>
              <a:t>For the </a:t>
            </a:r>
            <a:r>
              <a:rPr lang="en-US" b="1" dirty="0"/>
              <a:t>C-ACD, </a:t>
            </a:r>
            <a:r>
              <a:rPr lang="en-US" dirty="0"/>
              <a:t>the objective of  WPDIVJT-60SA subproject consists in providing </a:t>
            </a:r>
            <a:r>
              <a:rPr lang="en-US" b="1" dirty="0"/>
              <a:t>support to F4E</a:t>
            </a:r>
            <a:r>
              <a:rPr lang="en-US" dirty="0"/>
              <a:t> to run the C-ACD series manufacturing (thermo-mechanical analysis, Electromagnetic loads analysis, mechanical testing, high heat flux tests)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transition to a full metallic device is foreseen after 2033 for the “Integrated Research Phase II”. With this new phase, actively cooled </a:t>
            </a:r>
            <a:r>
              <a:rPr lang="en-US" b="1" dirty="0"/>
              <a:t>tungsten (W) divertor target PFCs will have to be </a:t>
            </a:r>
            <a:r>
              <a:rPr lang="en-US" b="1" dirty="0" smtClean="0"/>
              <a:t>installed (W-ACD</a:t>
            </a:r>
            <a:r>
              <a:rPr lang="en-US" b="1" dirty="0" smtClean="0"/>
              <a:t>) </a:t>
            </a:r>
            <a:r>
              <a:rPr lang="en-US" dirty="0"/>
              <a:t>(-&gt; Full divertor delivery in </a:t>
            </a:r>
            <a:r>
              <a:rPr lang="en-US" dirty="0" smtClean="0"/>
              <a:t>2031) </a:t>
            </a:r>
            <a:endParaRPr lang="en-US" b="1" dirty="0"/>
          </a:p>
          <a:p>
            <a:r>
              <a:rPr lang="en-GB" dirty="0" smtClean="0"/>
              <a:t>For </a:t>
            </a:r>
            <a:r>
              <a:rPr lang="en-GB" dirty="0"/>
              <a:t>the </a:t>
            </a:r>
            <a:r>
              <a:rPr lang="en-GB" b="1" dirty="0" smtClean="0"/>
              <a:t>W-ACD,</a:t>
            </a:r>
            <a:r>
              <a:rPr lang="en-GB" dirty="0" smtClean="0"/>
              <a:t>  WPDIVJT-60SA </a:t>
            </a:r>
            <a:r>
              <a:rPr lang="en-GB" dirty="0"/>
              <a:t>subproject has the responsibility to </a:t>
            </a:r>
            <a:r>
              <a:rPr lang="en-GB" b="1" dirty="0"/>
              <a:t>design and develop the W-ACD by full scale prototype manufacturing and high-heat-flux testing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55EFC8-7735-4AFA-B741-F1E10DD30CC1}" type="slidenum">
              <a:rPr lang="en-GB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3</a:t>
            </a:fld>
            <a:endParaRPr lang="en-GB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MM. Richou |  WPSA </a:t>
            </a:r>
            <a:r>
              <a:rPr lang="en-US" dirty="0" err="1">
                <a:solidFill>
                  <a:prstClr val="black"/>
                </a:solidFill>
              </a:rPr>
              <a:t>Geberal</a:t>
            </a:r>
            <a:r>
              <a:rPr lang="en-US" dirty="0">
                <a:solidFill>
                  <a:prstClr val="black"/>
                </a:solidFill>
              </a:rPr>
              <a:t> meeting _ WPDIV JT60SA subproject| 04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May 2022 |</a:t>
            </a:r>
          </a:p>
        </p:txBody>
      </p:sp>
    </p:spTree>
    <p:extLst>
      <p:ext uri="{BB962C8B-B14F-4D97-AF65-F5344CB8AC3E}">
        <p14:creationId xmlns:p14="http://schemas.microsoft.com/office/powerpoint/2010/main" val="6820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C07F93-A593-4CF4-800B-2E812ED4AC8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8" y="1506143"/>
            <a:ext cx="6791924" cy="51435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0446" y="4394452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Source</a:t>
            </a:r>
            <a:endParaRPr lang="en-US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40" y="4763784"/>
            <a:ext cx="1238578" cy="8096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14431" t="35154" r="17473" b="7313"/>
          <a:stretch/>
        </p:blipFill>
        <p:spPr>
          <a:xfrm>
            <a:off x="7519018" y="814408"/>
            <a:ext cx="3659389" cy="22531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896" y="3299644"/>
            <a:ext cx="3491512" cy="25860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387" y="4895979"/>
            <a:ext cx="3635896" cy="117436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297637" y="5885681"/>
            <a:ext cx="273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40°C, 20 bar (</a:t>
            </a:r>
            <a:r>
              <a:rPr lang="fr-FR" dirty="0" err="1"/>
              <a:t>inlet</a:t>
            </a:r>
            <a:r>
              <a:rPr lang="fr-FR" dirty="0"/>
              <a:t>) 0.8 kg/s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9151286" y="3352865"/>
            <a:ext cx="100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Graphite</a:t>
            </a:r>
            <a:endParaRPr lang="en-US" sz="1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9961095" y="4143825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>
                <a:solidFill>
                  <a:srgbClr val="FFC000"/>
                </a:solidFill>
              </a:rPr>
              <a:t>TZM</a:t>
            </a:r>
            <a:endParaRPr lang="en-US" sz="1800" b="1" dirty="0">
              <a:solidFill>
                <a:srgbClr val="FFC000"/>
              </a:solidFill>
            </a:endParaRPr>
          </a:p>
        </p:txBody>
      </p:sp>
      <p:cxnSp>
        <p:nvCxnSpPr>
          <p:cNvPr id="22" name="Connecteur droit avec flèche 21"/>
          <p:cNvCxnSpPr>
            <a:endCxn id="23" idx="0"/>
          </p:cNvCxnSpPr>
          <p:nvPr/>
        </p:nvCxnSpPr>
        <p:spPr>
          <a:xfrm>
            <a:off x="9620250" y="2343150"/>
            <a:ext cx="132427" cy="956494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382370" y="3299644"/>
            <a:ext cx="4740613" cy="2955369"/>
          </a:xfrm>
          <a:prstGeom prst="rect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68931" y="320089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3362" y="27589"/>
            <a:ext cx="818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JT60SA divertor (Integrated Phase 1)</a:t>
            </a:r>
            <a:endParaRPr lang="en-US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8548" y="981696"/>
            <a:ext cx="755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 JT60SA, the divertor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composed</a:t>
            </a:r>
            <a:r>
              <a:rPr lang="fr-FR" dirty="0" smtClean="0"/>
              <a:t> of : cassette + plasma </a:t>
            </a:r>
            <a:r>
              <a:rPr lang="fr-FR" dirty="0" err="1" smtClean="0"/>
              <a:t>facing</a:t>
            </a:r>
            <a:r>
              <a:rPr lang="fr-FR" dirty="0" smtClean="0"/>
              <a:t>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2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739" y="3481590"/>
            <a:ext cx="5618654" cy="28441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2021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55EFC8-7735-4AFA-B741-F1E10DD30CC1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3295" y="1063490"/>
            <a:ext cx="937469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900" b="1" u="sng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Highlights for activities related to C-ACD</a:t>
            </a:r>
            <a:r>
              <a:rPr kumimoji="1" lang="en-US" sz="19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: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sz="19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Under nominal heat flux of 10MW/m² some stress peaks have been identified, but further verification (w.r.t. brazing pre-stress + up to date material properties) shall be carried out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sz="19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Electromagnetic loads are not the limiting load </a:t>
            </a:r>
            <a:r>
              <a:rPr kumimoji="1" lang="en-US" sz="19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cases</a:t>
            </a:r>
            <a:endParaRPr kumimoji="1" lang="en-US" sz="1900" dirty="0">
              <a:solidFill>
                <a:prstClr val="black"/>
              </a:solidFill>
              <a:latin typeface="Arial" charset="0"/>
              <a:ea typeface="ＭＳ Ｐゴシック" pitchFamily="34" charset="-128"/>
              <a:sym typeface="Wingdings" panose="05000000000000000000" pitchFamily="2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55578" y="38073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Graphite</a:t>
            </a:r>
            <a:endParaRPr kumimoji="1"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68860" y="5460959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TZM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fr-FR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(</a:t>
            </a:r>
            <a:r>
              <a:rPr kumimoji="1" lang="fr-FR" dirty="0" err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Tmax</a:t>
            </a:r>
            <a:r>
              <a:rPr kumimoji="1" lang="fr-FR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=800°C)</a:t>
            </a:r>
            <a:endParaRPr kumimoji="1"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8953635" y="4499794"/>
            <a:ext cx="382157" cy="903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268453" y="3443575"/>
            <a:ext cx="3875839" cy="12182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750195" y="35067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340 mm</a:t>
            </a:r>
            <a:endParaRPr kumimoji="1"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MM. Richou |  WPSA </a:t>
            </a:r>
            <a:r>
              <a:rPr lang="en-US" dirty="0" err="1">
                <a:solidFill>
                  <a:prstClr val="black"/>
                </a:solidFill>
              </a:rPr>
              <a:t>Geberal</a:t>
            </a:r>
            <a:r>
              <a:rPr lang="en-US" dirty="0">
                <a:solidFill>
                  <a:prstClr val="black"/>
                </a:solidFill>
              </a:rPr>
              <a:t> meeting _ WPDIV JT60SA subproject| 04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May 2022 |</a:t>
            </a:r>
          </a:p>
          <a:p>
            <a:pPr algn="r"/>
            <a:r>
              <a:rPr kumimoji="1" lang="en-US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|</a:t>
            </a:r>
            <a:endParaRPr kumimoji="1"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graphicFrame>
        <p:nvGraphicFramePr>
          <p:cNvPr id="1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136781"/>
              </p:ext>
            </p:extLst>
          </p:nvPr>
        </p:nvGraphicFramePr>
        <p:xfrm>
          <a:off x="644435" y="3644549"/>
          <a:ext cx="4572000" cy="271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99554" y="3246095"/>
            <a:ext cx="110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</a:t>
            </a:r>
            <a:r>
              <a:rPr lang="en-US" dirty="0" err="1" smtClean="0"/>
              <a:t>FLux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407037" y="3716202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MW/m²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1920211" y="6282415"/>
            <a:ext cx="179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length / m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6146849" y="422669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1500°C</a:t>
            </a:r>
            <a:endParaRPr lang="en-US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154631" y="4160855"/>
            <a:ext cx="0" cy="473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Prospects 2022</a:t>
            </a:r>
            <a:endParaRPr lang="en-US" sz="1700" dirty="0">
              <a:solidFill>
                <a:schemeClr val="accent1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0" y="908720"/>
            <a:ext cx="9591520" cy="4896544"/>
          </a:xfrm>
        </p:spPr>
        <p:txBody>
          <a:bodyPr>
            <a:normAutofit/>
          </a:bodyPr>
          <a:lstStyle/>
          <a:p>
            <a:pPr lvl="0"/>
            <a:r>
              <a:rPr lang="en-US" sz="1800" dirty="0"/>
              <a:t>With regard to the </a:t>
            </a:r>
            <a:r>
              <a:rPr lang="en-US" sz="1800" dirty="0">
                <a:solidFill>
                  <a:srgbClr val="00B050"/>
                </a:solidFill>
              </a:rPr>
              <a:t>JT-60SA C-ACD</a:t>
            </a:r>
            <a:r>
              <a:rPr lang="en-US" sz="1800" dirty="0"/>
              <a:t>, the objectives are to :</a:t>
            </a:r>
          </a:p>
          <a:p>
            <a:pPr lvl="1"/>
            <a:r>
              <a:rPr lang="en-US" sz="1600" dirty="0"/>
              <a:t>Provide the data (mechanical, thermo-physical) on raw materials (materials delivered by F4E)</a:t>
            </a:r>
          </a:p>
          <a:p>
            <a:pPr lvl="1"/>
            <a:r>
              <a:rPr lang="en-US" sz="1600" dirty="0" smtClean="0"/>
              <a:t>Finalize </a:t>
            </a:r>
            <a:r>
              <a:rPr lang="en-US" sz="1600" dirty="0"/>
              <a:t>the thermal design analysis (updated mechanical properties, thermo-mechanical history induced by the manufacturing process)</a:t>
            </a:r>
          </a:p>
          <a:p>
            <a:pPr lvl="1"/>
            <a:r>
              <a:rPr lang="en-US" sz="1600" dirty="0" smtClean="0"/>
              <a:t>Assess </a:t>
            </a:r>
            <a:r>
              <a:rPr lang="en-US" sz="1600" dirty="0"/>
              <a:t>the performance by </a:t>
            </a:r>
            <a:r>
              <a:rPr lang="en-US" sz="1600" dirty="0" smtClean="0"/>
              <a:t>high heat flux </a:t>
            </a:r>
            <a:r>
              <a:rPr lang="en-US" sz="1600" dirty="0"/>
              <a:t>tests of </a:t>
            </a:r>
            <a:r>
              <a:rPr lang="en-US" sz="1600" dirty="0">
                <a:solidFill>
                  <a:schemeClr val="accent1"/>
                </a:solidFill>
              </a:rPr>
              <a:t>small-scale</a:t>
            </a:r>
            <a:r>
              <a:rPr lang="en-US" sz="1600" dirty="0"/>
              <a:t>/prototypes (prototypes provided by F4E)</a:t>
            </a:r>
          </a:p>
          <a:p>
            <a:pPr lvl="1"/>
            <a:r>
              <a:rPr lang="fr-FR" sz="1600" dirty="0" err="1" smtClean="0"/>
              <a:t>Participate</a:t>
            </a:r>
            <a:r>
              <a:rPr lang="fr-FR" sz="1600" dirty="0" smtClean="0"/>
              <a:t> </a:t>
            </a:r>
            <a:r>
              <a:rPr lang="fr-FR" sz="1600" dirty="0"/>
              <a:t>to </a:t>
            </a:r>
            <a:r>
              <a:rPr lang="fr-FR" sz="1600" dirty="0" err="1"/>
              <a:t>dicussions</a:t>
            </a:r>
            <a:r>
              <a:rPr lang="fr-FR" sz="1600" dirty="0"/>
              <a:t> for the design of C-ACD Langmuir Probes (WPSA </a:t>
            </a:r>
            <a:r>
              <a:rPr lang="fr-FR" sz="1600" dirty="0" err="1"/>
              <a:t>collab</a:t>
            </a:r>
            <a:r>
              <a:rPr lang="fr-FR" sz="1600" dirty="0" smtClean="0"/>
              <a:t>.)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55EFC8-7735-4AFA-B741-F1E10DD30CC1}" type="slidenum">
              <a:rPr lang="en-GB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6</a:t>
            </a:fld>
            <a:endParaRPr lang="en-GB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M. Richou |  WPSA </a:t>
            </a:r>
            <a:r>
              <a:rPr lang="en-US" dirty="0" err="1">
                <a:solidFill>
                  <a:prstClr val="black"/>
                </a:solidFill>
              </a:rPr>
              <a:t>Geberal</a:t>
            </a:r>
            <a:r>
              <a:rPr lang="en-US" dirty="0">
                <a:solidFill>
                  <a:prstClr val="black"/>
                </a:solidFill>
              </a:rPr>
              <a:t> meeting _ WPDIV JT60SA subproject| 04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May 2022 |</a:t>
            </a:r>
          </a:p>
          <a:p>
            <a:pPr algn="r"/>
            <a:endParaRPr lang="en-US" dirty="0">
              <a:solidFill>
                <a:prstClr val="black"/>
              </a:solidFill>
            </a:endParaRPr>
          </a:p>
          <a:p>
            <a:pPr algn="r"/>
            <a:r>
              <a:rPr kumimoji="1" lang="en-US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|</a:t>
            </a:r>
            <a:endParaRPr kumimoji="1"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11" y="3782839"/>
            <a:ext cx="3102628" cy="22980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44483" y="3790952"/>
            <a:ext cx="1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Graphite</a:t>
            </a:r>
            <a:endParaRPr kumimoji="1"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27901" y="4561883"/>
            <a:ext cx="78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fr-FR" b="1" dirty="0">
                <a:solidFill>
                  <a:srgbClr val="FFC000"/>
                </a:solidFill>
                <a:latin typeface="Arial" charset="0"/>
                <a:ea typeface="ＭＳ Ｐゴシック" pitchFamily="34" charset="-128"/>
              </a:rPr>
              <a:t>TZM</a:t>
            </a:r>
            <a:endParaRPr kumimoji="1" lang="en-US" b="1" dirty="0">
              <a:solidFill>
                <a:srgbClr val="FFC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5898" y="3731147"/>
            <a:ext cx="841075" cy="812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763" y="5031709"/>
            <a:ext cx="3807168" cy="148436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996154" y="479662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Small-</a:t>
            </a:r>
            <a:r>
              <a:rPr kumimoji="1" lang="fr-FR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scale</a:t>
            </a:r>
            <a:r>
              <a:rPr kumimoji="1" lang="fr-FR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(4 </a:t>
            </a:r>
            <a:r>
              <a:rPr kumimoji="1" lang="fr-FR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tiles</a:t>
            </a:r>
            <a:r>
              <a:rPr kumimoji="1" lang="fr-FR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945912" y="5165958"/>
            <a:ext cx="1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Graphite</a:t>
            </a:r>
            <a:endParaRPr kumimoji="1"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83089" y="5812083"/>
            <a:ext cx="78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fr-FR" b="1" dirty="0">
                <a:solidFill>
                  <a:srgbClr val="FFC000"/>
                </a:solidFill>
                <a:latin typeface="Arial" charset="0"/>
                <a:ea typeface="ＭＳ Ｐゴシック" pitchFamily="34" charset="-128"/>
              </a:rPr>
              <a:t>TZM</a:t>
            </a:r>
            <a:endParaRPr kumimoji="1" lang="en-US" b="1" dirty="0">
              <a:solidFill>
                <a:srgbClr val="FFC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8763819" y="5486388"/>
            <a:ext cx="164026" cy="318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304129" y="5254034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Prototype full </a:t>
            </a:r>
            <a:r>
              <a:rPr kumimoji="1" lang="fr-FR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scale</a:t>
            </a:r>
            <a:r>
              <a:rPr kumimoji="1" lang="fr-FR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(12 </a:t>
            </a:r>
            <a:r>
              <a:rPr kumimoji="1" lang="fr-FR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tiles</a:t>
            </a:r>
            <a:r>
              <a:rPr kumimoji="1" lang="fr-FR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891173" y="5137902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~100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 </a:t>
            </a:r>
            <a:r>
              <a:rPr lang="fr-FR" dirty="0" err="1" smtClean="0"/>
              <a:t>target</a:t>
            </a:r>
            <a:r>
              <a:rPr lang="fr-FR" dirty="0" smtClean="0"/>
              <a:t> ( Integrated </a:t>
            </a:r>
            <a:r>
              <a:rPr lang="fr-FR" dirty="0" err="1" smtClean="0"/>
              <a:t>Reasearch</a:t>
            </a:r>
            <a:r>
              <a:rPr lang="fr-FR" dirty="0" smtClean="0"/>
              <a:t> Phase II) - </a:t>
            </a:r>
            <a:r>
              <a:rPr lang="fr-FR" dirty="0" err="1" smtClean="0"/>
              <a:t>Technology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55EFC8-7735-4AFA-B741-F1E10DD30CC1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7</a:t>
            </a:fld>
            <a:endParaRPr lang="en-GB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black"/>
                </a:solidFill>
              </a:rPr>
              <a:t>MM. Richou |  WPSA Geberal meeting _ WPDIV JT60SA subproject| 04</a:t>
            </a:r>
            <a:r>
              <a:rPr lang="en-US" baseline="30000" smtClean="0">
                <a:solidFill>
                  <a:prstClr val="black"/>
                </a:solidFill>
              </a:rPr>
              <a:t>th</a:t>
            </a:r>
            <a:r>
              <a:rPr lang="en-US" smtClean="0">
                <a:solidFill>
                  <a:prstClr val="black"/>
                </a:solidFill>
              </a:rPr>
              <a:t> May 2022 |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6" name="Image 5" descr="https://ars.els-cdn.com/content/image/1-s2.0-S0920379614000519-gr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01" y="738207"/>
            <a:ext cx="4430395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76901" y="1698467"/>
            <a:ext cx="6046030" cy="283874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52550" y="738207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W </a:t>
            </a:r>
            <a:r>
              <a:rPr lang="fr-FR" sz="2800" b="1" dirty="0" err="1" smtClean="0"/>
              <a:t>monoblock</a:t>
            </a:r>
            <a:endParaRPr lang="en-US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429500" y="827903"/>
            <a:ext cx="1708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W Flat </a:t>
            </a:r>
            <a:r>
              <a:rPr lang="fr-FR" sz="2800" b="1" dirty="0" err="1" smtClean="0"/>
              <a:t>tile</a:t>
            </a:r>
            <a:endParaRPr lang="en-US" sz="2800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048548" y="2285059"/>
            <a:ext cx="156411" cy="6015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204959" y="226653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12 mm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Image 1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3892069"/>
            <a:ext cx="4314467" cy="28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056247" y="4165940"/>
            <a:ext cx="268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WEST curent configuration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696766" y="150894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CuCrZr</a:t>
            </a:r>
            <a:endParaRPr lang="en-US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9324474" y="1900989"/>
            <a:ext cx="360947" cy="55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 </a:t>
            </a:r>
            <a:r>
              <a:rPr lang="fr-FR" dirty="0" err="1" smtClean="0"/>
              <a:t>target</a:t>
            </a:r>
            <a:r>
              <a:rPr lang="fr-FR" dirty="0" smtClean="0"/>
              <a:t> - Time </a:t>
            </a:r>
            <a:r>
              <a:rPr lang="fr-FR" dirty="0" smtClean="0"/>
              <a:t>line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55EFC8-7735-4AFA-B741-F1E10DD30CC1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8</a:t>
            </a:fld>
            <a:endParaRPr lang="en-GB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M. Richou |  WPSA </a:t>
            </a:r>
            <a:r>
              <a:rPr lang="en-US" dirty="0" err="1">
                <a:solidFill>
                  <a:prstClr val="black"/>
                </a:solidFill>
              </a:rPr>
              <a:t>Geberal</a:t>
            </a:r>
            <a:r>
              <a:rPr lang="en-US" dirty="0">
                <a:solidFill>
                  <a:prstClr val="black"/>
                </a:solidFill>
              </a:rPr>
              <a:t> meeting _ WPDIV JT60SA subproject| 04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May 2022 |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54391"/>
              </p:ext>
            </p:extLst>
          </p:nvPr>
        </p:nvGraphicFramePr>
        <p:xfrm>
          <a:off x="2477713" y="806853"/>
          <a:ext cx="7725802" cy="1133356"/>
        </p:xfrm>
        <a:graphic>
          <a:graphicData uri="http://schemas.openxmlformats.org/drawingml/2006/table">
            <a:tbl>
              <a:tblPr firstRow="1" bandRow="1"/>
              <a:tblGrid>
                <a:gridCol w="725805">
                  <a:extLst>
                    <a:ext uri="{9D8B030D-6E8A-4147-A177-3AD203B41FA5}">
                      <a16:colId xmlns:a16="http://schemas.microsoft.com/office/drawing/2014/main" val="2147862602"/>
                    </a:ext>
                  </a:extLst>
                </a:gridCol>
                <a:gridCol w="725805">
                  <a:extLst>
                    <a:ext uri="{9D8B030D-6E8A-4147-A177-3AD203B41FA5}">
                      <a16:colId xmlns:a16="http://schemas.microsoft.com/office/drawing/2014/main" val="2148077201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2964313699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21653924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466648685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3966832820"/>
                    </a:ext>
                  </a:extLst>
                </a:gridCol>
                <a:gridCol w="683648">
                  <a:extLst>
                    <a:ext uri="{9D8B030D-6E8A-4147-A177-3AD203B41FA5}">
                      <a16:colId xmlns:a16="http://schemas.microsoft.com/office/drawing/2014/main" val="3593242834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3757612522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189126641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3728779824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3874776305"/>
                    </a:ext>
                  </a:extLst>
                </a:gridCol>
              </a:tblGrid>
              <a:tr h="391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2023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2025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2026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2027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2028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2029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2030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2031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2032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2033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4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04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573829"/>
                  </a:ext>
                </a:extLst>
              </a:tr>
            </a:tbl>
          </a:graphicData>
        </a:graphic>
      </p:graphicFrame>
      <p:sp>
        <p:nvSpPr>
          <p:cNvPr id="8" name="Losange 7"/>
          <p:cNvSpPr/>
          <p:nvPr/>
        </p:nvSpPr>
        <p:spPr>
          <a:xfrm>
            <a:off x="8579141" y="1256773"/>
            <a:ext cx="410933" cy="41818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32426" y="1512997"/>
            <a:ext cx="1812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</a:t>
            </a:r>
          </a:p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</a:t>
            </a:r>
            <a:r>
              <a:rPr kumimoji="0" lang="fr-FR" i="1" dirty="0" err="1">
                <a:solidFill>
                  <a:srgbClr val="3F3F3F"/>
                </a:solidFill>
                <a:latin typeface="Calibri"/>
                <a:ea typeface="+mn-ea"/>
              </a:rPr>
              <a:t>m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anufacturing</a:t>
            </a:r>
            <a:endParaRPr kumimoji="0" lang="fr-FR" sz="1800" b="0" i="1" u="none" strike="noStrike" kern="120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osange 9"/>
          <p:cNvSpPr/>
          <p:nvPr/>
        </p:nvSpPr>
        <p:spPr>
          <a:xfrm>
            <a:off x="10009558" y="1256773"/>
            <a:ext cx="410933" cy="41818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227039" y="1516817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Plasma </a:t>
            </a:r>
          </a:p>
          <a:p>
            <a:pPr marL="0" marR="0" lvl="0" indent="0" algn="l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64027"/>
              </p:ext>
            </p:extLst>
          </p:nvPr>
        </p:nvGraphicFramePr>
        <p:xfrm>
          <a:off x="1853619" y="809537"/>
          <a:ext cx="4192908" cy="762516"/>
        </p:xfrm>
        <a:graphic>
          <a:graphicData uri="http://schemas.openxmlformats.org/drawingml/2006/table">
            <a:tbl>
              <a:tblPr firstRow="1" bandRow="1"/>
              <a:tblGrid>
                <a:gridCol w="698818">
                  <a:extLst>
                    <a:ext uri="{9D8B030D-6E8A-4147-A177-3AD203B41FA5}">
                      <a16:colId xmlns:a16="http://schemas.microsoft.com/office/drawing/2014/main" val="4023563121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2147862602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2148077201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404684801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21653924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466648685"/>
                    </a:ext>
                  </a:extLst>
                </a:gridCol>
              </a:tblGrid>
              <a:tr h="391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2022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2023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2026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2027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4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573829"/>
                  </a:ext>
                </a:extLst>
              </a:tr>
            </a:tbl>
          </a:graphicData>
        </a:graphic>
      </p:graphicFrame>
      <p:sp>
        <p:nvSpPr>
          <p:cNvPr id="13" name="Losange 12"/>
          <p:cNvSpPr/>
          <p:nvPr/>
        </p:nvSpPr>
        <p:spPr>
          <a:xfrm>
            <a:off x="5850063" y="1205491"/>
            <a:ext cx="410933" cy="41818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150" y="1549782"/>
            <a:ext cx="267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1" dirty="0" smtClean="0">
                <a:solidFill>
                  <a:srgbClr val="3F3F3F"/>
                </a:solidFill>
                <a:latin typeface="Calibri"/>
                <a:ea typeface="+mn-ea"/>
              </a:rPr>
              <a:t>Start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manufacturing</a:t>
            </a:r>
            <a:endParaRPr kumimoji="0" lang="fr-FR" sz="1800" b="0" i="1" u="none" strike="noStrike" kern="120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30" y="2446797"/>
            <a:ext cx="7577482" cy="315176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>
            <a:off x="266779" y="20253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FP9 2021-2025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461250" y="4301645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proven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endParaRPr lang="fr-FR" dirty="0" smtClean="0"/>
          </a:p>
          <a:p>
            <a:r>
              <a:rPr lang="fr-FR" dirty="0" smtClean="0"/>
              <a:t>Thermal performance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3419579" y="4331735"/>
            <a:ext cx="216024" cy="293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795843" y="208803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Choice</a:t>
            </a:r>
            <a:r>
              <a:rPr lang="fr-FR" dirty="0" smtClean="0"/>
              <a:t> of concept and </a:t>
            </a:r>
            <a:r>
              <a:rPr lang="fr-FR" dirty="0" err="1" smtClean="0"/>
              <a:t>material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651827" y="2457371"/>
            <a:ext cx="864096" cy="137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1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 </a:t>
            </a:r>
            <a:r>
              <a:rPr lang="fr-FR" dirty="0" err="1" smtClean="0"/>
              <a:t>target</a:t>
            </a:r>
            <a:r>
              <a:rPr lang="fr-FR" dirty="0" smtClean="0"/>
              <a:t> - Time line and </a:t>
            </a:r>
            <a:r>
              <a:rPr lang="fr-FR" dirty="0" err="1" smtClean="0"/>
              <a:t>needs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55EFC8-7735-4AFA-B741-F1E10DD30CC1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>
                <a:defRPr/>
              </a:pPr>
              <a:t>9</a:t>
            </a:fld>
            <a:endParaRPr lang="en-GB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M. Richou |  WPSA </a:t>
            </a:r>
            <a:r>
              <a:rPr lang="en-US" dirty="0" err="1">
                <a:solidFill>
                  <a:prstClr val="black"/>
                </a:solidFill>
              </a:rPr>
              <a:t>Geberal</a:t>
            </a:r>
            <a:r>
              <a:rPr lang="en-US" dirty="0">
                <a:solidFill>
                  <a:prstClr val="black"/>
                </a:solidFill>
              </a:rPr>
              <a:t> meeting _ WPDIV JT60SA subproject| 04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May 2022 |</a:t>
            </a:r>
          </a:p>
        </p:txBody>
      </p:sp>
      <p:pic>
        <p:nvPicPr>
          <p:cNvPr id="1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5" y="835917"/>
            <a:ext cx="7577482" cy="315176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>
            <a:off x="8876504" y="98513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FP9 2021-2025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5121106"/>
            <a:ext cx="11849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Needed</a:t>
            </a:r>
            <a:r>
              <a:rPr lang="fr-FR" dirty="0" smtClean="0"/>
              <a:t> data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modeling</a:t>
            </a:r>
            <a:r>
              <a:rPr lang="fr-FR" dirty="0" smtClean="0"/>
              <a:t> (WPSA):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Pumping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(W vs </a:t>
            </a:r>
            <a:r>
              <a:rPr lang="fr-FR" dirty="0" err="1" smtClean="0"/>
              <a:t>Carbon</a:t>
            </a:r>
            <a:r>
              <a:rPr lang="fr-FR" dirty="0" smtClean="0"/>
              <a:t>) (2023) -&gt; </a:t>
            </a:r>
            <a:r>
              <a:rPr lang="fr-FR" dirty="0" err="1" smtClean="0"/>
              <a:t>Needed</a:t>
            </a:r>
            <a:r>
              <a:rPr lang="fr-FR" dirty="0" smtClean="0"/>
              <a:t> for the </a:t>
            </a:r>
            <a:r>
              <a:rPr lang="fr-FR" dirty="0" err="1" smtClean="0"/>
              <a:t>definition</a:t>
            </a:r>
            <a:r>
              <a:rPr lang="fr-FR" dirty="0" smtClean="0"/>
              <a:t> of the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Assessment</a:t>
            </a:r>
            <a:r>
              <a:rPr lang="fr-FR" dirty="0"/>
              <a:t> of the neutron activation </a:t>
            </a:r>
            <a:r>
              <a:rPr lang="fr-FR" dirty="0" smtClean="0"/>
              <a:t>(</a:t>
            </a:r>
            <a:r>
              <a:rPr lang="fr-FR" dirty="0"/>
              <a:t>2023) -&gt; </a:t>
            </a:r>
            <a:r>
              <a:rPr lang="fr-FR" dirty="0" err="1"/>
              <a:t>Needed</a:t>
            </a:r>
            <a:r>
              <a:rPr lang="fr-FR" dirty="0"/>
              <a:t> for the </a:t>
            </a:r>
            <a:r>
              <a:rPr lang="fr-FR" dirty="0" err="1"/>
              <a:t>definition</a:t>
            </a:r>
            <a:r>
              <a:rPr lang="fr-FR" dirty="0"/>
              <a:t> of the structural </a:t>
            </a:r>
            <a:r>
              <a:rPr lang="fr-FR" dirty="0" err="1"/>
              <a:t>material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surface </a:t>
            </a:r>
            <a:r>
              <a:rPr lang="fr-FR" dirty="0" err="1" smtClean="0"/>
              <a:t>shaping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(2024)  -&gt; </a:t>
            </a:r>
            <a:r>
              <a:rPr lang="fr-FR" dirty="0" err="1" smtClean="0"/>
              <a:t>Needed</a:t>
            </a:r>
            <a:r>
              <a:rPr lang="fr-FR" dirty="0" smtClean="0"/>
              <a:t> for the </a:t>
            </a:r>
            <a:r>
              <a:rPr lang="fr-FR" dirty="0" err="1" smtClean="0"/>
              <a:t>choice</a:t>
            </a:r>
            <a:r>
              <a:rPr lang="fr-FR" dirty="0" smtClean="0"/>
              <a:t> of the </a:t>
            </a:r>
            <a:r>
              <a:rPr lang="fr-FR" dirty="0" err="1" smtClean="0"/>
              <a:t>armor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(</a:t>
            </a:r>
            <a:r>
              <a:rPr lang="fr-FR" dirty="0" err="1" smtClean="0"/>
              <a:t>machining</a:t>
            </a:r>
            <a:r>
              <a:rPr lang="fr-FR" dirty="0" smtClean="0"/>
              <a:t> </a:t>
            </a:r>
            <a:r>
              <a:rPr lang="fr-FR" dirty="0" err="1" smtClean="0"/>
              <a:t>tolerances</a:t>
            </a:r>
            <a:r>
              <a:rPr lang="fr-FR" dirty="0" smtClean="0"/>
              <a:t>) and for the final </a:t>
            </a:r>
            <a:r>
              <a:rPr lang="fr-FR" dirty="0" err="1" smtClean="0"/>
              <a:t>drawing</a:t>
            </a:r>
            <a:endParaRPr lang="fr-FR" dirty="0" smtClean="0"/>
          </a:p>
        </p:txBody>
      </p:sp>
      <p:sp>
        <p:nvSpPr>
          <p:cNvPr id="6" name="Étoile à 5 branches 5"/>
          <p:cNvSpPr/>
          <p:nvPr/>
        </p:nvSpPr>
        <p:spPr>
          <a:xfrm>
            <a:off x="3557962" y="2939628"/>
            <a:ext cx="571500" cy="421442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5763" y="4000353"/>
            <a:ext cx="4847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chemeClr val="accent6"/>
                </a:solidFill>
              </a:rPr>
              <a:t>Steady</a:t>
            </a:r>
            <a:r>
              <a:rPr lang="fr-FR" b="1" dirty="0">
                <a:solidFill>
                  <a:schemeClr val="accent6"/>
                </a:solidFill>
              </a:rPr>
              <a:t> state </a:t>
            </a:r>
            <a:r>
              <a:rPr lang="fr-FR" b="1" dirty="0" err="1">
                <a:solidFill>
                  <a:schemeClr val="accent6"/>
                </a:solidFill>
              </a:rPr>
              <a:t>metallic</a:t>
            </a:r>
            <a:r>
              <a:rPr lang="fr-FR" b="1" dirty="0">
                <a:solidFill>
                  <a:schemeClr val="accent6"/>
                </a:solidFill>
              </a:rPr>
              <a:t> plasma </a:t>
            </a:r>
            <a:r>
              <a:rPr lang="fr-FR" b="1" dirty="0" err="1" smtClean="0">
                <a:solidFill>
                  <a:schemeClr val="accent6"/>
                </a:solidFill>
              </a:rPr>
              <a:t>operation</a:t>
            </a:r>
            <a:r>
              <a:rPr lang="fr-FR" b="1" dirty="0" smtClean="0">
                <a:solidFill>
                  <a:schemeClr val="accent6"/>
                </a:solidFill>
              </a:rPr>
              <a:t> (WEST)</a:t>
            </a:r>
          </a:p>
          <a:p>
            <a:r>
              <a:rPr lang="fr-FR" b="1" dirty="0" smtClean="0">
                <a:solidFill>
                  <a:schemeClr val="accent6"/>
                </a:solidFill>
              </a:rPr>
              <a:t>Feedback </a:t>
            </a:r>
            <a:r>
              <a:rPr lang="fr-FR" b="1" dirty="0" err="1" smtClean="0">
                <a:solidFill>
                  <a:schemeClr val="accent6"/>
                </a:solidFill>
              </a:rPr>
              <a:t>from</a:t>
            </a:r>
            <a:r>
              <a:rPr lang="fr-FR" b="1" dirty="0" smtClean="0">
                <a:solidFill>
                  <a:schemeClr val="accent6"/>
                </a:solidFill>
              </a:rPr>
              <a:t> W </a:t>
            </a:r>
            <a:r>
              <a:rPr lang="fr-FR" b="1" dirty="0" err="1" smtClean="0">
                <a:solidFill>
                  <a:schemeClr val="accent6"/>
                </a:solidFill>
              </a:rPr>
              <a:t>monoblock</a:t>
            </a:r>
            <a:r>
              <a:rPr lang="fr-FR" b="1" dirty="0" smtClean="0">
                <a:solidFill>
                  <a:schemeClr val="accent6"/>
                </a:solidFill>
              </a:rPr>
              <a:t> concept  and surface </a:t>
            </a:r>
            <a:r>
              <a:rPr lang="fr-FR" b="1" dirty="0" err="1" smtClean="0">
                <a:solidFill>
                  <a:schemeClr val="accent6"/>
                </a:solidFill>
              </a:rPr>
              <a:t>shaping</a:t>
            </a:r>
            <a:r>
              <a:rPr lang="fr-FR" b="1" dirty="0" smtClean="0">
                <a:solidFill>
                  <a:schemeClr val="accent6"/>
                </a:solidFill>
              </a:rPr>
              <a:t>  dimensions (WEST)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6" name="Étoile à 5 branches 25"/>
          <p:cNvSpPr/>
          <p:nvPr/>
        </p:nvSpPr>
        <p:spPr>
          <a:xfrm>
            <a:off x="6480730" y="3513492"/>
            <a:ext cx="571500" cy="4214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4848859" y="4041219"/>
            <a:ext cx="5629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JT60SA: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First feedback </a:t>
            </a:r>
            <a:r>
              <a:rPr lang="fr-FR" dirty="0" err="1" smtClean="0">
                <a:solidFill>
                  <a:schemeClr val="tx2"/>
                </a:solidFill>
              </a:rPr>
              <a:t>from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heat</a:t>
            </a:r>
            <a:r>
              <a:rPr lang="fr-FR" dirty="0" smtClean="0">
                <a:solidFill>
                  <a:schemeClr val="tx2"/>
                </a:solidFill>
              </a:rPr>
              <a:t> flux </a:t>
            </a:r>
            <a:r>
              <a:rPr lang="fr-FR" dirty="0" err="1" smtClean="0">
                <a:solidFill>
                  <a:schemeClr val="tx2"/>
                </a:solidFill>
              </a:rPr>
              <a:t>deposition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 err="1" smtClean="0">
                <a:solidFill>
                  <a:schemeClr val="tx2"/>
                </a:solidFill>
              </a:rPr>
              <a:t>pumping</a:t>
            </a:r>
            <a:r>
              <a:rPr lang="fr-FR" dirty="0" smtClean="0">
                <a:solidFill>
                  <a:schemeClr val="tx2"/>
                </a:solidFill>
              </a:rPr>
              <a:t> (2025) 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First </a:t>
            </a:r>
            <a:r>
              <a:rPr lang="fr-FR" dirty="0">
                <a:solidFill>
                  <a:schemeClr val="tx2"/>
                </a:solidFill>
              </a:rPr>
              <a:t>feedback </a:t>
            </a:r>
            <a:r>
              <a:rPr lang="fr-FR" dirty="0" err="1">
                <a:solidFill>
                  <a:schemeClr val="tx2"/>
                </a:solidFill>
              </a:rPr>
              <a:t>from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long pulse </a:t>
            </a:r>
            <a:r>
              <a:rPr lang="fr-FR" dirty="0" err="1" smtClean="0">
                <a:solidFill>
                  <a:schemeClr val="tx2"/>
                </a:solidFill>
              </a:rPr>
              <a:t>operation</a:t>
            </a:r>
            <a:r>
              <a:rPr lang="fr-FR" dirty="0" smtClean="0">
                <a:solidFill>
                  <a:schemeClr val="tx2"/>
                </a:solidFill>
              </a:rPr>
              <a:t> in JT60SA (2026)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Étoile à 5 branches 27"/>
          <p:cNvSpPr/>
          <p:nvPr/>
        </p:nvSpPr>
        <p:spPr>
          <a:xfrm>
            <a:off x="8383737" y="3399350"/>
            <a:ext cx="571500" cy="4214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8955237" y="3425784"/>
            <a:ext cx="267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Start of the </a:t>
            </a:r>
            <a:r>
              <a:rPr lang="fr-FR" dirty="0" err="1" smtClean="0"/>
              <a:t>manufacturing</a:t>
            </a:r>
            <a:endParaRPr lang="en-US" dirty="0"/>
          </a:p>
        </p:txBody>
      </p:sp>
      <p:sp>
        <p:nvSpPr>
          <p:cNvPr id="31" name="Étoile à 5 branches 30"/>
          <p:cNvSpPr/>
          <p:nvPr/>
        </p:nvSpPr>
        <p:spPr>
          <a:xfrm>
            <a:off x="5568813" y="3517780"/>
            <a:ext cx="571500" cy="4214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3" grpId="0"/>
      <p:bldP spid="26" grpId="0" animBg="1"/>
      <p:bldP spid="27" grpId="0"/>
      <p:bldP spid="31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22428</TotalTime>
  <Words>930</Words>
  <Application>Microsoft Office PowerPoint</Application>
  <PresentationFormat>Grand écran</PresentationFormat>
  <Paragraphs>151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MS PGothic</vt:lpstr>
      <vt:lpstr>Arial</vt:lpstr>
      <vt:lpstr>Arial Narrow</vt:lpstr>
      <vt:lpstr>Calibri</vt:lpstr>
      <vt:lpstr>Wingdings</vt:lpstr>
      <vt:lpstr>Wingdings 3</vt:lpstr>
      <vt:lpstr>3_Office Theme</vt:lpstr>
      <vt:lpstr>WPSA – General meeting  WPDIV JT60SA 04/05/22 M. Richou (marianne.richou@cea.fr)</vt:lpstr>
      <vt:lpstr>JT60SA - Operation phases</vt:lpstr>
      <vt:lpstr>WPDIV-JT60SA (Main objectives)</vt:lpstr>
      <vt:lpstr>Présentation PowerPoint</vt:lpstr>
      <vt:lpstr>Achievements 2021</vt:lpstr>
      <vt:lpstr>Prospects 2022</vt:lpstr>
      <vt:lpstr>W target ( Integrated Reasearch Phase II) - Technology</vt:lpstr>
      <vt:lpstr>W target - Time line</vt:lpstr>
      <vt:lpstr>W target - Time line and needs</vt:lpstr>
      <vt:lpstr>Présentation PowerPoint</vt:lpstr>
      <vt:lpstr>Conclusions</vt:lpstr>
      <vt:lpstr>Présentation PowerPoint</vt:lpstr>
      <vt:lpstr>W HHFT - Enhanced technology: W flat tile on CuCrZr heat sink</vt:lpstr>
    </vt:vector>
  </TitlesOfParts>
  <Company>MPG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Jeong-Ha You</dc:creator>
  <cp:lastModifiedBy>RICHOU Marianne 169814</cp:lastModifiedBy>
  <cp:revision>226</cp:revision>
  <dcterms:created xsi:type="dcterms:W3CDTF">2020-05-11T09:17:36Z</dcterms:created>
  <dcterms:modified xsi:type="dcterms:W3CDTF">2022-05-04T11:57:54Z</dcterms:modified>
</cp:coreProperties>
</file>