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2A9_6C535C67.xml" ContentType="application/vnd.ms-powerpoint.comments+xml"/>
  <Override PartName="/ppt/comments/modernComment_2F5_8CB81489.xml" ContentType="application/vnd.ms-powerpoint.comments+xml"/>
  <Override PartName="/ppt/comments/modernComment_2FF_A3386CE2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681" r:id="rId2"/>
    <p:sldId id="758" r:id="rId3"/>
    <p:sldId id="755" r:id="rId4"/>
    <p:sldId id="757" r:id="rId5"/>
    <p:sldId id="765" r:id="rId6"/>
    <p:sldId id="767" r:id="rId7"/>
  </p:sldIdLst>
  <p:sldSz cx="9144000" cy="6858000" type="screen4x3"/>
  <p:notesSz cx="9872663" cy="67976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C18129-3EC0-A5A6-EE14-36ACA6401692}" name="Krzysztof Gałązka" initials="KG" userId="S::krzysztof.galazka@ifpilm.pl::d17f40f4-78bf-4602-9c6e-62a2bf086377" providerId="AD"/>
  <p188:author id="{5E8E09AC-AB67-E8CB-87A8-4DB24F5C817F}" name="Guest User" initials="GU" userId="S::urn:spo:anon#8d477ab32de2b62f80cfebab9c5ff3865d1462bd9d9f6d58c23e60cf8208ad7a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CHETTO Gloria 201193" initials="FG2" lastIdx="1" clrIdx="0">
    <p:extLst>
      <p:ext uri="{19B8F6BF-5375-455C-9EA6-DF929625EA0E}">
        <p15:presenceInfo xmlns:p15="http://schemas.microsoft.com/office/powerpoint/2012/main" userId="S-1-5-21-1801674531-299502267-839522115-55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7F6FF"/>
    <a:srgbClr val="CCECFF"/>
    <a:srgbClr val="FFE5E5"/>
    <a:srgbClr val="FFEFEF"/>
    <a:srgbClr val="FFDDDD"/>
    <a:srgbClr val="FFCDCD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E15F8-841A-4ED2-9966-BDCB2C69D22F}" v="33" dt="2022-04-29T10:25:00.555"/>
    <p1510:client id="{0672A2BC-2820-4787-9E74-987EB8109891}" v="59" dt="2022-04-28T13:01:26.357"/>
    <p1510:client id="{321174A5-D6B4-9061-7302-ACDE0CC4CCFA}" v="755" dt="2022-05-03T07:16:38.505"/>
    <p1510:client id="{9EFA6C3B-C453-CC8E-DEFE-62199DE43812}" v="1" dt="2022-04-29T10:26:51.643"/>
    <p1510:client id="{AC41B54B-A9E2-0F4C-2AAF-1DB98E463FA2}" v="397" dt="2022-05-04T09:01:14.953"/>
    <p1510:client id="{B0F2B8E5-8C2C-68E3-D7D1-A1C5F0D19C36}" v="912" dt="2022-04-28T16:36:41.953"/>
    <p1510:client id="{C38F284F-B882-4027-A357-E5D2275F76E4}" v="283" dt="2022-05-03T09:19:45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modernComment_2A9_6C535C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1C0967-1FEF-4A90-9784-38CAB0094646}" authorId="{5E8E09AC-AB67-E8CB-87A8-4DB24F5C817F}" created="2022-04-28T16:11:44.0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7402471" sldId="681"/>
      <ac:spMk id="2" creationId="{00000000-0000-0000-0000-000000000000}"/>
    </ac:deMkLst>
    <p188:txBody>
      <a:bodyPr/>
      <a:lstStyle/>
      <a:p>
        <a:r>
          <a:rPr lang="en-GB"/>
          <a:t>I modified the title a little bit</a:t>
        </a:r>
      </a:p>
    </p188:txBody>
  </p188:cm>
  <p188:cm id="{8D89052C-9242-4B1F-952C-DE65FA09958F}" authorId="{5E8E09AC-AB67-E8CB-87A8-4DB24F5C817F}" created="2022-04-28T16:33:46.620">
    <pc:sldMkLst xmlns:pc="http://schemas.microsoft.com/office/powerpoint/2013/main/command">
      <pc:docMk/>
      <pc:sldMk cId="1817402471" sldId="681"/>
    </pc:sldMkLst>
    <p188:replyLst>
      <p188:reply id="{22C57FE3-E124-4495-A9A1-3D6242EC7EFC}" authorId="{D2C18129-3EC0-A5A6-EE14-36ACA6401692}" created="2022-04-29T10:22:29.020">
        <p188:txBody>
          <a:bodyPr/>
          <a:lstStyle/>
          <a:p>
            <a:r>
              <a:rPr lang="pl-PL"/>
              <a:t>I will try, but it seems in this version cea logo is hadr-coded. :/</a:t>
            </a:r>
          </a:p>
        </p188:txBody>
      </p188:reply>
    </p188:replyLst>
    <p188:txBody>
      <a:bodyPr/>
      <a:lstStyle/>
      <a:p>
        <a:r>
          <a:rPr lang="en-GB"/>
          <a:t>I add the logo of the university and Consorzio RFX here, can you make some space for it?</a:t>
        </a:r>
      </a:p>
    </p188:txBody>
  </p188:cm>
</p188:cmLst>
</file>

<file path=ppt/comments/modernComment_2F5_8CB814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096F73-D50A-4BFC-93FA-8CC43232367D}" authorId="{5E8E09AC-AB67-E8CB-87A8-4DB24F5C817F}" created="2022-04-28T16:22:28.147">
    <pc:sldMkLst xmlns:pc="http://schemas.microsoft.com/office/powerpoint/2013/main/command">
      <pc:docMk/>
      <pc:sldMk cId="2360874121" sldId="757"/>
    </pc:sldMkLst>
    <p188:replyLst>
      <p188:reply id="{A48BCEBF-EEDF-4996-A34C-1DB1559F403B}" authorId="{D2C18129-3EC0-A5A6-EE14-36ACA6401692}" created="2022-04-29T10:26:51.643">
        <p188:txBody>
          <a:bodyPr/>
          <a:lstStyle/>
          <a:p>
            <a:r>
              <a:rPr lang="pl-PL"/>
              <a:t>Ok, if you send an analogical pictures I will try to squeeze them inside. This slide can also be moved to supplementary.</a:t>
            </a:r>
          </a:p>
        </p188:txBody>
      </p188:reply>
    </p188:replyLst>
    <p188:txBody>
      <a:bodyPr/>
      <a:lstStyle/>
      <a:p>
        <a:r>
          <a:rPr lang="en-GB"/>
          <a:t>Now I also have the new grid with SOLEDGE if you want</a:t>
        </a:r>
      </a:p>
    </p188:txBody>
  </p188:cm>
</p188:cmLst>
</file>

<file path=ppt/comments/modernComment_2FF_A3386C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4BF2ED-37E6-484B-9C07-AAE06D35B19F}" authorId="{D2C18129-3EC0-A5A6-EE14-36ACA6401692}" created="2022-05-02T12:33:36.9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38384098" sldId="767"/>
      <ac:spMk id="7" creationId="{C3019D74-8DBF-340D-982F-9BB8196F3F26}"/>
      <ac:txMk cp="67" len="9">
        <ac:context len="79" hash="1899553648"/>
      </ac:txMk>
    </ac:txMkLst>
    <p188:pos x="3726000" y="486000"/>
    <p188:txBody>
      <a:bodyPr/>
      <a:lstStyle/>
      <a:p>
        <a:r>
          <a:rPr lang="pl-PL"/>
          <a:t>The title of the Luca's draft?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433" y="0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36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433" y="6457736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98DB46-E1C4-4139-87C0-D698072A0E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8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433" y="0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10" y="3228869"/>
            <a:ext cx="7239645" cy="305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36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433" y="6457736"/>
            <a:ext cx="4279230" cy="3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3D4597E-9FA8-4D2B-993C-3FF5595B4C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39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Logo of presenter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0" indent="0">
              <a:buFontTx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+mj-lt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+mj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Gloria Falchetto | WPSA PPM | 15/03/2021 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13"/>
            <a:ext cx="11191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434" y="6484144"/>
            <a:ext cx="6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0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7543800" cy="26245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it-IT"/>
              <a:t>Gloria Falchetto | WPSA PPM | 15/03/2021 </a:t>
            </a:r>
            <a:endParaRPr lang="en-GB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6511926"/>
            <a:ext cx="11191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41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9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45" r="1" b="18977"/>
          <a:stretch/>
        </p:blipFill>
        <p:spPr>
          <a:xfrm>
            <a:off x="4553146" y="2636"/>
            <a:ext cx="4590854" cy="68618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884" y="2348880"/>
            <a:ext cx="4060597" cy="1296144"/>
          </a:xfrm>
        </p:spPr>
        <p:txBody>
          <a:bodyPr>
            <a:noAutofit/>
          </a:bodyPr>
          <a:lstStyle>
            <a:lvl1pPr algn="l"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Test title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7" y="-457199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3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30"/>
          <a:stretch/>
        </p:blipFill>
        <p:spPr>
          <a:xfrm>
            <a:off x="0" y="219456"/>
            <a:ext cx="9144000" cy="52103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1" descr="http://betelgeuse.intra.cea.fr:8080/alfresco/cd/d/workspace/SpacesStore/c6532889-d614-4779-b42b-863c45f7eb89/CEA_logo_quadri-sur-fond-rou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4" y="5728199"/>
            <a:ext cx="1003544" cy="8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68" y="5815096"/>
            <a:ext cx="2215299" cy="61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2"/>
          <p:cNvGrpSpPr/>
          <p:nvPr userDrawn="1"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24" descr="EuropeanFlag-stars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8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Gloria Falchetto | WPSA PPM | 15/03/2021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89" r:id="rId3"/>
    <p:sldLayoutId id="2147483690" r:id="rId4"/>
    <p:sldLayoutId id="2147483691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18/10/relationships/comments" Target="../comments/modernComment_2A9_6C535C6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2F5_8CB8148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FF_A3386C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err="1">
                <a:latin typeface="Arial"/>
                <a:cs typeface="Arial"/>
              </a:rPr>
              <a:t>Simulations</a:t>
            </a:r>
            <a:r>
              <a:rPr lang="pl-PL" sz="2800">
                <a:latin typeface="Arial"/>
                <a:cs typeface="Arial"/>
              </a:rPr>
              <a:t> of the </a:t>
            </a:r>
            <a:r>
              <a:rPr lang="pl-PL" sz="2800" err="1">
                <a:latin typeface="Arial"/>
                <a:cs typeface="Arial"/>
              </a:rPr>
              <a:t>Initial</a:t>
            </a:r>
            <a:r>
              <a:rPr lang="pl-PL" sz="2800">
                <a:latin typeface="Arial"/>
                <a:cs typeface="Arial"/>
              </a:rPr>
              <a:t> </a:t>
            </a:r>
            <a:r>
              <a:rPr lang="pl-PL" sz="2800" err="1">
                <a:latin typeface="Arial"/>
                <a:cs typeface="Arial"/>
              </a:rPr>
              <a:t>Research</a:t>
            </a:r>
            <a:r>
              <a:rPr lang="pl-PL" sz="2800">
                <a:latin typeface="Arial"/>
                <a:cs typeface="Arial"/>
              </a:rPr>
              <a:t> </a:t>
            </a:r>
            <a:r>
              <a:rPr lang="pl-PL" sz="2800" err="1">
                <a:latin typeface="Arial"/>
                <a:cs typeface="Arial"/>
              </a:rPr>
              <a:t>Phase</a:t>
            </a:r>
            <a:r>
              <a:rPr lang="pl-PL" sz="2800">
                <a:latin typeface="Arial"/>
                <a:cs typeface="Arial"/>
              </a:rPr>
              <a:t> II </a:t>
            </a:r>
            <a:r>
              <a:rPr lang="pl-PL" sz="2800" err="1">
                <a:latin typeface="Arial"/>
                <a:cs typeface="Arial"/>
              </a:rPr>
              <a:t>scenarios</a:t>
            </a:r>
            <a:r>
              <a:rPr lang="pl-PL" sz="2800">
                <a:latin typeface="Arial"/>
                <a:cs typeface="Arial"/>
              </a:rPr>
              <a:t> withSOLEDGE2D/SOLEDGE3X-EIRENE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20837"/>
            <a:ext cx="8496464" cy="1413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u="sng" dirty="0">
                <a:latin typeface="Arial"/>
                <a:cs typeface="Arial"/>
              </a:rPr>
              <a:t>K. Gałązka</a:t>
            </a:r>
            <a:r>
              <a:rPr lang="pl-PL" sz="1800" baseline="30000" dirty="0">
                <a:latin typeface="Arial"/>
                <a:cs typeface="Arial"/>
              </a:rPr>
              <a:t>1,2</a:t>
            </a:r>
            <a:r>
              <a:rPr lang="pl-PL" sz="1800" dirty="0">
                <a:latin typeface="Arial"/>
                <a:cs typeface="Arial"/>
              </a:rPr>
              <a:t>, L. Balbinot</a:t>
            </a:r>
            <a:r>
              <a:rPr lang="pl-PL" sz="1800" baseline="30000" dirty="0">
                <a:latin typeface="Arial"/>
                <a:cs typeface="Arial"/>
              </a:rPr>
              <a:t>3</a:t>
            </a:r>
            <a:r>
              <a:rPr lang="pl-PL" sz="1800" dirty="0">
                <a:latin typeface="Arial"/>
                <a:cs typeface="Arial"/>
              </a:rPr>
              <a:t>, G. </a:t>
            </a:r>
            <a:r>
              <a:rPr lang="pl-PL" sz="1800" dirty="0" smtClean="0">
                <a:latin typeface="Arial"/>
                <a:cs typeface="Arial"/>
              </a:rPr>
              <a:t>Ciraolo</a:t>
            </a:r>
            <a:r>
              <a:rPr lang="pl-PL" sz="1800" baseline="30000" dirty="0">
                <a:latin typeface="Arial"/>
                <a:cs typeface="Arial"/>
              </a:rPr>
              <a:t>1</a:t>
            </a:r>
            <a:r>
              <a:rPr lang="pl-PL" sz="1800" dirty="0" smtClean="0">
                <a:latin typeface="Arial"/>
                <a:cs typeface="Arial"/>
              </a:rPr>
              <a:t>, </a:t>
            </a:r>
            <a:r>
              <a:rPr lang="pl-PL" sz="1800" dirty="0">
                <a:latin typeface="Arial"/>
                <a:cs typeface="Arial"/>
              </a:rPr>
              <a:t>G. </a:t>
            </a:r>
            <a:r>
              <a:rPr lang="pl-PL" sz="1800" dirty="0" smtClean="0">
                <a:latin typeface="Arial"/>
                <a:cs typeface="Arial"/>
              </a:rPr>
              <a:t>Falchetto</a:t>
            </a:r>
            <a:r>
              <a:rPr lang="pl-PL" sz="1800" baseline="30000" dirty="0">
                <a:latin typeface="Arial"/>
                <a:cs typeface="Arial"/>
              </a:rPr>
              <a:t>1</a:t>
            </a:r>
            <a:r>
              <a:rPr lang="pl-PL" sz="1800" dirty="0" smtClean="0">
                <a:latin typeface="Arial"/>
                <a:cs typeface="Arial"/>
              </a:rPr>
              <a:t> </a:t>
            </a:r>
            <a:r>
              <a:rPr lang="pl-PL" sz="1800" dirty="0">
                <a:latin typeface="Arial"/>
                <a:cs typeface="Arial"/>
              </a:rPr>
              <a:t>and P. Innocente</a:t>
            </a:r>
            <a:r>
              <a:rPr lang="pl-PL" sz="1800" baseline="30000" dirty="0">
                <a:latin typeface="Arial"/>
                <a:cs typeface="Arial"/>
              </a:rPr>
              <a:t>4</a:t>
            </a:r>
            <a:endParaRPr lang="en-US" sz="800" dirty="0">
              <a:latin typeface="Arial"/>
              <a:cs typeface="Arial"/>
            </a:endParaRPr>
          </a:p>
          <a:p>
            <a:endParaRPr lang="pl-PL" sz="800" dirty="0"/>
          </a:p>
          <a:p>
            <a:r>
              <a:rPr lang="pl-PL" sz="1200" dirty="0" smtClean="0">
                <a:latin typeface="Arial"/>
                <a:cs typeface="Arial"/>
              </a:rPr>
              <a:t>1</a:t>
            </a:r>
            <a:r>
              <a:rPr lang="pl-PL" sz="1200" dirty="0">
                <a:latin typeface="Arial"/>
                <a:cs typeface="Arial"/>
              </a:rPr>
              <a:t>) CEA, Cadarache, </a:t>
            </a:r>
            <a:r>
              <a:rPr lang="pl-PL" sz="1200" dirty="0" smtClean="0">
                <a:latin typeface="Arial"/>
                <a:cs typeface="Arial"/>
              </a:rPr>
              <a:t>FRANCE</a:t>
            </a:r>
            <a:endParaRPr lang="pl-PL" sz="1200" dirty="0"/>
          </a:p>
          <a:p>
            <a:r>
              <a:rPr lang="pl-PL" sz="1200" dirty="0">
                <a:latin typeface="Arial"/>
                <a:cs typeface="Arial"/>
              </a:rPr>
              <a:t>2) IPPiLM, Warszawa, POLAND</a:t>
            </a:r>
            <a:endParaRPr lang="pl-PL" sz="1200" dirty="0"/>
          </a:p>
          <a:p>
            <a:r>
              <a:rPr lang="pl-PL" sz="1200" dirty="0" smtClean="0">
                <a:latin typeface="Arial"/>
                <a:cs typeface="Arial"/>
              </a:rPr>
              <a:t>3) </a:t>
            </a:r>
            <a:r>
              <a:rPr lang="pl-PL" sz="1200" dirty="0">
                <a:latin typeface="Arial"/>
                <a:cs typeface="Arial"/>
              </a:rPr>
              <a:t>Università della Tuscia, Viterbo, ITALY</a:t>
            </a:r>
            <a:endParaRPr lang="pl-PL" sz="1200" dirty="0"/>
          </a:p>
          <a:p>
            <a:r>
              <a:rPr lang="pl-PL" sz="1200" dirty="0" smtClean="0">
                <a:latin typeface="Arial"/>
                <a:cs typeface="Arial"/>
              </a:rPr>
              <a:t>4) </a:t>
            </a:r>
            <a:r>
              <a:rPr lang="pl-PL" sz="1200" dirty="0">
                <a:latin typeface="Arial"/>
                <a:cs typeface="Arial"/>
              </a:rPr>
              <a:t>Consorzio RFX, Padova, ITALY</a:t>
            </a:r>
            <a:endParaRPr lang="pl-PL" sz="12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D476908-51FF-41E0-020D-D80D3AC4EA4B}"/>
              </a:ext>
            </a:extLst>
          </p:cNvPr>
          <p:cNvSpPr/>
          <p:nvPr/>
        </p:nvSpPr>
        <p:spPr>
          <a:xfrm>
            <a:off x="91800" y="5554800"/>
            <a:ext cx="9000000" cy="12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59EA1E2B-820A-2BAA-9731-4A2846D8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2" y="5671275"/>
            <a:ext cx="1133475" cy="933450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39EEDDF-9768-B722-004B-AC1F7DB83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47" y="5711325"/>
            <a:ext cx="1654200" cy="857530"/>
          </a:xfrm>
          <a:prstGeom prst="rect">
            <a:avLst/>
          </a:prstGeom>
        </p:spPr>
      </p:pic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1C337A78-F837-0462-7B50-F5C25A91A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100" y="5713403"/>
            <a:ext cx="2041200" cy="858225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3053EEB0-BCC2-D86B-4EBA-951D6D2D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563" y="5830050"/>
            <a:ext cx="2095875" cy="6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247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6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97757" y="132132"/>
            <a:ext cx="8841777" cy="457200"/>
          </a:xfrm>
        </p:spPr>
        <p:txBody>
          <a:bodyPr/>
          <a:lstStyle/>
          <a:p>
            <a:r>
              <a:rPr lang="pl-PL" err="1">
                <a:latin typeface="Arial"/>
                <a:cs typeface="Arial"/>
              </a:rPr>
              <a:t>Aims</a:t>
            </a:r>
            <a:r>
              <a:rPr lang="pl-PL">
                <a:latin typeface="Arial"/>
                <a:cs typeface="Arial"/>
              </a:rPr>
              <a:t> of </a:t>
            </a:r>
            <a:r>
              <a:rPr lang="pl-PL" err="1">
                <a:latin typeface="Arial"/>
                <a:cs typeface="Arial"/>
              </a:rPr>
              <a:t>edge</a:t>
            </a:r>
            <a:r>
              <a:rPr lang="pl-PL">
                <a:latin typeface="Arial"/>
                <a:cs typeface="Arial"/>
              </a:rPr>
              <a:t>/SOL </a:t>
            </a:r>
            <a:r>
              <a:rPr lang="pl-PL" err="1">
                <a:latin typeface="Arial"/>
                <a:cs typeface="Arial"/>
              </a:rPr>
              <a:t>modelling</a:t>
            </a:r>
            <a:endParaRPr lang="fr-FR" altLang="fr-FR" sz="2400" err="1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>
                <a:latin typeface="Arial"/>
                <a:cs typeface="Arial"/>
              </a:rPr>
              <a:t>K. Gałązka, L. </a:t>
            </a:r>
            <a:r>
              <a:rPr lang="pl-PL" err="1">
                <a:latin typeface="Arial"/>
                <a:cs typeface="Arial"/>
              </a:rPr>
              <a:t>Balbinot</a:t>
            </a:r>
            <a:r>
              <a:rPr lang="it-IT">
                <a:latin typeface="Arial"/>
                <a:cs typeface="Arial"/>
              </a:rPr>
              <a:t> | WPSA </a:t>
            </a:r>
            <a:r>
              <a:rPr lang="pl-PL">
                <a:latin typeface="Arial"/>
                <a:cs typeface="Arial"/>
              </a:rPr>
              <a:t>G</a:t>
            </a:r>
            <a:r>
              <a:rPr lang="it-IT">
                <a:latin typeface="Arial"/>
                <a:cs typeface="Arial"/>
              </a:rPr>
              <a:t>M | </a:t>
            </a:r>
            <a:r>
              <a:rPr lang="pl-PL">
                <a:latin typeface="Arial"/>
                <a:cs typeface="Arial"/>
              </a:rPr>
              <a:t>4-6</a:t>
            </a:r>
            <a:r>
              <a:rPr lang="it-IT">
                <a:latin typeface="Arial"/>
                <a:cs typeface="Arial"/>
              </a:rPr>
              <a:t>/0</a:t>
            </a:r>
            <a:r>
              <a:rPr lang="pl-PL">
                <a:latin typeface="Arial"/>
                <a:cs typeface="Arial"/>
              </a:rPr>
              <a:t>5</a:t>
            </a:r>
            <a:r>
              <a:rPr lang="it-IT">
                <a:latin typeface="Arial"/>
                <a:cs typeface="Arial"/>
              </a:rPr>
              <a:t>/202</a:t>
            </a:r>
            <a:r>
              <a:rPr lang="pl-PL">
                <a:latin typeface="Arial"/>
                <a:cs typeface="Arial"/>
              </a:rPr>
              <a:t>2</a:t>
            </a:r>
            <a:r>
              <a:rPr lang="it-IT">
                <a:latin typeface="Arial"/>
                <a:cs typeface="Arial"/>
              </a:rPr>
              <a:t> </a:t>
            </a:r>
            <a:endParaRPr lang="en-GB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4"/>
          </p:nvPr>
        </p:nvSpPr>
        <p:spPr>
          <a:xfrm>
            <a:off x="8707772" y="6484938"/>
            <a:ext cx="436228" cy="365125"/>
          </a:xfrm>
        </p:spPr>
        <p:txBody>
          <a:bodyPr/>
          <a:lstStyle/>
          <a:p>
            <a:fld id="{6A6D9FA1-99C7-4910-8E32-B85D378B006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551348" y="816232"/>
            <a:ext cx="819679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latin typeface="Arial"/>
                <a:cs typeface="Arial"/>
              </a:rPr>
              <a:t>Assess</a:t>
            </a:r>
            <a:r>
              <a:rPr lang="pl-PL" sz="1500" dirty="0">
                <a:latin typeface="Arial"/>
                <a:cs typeface="Arial"/>
              </a:rPr>
              <a:t> the </a:t>
            </a:r>
            <a:r>
              <a:rPr lang="pl-PL" sz="1500" dirty="0" err="1">
                <a:latin typeface="Arial"/>
                <a:cs typeface="Arial"/>
              </a:rPr>
              <a:t>heat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loads</a:t>
            </a:r>
            <a:r>
              <a:rPr lang="pl-PL" sz="1500" dirty="0">
                <a:latin typeface="Arial"/>
                <a:cs typeface="Arial"/>
              </a:rPr>
              <a:t> on the </a:t>
            </a:r>
            <a:r>
              <a:rPr lang="pl-PL" sz="1500" dirty="0" err="1">
                <a:latin typeface="Arial"/>
                <a:cs typeface="Arial"/>
              </a:rPr>
              <a:t>wall</a:t>
            </a:r>
            <a:r>
              <a:rPr lang="pl-PL" sz="1500" dirty="0">
                <a:latin typeface="Arial"/>
                <a:cs typeface="Arial"/>
              </a:rPr>
              <a:t> and </a:t>
            </a:r>
            <a:r>
              <a:rPr lang="pl-PL" sz="1500" dirty="0" err="1">
                <a:latin typeface="Arial"/>
                <a:cs typeface="Arial"/>
              </a:rPr>
              <a:t>targets</a:t>
            </a:r>
            <a:r>
              <a:rPr lang="pl-PL" sz="1500" dirty="0">
                <a:latin typeface="Arial"/>
                <a:cs typeface="Arial"/>
              </a:rPr>
              <a:t> (</a:t>
            </a:r>
            <a:r>
              <a:rPr lang="pl-PL" sz="1500" dirty="0" err="1">
                <a:latin typeface="Arial"/>
                <a:cs typeface="Arial"/>
              </a:rPr>
              <a:t>check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also</a:t>
            </a:r>
            <a:r>
              <a:rPr lang="pl-PL" sz="1500" dirty="0">
                <a:latin typeface="Arial"/>
                <a:cs typeface="Arial"/>
              </a:rPr>
              <a:t> the </a:t>
            </a:r>
            <a:r>
              <a:rPr lang="pl-PL" sz="1500" dirty="0" err="1">
                <a:latin typeface="Arial"/>
                <a:cs typeface="Arial"/>
              </a:rPr>
              <a:t>neutrals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loads</a:t>
            </a:r>
            <a:r>
              <a:rPr lang="pl-PL" sz="15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latin typeface="Arial"/>
                <a:cs typeface="Arial"/>
              </a:rPr>
              <a:t>Predict</a:t>
            </a:r>
            <a:r>
              <a:rPr lang="pl-PL" sz="1500" dirty="0">
                <a:latin typeface="Arial"/>
                <a:cs typeface="Arial"/>
              </a:rPr>
              <a:t> the </a:t>
            </a:r>
            <a:r>
              <a:rPr lang="pl-PL" sz="1500" dirty="0" err="1">
                <a:latin typeface="Arial"/>
                <a:cs typeface="Arial"/>
              </a:rPr>
              <a:t>onset</a:t>
            </a:r>
            <a:r>
              <a:rPr lang="pl-PL" sz="1500" dirty="0">
                <a:latin typeface="Arial"/>
                <a:cs typeface="Arial"/>
              </a:rPr>
              <a:t> of </a:t>
            </a:r>
            <a:r>
              <a:rPr lang="pl-PL" sz="1500" dirty="0" err="1">
                <a:latin typeface="Arial"/>
                <a:cs typeface="Arial"/>
              </a:rPr>
              <a:t>detachment</a:t>
            </a:r>
            <a:endParaRPr lang="pl-PL" sz="15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latin typeface="Arial"/>
                <a:cs typeface="Arial"/>
              </a:rPr>
              <a:t>Propose</a:t>
            </a:r>
            <a:r>
              <a:rPr lang="pl-PL" sz="1500" dirty="0">
                <a:latin typeface="Arial"/>
                <a:cs typeface="Arial"/>
              </a:rPr>
              <a:t> a </a:t>
            </a:r>
            <a:r>
              <a:rPr lang="pl-PL" sz="1500" dirty="0" err="1">
                <a:latin typeface="Arial"/>
                <a:cs typeface="Arial"/>
              </a:rPr>
              <a:t>seeding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strategy</a:t>
            </a:r>
            <a:r>
              <a:rPr lang="pl-PL" sz="1500" dirty="0">
                <a:latin typeface="Arial"/>
                <a:cs typeface="Arial"/>
              </a:rPr>
              <a:t> to </a:t>
            </a:r>
            <a:r>
              <a:rPr lang="pl-PL" sz="1500" dirty="0" err="1">
                <a:latin typeface="Arial"/>
                <a:cs typeface="Arial"/>
              </a:rPr>
              <a:t>mitigate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heat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latin typeface="Arial"/>
                <a:cs typeface="Arial"/>
              </a:rPr>
              <a:t>Contribute</a:t>
            </a:r>
            <a:r>
              <a:rPr lang="pl-PL" sz="1500" dirty="0">
                <a:latin typeface="Arial"/>
                <a:cs typeface="Arial"/>
              </a:rPr>
              <a:t> to the design </a:t>
            </a:r>
            <a:r>
              <a:rPr lang="pl-PL" sz="1500" dirty="0" err="1">
                <a:latin typeface="Arial"/>
                <a:cs typeface="Arial"/>
              </a:rPr>
              <a:t>studies</a:t>
            </a:r>
            <a:r>
              <a:rPr lang="pl-PL" sz="1500" dirty="0">
                <a:latin typeface="Arial"/>
                <a:cs typeface="Arial"/>
              </a:rPr>
              <a:t> of </a:t>
            </a:r>
            <a:r>
              <a:rPr lang="pl-PL" sz="1500" dirty="0" err="1">
                <a:latin typeface="Arial"/>
                <a:cs typeface="Arial"/>
              </a:rPr>
              <a:t>divertor</a:t>
            </a:r>
            <a:r>
              <a:rPr lang="pl-PL" sz="1500" dirty="0">
                <a:latin typeface="Arial"/>
                <a:cs typeface="Arial"/>
              </a:rPr>
              <a:t> / </a:t>
            </a:r>
            <a:r>
              <a:rPr lang="pl-PL" sz="1500" dirty="0" err="1">
                <a:latin typeface="Arial"/>
                <a:cs typeface="Arial"/>
              </a:rPr>
              <a:t>wall</a:t>
            </a:r>
            <a:r>
              <a:rPr lang="pl-PL" sz="1500" dirty="0">
                <a:latin typeface="Arial"/>
                <a:cs typeface="Arial"/>
              </a:rPr>
              <a:t> diagnostics (</a:t>
            </a:r>
            <a:r>
              <a:rPr lang="pl-PL" sz="1500" dirty="0">
                <a:solidFill>
                  <a:srgbClr val="00B0F0"/>
                </a:solidFill>
                <a:latin typeface="Arial"/>
                <a:cs typeface="Arial"/>
              </a:rPr>
              <a:t>ENH </a:t>
            </a:r>
            <a:r>
              <a:rPr lang="pl-PL" sz="1500" dirty="0" err="1">
                <a:solidFill>
                  <a:srgbClr val="00B0F0"/>
                </a:solidFill>
                <a:latin typeface="Arial"/>
                <a:cs typeface="Arial"/>
              </a:rPr>
              <a:t>session</a:t>
            </a:r>
            <a:r>
              <a:rPr lang="pl-PL" sz="1500" dirty="0">
                <a:solidFill>
                  <a:srgbClr val="00B0F0"/>
                </a:solidFill>
                <a:latin typeface="Arial"/>
                <a:cs typeface="Arial"/>
              </a:rPr>
              <a:t> </a:t>
            </a:r>
            <a:r>
              <a:rPr lang="pl-PL" sz="1500" dirty="0" err="1">
                <a:solidFill>
                  <a:srgbClr val="00B0F0"/>
                </a:solidFill>
                <a:latin typeface="Arial"/>
                <a:cs typeface="Arial"/>
              </a:rPr>
              <a:t>tomorrow</a:t>
            </a:r>
            <a:r>
              <a:rPr lang="pl-PL" sz="1500" dirty="0">
                <a:latin typeface="Arial"/>
                <a:cs typeface="Arial"/>
              </a:rPr>
              <a:t>)</a:t>
            </a:r>
            <a:endParaRPr lang="pl-PL" sz="1500" dirty="0"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7192" y="3944003"/>
            <a:ext cx="829337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500" b="1" u="sng">
                <a:latin typeface="Arial"/>
                <a:cs typeface="Arial"/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B050"/>
                </a:solidFill>
                <a:latin typeface="Arial"/>
                <a:cs typeface="Arial"/>
              </a:rPr>
              <a:t>Reliable magnetic equilibrium (including divertor legs) and wall data (chamber + </a:t>
            </a:r>
            <a:r>
              <a:rPr lang="en-GB" sz="1500" err="1">
                <a:solidFill>
                  <a:srgbClr val="00B050"/>
                </a:solidFill>
                <a:latin typeface="Arial"/>
                <a:cs typeface="Arial"/>
              </a:rPr>
              <a:t>subdivertor</a:t>
            </a:r>
            <a:r>
              <a:rPr lang="en-GB" sz="1500">
                <a:solidFill>
                  <a:srgbClr val="00B050"/>
                </a:solidFill>
                <a:latin typeface="Arial"/>
                <a:cs typeface="Arial"/>
              </a:rPr>
              <a:t>)</a:t>
            </a:r>
            <a:endParaRPr lang="en-GB">
              <a:solidFill>
                <a:srgbClr val="00B05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B050"/>
                </a:solidFill>
                <a:latin typeface="Arial"/>
                <a:cs typeface="Arial"/>
              </a:rPr>
              <a:t>Machine Data : puffing valve positions and available gases, auxiliary heating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Power and particle flux through the inner simulation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Reliable prediction of transport based on</a:t>
            </a:r>
          </a:p>
          <a:p>
            <a:pPr marL="800100" lvl="1" indent="-342900">
              <a:buAutoNum type="arabicPeriod"/>
            </a:pPr>
            <a:r>
              <a:rPr lang="en-GB" sz="1500">
                <a:latin typeface="Arial"/>
                <a:cs typeface="Arial"/>
              </a:rPr>
              <a:t>Experimental findings and previous simulations from C-wall JET</a:t>
            </a:r>
          </a:p>
          <a:p>
            <a:pPr marL="800100" lvl="1" indent="-342900">
              <a:buAutoNum type="arabicPeriod"/>
            </a:pPr>
            <a:r>
              <a:rPr lang="en-GB" sz="1500">
                <a:latin typeface="Arial"/>
                <a:cs typeface="Arial"/>
              </a:rPr>
              <a:t>Estimations from core and pedestal modelling</a:t>
            </a:r>
          </a:p>
          <a:p>
            <a:pPr marL="800100" lvl="1" indent="-342900">
              <a:buAutoNum type="arabicPeriod"/>
            </a:pPr>
            <a:r>
              <a:rPr lang="en-GB" sz="1500">
                <a:latin typeface="Arial"/>
                <a:cs typeface="Arial"/>
              </a:rPr>
              <a:t>Existing </a:t>
            </a:r>
            <a:r>
              <a:rPr lang="en-GB" sz="1500" err="1">
                <a:latin typeface="Arial"/>
                <a:cs typeface="Arial"/>
              </a:rPr>
              <a:t>scalings</a:t>
            </a:r>
            <a:endParaRPr lang="en-GB" sz="1500">
              <a:latin typeface="Arial"/>
              <a:cs typeface="Arial"/>
            </a:endParaRPr>
          </a:p>
        </p:txBody>
      </p:sp>
      <p:sp>
        <p:nvSpPr>
          <p:cNvPr id="3" name="Nawias klamrowy zamykający 2">
            <a:extLst>
              <a:ext uri="{FF2B5EF4-FFF2-40B4-BE49-F238E27FC236}">
                <a16:creationId xmlns:a16="http://schemas.microsoft.com/office/drawing/2014/main" id="{4C6946B3-488D-B503-39FC-EB59AFA04F53}"/>
              </a:ext>
            </a:extLst>
          </p:cNvPr>
          <p:cNvSpPr/>
          <p:nvPr/>
        </p:nvSpPr>
        <p:spPr>
          <a:xfrm>
            <a:off x="6707151" y="4680369"/>
            <a:ext cx="369000" cy="12060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FD8858-00CE-B94A-AF92-2412A2F4820B}"/>
              </a:ext>
            </a:extLst>
          </p:cNvPr>
          <p:cNvSpPr txBox="1"/>
          <p:nvPr/>
        </p:nvSpPr>
        <p:spPr>
          <a:xfrm>
            <a:off x="7032150" y="4988844"/>
            <a:ext cx="203925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err="1">
                <a:latin typeface="Arial"/>
                <a:cs typeface="Arial"/>
              </a:rPr>
              <a:t>Experience</a:t>
            </a:r>
            <a:r>
              <a:rPr lang="pl-PL" sz="1600">
                <a:latin typeface="Arial"/>
                <a:cs typeface="Arial"/>
              </a:rPr>
              <a:t> from </a:t>
            </a:r>
            <a:r>
              <a:rPr lang="pl-PL" sz="1600" err="1">
                <a:latin typeface="Arial"/>
                <a:cs typeface="Arial"/>
              </a:rPr>
              <a:t>core</a:t>
            </a:r>
            <a:r>
              <a:rPr lang="pl-PL" sz="1600">
                <a:latin typeface="Arial"/>
                <a:cs typeface="Arial"/>
              </a:rPr>
              <a:t> </a:t>
            </a:r>
            <a:r>
              <a:rPr lang="pl-PL" sz="1600" err="1">
                <a:latin typeface="Arial"/>
                <a:cs typeface="Arial"/>
              </a:rPr>
              <a:t>modelling</a:t>
            </a:r>
            <a:r>
              <a:rPr lang="pl-PL" sz="1600">
                <a:latin typeface="Arial"/>
                <a:cs typeface="Arial"/>
              </a:rPr>
              <a:t> welcome!</a:t>
            </a:r>
            <a:endParaRPr lang="pl-PL" sz="1600">
              <a:cs typeface="Arial"/>
            </a:endParaRP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87037F67-5BE4-EB21-3065-78550EF07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56306"/>
              </p:ext>
            </p:extLst>
          </p:nvPr>
        </p:nvGraphicFramePr>
        <p:xfrm>
          <a:off x="213246" y="2004514"/>
          <a:ext cx="8579538" cy="1158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8037">
                  <a:extLst>
                    <a:ext uri="{9D8B030D-6E8A-4147-A177-3AD203B41FA5}">
                      <a16:colId xmlns:a16="http://schemas.microsoft.com/office/drawing/2014/main" val="1496969368"/>
                    </a:ext>
                  </a:extLst>
                </a:gridCol>
                <a:gridCol w="6711501">
                  <a:extLst>
                    <a:ext uri="{9D8B030D-6E8A-4147-A177-3AD203B41FA5}">
                      <a16:colId xmlns:a16="http://schemas.microsoft.com/office/drawing/2014/main" val="20047513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SA-SE.CM.M.03-T003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latin typeface="Calibri"/>
                        </a:rPr>
                        <a:t>D1-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Sensitivity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study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of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low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n /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current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drive scenarios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with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C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divertor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,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with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SOLEDGE3X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edge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transport code,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including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impurity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fr-FR" sz="1600" b="0" i="0" u="none" strike="noStrike" noProof="0" dirty="0" err="1">
                          <a:latin typeface="Calibri"/>
                        </a:rPr>
                        <a:t>seeding</a:t>
                      </a:r>
                      <a:r>
                        <a:rPr lang="fr-FR" sz="1600" b="0" i="0" u="none" strike="noStrike" noProof="0" dirty="0">
                          <a:latin typeface="Calibri"/>
                        </a:rPr>
                        <a:t> impact.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55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D2 -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of JT-60SA Initial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phase II scenario 2 via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edge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noProof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6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conditions.</a:t>
                      </a:r>
                      <a:endParaRPr lang="fr-FR" sz="16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41185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BD4F0DDB-C09B-EB14-61DB-BD02C56FBD24}"/>
              </a:ext>
            </a:extLst>
          </p:cNvPr>
          <p:cNvSpPr txBox="1"/>
          <p:nvPr/>
        </p:nvSpPr>
        <p:spPr>
          <a:xfrm>
            <a:off x="502298" y="3309257"/>
            <a:ext cx="83690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latin typeface="Arial"/>
                <a:cs typeface="Arial"/>
              </a:rPr>
              <a:t> No </a:t>
            </a:r>
            <a:r>
              <a:rPr lang="pl-PL" sz="1600" b="1" err="1">
                <a:latin typeface="Arial"/>
                <a:cs typeface="Arial"/>
              </a:rPr>
              <a:t>active</a:t>
            </a:r>
            <a:r>
              <a:rPr lang="pl-PL" sz="1600" b="1" dirty="0">
                <a:latin typeface="Arial"/>
                <a:cs typeface="Arial"/>
              </a:rPr>
              <a:t> </a:t>
            </a:r>
            <a:r>
              <a:rPr lang="pl-PL" sz="1600" b="1" err="1">
                <a:latin typeface="Arial"/>
                <a:cs typeface="Arial"/>
              </a:rPr>
              <a:t>cooling</a:t>
            </a:r>
            <a:r>
              <a:rPr lang="pl-PL" sz="1600" b="1" dirty="0">
                <a:latin typeface="Arial"/>
                <a:cs typeface="Arial"/>
              </a:rPr>
              <a:t> in the </a:t>
            </a:r>
            <a:r>
              <a:rPr lang="pl-PL" sz="1600" b="1" err="1">
                <a:latin typeface="Arial"/>
                <a:cs typeface="Arial"/>
              </a:rPr>
              <a:t>Initial</a:t>
            </a:r>
            <a:r>
              <a:rPr lang="pl-PL" sz="1600" b="1" dirty="0">
                <a:latin typeface="Arial"/>
                <a:cs typeface="Arial"/>
              </a:rPr>
              <a:t> </a:t>
            </a:r>
            <a:r>
              <a:rPr lang="pl-PL" sz="1600" b="1" err="1">
                <a:latin typeface="Arial"/>
                <a:cs typeface="Arial"/>
              </a:rPr>
              <a:t>Research</a:t>
            </a:r>
            <a:r>
              <a:rPr lang="pl-PL" sz="1600" b="1" dirty="0">
                <a:latin typeface="Arial"/>
                <a:cs typeface="Arial"/>
              </a:rPr>
              <a:t> </a:t>
            </a:r>
            <a:r>
              <a:rPr lang="pl-PL" sz="1600" b="1" err="1">
                <a:latin typeface="Arial"/>
                <a:cs typeface="Arial"/>
              </a:rPr>
              <a:t>Phase</a:t>
            </a:r>
            <a:r>
              <a:rPr lang="pl-PL" sz="1600" b="1" dirty="0">
                <a:latin typeface="Arial"/>
                <a:cs typeface="Arial"/>
              </a:rPr>
              <a:t> - </a:t>
            </a:r>
            <a:r>
              <a:rPr lang="pl-PL" sz="1600" b="1">
                <a:latin typeface="Arial"/>
                <a:cs typeface="Arial"/>
              </a:rPr>
              <a:t>power</a:t>
            </a:r>
            <a:r>
              <a:rPr lang="pl-PL" sz="1600" b="1" dirty="0">
                <a:latin typeface="Arial"/>
                <a:cs typeface="Arial"/>
              </a:rPr>
              <a:t> </a:t>
            </a:r>
            <a:r>
              <a:rPr lang="pl-PL" sz="1600" b="1">
                <a:latin typeface="Arial"/>
                <a:cs typeface="Arial"/>
              </a:rPr>
              <a:t>exhaust</a:t>
            </a:r>
            <a:r>
              <a:rPr lang="pl-PL" sz="1600" b="1" dirty="0">
                <a:latin typeface="Arial"/>
                <a:cs typeface="Arial"/>
              </a:rPr>
              <a:t> </a:t>
            </a:r>
            <a:r>
              <a:rPr lang="pl-PL" sz="1600" b="1">
                <a:latin typeface="Arial"/>
                <a:cs typeface="Arial"/>
              </a:rPr>
              <a:t>mitigation</a:t>
            </a:r>
            <a:r>
              <a:rPr lang="pl-PL" sz="1600" b="1" dirty="0">
                <a:latin typeface="Arial"/>
                <a:cs typeface="Arial"/>
              </a:rPr>
              <a:t> </a:t>
            </a:r>
            <a:r>
              <a:rPr lang="pl-PL" sz="1600" b="1">
                <a:latin typeface="Arial"/>
                <a:cs typeface="Arial"/>
              </a:rPr>
              <a:t>is crucial</a:t>
            </a:r>
            <a:endParaRPr lang="pl-PL" sz="1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0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97757" y="132132"/>
            <a:ext cx="8841777" cy="457200"/>
          </a:xfrm>
        </p:spPr>
        <p:txBody>
          <a:bodyPr/>
          <a:lstStyle/>
          <a:p>
            <a:r>
              <a:rPr lang="pl-PL" dirty="0" err="1">
                <a:latin typeface="Arial"/>
                <a:cs typeface="Arial"/>
              </a:rPr>
              <a:t>Scenario</a:t>
            </a:r>
            <a:r>
              <a:rPr lang="pl-PL" dirty="0">
                <a:latin typeface="Arial"/>
                <a:cs typeface="Arial"/>
              </a:rPr>
              <a:t> #2 </a:t>
            </a:r>
            <a:r>
              <a:rPr lang="pl-PL" dirty="0" err="1">
                <a:latin typeface="Arial"/>
                <a:cs typeface="Arial"/>
              </a:rPr>
              <a:t>constraints</a:t>
            </a:r>
            <a:r>
              <a:rPr lang="pl-PL" dirty="0">
                <a:latin typeface="Arial"/>
                <a:cs typeface="Arial"/>
              </a:rPr>
              <a:t> from the RP / PID</a:t>
            </a:r>
            <a:endParaRPr lang="fr-FR" altLang="fr-FR" sz="2400" dirty="0">
              <a:latin typeface="Arial"/>
              <a:cs typeface="Arial"/>
            </a:endParaRPr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>
                <a:latin typeface="Arial"/>
                <a:cs typeface="Arial"/>
              </a:rPr>
              <a:t>K. Gałązka, L. </a:t>
            </a:r>
            <a:r>
              <a:rPr lang="pl-PL" err="1">
                <a:latin typeface="Arial"/>
                <a:cs typeface="Arial"/>
              </a:rPr>
              <a:t>Balbinot</a:t>
            </a:r>
            <a:r>
              <a:rPr lang="it-IT">
                <a:latin typeface="Arial"/>
                <a:cs typeface="Arial"/>
              </a:rPr>
              <a:t> | WPSA </a:t>
            </a:r>
            <a:r>
              <a:rPr lang="pl-PL">
                <a:latin typeface="Arial"/>
                <a:cs typeface="Arial"/>
              </a:rPr>
              <a:t>G</a:t>
            </a:r>
            <a:r>
              <a:rPr lang="it-IT">
                <a:latin typeface="Arial"/>
                <a:cs typeface="Arial"/>
              </a:rPr>
              <a:t>M | </a:t>
            </a:r>
            <a:r>
              <a:rPr lang="pl-PL">
                <a:latin typeface="Arial"/>
                <a:cs typeface="Arial"/>
              </a:rPr>
              <a:t>4-6</a:t>
            </a:r>
            <a:r>
              <a:rPr lang="it-IT">
                <a:latin typeface="Arial"/>
                <a:cs typeface="Arial"/>
              </a:rPr>
              <a:t>/0</a:t>
            </a:r>
            <a:r>
              <a:rPr lang="pl-PL">
                <a:latin typeface="Arial"/>
                <a:cs typeface="Arial"/>
              </a:rPr>
              <a:t>5</a:t>
            </a:r>
            <a:r>
              <a:rPr lang="it-IT">
                <a:latin typeface="Arial"/>
                <a:cs typeface="Arial"/>
              </a:rPr>
              <a:t>/202</a:t>
            </a:r>
            <a:r>
              <a:rPr lang="pl-PL">
                <a:latin typeface="Arial"/>
                <a:cs typeface="Arial"/>
              </a:rPr>
              <a:t>2</a:t>
            </a:r>
            <a:r>
              <a:rPr lang="it-IT">
                <a:latin typeface="Arial"/>
                <a:cs typeface="Arial"/>
              </a:rPr>
              <a:t> </a:t>
            </a:r>
            <a:endParaRPr lang="en-GB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4"/>
          </p:nvPr>
        </p:nvSpPr>
        <p:spPr>
          <a:xfrm>
            <a:off x="8707772" y="6484938"/>
            <a:ext cx="436228" cy="365125"/>
          </a:xfrm>
        </p:spPr>
        <p:txBody>
          <a:bodyPr/>
          <a:lstStyle/>
          <a:p>
            <a:fld id="{6A6D9FA1-99C7-4910-8E32-B85D378B006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343100" y="875450"/>
            <a:ext cx="6422968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pl-PL" sz="1500"/>
              <a:t>D plasma</a:t>
            </a:r>
            <a:endParaRPr lang="pl-PL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pl-PL" sz="1500" err="1">
                <a:latin typeface="Arial"/>
                <a:cs typeface="Arial"/>
              </a:rPr>
              <a:t>Uncooled</a:t>
            </a:r>
            <a:r>
              <a:rPr lang="pl-PL" sz="1500">
                <a:latin typeface="Arial"/>
                <a:cs typeface="Arial"/>
              </a:rPr>
              <a:t> C </a:t>
            </a:r>
            <a:r>
              <a:rPr lang="pl-PL" sz="1500" err="1">
                <a:latin typeface="Arial"/>
                <a:cs typeface="Arial"/>
              </a:rPr>
              <a:t>wall</a:t>
            </a:r>
            <a:endParaRPr lang="pl-PL" sz="1500">
              <a:latin typeface="Arial"/>
              <a:cs typeface="Arial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pl-PL" sz="1500">
                <a:latin typeface="Arial"/>
                <a:cs typeface="Arial"/>
              </a:rPr>
              <a:t>Maximum heating </a:t>
            </a:r>
            <a:r>
              <a:rPr lang="pl-PL" sz="1500" err="1">
                <a:latin typeface="Arial"/>
                <a:cs typeface="Arial"/>
              </a:rPr>
              <a:t>power</a:t>
            </a:r>
            <a:r>
              <a:rPr lang="pl-PL" sz="1500">
                <a:latin typeface="Arial"/>
                <a:cs typeface="Arial"/>
              </a:rPr>
              <a:t>: 19/26.5/33 MW (from PID: 27 MW)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pl-PL" sz="1500" err="1">
                <a:latin typeface="Arial"/>
                <a:cs typeface="Arial"/>
              </a:rPr>
              <a:t>Core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density</a:t>
            </a:r>
            <a:r>
              <a:rPr lang="pl-PL" sz="1500">
                <a:latin typeface="Arial"/>
                <a:cs typeface="Arial"/>
              </a:rPr>
              <a:t>: 5.6×10</a:t>
            </a:r>
            <a:r>
              <a:rPr lang="pl-PL" sz="1500" baseline="30000">
                <a:latin typeface="Arial"/>
                <a:cs typeface="Arial"/>
              </a:rPr>
              <a:t>19</a:t>
            </a:r>
            <a:r>
              <a:rPr lang="pl-PL" sz="1500">
                <a:latin typeface="Arial"/>
                <a:cs typeface="Arial"/>
              </a:rPr>
              <a:t> m</a:t>
            </a:r>
            <a:r>
              <a:rPr lang="pl-PL" sz="1500" baseline="30000">
                <a:latin typeface="Arial"/>
                <a:cs typeface="Arial"/>
              </a:rPr>
              <a:t>-3</a:t>
            </a:r>
          </a:p>
          <a:p>
            <a:endParaRPr lang="pl-PL" sz="1500">
              <a:latin typeface="Arial"/>
              <a:cs typeface="Arial"/>
            </a:endParaRPr>
          </a:p>
          <a:p>
            <a:r>
              <a:rPr lang="pl-PL" sz="1500" err="1">
                <a:latin typeface="Arial"/>
                <a:cs typeface="Arial"/>
              </a:rPr>
              <a:t>Estimation</a:t>
            </a:r>
            <a:r>
              <a:rPr lang="pl-PL" sz="1500">
                <a:latin typeface="Arial"/>
                <a:cs typeface="Arial"/>
              </a:rPr>
              <a:t> of </a:t>
            </a:r>
            <a:r>
              <a:rPr lang="pl-PL" sz="1500" err="1">
                <a:latin typeface="Arial"/>
                <a:cs typeface="Arial"/>
              </a:rPr>
              <a:t>power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loads</a:t>
            </a:r>
            <a:r>
              <a:rPr lang="pl-PL" sz="1500">
                <a:latin typeface="Arial"/>
                <a:cs typeface="Arial"/>
              </a:rPr>
              <a:t> for the </a:t>
            </a:r>
            <a:r>
              <a:rPr lang="pl-PL" sz="1500" err="1">
                <a:latin typeface="Arial"/>
                <a:cs typeface="Arial"/>
              </a:rPr>
              <a:t>reduced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power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case</a:t>
            </a:r>
            <a:r>
              <a:rPr lang="pl-PL" sz="1500">
                <a:latin typeface="Arial"/>
                <a:cs typeface="Arial"/>
              </a:rPr>
              <a:t>:</a:t>
            </a:r>
            <a:endParaRPr lang="pl-PL" sz="150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err="1">
                <a:latin typeface="Arial"/>
                <a:cs typeface="Arial"/>
              </a:rPr>
              <a:t>Expected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solidFill>
                  <a:srgbClr val="7030A0"/>
                </a:solidFill>
                <a:latin typeface="Arial"/>
                <a:cs typeface="Arial"/>
              </a:rPr>
              <a:t>input</a:t>
            </a:r>
            <a:r>
              <a:rPr lang="pl-PL" sz="150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pl-PL" sz="1500" err="1">
                <a:solidFill>
                  <a:srgbClr val="7030A0"/>
                </a:solidFill>
                <a:latin typeface="Arial"/>
                <a:cs typeface="Arial"/>
              </a:rPr>
              <a:t>power</a:t>
            </a:r>
            <a:r>
              <a:rPr lang="pl-PL" sz="1500">
                <a:latin typeface="Arial"/>
                <a:cs typeface="Arial"/>
              </a:rPr>
              <a:t> to SOL: 20-23 MW</a:t>
            </a:r>
            <a:endParaRPr lang="pl-P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>
                <a:latin typeface="Arial"/>
                <a:cs typeface="Arial"/>
              </a:rPr>
              <a:t>H-</a:t>
            </a:r>
            <a:r>
              <a:rPr lang="pl-PL" sz="1500" err="1">
                <a:latin typeface="Arial"/>
                <a:cs typeface="Arial"/>
              </a:rPr>
              <a:t>mode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operation</a:t>
            </a:r>
            <a:r>
              <a:rPr lang="pl-PL" sz="1500">
                <a:latin typeface="Arial"/>
                <a:cs typeface="Arial"/>
              </a:rPr>
              <a:t> (PSOL &gt; 10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>
                <a:latin typeface="Arial"/>
                <a:cs typeface="Arial"/>
              </a:rPr>
              <a:t>SOL </a:t>
            </a:r>
            <a:r>
              <a:rPr lang="pl-PL" sz="1500" err="1">
                <a:latin typeface="Arial"/>
                <a:cs typeface="Arial"/>
              </a:rPr>
              <a:t>width</a:t>
            </a:r>
            <a:r>
              <a:rPr lang="pl-PL" sz="1500">
                <a:latin typeface="Arial"/>
                <a:cs typeface="Arial"/>
              </a:rPr>
              <a:t> &lt; 1.5 mm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endParaRPr lang="pl-PL" sz="1500">
              <a:cs typeface="Arial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C30E8415-8901-4079-EC72-B7703E35854E}"/>
              </a:ext>
            </a:extLst>
          </p:cNvPr>
          <p:cNvSpPr txBox="1"/>
          <p:nvPr/>
        </p:nvSpPr>
        <p:spPr>
          <a:xfrm>
            <a:off x="263725" y="5349216"/>
            <a:ext cx="5848076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1500">
                <a:latin typeface="Arial"/>
                <a:cs typeface="Arial"/>
              </a:rPr>
              <a:t>Maximum </a:t>
            </a:r>
            <a:r>
              <a:rPr lang="pl-PL" sz="1500" err="1">
                <a:latin typeface="Arial"/>
                <a:cs typeface="Arial"/>
              </a:rPr>
              <a:t>particle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source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at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core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boundary</a:t>
            </a:r>
            <a:r>
              <a:rPr lang="pl-PL" sz="1500">
                <a:latin typeface="Arial"/>
                <a:cs typeface="Arial"/>
              </a:rPr>
              <a:t>: S</a:t>
            </a:r>
            <a:r>
              <a:rPr lang="pl-PL" sz="1500" baseline="-25000">
                <a:latin typeface="Arial"/>
                <a:cs typeface="Arial"/>
              </a:rPr>
              <a:t>n</a:t>
            </a:r>
            <a:r>
              <a:rPr lang="pl-PL" sz="1500">
                <a:latin typeface="Arial"/>
                <a:cs typeface="Arial"/>
              </a:rPr>
              <a:t> = 2.5×10</a:t>
            </a:r>
            <a:r>
              <a:rPr lang="pl-PL" sz="1500" baseline="30000">
                <a:latin typeface="Arial"/>
                <a:cs typeface="Arial"/>
              </a:rPr>
              <a:t>21</a:t>
            </a:r>
            <a:r>
              <a:rPr lang="pl-PL" sz="1500">
                <a:latin typeface="Arial"/>
                <a:cs typeface="Arial"/>
              </a:rPr>
              <a:t> s</a:t>
            </a:r>
            <a:r>
              <a:rPr lang="pl-PL" sz="1500" baseline="30000">
                <a:latin typeface="Arial"/>
                <a:cs typeface="Arial"/>
              </a:rPr>
              <a:t>-1</a:t>
            </a:r>
            <a:r>
              <a:rPr lang="pl-PL" sz="1500">
                <a:latin typeface="Arial"/>
                <a:cs typeface="Arial"/>
              </a:rPr>
              <a:t> (NBI)</a:t>
            </a:r>
          </a:p>
          <a:p>
            <a:r>
              <a:rPr lang="pl-PL" sz="1500">
                <a:latin typeface="Arial"/>
                <a:cs typeface="Arial"/>
              </a:rPr>
              <a:t>Deuterium puff </a:t>
            </a:r>
            <a:r>
              <a:rPr lang="pl-PL" sz="1500" err="1">
                <a:latin typeface="Arial"/>
                <a:cs typeface="Arial"/>
              </a:rPr>
              <a:t>range</a:t>
            </a:r>
            <a:r>
              <a:rPr lang="pl-PL" sz="1500">
                <a:latin typeface="Arial"/>
                <a:cs typeface="Arial"/>
              </a:rPr>
              <a:t>: </a:t>
            </a:r>
            <a:r>
              <a:rPr lang="el-GR" sz="1500">
                <a:latin typeface="Arial"/>
                <a:cs typeface="Arial"/>
              </a:rPr>
              <a:t>Γ</a:t>
            </a:r>
            <a:r>
              <a:rPr lang="pl-PL" sz="1500" baseline="-25000">
                <a:latin typeface="Arial"/>
                <a:cs typeface="Arial"/>
              </a:rPr>
              <a:t>D</a:t>
            </a:r>
            <a:r>
              <a:rPr lang="pl-PL" sz="1500">
                <a:latin typeface="Arial"/>
                <a:cs typeface="Arial"/>
              </a:rPr>
              <a:t> = [0, 1.8 × 10</a:t>
            </a:r>
            <a:r>
              <a:rPr lang="pl-PL" sz="1500" baseline="30000">
                <a:latin typeface="Arial"/>
                <a:cs typeface="Arial"/>
              </a:rPr>
              <a:t>23</a:t>
            </a:r>
            <a:r>
              <a:rPr lang="pl-PL" sz="1500">
                <a:latin typeface="Arial"/>
                <a:cs typeface="Arial"/>
              </a:rPr>
              <a:t>] s</a:t>
            </a:r>
            <a:r>
              <a:rPr lang="pl-PL" sz="1500" baseline="30000">
                <a:latin typeface="Arial"/>
                <a:cs typeface="Arial"/>
              </a:rPr>
              <a:t>-1</a:t>
            </a:r>
          </a:p>
          <a:p>
            <a:r>
              <a:rPr lang="pl-PL" sz="1500">
                <a:latin typeface="Arial"/>
                <a:cs typeface="Arial"/>
              </a:rPr>
              <a:t>Maximum </a:t>
            </a:r>
            <a:r>
              <a:rPr lang="pl-PL" sz="1500" err="1">
                <a:latin typeface="Arial"/>
                <a:cs typeface="Arial"/>
              </a:rPr>
              <a:t>pumping</a:t>
            </a:r>
            <a:r>
              <a:rPr lang="pl-PL" sz="1500">
                <a:latin typeface="Arial"/>
                <a:cs typeface="Arial"/>
              </a:rPr>
              <a:t> </a:t>
            </a:r>
            <a:r>
              <a:rPr lang="pl-PL" sz="1500" err="1">
                <a:latin typeface="Arial"/>
                <a:cs typeface="Arial"/>
              </a:rPr>
              <a:t>speed</a:t>
            </a:r>
            <a:r>
              <a:rPr lang="pl-PL" sz="1500">
                <a:latin typeface="Arial"/>
                <a:cs typeface="Arial"/>
              </a:rPr>
              <a:t>: 100 m</a:t>
            </a:r>
            <a:r>
              <a:rPr lang="pl-PL" sz="1500" baseline="30000">
                <a:latin typeface="Arial"/>
                <a:cs typeface="Arial"/>
              </a:rPr>
              <a:t>3</a:t>
            </a:r>
            <a:r>
              <a:rPr lang="pl-PL" sz="1500">
                <a:latin typeface="Arial"/>
                <a:cs typeface="Arial"/>
              </a:rPr>
              <a:t>/s</a:t>
            </a:r>
          </a:p>
          <a:p>
            <a:endParaRPr lang="fr-FR" sz="1500"/>
          </a:p>
        </p:txBody>
      </p:sp>
      <p:sp>
        <p:nvSpPr>
          <p:cNvPr id="4" name="ZoneTexte 14">
            <a:extLst>
              <a:ext uri="{FF2B5EF4-FFF2-40B4-BE49-F238E27FC236}">
                <a16:creationId xmlns:a16="http://schemas.microsoft.com/office/drawing/2014/main" id="{8135DCA2-E696-FCEA-D027-494703967E5A}"/>
              </a:ext>
            </a:extLst>
          </p:cNvPr>
          <p:cNvSpPr txBox="1"/>
          <p:nvPr/>
        </p:nvSpPr>
        <p:spPr>
          <a:xfrm>
            <a:off x="6814262" y="5349215"/>
            <a:ext cx="1906797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>
                <a:solidFill>
                  <a:srgbClr val="0070C0"/>
                </a:solidFill>
              </a:rPr>
              <a:t>S</a:t>
            </a:r>
            <a:r>
              <a:rPr lang="pl-PL" sz="1500" baseline="-25000">
                <a:solidFill>
                  <a:srgbClr val="0070C0"/>
                </a:solidFill>
              </a:rPr>
              <a:t>n</a:t>
            </a:r>
            <a:r>
              <a:rPr lang="pl-PL" sz="1500">
                <a:solidFill>
                  <a:srgbClr val="0070C0"/>
                </a:solidFill>
              </a:rPr>
              <a:t> = 1.0×10</a:t>
            </a:r>
            <a:r>
              <a:rPr lang="pl-PL" sz="1500" baseline="30000">
                <a:solidFill>
                  <a:srgbClr val="0070C0"/>
                </a:solidFill>
              </a:rPr>
              <a:t>21</a:t>
            </a:r>
            <a:r>
              <a:rPr lang="pl-PL" sz="1500">
                <a:solidFill>
                  <a:srgbClr val="0070C0"/>
                </a:solidFill>
              </a:rPr>
              <a:t> s</a:t>
            </a:r>
            <a:r>
              <a:rPr lang="pl-PL" sz="1500" baseline="30000">
                <a:solidFill>
                  <a:srgbClr val="0070C0"/>
                </a:solidFill>
              </a:rPr>
              <a:t>-1</a:t>
            </a:r>
            <a:endParaRPr lang="pl-PL" sz="1500">
              <a:solidFill>
                <a:srgbClr val="0070C0"/>
              </a:solidFill>
            </a:endParaRPr>
          </a:p>
          <a:p>
            <a:r>
              <a:rPr lang="el-GR" sz="1500">
                <a:solidFill>
                  <a:srgbClr val="0070C0"/>
                </a:solidFill>
              </a:rPr>
              <a:t>Γ</a:t>
            </a:r>
            <a:r>
              <a:rPr lang="pl-PL" sz="1500" baseline="-25000">
                <a:solidFill>
                  <a:srgbClr val="0070C0"/>
                </a:solidFill>
              </a:rPr>
              <a:t>D</a:t>
            </a:r>
            <a:r>
              <a:rPr lang="pl-PL" sz="1500">
                <a:solidFill>
                  <a:srgbClr val="0070C0"/>
                </a:solidFill>
              </a:rPr>
              <a:t> = 1.0×10</a:t>
            </a:r>
            <a:r>
              <a:rPr lang="pl-PL" sz="1500" baseline="30000">
                <a:solidFill>
                  <a:srgbClr val="0070C0"/>
                </a:solidFill>
              </a:rPr>
              <a:t>22</a:t>
            </a:r>
            <a:r>
              <a:rPr lang="pl-PL" sz="1500">
                <a:solidFill>
                  <a:srgbClr val="0070C0"/>
                </a:solidFill>
              </a:rPr>
              <a:t> s</a:t>
            </a:r>
            <a:r>
              <a:rPr lang="pl-PL" sz="1500" baseline="30000">
                <a:solidFill>
                  <a:srgbClr val="0070C0"/>
                </a:solidFill>
              </a:rPr>
              <a:t>-1</a:t>
            </a:r>
          </a:p>
          <a:p>
            <a:r>
              <a:rPr lang="pl-PL" sz="1500">
                <a:solidFill>
                  <a:srgbClr val="0070C0"/>
                </a:solidFill>
              </a:rPr>
              <a:t>2 pumping surfaces with albedo 0.95</a:t>
            </a:r>
            <a:endParaRPr lang="fr-FR" sz="1500">
              <a:solidFill>
                <a:srgbClr val="0070C0"/>
              </a:solidFill>
            </a:endParaRP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6C3DCD98-C92E-4B48-638A-384FBC5D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490" y="2508521"/>
            <a:ext cx="2864797" cy="2348736"/>
          </a:xfrm>
          <a:prstGeom prst="rect">
            <a:avLst/>
          </a:prstGeom>
        </p:spPr>
      </p:pic>
      <p:sp>
        <p:nvSpPr>
          <p:cNvPr id="9" name="Ellipse 6">
            <a:extLst>
              <a:ext uri="{FF2B5EF4-FFF2-40B4-BE49-F238E27FC236}">
                <a16:creationId xmlns:a16="http://schemas.microsoft.com/office/drawing/2014/main" id="{53A2747C-2382-DDFF-4118-FA1C04E816FF}"/>
              </a:ext>
            </a:extLst>
          </p:cNvPr>
          <p:cNvSpPr/>
          <p:nvPr/>
        </p:nvSpPr>
        <p:spPr>
          <a:xfrm>
            <a:off x="8045232" y="2836750"/>
            <a:ext cx="125233" cy="1192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800" b="1"/>
          </a:p>
        </p:txBody>
      </p:sp>
      <p:cxnSp>
        <p:nvCxnSpPr>
          <p:cNvPr id="10" name="Connecteur droit avec flèche 7">
            <a:extLst>
              <a:ext uri="{FF2B5EF4-FFF2-40B4-BE49-F238E27FC236}">
                <a16:creationId xmlns:a16="http://schemas.microsoft.com/office/drawing/2014/main" id="{1EE38529-DF6E-C5F7-459F-E97AD1514075}"/>
              </a:ext>
            </a:extLst>
          </p:cNvPr>
          <p:cNvCxnSpPr/>
          <p:nvPr/>
        </p:nvCxnSpPr>
        <p:spPr>
          <a:xfrm flipV="1">
            <a:off x="4830917" y="3790907"/>
            <a:ext cx="1381539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8">
            <a:extLst>
              <a:ext uri="{FF2B5EF4-FFF2-40B4-BE49-F238E27FC236}">
                <a16:creationId xmlns:a16="http://schemas.microsoft.com/office/drawing/2014/main" id="{E6A46C8A-BDA0-1E0E-6F98-2707738A7109}"/>
              </a:ext>
            </a:extLst>
          </p:cNvPr>
          <p:cNvCxnSpPr/>
          <p:nvPr/>
        </p:nvCxnSpPr>
        <p:spPr>
          <a:xfrm flipV="1">
            <a:off x="4896515" y="4125951"/>
            <a:ext cx="1873526" cy="535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9">
            <a:extLst>
              <a:ext uri="{FF2B5EF4-FFF2-40B4-BE49-F238E27FC236}">
                <a16:creationId xmlns:a16="http://schemas.microsoft.com/office/drawing/2014/main" id="{8E5A3175-AF04-A52C-4D35-86816677015C}"/>
              </a:ext>
            </a:extLst>
          </p:cNvPr>
          <p:cNvCxnSpPr/>
          <p:nvPr/>
        </p:nvCxnSpPr>
        <p:spPr>
          <a:xfrm>
            <a:off x="8088084" y="2131386"/>
            <a:ext cx="5227" cy="65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0">
            <a:extLst>
              <a:ext uri="{FF2B5EF4-FFF2-40B4-BE49-F238E27FC236}">
                <a16:creationId xmlns:a16="http://schemas.microsoft.com/office/drawing/2014/main" id="{8E464B3A-38A0-BD69-D949-9C2FF6C475D3}"/>
              </a:ext>
            </a:extLst>
          </p:cNvPr>
          <p:cNvSpPr txBox="1"/>
          <p:nvPr/>
        </p:nvSpPr>
        <p:spPr>
          <a:xfrm>
            <a:off x="6216083" y="1582160"/>
            <a:ext cx="3103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l-PL" sz="1500"/>
              <a:t>D fuelling valve position</a:t>
            </a:r>
          </a:p>
          <a:p>
            <a:r>
              <a:rPr lang="pl-PL" sz="1500"/>
              <a:t>(another one in the chamber top)</a:t>
            </a:r>
            <a:endParaRPr lang="fr-FR" sz="1500"/>
          </a:p>
        </p:txBody>
      </p:sp>
      <p:sp>
        <p:nvSpPr>
          <p:cNvPr id="15" name="ZoneTexte 11">
            <a:extLst>
              <a:ext uri="{FF2B5EF4-FFF2-40B4-BE49-F238E27FC236}">
                <a16:creationId xmlns:a16="http://schemas.microsoft.com/office/drawing/2014/main" id="{C45CD133-0452-5FDB-1CD6-EBF53659328E}"/>
              </a:ext>
            </a:extLst>
          </p:cNvPr>
          <p:cNvSpPr txBox="1"/>
          <p:nvPr/>
        </p:nvSpPr>
        <p:spPr>
          <a:xfrm>
            <a:off x="3557643" y="4561281"/>
            <a:ext cx="17267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l-PL" sz="1500" dirty="0" err="1"/>
              <a:t>Pumping</a:t>
            </a:r>
            <a:r>
              <a:rPr lang="pl-PL" sz="1500" dirty="0"/>
              <a:t> </a:t>
            </a:r>
            <a:r>
              <a:rPr lang="pl-PL" sz="1500" dirty="0" err="1"/>
              <a:t>surfaces</a:t>
            </a:r>
            <a:endParaRPr lang="fr-FR" sz="1500" dirty="0" err="1"/>
          </a:p>
        </p:txBody>
      </p:sp>
      <p:cxnSp>
        <p:nvCxnSpPr>
          <p:cNvPr id="16" name="Connecteur droit 12">
            <a:extLst>
              <a:ext uri="{FF2B5EF4-FFF2-40B4-BE49-F238E27FC236}">
                <a16:creationId xmlns:a16="http://schemas.microsoft.com/office/drawing/2014/main" id="{AE942DC1-8A90-35ED-B23D-2BD4D8BE15A2}"/>
              </a:ext>
            </a:extLst>
          </p:cNvPr>
          <p:cNvCxnSpPr/>
          <p:nvPr/>
        </p:nvCxnSpPr>
        <p:spPr>
          <a:xfrm>
            <a:off x="6265133" y="3682889"/>
            <a:ext cx="0" cy="108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3">
            <a:extLst>
              <a:ext uri="{FF2B5EF4-FFF2-40B4-BE49-F238E27FC236}">
                <a16:creationId xmlns:a16="http://schemas.microsoft.com/office/drawing/2014/main" id="{CEB2A465-C8AB-1FDE-6684-3CDCE22C1B23}"/>
              </a:ext>
            </a:extLst>
          </p:cNvPr>
          <p:cNvCxnSpPr/>
          <p:nvPr/>
        </p:nvCxnSpPr>
        <p:spPr>
          <a:xfrm flipH="1">
            <a:off x="6822719" y="3982057"/>
            <a:ext cx="3976" cy="160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5">
            <a:extLst>
              <a:ext uri="{FF2B5EF4-FFF2-40B4-BE49-F238E27FC236}">
                <a16:creationId xmlns:a16="http://schemas.microsoft.com/office/drawing/2014/main" id="{1C3BADE6-2743-5F61-EFAA-1A4DE59A68D2}"/>
              </a:ext>
            </a:extLst>
          </p:cNvPr>
          <p:cNvSpPr txBox="1"/>
          <p:nvPr/>
        </p:nvSpPr>
        <p:spPr>
          <a:xfrm>
            <a:off x="710668" y="4402763"/>
            <a:ext cx="2377574" cy="646331"/>
          </a:xfrm>
          <a:prstGeom prst="rect">
            <a:avLst/>
          </a:prstGeom>
          <a:solidFill>
            <a:srgbClr val="FF6600">
              <a:alpha val="10980"/>
            </a:srgbClr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l-PL" sz="1800"/>
              <a:t>Subdivertor currently </a:t>
            </a:r>
          </a:p>
          <a:p>
            <a:r>
              <a:rPr lang="pl-PL" sz="1800"/>
              <a:t>not modelled</a:t>
            </a:r>
            <a:endParaRPr lang="pl-PL" sz="1800">
              <a:cs typeface="Arial"/>
            </a:endParaRPr>
          </a:p>
        </p:txBody>
      </p:sp>
      <p:sp>
        <p:nvSpPr>
          <p:cNvPr id="19" name="Forme libre 16">
            <a:extLst>
              <a:ext uri="{FF2B5EF4-FFF2-40B4-BE49-F238E27FC236}">
                <a16:creationId xmlns:a16="http://schemas.microsoft.com/office/drawing/2014/main" id="{18208E26-AC29-6A3E-E2B6-35913E65B006}"/>
              </a:ext>
            </a:extLst>
          </p:cNvPr>
          <p:cNvSpPr/>
          <p:nvPr/>
        </p:nvSpPr>
        <p:spPr>
          <a:xfrm>
            <a:off x="6041503" y="3707418"/>
            <a:ext cx="995900" cy="1037645"/>
          </a:xfrm>
          <a:custGeom>
            <a:avLst/>
            <a:gdLst>
              <a:gd name="connsiteX0" fmla="*/ 357808 w 1327867"/>
              <a:gd name="connsiteY0" fmla="*/ 0 h 1383527"/>
              <a:gd name="connsiteX1" fmla="*/ 318052 w 1327867"/>
              <a:gd name="connsiteY1" fmla="*/ 206734 h 1383527"/>
              <a:gd name="connsiteX2" fmla="*/ 302149 w 1327867"/>
              <a:gd name="connsiteY2" fmla="*/ 524787 h 1383527"/>
              <a:gd name="connsiteX3" fmla="*/ 278295 w 1327867"/>
              <a:gd name="connsiteY3" fmla="*/ 683813 h 1383527"/>
              <a:gd name="connsiteX4" fmla="*/ 0 w 1327867"/>
              <a:gd name="connsiteY4" fmla="*/ 962108 h 1383527"/>
              <a:gd name="connsiteX5" fmla="*/ 159026 w 1327867"/>
              <a:gd name="connsiteY5" fmla="*/ 1152940 h 1383527"/>
              <a:gd name="connsiteX6" fmla="*/ 373711 w 1327867"/>
              <a:gd name="connsiteY6" fmla="*/ 1240404 h 1383527"/>
              <a:gd name="connsiteX7" fmla="*/ 771276 w 1327867"/>
              <a:gd name="connsiteY7" fmla="*/ 1383527 h 1383527"/>
              <a:gd name="connsiteX8" fmla="*/ 1081377 w 1327867"/>
              <a:gd name="connsiteY8" fmla="*/ 1367625 h 1383527"/>
              <a:gd name="connsiteX9" fmla="*/ 1327867 w 1327867"/>
              <a:gd name="connsiteY9" fmla="*/ 1311966 h 1383527"/>
              <a:gd name="connsiteX10" fmla="*/ 1009815 w 1327867"/>
              <a:gd name="connsiteY10" fmla="*/ 1144988 h 1383527"/>
              <a:gd name="connsiteX11" fmla="*/ 842838 w 1327867"/>
              <a:gd name="connsiteY11" fmla="*/ 954157 h 1383527"/>
              <a:gd name="connsiteX12" fmla="*/ 1033669 w 1327867"/>
              <a:gd name="connsiteY12" fmla="*/ 842839 h 1383527"/>
              <a:gd name="connsiteX13" fmla="*/ 1097280 w 1327867"/>
              <a:gd name="connsiteY13" fmla="*/ 612251 h 1383527"/>
              <a:gd name="connsiteX14" fmla="*/ 993913 w 1327867"/>
              <a:gd name="connsiteY14" fmla="*/ 580446 h 1383527"/>
              <a:gd name="connsiteX15" fmla="*/ 954156 w 1327867"/>
              <a:gd name="connsiteY15" fmla="*/ 381663 h 1383527"/>
              <a:gd name="connsiteX16" fmla="*/ 652006 w 1327867"/>
              <a:gd name="connsiteY16" fmla="*/ 103367 h 1383527"/>
              <a:gd name="connsiteX17" fmla="*/ 357808 w 1327867"/>
              <a:gd name="connsiteY17" fmla="*/ 0 h 13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7867" h="1383527">
                <a:moveTo>
                  <a:pt x="357808" y="0"/>
                </a:moveTo>
                <a:lnTo>
                  <a:pt x="318052" y="206734"/>
                </a:lnTo>
                <a:lnTo>
                  <a:pt x="302149" y="524787"/>
                </a:lnTo>
                <a:lnTo>
                  <a:pt x="278295" y="683813"/>
                </a:lnTo>
                <a:lnTo>
                  <a:pt x="0" y="962108"/>
                </a:lnTo>
                <a:lnTo>
                  <a:pt x="159026" y="1152940"/>
                </a:lnTo>
                <a:lnTo>
                  <a:pt x="373711" y="1240404"/>
                </a:lnTo>
                <a:lnTo>
                  <a:pt x="771276" y="1383527"/>
                </a:lnTo>
                <a:lnTo>
                  <a:pt x="1081377" y="1367625"/>
                </a:lnTo>
                <a:lnTo>
                  <a:pt x="1327867" y="1311966"/>
                </a:lnTo>
                <a:lnTo>
                  <a:pt x="1009815" y="1144988"/>
                </a:lnTo>
                <a:lnTo>
                  <a:pt x="842838" y="954157"/>
                </a:lnTo>
                <a:lnTo>
                  <a:pt x="1033669" y="842839"/>
                </a:lnTo>
                <a:lnTo>
                  <a:pt x="1097280" y="612251"/>
                </a:lnTo>
                <a:lnTo>
                  <a:pt x="993913" y="580446"/>
                </a:lnTo>
                <a:lnTo>
                  <a:pt x="954156" y="381663"/>
                </a:lnTo>
                <a:lnTo>
                  <a:pt x="652006" y="103367"/>
                </a:lnTo>
                <a:lnTo>
                  <a:pt x="357808" y="0"/>
                </a:lnTo>
                <a:close/>
              </a:path>
            </a:pathLst>
          </a:custGeom>
          <a:solidFill>
            <a:srgbClr val="FF66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800" b="1"/>
          </a:p>
        </p:txBody>
      </p:sp>
      <p:sp>
        <p:nvSpPr>
          <p:cNvPr id="20" name="ZoneTexte 11">
            <a:extLst>
              <a:ext uri="{FF2B5EF4-FFF2-40B4-BE49-F238E27FC236}">
                <a16:creationId xmlns:a16="http://schemas.microsoft.com/office/drawing/2014/main" id="{B3F35EFE-66B5-C723-650C-DFA9D4835876}"/>
              </a:ext>
            </a:extLst>
          </p:cNvPr>
          <p:cNvSpPr txBox="1"/>
          <p:nvPr/>
        </p:nvSpPr>
        <p:spPr>
          <a:xfrm>
            <a:off x="5753643" y="2473280"/>
            <a:ext cx="1103187" cy="3231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l-PL" sz="1500">
                <a:latin typeface="Arial"/>
                <a:cs typeface="Arial"/>
              </a:rPr>
              <a:t>MAX 5MW</a:t>
            </a:r>
            <a:endParaRPr lang="pl-PL"/>
          </a:p>
        </p:txBody>
      </p:sp>
      <p:sp>
        <p:nvSpPr>
          <p:cNvPr id="21" name="ZoneTexte 11">
            <a:extLst>
              <a:ext uri="{FF2B5EF4-FFF2-40B4-BE49-F238E27FC236}">
                <a16:creationId xmlns:a16="http://schemas.microsoft.com/office/drawing/2014/main" id="{03CF700C-7A5D-4DFB-673F-1D271453FFB1}"/>
              </a:ext>
            </a:extLst>
          </p:cNvPr>
          <p:cNvSpPr txBox="1"/>
          <p:nvPr/>
        </p:nvSpPr>
        <p:spPr>
          <a:xfrm>
            <a:off x="6734643" y="2689280"/>
            <a:ext cx="1210588" cy="3231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l-PL" sz="1500">
                <a:latin typeface="Arial"/>
                <a:cs typeface="Arial"/>
              </a:rPr>
              <a:t>MAX 13MW</a:t>
            </a:r>
            <a:endParaRPr lang="pl-PL"/>
          </a:p>
        </p:txBody>
      </p:sp>
      <p:sp>
        <p:nvSpPr>
          <p:cNvPr id="5" name="Strzałka: wygięta 4">
            <a:extLst>
              <a:ext uri="{FF2B5EF4-FFF2-40B4-BE49-F238E27FC236}">
                <a16:creationId xmlns:a16="http://schemas.microsoft.com/office/drawing/2014/main" id="{1DD4ABF2-71D6-5D1F-09B8-7FC109DCCC81}"/>
              </a:ext>
            </a:extLst>
          </p:cNvPr>
          <p:cNvSpPr/>
          <p:nvPr/>
        </p:nvSpPr>
        <p:spPr>
          <a:xfrm rot="10800000">
            <a:off x="6098966" y="2768535"/>
            <a:ext cx="414000" cy="7290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: wygięta w górę 21">
            <a:extLst>
              <a:ext uri="{FF2B5EF4-FFF2-40B4-BE49-F238E27FC236}">
                <a16:creationId xmlns:a16="http://schemas.microsoft.com/office/drawing/2014/main" id="{28C1752B-0959-4FE3-F388-3D5F549F807F}"/>
              </a:ext>
            </a:extLst>
          </p:cNvPr>
          <p:cNvSpPr/>
          <p:nvPr/>
        </p:nvSpPr>
        <p:spPr>
          <a:xfrm rot="6840000">
            <a:off x="6615899" y="3293006"/>
            <a:ext cx="828000" cy="405000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6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97757" y="132132"/>
            <a:ext cx="8841777" cy="457200"/>
          </a:xfrm>
        </p:spPr>
        <p:txBody>
          <a:bodyPr/>
          <a:lstStyle/>
          <a:p>
            <a:r>
              <a:rPr lang="pl-PL"/>
              <a:t>Construction of the grid</a:t>
            </a:r>
            <a:endParaRPr lang="fr-FR" altLang="fr-FR" sz="2400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>
                <a:latin typeface="Arial"/>
                <a:cs typeface="Arial"/>
              </a:rPr>
              <a:t>K. Gałązka, L. </a:t>
            </a:r>
            <a:r>
              <a:rPr lang="pl-PL" err="1">
                <a:latin typeface="Arial"/>
                <a:cs typeface="Arial"/>
              </a:rPr>
              <a:t>Balbinot</a:t>
            </a:r>
            <a:r>
              <a:rPr lang="it-IT">
                <a:latin typeface="Arial"/>
                <a:cs typeface="Arial"/>
              </a:rPr>
              <a:t> | WPSA </a:t>
            </a:r>
            <a:r>
              <a:rPr lang="pl-PL">
                <a:latin typeface="Arial"/>
                <a:cs typeface="Arial"/>
              </a:rPr>
              <a:t>G</a:t>
            </a:r>
            <a:r>
              <a:rPr lang="it-IT">
                <a:latin typeface="Arial"/>
                <a:cs typeface="Arial"/>
              </a:rPr>
              <a:t>M | </a:t>
            </a:r>
            <a:r>
              <a:rPr lang="pl-PL">
                <a:latin typeface="Arial"/>
                <a:cs typeface="Arial"/>
              </a:rPr>
              <a:t>4-6</a:t>
            </a:r>
            <a:r>
              <a:rPr lang="it-IT">
                <a:latin typeface="Arial"/>
                <a:cs typeface="Arial"/>
              </a:rPr>
              <a:t>/0</a:t>
            </a:r>
            <a:r>
              <a:rPr lang="pl-PL">
                <a:latin typeface="Arial"/>
                <a:cs typeface="Arial"/>
              </a:rPr>
              <a:t>5</a:t>
            </a:r>
            <a:r>
              <a:rPr lang="it-IT">
                <a:latin typeface="Arial"/>
                <a:cs typeface="Arial"/>
              </a:rPr>
              <a:t>/202</a:t>
            </a:r>
            <a:r>
              <a:rPr lang="pl-PL">
                <a:latin typeface="Arial"/>
                <a:cs typeface="Arial"/>
              </a:rPr>
              <a:t>2</a:t>
            </a:r>
            <a:r>
              <a:rPr lang="it-IT">
                <a:latin typeface="Arial"/>
                <a:cs typeface="Arial"/>
              </a:rPr>
              <a:t> </a:t>
            </a:r>
            <a:endParaRPr lang="en-GB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4"/>
          </p:nvPr>
        </p:nvSpPr>
        <p:spPr>
          <a:xfrm>
            <a:off x="8707772" y="6484938"/>
            <a:ext cx="436228" cy="365125"/>
          </a:xfrm>
        </p:spPr>
        <p:txBody>
          <a:bodyPr/>
          <a:lstStyle/>
          <a:p>
            <a:fld id="{6A6D9FA1-99C7-4910-8E32-B85D378B006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70" y="1323920"/>
            <a:ext cx="1675302" cy="32962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31" y="1326190"/>
            <a:ext cx="1843554" cy="3294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8" y="2087575"/>
            <a:ext cx="1885963" cy="31666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73" y="2121327"/>
            <a:ext cx="1575122" cy="30991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5913" y="1445975"/>
            <a:ext cx="309571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1800" dirty="0"/>
              <a:t>SOLEDGE2D-EIRENE grids</a:t>
            </a:r>
          </a:p>
          <a:p>
            <a:r>
              <a:rPr lang="pl-PL" sz="1800" dirty="0">
                <a:latin typeface="Arial"/>
                <a:cs typeface="Arial"/>
              </a:rPr>
              <a:t>used in the past simluations</a:t>
            </a:r>
            <a:endParaRPr lang="pl-PL" sz="1800" dirty="0"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19493" y="898929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/>
              <a:t>SOLEDGE3X-EIRENE grids</a:t>
            </a:r>
            <a:endParaRPr lang="fr-FR" sz="1800"/>
          </a:p>
        </p:txBody>
      </p:sp>
      <p:sp>
        <p:nvSpPr>
          <p:cNvPr id="13" name="Ellipse 12"/>
          <p:cNvSpPr/>
          <p:nvPr/>
        </p:nvSpPr>
        <p:spPr>
          <a:xfrm>
            <a:off x="7060941" y="1318707"/>
            <a:ext cx="924692" cy="732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Ellipse 13"/>
          <p:cNvSpPr/>
          <p:nvPr/>
        </p:nvSpPr>
        <p:spPr>
          <a:xfrm>
            <a:off x="5241524" y="1389011"/>
            <a:ext cx="924692" cy="732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ZoneTexte 14"/>
          <p:cNvSpPr txBox="1"/>
          <p:nvPr/>
        </p:nvSpPr>
        <p:spPr>
          <a:xfrm>
            <a:off x="4749945" y="4733870"/>
            <a:ext cx="418411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500" dirty="0">
                <a:latin typeface="Arial"/>
                <a:cs typeface="Arial"/>
              </a:rPr>
              <a:t>„New” grid incorporates the secondary X-point amid the volume at the top of the chamber. </a:t>
            </a:r>
            <a:r>
              <a:rPr lang="pl-PL" sz="1500" dirty="0"/>
              <a:t/>
            </a:r>
            <a:br>
              <a:rPr lang="pl-PL" sz="1500" dirty="0"/>
            </a:br>
            <a:endParaRPr lang="pl-PL" sz="1500" dirty="0">
              <a:latin typeface="Arial"/>
              <a:cs typeface="Arial"/>
            </a:endParaRPr>
          </a:p>
          <a:p>
            <a:r>
              <a:rPr lang="pl-PL" sz="1500" dirty="0" err="1">
                <a:latin typeface="Arial"/>
                <a:cs typeface="Arial"/>
              </a:rPr>
              <a:t>Adjusted</a:t>
            </a:r>
            <a:r>
              <a:rPr lang="pl-PL" sz="1500" dirty="0">
                <a:latin typeface="Arial"/>
                <a:cs typeface="Arial"/>
              </a:rPr>
              <a:t> the </a:t>
            </a:r>
            <a:r>
              <a:rPr lang="pl-PL" sz="1500" dirty="0" err="1">
                <a:latin typeface="Arial"/>
                <a:cs typeface="Arial"/>
              </a:rPr>
              <a:t>details</a:t>
            </a:r>
            <a:r>
              <a:rPr lang="pl-PL" sz="1500" dirty="0">
                <a:latin typeface="Arial"/>
                <a:cs typeface="Arial"/>
              </a:rPr>
              <a:t> of the </a:t>
            </a:r>
            <a:r>
              <a:rPr lang="pl-PL" sz="1500" dirty="0" err="1">
                <a:latin typeface="Arial"/>
                <a:cs typeface="Arial"/>
              </a:rPr>
              <a:t>wall</a:t>
            </a:r>
            <a:r>
              <a:rPr lang="pl-PL" sz="1500" dirty="0">
                <a:latin typeface="Arial"/>
                <a:cs typeface="Arial"/>
              </a:rPr>
              <a:t>.</a:t>
            </a:r>
            <a:endParaRPr lang="pl-PL" dirty="0"/>
          </a:p>
          <a:p>
            <a:endParaRPr lang="pl-PL" sz="1500" dirty="0">
              <a:latin typeface="Arial"/>
              <a:cs typeface="Arial"/>
            </a:endParaRPr>
          </a:p>
          <a:p>
            <a:r>
              <a:rPr lang="pl-PL" sz="1500" dirty="0" err="1">
                <a:latin typeface="Arial"/>
                <a:cs typeface="Arial"/>
              </a:rPr>
              <a:t>Equilibrium</a:t>
            </a:r>
            <a:r>
              <a:rPr lang="pl-PL" sz="1500" dirty="0">
                <a:latin typeface="Arial"/>
                <a:cs typeface="Arial"/>
              </a:rPr>
              <a:t> from the IDM </a:t>
            </a:r>
            <a:r>
              <a:rPr lang="pl-PL" sz="1500" dirty="0" err="1">
                <a:latin typeface="Arial"/>
                <a:cs typeface="Arial"/>
              </a:rPr>
              <a:t>repository</a:t>
            </a:r>
            <a:r>
              <a:rPr lang="pl-PL" sz="1500" dirty="0">
                <a:latin typeface="Arial"/>
                <a:cs typeface="Arial"/>
              </a:rPr>
              <a:t>.</a:t>
            </a:r>
            <a:endParaRPr lang="fr-FR"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8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6950BFC3-D8DA-4A85-94F7-54DA5524770B}">
      <p188:commentRel xmlns="" xmlns:p188="http://schemas.microsoft.com/office/powerpoint/2018/8/main" r:id="rId6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97757" y="132132"/>
            <a:ext cx="8841777" cy="457200"/>
          </a:xfrm>
        </p:spPr>
        <p:txBody>
          <a:bodyPr/>
          <a:lstStyle/>
          <a:p>
            <a:r>
              <a:rPr lang="pl-PL" dirty="0">
                <a:latin typeface="Arial"/>
                <a:cs typeface="Arial"/>
              </a:rPr>
              <a:t>Modeling </a:t>
            </a:r>
            <a:r>
              <a:rPr lang="pl-PL" dirty="0" err="1">
                <a:latin typeface="Arial"/>
                <a:cs typeface="Arial"/>
              </a:rPr>
              <a:t>parameters</a:t>
            </a:r>
            <a:r>
              <a:rPr lang="pl-PL" dirty="0">
                <a:latin typeface="Arial"/>
                <a:cs typeface="Arial"/>
              </a:rPr>
              <a:t> &amp; status of </a:t>
            </a:r>
            <a:r>
              <a:rPr lang="pl-PL" dirty="0" err="1">
                <a:latin typeface="Arial"/>
                <a:cs typeface="Arial"/>
              </a:rPr>
              <a:t>work</a:t>
            </a:r>
            <a:endParaRPr lang="fr-FR" altLang="fr-FR" sz="2400" dirty="0" err="1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>
                <a:latin typeface="Arial"/>
                <a:cs typeface="Arial"/>
              </a:rPr>
              <a:t>K. Gałązka, L. </a:t>
            </a:r>
            <a:r>
              <a:rPr lang="pl-PL" err="1">
                <a:latin typeface="Arial"/>
                <a:cs typeface="Arial"/>
              </a:rPr>
              <a:t>Balbinot</a:t>
            </a:r>
            <a:r>
              <a:rPr lang="it-IT">
                <a:latin typeface="Arial"/>
                <a:cs typeface="Arial"/>
              </a:rPr>
              <a:t> | WPSA </a:t>
            </a:r>
            <a:r>
              <a:rPr lang="pl-PL">
                <a:latin typeface="Arial"/>
                <a:cs typeface="Arial"/>
              </a:rPr>
              <a:t>G</a:t>
            </a:r>
            <a:r>
              <a:rPr lang="it-IT">
                <a:latin typeface="Arial"/>
                <a:cs typeface="Arial"/>
              </a:rPr>
              <a:t>M | </a:t>
            </a:r>
            <a:r>
              <a:rPr lang="pl-PL">
                <a:latin typeface="Arial"/>
                <a:cs typeface="Arial"/>
              </a:rPr>
              <a:t>4-6</a:t>
            </a:r>
            <a:r>
              <a:rPr lang="it-IT">
                <a:latin typeface="Arial"/>
                <a:cs typeface="Arial"/>
              </a:rPr>
              <a:t>/0</a:t>
            </a:r>
            <a:r>
              <a:rPr lang="pl-PL">
                <a:latin typeface="Arial"/>
                <a:cs typeface="Arial"/>
              </a:rPr>
              <a:t>5</a:t>
            </a:r>
            <a:r>
              <a:rPr lang="it-IT">
                <a:latin typeface="Arial"/>
                <a:cs typeface="Arial"/>
              </a:rPr>
              <a:t>/202</a:t>
            </a:r>
            <a:r>
              <a:rPr lang="pl-PL">
                <a:latin typeface="Arial"/>
                <a:cs typeface="Arial"/>
              </a:rPr>
              <a:t>2</a:t>
            </a:r>
            <a:r>
              <a:rPr lang="it-IT">
                <a:latin typeface="Arial"/>
                <a:cs typeface="Arial"/>
              </a:rPr>
              <a:t> </a:t>
            </a:r>
            <a:endParaRPr lang="en-GB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4"/>
          </p:nvPr>
        </p:nvSpPr>
        <p:spPr>
          <a:xfrm>
            <a:off x="8707772" y="6484938"/>
            <a:ext cx="436228" cy="365125"/>
          </a:xfrm>
        </p:spPr>
        <p:txBody>
          <a:bodyPr/>
          <a:lstStyle/>
          <a:p>
            <a:fld id="{6A6D9FA1-99C7-4910-8E32-B85D378B006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493134" y="875762"/>
            <a:ext cx="8841777" cy="27469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500" dirty="0" err="1">
                <a:latin typeface="Arial"/>
                <a:cs typeface="Arial"/>
              </a:rPr>
              <a:t>Auxiliary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input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power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scan</a:t>
            </a:r>
            <a:r>
              <a:rPr lang="pl-PL" sz="1500" dirty="0">
                <a:latin typeface="Arial"/>
                <a:cs typeface="Arial"/>
              </a:rPr>
              <a:t>: [15,  17.5, 20. 22.5, 25] MW (50/50 </a:t>
            </a:r>
            <a:r>
              <a:rPr lang="pl-PL" sz="1500" dirty="0" err="1">
                <a:latin typeface="Arial"/>
                <a:cs typeface="Arial"/>
              </a:rPr>
              <a:t>electrons</a:t>
            </a:r>
            <a:r>
              <a:rPr lang="pl-PL" sz="1500" dirty="0">
                <a:latin typeface="Arial"/>
                <a:cs typeface="Arial"/>
              </a:rPr>
              <a:t>/</a:t>
            </a:r>
            <a:r>
              <a:rPr lang="pl-PL" sz="1500" dirty="0" err="1">
                <a:latin typeface="Arial"/>
                <a:cs typeface="Arial"/>
              </a:rPr>
              <a:t>ions</a:t>
            </a:r>
            <a:r>
              <a:rPr lang="pl-PL" sz="1500" dirty="0">
                <a:latin typeface="Arial"/>
                <a:cs typeface="Arial"/>
              </a:rPr>
              <a:t>)</a:t>
            </a:r>
            <a:endParaRPr lang="pl-PL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pl-PL" sz="1500" dirty="0" err="1">
                <a:latin typeface="Arial"/>
                <a:cs typeface="Arial"/>
              </a:rPr>
              <a:t>Particle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sources</a:t>
            </a:r>
            <a:r>
              <a:rPr lang="pl-PL" sz="1500" dirty="0">
                <a:latin typeface="Arial"/>
                <a:cs typeface="Arial"/>
              </a:rPr>
              <a:t>: </a:t>
            </a:r>
            <a:r>
              <a:rPr lang="pl-PL" sz="15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baseline="-25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core</a:t>
            </a:r>
            <a:r>
              <a:rPr lang="pl-PL" sz="1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= 2.5×10</a:t>
            </a:r>
            <a:r>
              <a:rPr lang="pl-PL" sz="1500" baseline="30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21</a:t>
            </a:r>
            <a:r>
              <a:rPr lang="pl-PL" sz="1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/s</a:t>
            </a:r>
            <a:r>
              <a:rPr lang="pl-PL" sz="1500" dirty="0">
                <a:latin typeface="Arial"/>
                <a:cs typeface="Arial"/>
              </a:rPr>
              <a:t>, </a:t>
            </a:r>
            <a:r>
              <a:rPr lang="el-GR" sz="1500" dirty="0">
                <a:solidFill>
                  <a:srgbClr val="0070C0"/>
                </a:solidFill>
                <a:latin typeface="Arial"/>
                <a:cs typeface="Arial"/>
              </a:rPr>
              <a:t>Γ</a:t>
            </a:r>
            <a:r>
              <a:rPr lang="pl-PL" sz="1500" baseline="-2500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lang="pl-PL" sz="1500" dirty="0">
                <a:solidFill>
                  <a:srgbClr val="0070C0"/>
                </a:solidFill>
                <a:latin typeface="Arial"/>
                <a:cs typeface="Arial"/>
              </a:rPr>
              <a:t> = 1.0×10</a:t>
            </a:r>
            <a:r>
              <a:rPr lang="pl-PL" sz="1500" baseline="30000" dirty="0">
                <a:solidFill>
                  <a:srgbClr val="0070C0"/>
                </a:solidFill>
                <a:latin typeface="Arial"/>
                <a:cs typeface="Arial"/>
              </a:rPr>
              <a:t>21</a:t>
            </a:r>
            <a:r>
              <a:rPr lang="pl-PL" sz="1500" dirty="0">
                <a:solidFill>
                  <a:srgbClr val="0070C0"/>
                </a:solidFill>
                <a:latin typeface="Arial"/>
                <a:cs typeface="Arial"/>
              </a:rPr>
              <a:t> s</a:t>
            </a:r>
            <a:r>
              <a:rPr lang="pl-PL" sz="1500" baseline="30000" dirty="0">
                <a:solidFill>
                  <a:srgbClr val="0070C0"/>
                </a:solidFill>
                <a:latin typeface="Arial"/>
                <a:cs typeface="Arial"/>
              </a:rPr>
              <a:t>-1</a:t>
            </a:r>
            <a:r>
              <a:rPr lang="pl-PL" sz="1500" dirty="0">
                <a:latin typeface="Arial"/>
                <a:cs typeface="Arial"/>
              </a:rPr>
              <a:t>,</a:t>
            </a:r>
            <a:r>
              <a:rPr lang="pl-PL" sz="15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rgbClr val="7030A0"/>
                </a:solidFill>
                <a:latin typeface="Arial"/>
                <a:cs typeface="Arial"/>
              </a:rPr>
              <a:t>pump albedo 0.95</a:t>
            </a:r>
          </a:p>
          <a:p>
            <a:pPr>
              <a:lnSpc>
                <a:spcPct val="150000"/>
              </a:lnSpc>
            </a:pPr>
            <a:r>
              <a:rPr lang="pl-PL" sz="1500" dirty="0" err="1">
                <a:latin typeface="Arial"/>
                <a:cs typeface="Arial"/>
              </a:rPr>
              <a:t>Electron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density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at</a:t>
            </a:r>
            <a:r>
              <a:rPr lang="pl-PL" sz="1500" dirty="0">
                <a:latin typeface="Arial"/>
                <a:cs typeface="Arial"/>
              </a:rPr>
              <a:t> the </a:t>
            </a:r>
            <a:r>
              <a:rPr lang="pl-PL" sz="1500" dirty="0" err="1">
                <a:latin typeface="Arial"/>
                <a:cs typeface="Arial"/>
              </a:rPr>
              <a:t>seaparatrix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should</a:t>
            </a:r>
            <a:r>
              <a:rPr lang="pl-PL" sz="1500" dirty="0">
                <a:latin typeface="Arial"/>
                <a:cs typeface="Arial"/>
              </a:rPr>
              <a:t> be ~ 2×10</a:t>
            </a:r>
            <a:r>
              <a:rPr lang="pl-PL" sz="1500" baseline="30000" dirty="0">
                <a:latin typeface="Arial"/>
                <a:cs typeface="Arial"/>
              </a:rPr>
              <a:t>19</a:t>
            </a:r>
            <a:r>
              <a:rPr lang="pl-PL" sz="1500" dirty="0">
                <a:latin typeface="Arial"/>
                <a:cs typeface="Arial"/>
              </a:rPr>
              <a:t> m</a:t>
            </a:r>
            <a:r>
              <a:rPr lang="pl-PL" sz="1500" baseline="30000" dirty="0">
                <a:latin typeface="Arial"/>
                <a:cs typeface="Arial"/>
              </a:rPr>
              <a:t>-3</a:t>
            </a:r>
          </a:p>
          <a:p>
            <a:pPr>
              <a:lnSpc>
                <a:spcPct val="150000"/>
              </a:lnSpc>
            </a:pPr>
            <a:r>
              <a:rPr lang="pl-PL" sz="1500" dirty="0">
                <a:latin typeface="Arial"/>
                <a:cs typeface="Arial"/>
              </a:rPr>
              <a:t>Transport </a:t>
            </a:r>
            <a:r>
              <a:rPr lang="pl-PL" sz="1500" dirty="0" err="1">
                <a:latin typeface="Arial"/>
                <a:cs typeface="Arial"/>
              </a:rPr>
              <a:t>coefficient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profiles</a:t>
            </a:r>
            <a:r>
              <a:rPr lang="pl-PL" sz="1500" dirty="0">
                <a:latin typeface="Arial"/>
                <a:cs typeface="Arial"/>
              </a:rPr>
              <a:t> (for the H-</a:t>
            </a:r>
            <a:r>
              <a:rPr lang="pl-PL" sz="1500" dirty="0" err="1">
                <a:latin typeface="Arial"/>
                <a:cs typeface="Arial"/>
              </a:rPr>
              <a:t>mode</a:t>
            </a:r>
            <a:r>
              <a:rPr lang="pl-PL" sz="1500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sz="1500" dirty="0" err="1">
                <a:latin typeface="Arial"/>
                <a:cs typeface="Arial"/>
              </a:rPr>
              <a:t>Starting</a:t>
            </a:r>
            <a:r>
              <a:rPr lang="pl-PL" sz="1500" dirty="0">
                <a:latin typeface="Arial"/>
                <a:cs typeface="Arial"/>
              </a:rPr>
              <a:t> from </a:t>
            </a:r>
            <a:r>
              <a:rPr lang="pl-PL" sz="1500" dirty="0" err="1">
                <a:latin typeface="Arial"/>
                <a:cs typeface="Arial"/>
              </a:rPr>
              <a:t>pure</a:t>
            </a:r>
            <a:r>
              <a:rPr lang="pl-PL" sz="1500" dirty="0">
                <a:latin typeface="Arial"/>
                <a:cs typeface="Arial"/>
              </a:rPr>
              <a:t> 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sz="15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Sputtering</a:t>
            </a:r>
            <a:r>
              <a:rPr lang="pl-PL" sz="15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for C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sz="15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Gas</a:t>
            </a:r>
            <a:r>
              <a:rPr lang="pl-PL" sz="15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puff of Ar/Ne </a:t>
            </a:r>
            <a:r>
              <a:rPr lang="pl-PL" sz="15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impuritues</a:t>
            </a:r>
            <a:endParaRPr lang="pl-PL" sz="15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fr-FR" sz="1500"/>
          </a:p>
        </p:txBody>
      </p:sp>
      <p:graphicFrame>
        <p:nvGraphicFramePr>
          <p:cNvPr id="16" name="Obiekt 3">
            <a:extLst>
              <a:ext uri="{FF2B5EF4-FFF2-40B4-BE49-F238E27FC236}">
                <a16:creationId xmlns:a16="http://schemas.microsoft.com/office/drawing/2014/main" id="{DA5AFBDE-2710-4D8D-AA8A-35BEEF7A4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666776"/>
              </p:ext>
            </p:extLst>
          </p:nvPr>
        </p:nvGraphicFramePr>
        <p:xfrm>
          <a:off x="4493599" y="2555970"/>
          <a:ext cx="4491995" cy="348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6" name="Obiekt 3">
                        <a:extLst>
                          <a:ext uri="{FF2B5EF4-FFF2-40B4-BE49-F238E27FC236}">
                            <a16:creationId xmlns:a16="http://schemas.microsoft.com/office/drawing/2014/main" id="{DA5AFBDE-2710-4D8D-AA8A-35BEEF7A4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599" y="2555970"/>
                        <a:ext cx="4491995" cy="3481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4">
            <a:extLst>
              <a:ext uri="{FF2B5EF4-FFF2-40B4-BE49-F238E27FC236}">
                <a16:creationId xmlns:a16="http://schemas.microsoft.com/office/drawing/2014/main" id="{F420ACBF-6A70-9049-6ADD-30D4969B7F9D}"/>
              </a:ext>
            </a:extLst>
          </p:cNvPr>
          <p:cNvSpPr txBox="1"/>
          <p:nvPr/>
        </p:nvSpPr>
        <p:spPr>
          <a:xfrm>
            <a:off x="493133" y="3673553"/>
            <a:ext cx="4670679" cy="2819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500" dirty="0">
                <a:solidFill>
                  <a:srgbClr val="00B050"/>
                </a:solidFill>
                <a:latin typeface="Arial"/>
                <a:cs typeface="Arial"/>
              </a:rPr>
              <a:t>Power </a:t>
            </a:r>
            <a:r>
              <a:rPr lang="pl-PL" sz="1500" dirty="0" err="1">
                <a:solidFill>
                  <a:srgbClr val="00B050"/>
                </a:solidFill>
                <a:latin typeface="Arial"/>
                <a:cs typeface="Arial"/>
              </a:rPr>
              <a:t>scan</a:t>
            </a:r>
            <a:r>
              <a:rPr lang="pl-PL" sz="15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pl-PL" sz="1500" dirty="0" err="1">
                <a:solidFill>
                  <a:srgbClr val="00B050"/>
                </a:solidFill>
                <a:latin typeface="Arial"/>
                <a:cs typeface="Arial"/>
              </a:rPr>
              <a:t>completed</a:t>
            </a:r>
            <a:r>
              <a:rPr lang="pl-PL" sz="1500" dirty="0">
                <a:solidFill>
                  <a:srgbClr val="00B050"/>
                </a:solidFill>
                <a:latin typeface="Arial"/>
                <a:cs typeface="Arial"/>
              </a:rPr>
              <a:t> for </a:t>
            </a:r>
            <a:r>
              <a:rPr lang="pl-PL" sz="1500" dirty="0" err="1">
                <a:solidFill>
                  <a:srgbClr val="00B050"/>
                </a:solidFill>
                <a:latin typeface="Arial"/>
                <a:cs typeface="Arial"/>
              </a:rPr>
              <a:t>pure</a:t>
            </a:r>
            <a:r>
              <a:rPr lang="pl-PL" sz="1500" dirty="0">
                <a:solidFill>
                  <a:srgbClr val="00B050"/>
                </a:solidFill>
                <a:latin typeface="Arial"/>
                <a:cs typeface="Arial"/>
              </a:rPr>
              <a:t> D, L-</a:t>
            </a:r>
            <a:r>
              <a:rPr lang="pl-PL" sz="1500" dirty="0" err="1">
                <a:solidFill>
                  <a:srgbClr val="00B050"/>
                </a:solidFill>
                <a:latin typeface="Arial"/>
                <a:cs typeface="Arial"/>
              </a:rPr>
              <a:t>mode</a:t>
            </a:r>
            <a:endParaRPr lang="pl-PL" sz="15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pl-PL" sz="1500" dirty="0">
                <a:latin typeface="Arial"/>
                <a:cs typeface="Arial"/>
              </a:rPr>
              <a:t>Power </a:t>
            </a:r>
            <a:r>
              <a:rPr lang="pl-PL" sz="1500" dirty="0" err="1">
                <a:latin typeface="Arial"/>
                <a:cs typeface="Arial"/>
              </a:rPr>
              <a:t>scan</a:t>
            </a:r>
            <a:r>
              <a:rPr lang="pl-PL" sz="1500" dirty="0">
                <a:latin typeface="Arial"/>
                <a:cs typeface="Arial"/>
              </a:rPr>
              <a:t> </a:t>
            </a:r>
            <a:r>
              <a:rPr lang="pl-PL" sz="1500" dirty="0" err="1">
                <a:latin typeface="Arial"/>
                <a:cs typeface="Arial"/>
              </a:rPr>
              <a:t>started</a:t>
            </a:r>
            <a:r>
              <a:rPr lang="pl-PL" sz="1500" dirty="0">
                <a:latin typeface="Arial"/>
                <a:cs typeface="Arial"/>
              </a:rPr>
              <a:t> for </a:t>
            </a:r>
            <a:r>
              <a:rPr lang="pl-PL" sz="1500" dirty="0" err="1">
                <a:latin typeface="Arial"/>
                <a:cs typeface="Arial"/>
              </a:rPr>
              <a:t>pure</a:t>
            </a:r>
            <a:r>
              <a:rPr lang="pl-PL" sz="1500" dirty="0">
                <a:latin typeface="Arial"/>
                <a:cs typeface="Arial"/>
              </a:rPr>
              <a:t> D, H-</a:t>
            </a:r>
            <a:r>
              <a:rPr lang="pl-PL" sz="1500" dirty="0" err="1">
                <a:latin typeface="Arial"/>
                <a:cs typeface="Arial"/>
              </a:rPr>
              <a:t>mode</a:t>
            </a:r>
            <a:endParaRPr lang="pl-PL" sz="1500" dirty="0" err="1">
              <a:cs typeface="Arial"/>
            </a:endParaRPr>
          </a:p>
          <a:p>
            <a:pPr>
              <a:lnSpc>
                <a:spcPct val="150000"/>
              </a:lnSpc>
            </a:pPr>
            <a:endParaRPr lang="pl-PL"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Pending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: 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Power 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scan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 with C 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impurity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, H-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mode</a:t>
            </a:r>
            <a:endParaRPr lang="pl-PL"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Power 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scan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 with 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seeded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impurity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, H-</a:t>
            </a: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mode</a:t>
            </a:r>
            <a:endParaRPr lang="pl-PL" sz="1500" dirty="0" err="1">
              <a:solidFill>
                <a:srgbClr val="FF0000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pl-PL" sz="1500" dirty="0" err="1">
                <a:solidFill>
                  <a:srgbClr val="FF0000"/>
                </a:solidFill>
                <a:latin typeface="Arial"/>
                <a:cs typeface="Arial"/>
              </a:rPr>
              <a:t>Subdivertor</a:t>
            </a:r>
            <a:r>
              <a:rPr lang="pl-PL" sz="1500" dirty="0">
                <a:solidFill>
                  <a:srgbClr val="FF0000"/>
                </a:solidFill>
                <a:latin typeface="Arial"/>
                <a:cs typeface="Arial"/>
              </a:rPr>
              <a:t> modeling</a:t>
            </a:r>
            <a:endParaRPr lang="pl-PL" sz="1500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pl-PL" sz="15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1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97757" y="132132"/>
            <a:ext cx="8841777" cy="457200"/>
          </a:xfrm>
        </p:spPr>
        <p:txBody>
          <a:bodyPr/>
          <a:lstStyle/>
          <a:p>
            <a:r>
              <a:rPr lang="pl-PL"/>
              <a:t>Publication plan</a:t>
            </a:r>
            <a:endParaRPr lang="fr-FR" altLang="fr-FR" sz="2400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>
                <a:latin typeface="Arial"/>
                <a:cs typeface="Arial"/>
              </a:rPr>
              <a:t>K. Gałązka, L. </a:t>
            </a:r>
            <a:r>
              <a:rPr lang="pl-PL" err="1">
                <a:latin typeface="Arial"/>
                <a:cs typeface="Arial"/>
              </a:rPr>
              <a:t>Balbinot</a:t>
            </a:r>
            <a:r>
              <a:rPr lang="it-IT">
                <a:latin typeface="Arial"/>
                <a:cs typeface="Arial"/>
              </a:rPr>
              <a:t> | WPSA </a:t>
            </a:r>
            <a:r>
              <a:rPr lang="pl-PL">
                <a:latin typeface="Arial"/>
                <a:cs typeface="Arial"/>
              </a:rPr>
              <a:t>G</a:t>
            </a:r>
            <a:r>
              <a:rPr lang="it-IT">
                <a:latin typeface="Arial"/>
                <a:cs typeface="Arial"/>
              </a:rPr>
              <a:t>M | </a:t>
            </a:r>
            <a:r>
              <a:rPr lang="pl-PL">
                <a:latin typeface="Arial"/>
                <a:cs typeface="Arial"/>
              </a:rPr>
              <a:t>4-6</a:t>
            </a:r>
            <a:r>
              <a:rPr lang="it-IT">
                <a:latin typeface="Arial"/>
                <a:cs typeface="Arial"/>
              </a:rPr>
              <a:t>/0</a:t>
            </a:r>
            <a:r>
              <a:rPr lang="pl-PL">
                <a:latin typeface="Arial"/>
                <a:cs typeface="Arial"/>
              </a:rPr>
              <a:t>5</a:t>
            </a:r>
            <a:r>
              <a:rPr lang="it-IT">
                <a:latin typeface="Arial"/>
                <a:cs typeface="Arial"/>
              </a:rPr>
              <a:t>/202</a:t>
            </a:r>
            <a:r>
              <a:rPr lang="pl-PL">
                <a:latin typeface="Arial"/>
                <a:cs typeface="Arial"/>
              </a:rPr>
              <a:t>2</a:t>
            </a:r>
            <a:r>
              <a:rPr lang="it-IT">
                <a:latin typeface="Arial"/>
                <a:cs typeface="Arial"/>
              </a:rPr>
              <a:t> </a:t>
            </a:r>
            <a:endParaRPr lang="en-GB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4"/>
          </p:nvPr>
        </p:nvSpPr>
        <p:spPr>
          <a:xfrm>
            <a:off x="8707772" y="6484938"/>
            <a:ext cx="436228" cy="365125"/>
          </a:xfrm>
        </p:spPr>
        <p:txBody>
          <a:bodyPr/>
          <a:lstStyle/>
          <a:p>
            <a:fld id="{6A6D9FA1-99C7-4910-8E32-B85D378B006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ZoneTexte 1"/>
          <p:cNvSpPr txBox="1"/>
          <p:nvPr/>
        </p:nvSpPr>
        <p:spPr>
          <a:xfrm>
            <a:off x="197757" y="1095375"/>
            <a:ext cx="8570103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1600" dirty="0"/>
              <a:t>EPS conference: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/>
                <a:cs typeface="Arial"/>
              </a:rPr>
              <a:t>K. Galazka et al. "</a:t>
            </a:r>
            <a:r>
              <a:rPr lang="en-GB" sz="1600" dirty="0">
                <a:latin typeface="Arial"/>
                <a:cs typeface="Arial"/>
              </a:rPr>
              <a:t>SOL modelling of the JT-60SA tokamak initial operational scenario </a:t>
            </a:r>
            <a:br>
              <a:rPr lang="en-GB" sz="1600" dirty="0">
                <a:latin typeface="Arial"/>
                <a:cs typeface="Arial"/>
              </a:rPr>
            </a:br>
            <a:r>
              <a:rPr lang="en-GB" sz="1600" dirty="0">
                <a:latin typeface="Arial"/>
                <a:cs typeface="Arial"/>
              </a:rPr>
              <a:t>using SOLEDGE3X-EIRENE code" (contributed poster)</a:t>
            </a:r>
            <a:endParaRPr lang="en-GB" sz="1600" dirty="0">
              <a:cs typeface="Arial"/>
            </a:endParaRPr>
          </a:p>
          <a:p>
            <a:endParaRPr lang="pl-PL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97100" y="4103795"/>
            <a:ext cx="87281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600" dirty="0"/>
              <a:t>AAPPS-DPP2022 conference: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/>
                <a:cs typeface="Arial"/>
              </a:rPr>
              <a:t>K. Galazka et al. "</a:t>
            </a:r>
            <a:r>
              <a:rPr lang="en-US" sz="1600" dirty="0">
                <a:latin typeface="Arial"/>
                <a:cs typeface="Arial"/>
              </a:rPr>
              <a:t>Particle transport and heat loads in JT-60SA studied by SOLEDGE3X-EIRENE code." (not decided)</a:t>
            </a:r>
            <a:endParaRPr lang="pl-PL" sz="1600" dirty="0">
              <a:cs typeface="Arial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C3019D74-8DBF-340D-982F-9BB8196F3F26}"/>
              </a:ext>
            </a:extLst>
          </p:cNvPr>
          <p:cNvSpPr txBox="1"/>
          <p:nvPr/>
        </p:nvSpPr>
        <p:spPr>
          <a:xfrm>
            <a:off x="197100" y="2437110"/>
            <a:ext cx="3977243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1600" dirty="0">
                <a:latin typeface="Arial"/>
                <a:cs typeface="Arial"/>
              </a:rPr>
              <a:t>Draft to be </a:t>
            </a:r>
            <a:r>
              <a:rPr lang="pl-PL" sz="1600" dirty="0" err="1">
                <a:latin typeface="Arial"/>
                <a:cs typeface="Arial"/>
              </a:rPr>
              <a:t>sent</a:t>
            </a:r>
            <a:r>
              <a:rPr lang="pl-PL" sz="1600" dirty="0">
                <a:latin typeface="Arial"/>
                <a:cs typeface="Arial"/>
              </a:rPr>
              <a:t> to </a:t>
            </a:r>
            <a:r>
              <a:rPr lang="pl-PL" sz="1600" dirty="0" err="1">
                <a:latin typeface="Arial"/>
                <a:cs typeface="Arial"/>
              </a:rPr>
              <a:t>Nucl</a:t>
            </a:r>
            <a:r>
              <a:rPr lang="pl-PL" sz="1600" dirty="0">
                <a:latin typeface="Arial"/>
                <a:cs typeface="Arial"/>
              </a:rPr>
              <a:t>. Mat. and Energy: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/>
                <a:cs typeface="Arial"/>
              </a:rPr>
              <a:t>L. </a:t>
            </a:r>
            <a:r>
              <a:rPr lang="pl-PL" sz="1600" dirty="0" err="1">
                <a:latin typeface="Arial"/>
                <a:cs typeface="Arial"/>
              </a:rPr>
              <a:t>Balbinot</a:t>
            </a:r>
            <a:r>
              <a:rPr lang="pl-PL" sz="1600" dirty="0">
                <a:latin typeface="Arial"/>
                <a:cs typeface="Arial"/>
              </a:rPr>
              <a:t> et al. (</a:t>
            </a:r>
            <a:r>
              <a:rPr lang="pl-PL" sz="1600" dirty="0" err="1">
                <a:latin typeface="Arial"/>
                <a:cs typeface="Arial"/>
              </a:rPr>
              <a:t>previous</a:t>
            </a:r>
            <a:r>
              <a:rPr lang="pl-PL" sz="1600" dirty="0">
                <a:latin typeface="Arial"/>
                <a:cs typeface="Arial"/>
              </a:rPr>
              <a:t> </a:t>
            </a:r>
            <a:r>
              <a:rPr lang="pl-PL" sz="1600" dirty="0" err="1">
                <a:latin typeface="Arial"/>
                <a:cs typeface="Arial"/>
              </a:rPr>
              <a:t>work</a:t>
            </a:r>
            <a:r>
              <a:rPr lang="pl-PL" sz="1600" dirty="0">
                <a:latin typeface="Arial"/>
                <a:cs typeface="Arial"/>
              </a:rPr>
              <a:t>)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383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6950BFC3-D8DA-4A85-94F7-54DA5524770B}">
      <p188:commentRel xmlns=""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Affichage à l'écran (4:3)</PresentationFormat>
  <Paragraphs>89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Thème Office</vt:lpstr>
      <vt:lpstr>Graph</vt:lpstr>
      <vt:lpstr>Simulations of the Initial Research Phase II scenarios withSOLEDGE2D/SOLEDGE3X-EIRENE</vt:lpstr>
      <vt:lpstr>Aims of edge/SOL modelling</vt:lpstr>
      <vt:lpstr>Scenario #2 constraints from the RP / PID</vt:lpstr>
      <vt:lpstr>Construction of the grid</vt:lpstr>
      <vt:lpstr>Modeling parameters &amp; status of work</vt:lpstr>
      <vt:lpstr>Publication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GALAZKA Krzysztof 267769</cp:lastModifiedBy>
  <cp:revision>135</cp:revision>
  <cp:lastPrinted>2014-10-31T08:53:15Z</cp:lastPrinted>
  <dcterms:created xsi:type="dcterms:W3CDTF">2002-11-22T08:29:45Z</dcterms:created>
  <dcterms:modified xsi:type="dcterms:W3CDTF">2022-05-04T12:00:34Z</dcterms:modified>
</cp:coreProperties>
</file>