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60" r:id="rId5"/>
    <p:sldId id="287" r:id="rId6"/>
    <p:sldId id="268" r:id="rId7"/>
    <p:sldId id="258" r:id="rId8"/>
    <p:sldId id="269" r:id="rId9"/>
    <p:sldId id="276" r:id="rId10"/>
    <p:sldId id="288" r:id="rId11"/>
    <p:sldId id="284" r:id="rId12"/>
    <p:sldId id="279" r:id="rId13"/>
    <p:sldId id="541" r:id="rId14"/>
    <p:sldId id="542" r:id="rId15"/>
    <p:sldId id="543" r:id="rId16"/>
    <p:sldId id="282" r:id="rId17"/>
    <p:sldId id="540" r:id="rId18"/>
    <p:sldId id="261" r:id="rId19"/>
    <p:sldId id="271" r:id="rId20"/>
    <p:sldId id="273" r:id="rId21"/>
    <p:sldId id="275" r:id="rId22"/>
    <p:sldId id="521" r:id="rId23"/>
    <p:sldId id="539" r:id="rId24"/>
    <p:sldId id="286" r:id="rId25"/>
    <p:sldId id="263" r:id="rId26"/>
  </p:sldIdLst>
  <p:sldSz cx="6858000" cy="51435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1" autoAdjust="0"/>
    <p:restoredTop sz="96242" autoAdjust="0"/>
  </p:normalViewPr>
  <p:slideViewPr>
    <p:cSldViewPr showGuides="1">
      <p:cViewPr varScale="1">
        <p:scale>
          <a:sx n="123" d="100"/>
          <a:sy n="123" d="100"/>
        </p:scale>
        <p:origin x="1764" y="9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3102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2.xml"/><Relationship Id="rId1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05/05/2022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05/05/2022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41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27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01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5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31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40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46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707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25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15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2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189000"/>
            <a:ext cx="6858000" cy="3888000"/>
          </a:xfrm>
          <a:prstGeom prst="rect">
            <a:avLst/>
          </a:prstGeom>
        </p:spPr>
      </p:pic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16682" y="-342900"/>
            <a:ext cx="807244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4293097" y="4245936"/>
            <a:ext cx="2376264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3672712" y="30189672"/>
            <a:ext cx="7443672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3787012" y="30303972"/>
            <a:ext cx="7443672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3901312" y="30418272"/>
            <a:ext cx="7443672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4015612" y="30532572"/>
            <a:ext cx="7443672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54" y="4374235"/>
            <a:ext cx="2592288" cy="486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4171681"/>
            <a:ext cx="900100" cy="900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05530" y="4387780"/>
            <a:ext cx="1711502" cy="4733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A2D8A8-E4CA-4ACA-B590-84E4B775AE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17" y="4330704"/>
            <a:ext cx="803015" cy="6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4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8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7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3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114300"/>
            <a:ext cx="1714500" cy="468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4300"/>
            <a:ext cx="50292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012534"/>
            <a:ext cx="6858000" cy="15121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858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7150"/>
            <a:ext cx="5657850" cy="3429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59582"/>
            <a:ext cx="6172200" cy="3672408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658" y="4908928"/>
            <a:ext cx="6180171" cy="201104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06" y="87474"/>
            <a:ext cx="343648" cy="3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4990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7385" y="4973973"/>
            <a:ext cx="323851" cy="21358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>
              <a:defRPr/>
            </a:pPr>
            <a:fld id="{1DA1D92D-F2ED-44CD-94D2-D0197D35E664}" type="slidenum">
              <a:rPr lang="en-GB" sz="788" b="1">
                <a:solidFill>
                  <a:schemeClr val="bg1"/>
                </a:solidFill>
                <a:latin typeface="Swiss 721 SWA" pitchFamily="34" charset="0"/>
                <a:cs typeface="+mn-cs"/>
              </a:rPr>
              <a:pPr algn="r">
                <a:defRPr/>
              </a:pPr>
              <a:t>‹#›</a:t>
            </a:fld>
            <a:endParaRPr lang="en-GB" sz="788" b="1" dirty="0">
              <a:solidFill>
                <a:schemeClr val="bg1"/>
              </a:solidFill>
              <a:latin typeface="Swiss 721 SWA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0952"/>
            <a:ext cx="6858000" cy="4122686"/>
          </a:xfrm>
        </p:spPr>
        <p:txBody>
          <a:bodyPr/>
          <a:lstStyle>
            <a:lvl1pPr>
              <a:defRPr sz="1575"/>
            </a:lvl1pPr>
            <a:lvl2pPr>
              <a:buSzPct val="60000"/>
              <a:buFont typeface="Wingdings" pitchFamily="2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742950"/>
          </a:xfrm>
        </p:spPr>
        <p:txBody>
          <a:bodyPr/>
          <a:lstStyle>
            <a:lvl1pPr>
              <a:defRPr sz="2138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18907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8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8" indent="0">
              <a:buNone/>
              <a:defRPr sz="1013"/>
            </a:lvl2pPr>
            <a:lvl3pPr marL="514337" indent="0">
              <a:buNone/>
              <a:defRPr sz="900"/>
            </a:lvl3pPr>
            <a:lvl4pPr marL="771506" indent="0">
              <a:buNone/>
              <a:defRPr sz="788"/>
            </a:lvl4pPr>
            <a:lvl5pPr marL="1028675" indent="0">
              <a:buNone/>
              <a:defRPr sz="788"/>
            </a:lvl5pPr>
            <a:lvl6pPr marL="1285843" indent="0">
              <a:buNone/>
              <a:defRPr sz="788"/>
            </a:lvl6pPr>
            <a:lvl7pPr marL="1543012" indent="0">
              <a:buNone/>
              <a:defRPr sz="788"/>
            </a:lvl7pPr>
            <a:lvl8pPr marL="1800180" indent="0">
              <a:buNone/>
              <a:defRPr sz="788"/>
            </a:lvl8pPr>
            <a:lvl9pPr marL="2057348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" y="5001816"/>
            <a:ext cx="351235" cy="141684"/>
          </a:xfrm>
          <a:prstGeom prst="rect">
            <a:avLst/>
          </a:prstGeom>
        </p:spPr>
        <p:txBody>
          <a:bodyPr anchor="ctr"/>
          <a:lstStyle>
            <a:lvl1pPr>
              <a:defRPr sz="788" b="1">
                <a:solidFill>
                  <a:srgbClr val="FFFF00"/>
                </a:solidFill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fld id="{0B8C5E58-FCFD-43F5-A763-6E017E57D3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95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51570"/>
            <a:ext cx="3371850" cy="384903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51570"/>
            <a:ext cx="3371850" cy="384903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60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9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27385" y="4973973"/>
            <a:ext cx="323851" cy="21358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>
              <a:defRPr/>
            </a:pPr>
            <a:fld id="{D2F6BFC0-FF73-4CB6-9EB2-667697195C27}" type="slidenum">
              <a:rPr lang="en-GB" sz="788" b="1">
                <a:solidFill>
                  <a:srgbClr val="FFFF00"/>
                </a:solidFill>
                <a:latin typeface="Swiss 721 SWA" pitchFamily="34" charset="0"/>
                <a:cs typeface="+mn-cs"/>
              </a:rPr>
              <a:pPr algn="r">
                <a:defRPr/>
              </a:pPr>
              <a:t>‹#›</a:t>
            </a:fld>
            <a:endParaRPr lang="en-GB" sz="788" b="1" dirty="0">
              <a:solidFill>
                <a:srgbClr val="FFFF00"/>
              </a:solidFill>
              <a:latin typeface="Swiss 721 SW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27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204795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9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5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3E"/>
            </a:gs>
            <a:gs pos="100000">
              <a:srgbClr val="0000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0967" y="483518"/>
            <a:ext cx="6858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51570"/>
            <a:ext cx="6858000" cy="384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4" descr="Purple mesh"/>
          <p:cNvSpPr>
            <a:spLocks noChangeArrowheads="1"/>
          </p:cNvSpPr>
          <p:nvPr/>
        </p:nvSpPr>
        <p:spPr bwMode="auto">
          <a:xfrm>
            <a:off x="0" y="5001821"/>
            <a:ext cx="6858000" cy="151209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563" i="1" kern="1200" dirty="0">
                <a:solidFill>
                  <a:schemeClr val="bg1"/>
                </a:solidFill>
                <a:latin typeface="Swis721 Lt BT" pitchFamily="34" charset="0"/>
                <a:ea typeface="+mn-ea"/>
                <a:cs typeface="Arial" pitchFamily="34" charset="0"/>
              </a:rPr>
              <a:t>S. Coda, 05.05.2022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38791" y="4972050"/>
            <a:ext cx="1458161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675" dirty="0">
                <a:solidFill>
                  <a:schemeClr val="bg1"/>
                </a:solidFill>
                <a:latin typeface="Swis721 Lt BT" pitchFamily="34" charset="0"/>
                <a:cs typeface="+mn-cs"/>
              </a:rPr>
              <a:t>Tangential Phase Contrast Imaging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381328" y="81738"/>
            <a:ext cx="432048" cy="373990"/>
            <a:chOff x="8280000" y="70180"/>
            <a:chExt cx="432048" cy="373990"/>
          </a:xfrm>
        </p:grpSpPr>
        <p:sp>
          <p:nvSpPr>
            <p:cNvPr id="11" name="Rectangle 10"/>
            <p:cNvSpPr/>
            <p:nvPr userDrawn="1"/>
          </p:nvSpPr>
          <p:spPr bwMode="auto">
            <a:xfrm>
              <a:off x="8280000" y="70180"/>
              <a:ext cx="432048" cy="37399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wiss 721 SWA" pitchFamily="34" charset="0"/>
              </a:endParaRPr>
            </a:p>
          </p:txBody>
        </p:sp>
        <p:pic>
          <p:nvPicPr>
            <p:cNvPr id="13" name="Picture 12" descr="EurofusionDisc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70180"/>
              <a:ext cx="367958" cy="373990"/>
            </a:xfrm>
            <a:prstGeom prst="rect">
              <a:avLst/>
            </a:prstGeom>
          </p:spPr>
        </p:pic>
      </p:grpSp>
      <p:pic>
        <p:nvPicPr>
          <p:cNvPr id="19" name="Image 8">
            <a:extLst>
              <a:ext uri="{FF2B5EF4-FFF2-40B4-BE49-F238E27FC236}">
                <a16:creationId xmlns:a16="http://schemas.microsoft.com/office/drawing/2014/main" id="{E94C709E-1CEE-4451-9DD1-7CCB3D4DFCB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014" y="26881"/>
            <a:ext cx="888726" cy="384629"/>
          </a:xfrm>
          <a:prstGeom prst="rect">
            <a:avLst/>
          </a:prstGeom>
        </p:spPr>
      </p:pic>
      <p:pic>
        <p:nvPicPr>
          <p:cNvPr id="20" name="Image 9">
            <a:extLst>
              <a:ext uri="{FF2B5EF4-FFF2-40B4-BE49-F238E27FC236}">
                <a16:creationId xmlns:a16="http://schemas.microsoft.com/office/drawing/2014/main" id="{49C054DC-FC2B-44FD-891E-7E0B08244DD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876006"/>
            <a:ext cx="418274" cy="262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7562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5pPr>
      <a:lvl6pPr marL="257168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6pPr>
      <a:lvl7pPr marL="514337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7pPr>
      <a:lvl8pPr marL="771506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8pPr>
      <a:lvl9pPr marL="1028675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9pPr>
    </p:titleStyle>
    <p:bodyStyle>
      <a:lvl1pPr marL="192876" indent="-19287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899" indent="-160731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bg1"/>
          </a:solidFill>
          <a:latin typeface="+mn-lt"/>
        </a:defRPr>
      </a:lvl2pPr>
      <a:lvl3pPr marL="642922" indent="-12858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125">
          <a:solidFill>
            <a:schemeClr val="bg1"/>
          </a:solidFill>
          <a:latin typeface="+mn-lt"/>
        </a:defRPr>
      </a:lvl3pPr>
      <a:lvl4pPr marL="900091" indent="-12858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125">
          <a:solidFill>
            <a:schemeClr val="bg1"/>
          </a:solidFill>
          <a:latin typeface="+mn-lt"/>
        </a:defRPr>
      </a:lvl4pPr>
      <a:lvl5pPr marL="1157259" indent="-128585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5pPr>
      <a:lvl6pPr marL="1414428" indent="-12858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6pPr>
      <a:lvl7pPr marL="1671596" indent="-12858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7pPr>
      <a:lvl8pPr marL="1928765" indent="-12858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8pPr>
      <a:lvl9pPr marL="2185934" indent="-128585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6632" y="2031690"/>
            <a:ext cx="6597352" cy="684076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>
                <a:latin typeface="Swiss 721 SWA"/>
              </a:rPr>
              <a:t>Tangential phase-contrast imaging diagnostic</a:t>
            </a:r>
            <a:br>
              <a:rPr lang="en-US" sz="2700" b="1" dirty="0">
                <a:latin typeface="Swiss 721 SWA"/>
              </a:rPr>
            </a:br>
            <a:r>
              <a:rPr lang="en-US" sz="2700" b="1" dirty="0">
                <a:latin typeface="Swiss 721 SWA"/>
              </a:rPr>
              <a:t>for JT-60SA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4624" y="3507854"/>
            <a:ext cx="648072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>
                <a:solidFill>
                  <a:schemeClr val="bg1"/>
                </a:solidFill>
                <a:latin typeface="Swiss 721 SWA"/>
              </a:rPr>
              <a:t>S. Coda (EPFL-SPC), K. Tanaka (NIFS)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6858000" cy="576064"/>
          </a:xfrm>
        </p:spPr>
        <p:txBody>
          <a:bodyPr/>
          <a:lstStyle/>
          <a:p>
            <a:r>
              <a:rPr lang="en-US" sz="2800" dirty="0"/>
              <a:t>First design</a:t>
            </a:r>
          </a:p>
        </p:txBody>
      </p:sp>
      <p:pic>
        <p:nvPicPr>
          <p:cNvPr id="6" name="Picture 5" descr="Tokamak_laser_beam_01">
            <a:extLst>
              <a:ext uri="{FF2B5EF4-FFF2-40B4-BE49-F238E27FC236}">
                <a16:creationId xmlns:a16="http://schemas.microsoft.com/office/drawing/2014/main" id="{D8619788-153E-460E-B5C6-56D7B98E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4" y="1381451"/>
            <a:ext cx="6779873" cy="3478311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BBF61DD-294D-4A87-9B54-AE35B024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3518"/>
            <a:ext cx="6858000" cy="864096"/>
          </a:xfrm>
        </p:spPr>
        <p:txBody>
          <a:bodyPr/>
          <a:lstStyle/>
          <a:p>
            <a:r>
              <a:rPr lang="en-US" sz="2000" dirty="0"/>
              <a:t>Based on assumption that upper stage could be used</a:t>
            </a:r>
          </a:p>
          <a:p>
            <a:r>
              <a:rPr lang="en-US" sz="2000" dirty="0"/>
              <a:t>Design essentially completed in early 2021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005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11510"/>
            <a:ext cx="2348880" cy="1080120"/>
          </a:xfrm>
        </p:spPr>
        <p:txBody>
          <a:bodyPr/>
          <a:lstStyle/>
          <a:p>
            <a:pPr marL="204783" indent="-204783">
              <a:buFont typeface="Arial" pitchFamily="34" charset="0"/>
              <a:buChar char="•"/>
            </a:pPr>
            <a:r>
              <a:rPr lang="en-US" sz="2000" dirty="0"/>
              <a:t>New QST preference is to avoid upper stage, and to keep laser system outside torus hall for easier maintenance</a:t>
            </a:r>
          </a:p>
          <a:p>
            <a:pPr marL="204783" indent="-204783">
              <a:buFont typeface="Arial" pitchFamily="34" charset="0"/>
              <a:buChar char="•"/>
            </a:pPr>
            <a:r>
              <a:rPr lang="en-US" sz="2000" dirty="0"/>
              <a:t>Data acquisition in basement: reduced radiation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360040"/>
          </a:xfrm>
        </p:spPr>
        <p:txBody>
          <a:bodyPr/>
          <a:lstStyle/>
          <a:p>
            <a:r>
              <a:rPr lang="en-US" sz="2800" dirty="0"/>
              <a:t>2021: updated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5EAC67-E585-4880-8016-04455C0E73D6}"/>
              </a:ext>
            </a:extLst>
          </p:cNvPr>
          <p:cNvGrpSpPr/>
          <p:nvPr/>
        </p:nvGrpSpPr>
        <p:grpSpPr>
          <a:xfrm>
            <a:off x="2520949" y="699542"/>
            <a:ext cx="4158677" cy="4029521"/>
            <a:chOff x="332656" y="843558"/>
            <a:chExt cx="4158677" cy="402952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D79A5ECA-B391-4EAA-A803-938E2E7E2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742" t="4060" r="15791" b="51839"/>
            <a:stretch/>
          </p:blipFill>
          <p:spPr>
            <a:xfrm rot="16200000">
              <a:off x="1517274" y="266950"/>
              <a:ext cx="1060336" cy="2213552"/>
            </a:xfrm>
            <a:prstGeom prst="rect">
              <a:avLst/>
            </a:prstGeom>
          </p:spPr>
        </p:pic>
        <p:pic>
          <p:nvPicPr>
            <p:cNvPr id="7" name="図 38">
              <a:extLst>
                <a:ext uri="{FF2B5EF4-FFF2-40B4-BE49-F238E27FC236}">
                  <a16:creationId xmlns:a16="http://schemas.microsoft.com/office/drawing/2014/main" id="{70906E6D-12E5-4600-B292-5852FBEE2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915" y="1723209"/>
              <a:ext cx="4130418" cy="3149870"/>
            </a:xfrm>
            <a:prstGeom prst="rect">
              <a:avLst/>
            </a:prstGeom>
          </p:spPr>
        </p:pic>
        <p:cxnSp>
          <p:nvCxnSpPr>
            <p:cNvPr id="8" name="直線コネクタ 17">
              <a:extLst>
                <a:ext uri="{FF2B5EF4-FFF2-40B4-BE49-F238E27FC236}">
                  <a16:creationId xmlns:a16="http://schemas.microsoft.com/office/drawing/2014/main" id="{7EBF87D9-23B6-4AB6-A486-623F9F1FBD46}"/>
                </a:ext>
              </a:extLst>
            </p:cNvPr>
            <p:cNvCxnSpPr/>
            <p:nvPr/>
          </p:nvCxnSpPr>
          <p:spPr>
            <a:xfrm>
              <a:off x="332656" y="1702318"/>
              <a:ext cx="0" cy="2883967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19">
              <a:extLst>
                <a:ext uri="{FF2B5EF4-FFF2-40B4-BE49-F238E27FC236}">
                  <a16:creationId xmlns:a16="http://schemas.microsoft.com/office/drawing/2014/main" id="{1FBFDDB6-0E90-4983-AC85-4F181C521FB0}"/>
                </a:ext>
              </a:extLst>
            </p:cNvPr>
            <p:cNvCxnSpPr>
              <a:cxnSpLocks/>
            </p:cNvCxnSpPr>
            <p:nvPr/>
          </p:nvCxnSpPr>
          <p:spPr>
            <a:xfrm>
              <a:off x="348324" y="1712763"/>
              <a:ext cx="4143009" cy="26439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矢印コネクタ 26">
              <a:extLst>
                <a:ext uri="{FF2B5EF4-FFF2-40B4-BE49-F238E27FC236}">
                  <a16:creationId xmlns:a16="http://schemas.microsoft.com/office/drawing/2014/main" id="{2AA809DE-B11B-48D0-85AF-E5066A601EFE}"/>
                </a:ext>
              </a:extLst>
            </p:cNvPr>
            <p:cNvCxnSpPr>
              <a:cxnSpLocks/>
            </p:cNvCxnSpPr>
            <p:nvPr/>
          </p:nvCxnSpPr>
          <p:spPr>
            <a:xfrm>
              <a:off x="1018027" y="1052952"/>
              <a:ext cx="0" cy="7416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直線矢印コネクタ 29">
              <a:extLst>
                <a:ext uri="{FF2B5EF4-FFF2-40B4-BE49-F238E27FC236}">
                  <a16:creationId xmlns:a16="http://schemas.microsoft.com/office/drawing/2014/main" id="{712A562E-EC5A-4D9F-AA58-91D77BBC9F08}"/>
                </a:ext>
              </a:extLst>
            </p:cNvPr>
            <p:cNvCxnSpPr/>
            <p:nvPr/>
          </p:nvCxnSpPr>
          <p:spPr>
            <a:xfrm flipH="1">
              <a:off x="1018027" y="1052952"/>
              <a:ext cx="2559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テキスト ボックス 30">
              <a:extLst>
                <a:ext uri="{FF2B5EF4-FFF2-40B4-BE49-F238E27FC236}">
                  <a16:creationId xmlns:a16="http://schemas.microsoft.com/office/drawing/2014/main" id="{177881FD-9918-42F9-9965-8C4A506CD086}"/>
                </a:ext>
              </a:extLst>
            </p:cNvPr>
            <p:cNvSpPr txBox="1"/>
            <p:nvPr/>
          </p:nvSpPr>
          <p:spPr>
            <a:xfrm>
              <a:off x="1291770" y="985368"/>
              <a:ext cx="520145" cy="1566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GB" altLang="ja-JP" sz="1200" dirty="0"/>
                <a:t>CO2 laser</a:t>
              </a:r>
              <a:endParaRPr kumimoji="1" lang="ja-JP" altLang="en-US" sz="1200" dirty="0"/>
            </a:p>
          </p:txBody>
        </p:sp>
        <p:cxnSp>
          <p:nvCxnSpPr>
            <p:cNvPr id="16" name="直線矢印コネクタ 32">
              <a:extLst>
                <a:ext uri="{FF2B5EF4-FFF2-40B4-BE49-F238E27FC236}">
                  <a16:creationId xmlns:a16="http://schemas.microsoft.com/office/drawing/2014/main" id="{BD86EEF9-9618-4723-9701-37D2A019DEA5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99" y="1794612"/>
              <a:ext cx="211315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直線矢印コネクタ 35">
              <a:extLst>
                <a:ext uri="{FF2B5EF4-FFF2-40B4-BE49-F238E27FC236}">
                  <a16:creationId xmlns:a16="http://schemas.microsoft.com/office/drawing/2014/main" id="{1377419A-D20A-48AB-A85D-FD1A689E1A07}"/>
                </a:ext>
              </a:extLst>
            </p:cNvPr>
            <p:cNvCxnSpPr/>
            <p:nvPr/>
          </p:nvCxnSpPr>
          <p:spPr>
            <a:xfrm>
              <a:off x="3096765" y="1794612"/>
              <a:ext cx="0" cy="19220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直線矢印コネクタ 42">
              <a:extLst>
                <a:ext uri="{FF2B5EF4-FFF2-40B4-BE49-F238E27FC236}">
                  <a16:creationId xmlns:a16="http://schemas.microsoft.com/office/drawing/2014/main" id="{642E5942-C405-43B9-B9EE-663EEC2C9DE4}"/>
                </a:ext>
              </a:extLst>
            </p:cNvPr>
            <p:cNvCxnSpPr/>
            <p:nvPr/>
          </p:nvCxnSpPr>
          <p:spPr>
            <a:xfrm flipH="1">
              <a:off x="1623887" y="3680101"/>
              <a:ext cx="1493769" cy="45439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テキスト ボックス 44">
              <a:extLst>
                <a:ext uri="{FF2B5EF4-FFF2-40B4-BE49-F238E27FC236}">
                  <a16:creationId xmlns:a16="http://schemas.microsoft.com/office/drawing/2014/main" id="{60A0C886-77F4-42FB-AF09-B59E263A447C}"/>
                </a:ext>
              </a:extLst>
            </p:cNvPr>
            <p:cNvSpPr txBox="1"/>
            <p:nvPr/>
          </p:nvSpPr>
          <p:spPr>
            <a:xfrm>
              <a:off x="940667" y="1794612"/>
              <a:ext cx="412613" cy="17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C000"/>
                  </a:solidFill>
                </a:rPr>
                <a:t>L1, L2</a:t>
              </a:r>
              <a:endParaRPr kumimoji="1" lang="ja-JP" altLang="en-US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20" name="テキスト ボックス 45">
              <a:extLst>
                <a:ext uri="{FF2B5EF4-FFF2-40B4-BE49-F238E27FC236}">
                  <a16:creationId xmlns:a16="http://schemas.microsoft.com/office/drawing/2014/main" id="{2CFF8236-4B17-49B0-A3B5-6CA335EC24DC}"/>
                </a:ext>
              </a:extLst>
            </p:cNvPr>
            <p:cNvSpPr txBox="1"/>
            <p:nvPr/>
          </p:nvSpPr>
          <p:spPr>
            <a:xfrm>
              <a:off x="3084783" y="1737993"/>
              <a:ext cx="412613" cy="17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C000"/>
                  </a:solidFill>
                </a:rPr>
                <a:t>L5</a:t>
              </a:r>
              <a:endParaRPr kumimoji="1" lang="ja-JP" altLang="en-US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テキスト ボックス 46">
              <a:extLst>
                <a:ext uri="{FF2B5EF4-FFF2-40B4-BE49-F238E27FC236}">
                  <a16:creationId xmlns:a16="http://schemas.microsoft.com/office/drawing/2014/main" id="{3429A09A-4A67-4A90-BDC6-426769448103}"/>
                </a:ext>
              </a:extLst>
            </p:cNvPr>
            <p:cNvSpPr txBox="1"/>
            <p:nvPr/>
          </p:nvSpPr>
          <p:spPr>
            <a:xfrm>
              <a:off x="3109356" y="3645522"/>
              <a:ext cx="412613" cy="17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C000"/>
                  </a:solidFill>
                </a:rPr>
                <a:t>L7</a:t>
              </a:r>
              <a:endParaRPr kumimoji="1" lang="ja-JP" altLang="en-US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テキスト ボックス 47">
              <a:extLst>
                <a:ext uri="{FF2B5EF4-FFF2-40B4-BE49-F238E27FC236}">
                  <a16:creationId xmlns:a16="http://schemas.microsoft.com/office/drawing/2014/main" id="{835EB8DF-EC7F-4EDB-9151-5C00D21452FE}"/>
                </a:ext>
              </a:extLst>
            </p:cNvPr>
            <p:cNvSpPr txBox="1"/>
            <p:nvPr/>
          </p:nvSpPr>
          <p:spPr>
            <a:xfrm>
              <a:off x="3130246" y="3034826"/>
              <a:ext cx="412613" cy="17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C000"/>
                  </a:solidFill>
                </a:rPr>
                <a:t>L6</a:t>
              </a:r>
              <a:endParaRPr kumimoji="1" lang="ja-JP" altLang="en-US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23" name="テキスト ボックス 48">
              <a:extLst>
                <a:ext uri="{FF2B5EF4-FFF2-40B4-BE49-F238E27FC236}">
                  <a16:creationId xmlns:a16="http://schemas.microsoft.com/office/drawing/2014/main" id="{248F23B7-0AE8-438B-B4E0-AD84ADB5549C}"/>
                </a:ext>
              </a:extLst>
            </p:cNvPr>
            <p:cNvSpPr txBox="1"/>
            <p:nvPr/>
          </p:nvSpPr>
          <p:spPr>
            <a:xfrm>
              <a:off x="2897826" y="3521677"/>
              <a:ext cx="412613" cy="17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C000"/>
                  </a:solidFill>
                </a:rPr>
                <a:t>P1</a:t>
              </a:r>
              <a:endParaRPr kumimoji="1" lang="ja-JP" altLang="en-US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24" name="テキスト ボックス 49">
              <a:extLst>
                <a:ext uri="{FF2B5EF4-FFF2-40B4-BE49-F238E27FC236}">
                  <a16:creationId xmlns:a16="http://schemas.microsoft.com/office/drawing/2014/main" id="{98784E4C-B0B1-49A9-B87B-0180FECFDBA6}"/>
                </a:ext>
              </a:extLst>
            </p:cNvPr>
            <p:cNvSpPr txBox="1"/>
            <p:nvPr/>
          </p:nvSpPr>
          <p:spPr>
            <a:xfrm>
              <a:off x="1530127" y="3907300"/>
              <a:ext cx="412613" cy="17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C000"/>
                  </a:solidFill>
                </a:rPr>
                <a:t>P8</a:t>
              </a:r>
              <a:endParaRPr kumimoji="1" lang="ja-JP" altLang="en-US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25" name="テキスト ボックス 52">
              <a:extLst>
                <a:ext uri="{FF2B5EF4-FFF2-40B4-BE49-F238E27FC236}">
                  <a16:creationId xmlns:a16="http://schemas.microsoft.com/office/drawing/2014/main" id="{70399748-0341-481A-B916-EE2723455308}"/>
                </a:ext>
              </a:extLst>
            </p:cNvPr>
            <p:cNvSpPr txBox="1"/>
            <p:nvPr/>
          </p:nvSpPr>
          <p:spPr>
            <a:xfrm>
              <a:off x="1648465" y="4134498"/>
              <a:ext cx="412613" cy="17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C000"/>
                  </a:solidFill>
                </a:rPr>
                <a:t>L8,</a:t>
              </a:r>
              <a:endParaRPr kumimoji="1" lang="ja-JP" altLang="en-US" sz="14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79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360040"/>
          </a:xfrm>
        </p:spPr>
        <p:txBody>
          <a:bodyPr/>
          <a:lstStyle/>
          <a:p>
            <a:r>
              <a:rPr lang="en-US" sz="2800" dirty="0"/>
              <a:t>Optical-path design underway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9EF1B3-0AA5-4991-9D16-09F7AF5BF65A}"/>
              </a:ext>
            </a:extLst>
          </p:cNvPr>
          <p:cNvGrpSpPr/>
          <p:nvPr/>
        </p:nvGrpSpPr>
        <p:grpSpPr>
          <a:xfrm>
            <a:off x="549275" y="671195"/>
            <a:ext cx="5759450" cy="3801110"/>
            <a:chOff x="0" y="0"/>
            <a:chExt cx="5759450" cy="380111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117877C-AE34-4B7E-A938-905B7F618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4" r="6870"/>
            <a:stretch/>
          </p:blipFill>
          <p:spPr bwMode="auto">
            <a:xfrm>
              <a:off x="0" y="0"/>
              <a:ext cx="5759450" cy="38011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24B0DD5B-F8CB-4256-AF95-1FF7F55B740C}"/>
                </a:ext>
              </a:extLst>
            </p:cNvPr>
            <p:cNvSpPr txBox="1"/>
            <p:nvPr/>
          </p:nvSpPr>
          <p:spPr>
            <a:xfrm>
              <a:off x="138677" y="1183086"/>
              <a:ext cx="635000" cy="4387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Existing tubes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6">
              <a:extLst>
                <a:ext uri="{FF2B5EF4-FFF2-40B4-BE49-F238E27FC236}">
                  <a16:creationId xmlns:a16="http://schemas.microsoft.com/office/drawing/2014/main" id="{AEB3E8B7-A1BE-4309-91E5-7D47D4FAF894}"/>
                </a:ext>
              </a:extLst>
            </p:cNvPr>
            <p:cNvSpPr txBox="1"/>
            <p:nvPr/>
          </p:nvSpPr>
          <p:spPr>
            <a:xfrm>
              <a:off x="26002" y="26002"/>
              <a:ext cx="1035050" cy="4387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Existing mirror supports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id="{E78F92AE-D22F-4208-B350-626586A5AE68}"/>
                </a:ext>
              </a:extLst>
            </p:cNvPr>
            <p:cNvSpPr txBox="1"/>
            <p:nvPr/>
          </p:nvSpPr>
          <p:spPr>
            <a:xfrm>
              <a:off x="4957695" y="99674"/>
              <a:ext cx="702310" cy="4387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Service platform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4870718-3E86-448F-9785-39B23C221FF7}"/>
                </a:ext>
              </a:extLst>
            </p:cNvPr>
            <p:cNvCxnSpPr>
              <a:stCxn id="30" idx="3"/>
            </p:cNvCxnSpPr>
            <p:nvPr/>
          </p:nvCxnSpPr>
          <p:spPr>
            <a:xfrm>
              <a:off x="773677" y="1402479"/>
              <a:ext cx="585042" cy="161276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A3BE349-5D41-4C62-B551-3976D1A6CA16}"/>
                </a:ext>
              </a:extLst>
            </p:cNvPr>
            <p:cNvCxnSpPr>
              <a:stCxn id="31" idx="3"/>
            </p:cNvCxnSpPr>
            <p:nvPr/>
          </p:nvCxnSpPr>
          <p:spPr>
            <a:xfrm>
              <a:off x="1061052" y="245395"/>
              <a:ext cx="260711" cy="278976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A37D8B4-B3C7-4188-81F2-EB7C24DED7F8}"/>
                </a:ext>
              </a:extLst>
            </p:cNvPr>
            <p:cNvCxnSpPr>
              <a:stCxn id="32" idx="1"/>
            </p:cNvCxnSpPr>
            <p:nvPr/>
          </p:nvCxnSpPr>
          <p:spPr>
            <a:xfrm flipH="1">
              <a:off x="3955720" y="319067"/>
              <a:ext cx="1001975" cy="93297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17">
              <a:extLst>
                <a:ext uri="{FF2B5EF4-FFF2-40B4-BE49-F238E27FC236}">
                  <a16:creationId xmlns:a16="http://schemas.microsoft.com/office/drawing/2014/main" id="{4D705A3A-207A-4EAA-97B4-C16C770863A8}"/>
                </a:ext>
              </a:extLst>
            </p:cNvPr>
            <p:cNvSpPr txBox="1"/>
            <p:nvPr/>
          </p:nvSpPr>
          <p:spPr>
            <a:xfrm>
              <a:off x="1547113" y="2977217"/>
              <a:ext cx="320690" cy="2641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L1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0">
              <a:extLst>
                <a:ext uri="{FF2B5EF4-FFF2-40B4-BE49-F238E27FC236}">
                  <a16:creationId xmlns:a16="http://schemas.microsoft.com/office/drawing/2014/main" id="{B57661D9-A8B4-4A27-B827-F86B883D6763}"/>
                </a:ext>
              </a:extLst>
            </p:cNvPr>
            <p:cNvSpPr txBox="1"/>
            <p:nvPr/>
          </p:nvSpPr>
          <p:spPr>
            <a:xfrm>
              <a:off x="1577448" y="853729"/>
              <a:ext cx="320690" cy="2641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L2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1">
              <a:extLst>
                <a:ext uri="{FF2B5EF4-FFF2-40B4-BE49-F238E27FC236}">
                  <a16:creationId xmlns:a16="http://schemas.microsoft.com/office/drawing/2014/main" id="{5A8A4F65-F93C-469F-83A3-5944D0234FAF}"/>
                </a:ext>
              </a:extLst>
            </p:cNvPr>
            <p:cNvSpPr txBox="1"/>
            <p:nvPr/>
          </p:nvSpPr>
          <p:spPr>
            <a:xfrm>
              <a:off x="3804944" y="511370"/>
              <a:ext cx="320690" cy="2641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L3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75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360040"/>
          </a:xfrm>
        </p:spPr>
        <p:txBody>
          <a:bodyPr/>
          <a:lstStyle/>
          <a:p>
            <a:r>
              <a:rPr lang="en-US" sz="2800" dirty="0"/>
              <a:t>Optical-path design underway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A97BC2-3662-440C-971A-91B3142B5AC4}"/>
              </a:ext>
            </a:extLst>
          </p:cNvPr>
          <p:cNvGrpSpPr/>
          <p:nvPr/>
        </p:nvGrpSpPr>
        <p:grpSpPr>
          <a:xfrm>
            <a:off x="707831" y="513139"/>
            <a:ext cx="5442337" cy="4434875"/>
            <a:chOff x="707831" y="513139"/>
            <a:chExt cx="5442337" cy="44348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2EA5219-7695-4EFC-A986-B8CC7F6B3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0" r="13428" b="2462"/>
            <a:stretch/>
          </p:blipFill>
          <p:spPr bwMode="auto">
            <a:xfrm>
              <a:off x="707831" y="513139"/>
              <a:ext cx="5442337" cy="44348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 Box 55">
              <a:extLst>
                <a:ext uri="{FF2B5EF4-FFF2-40B4-BE49-F238E27FC236}">
                  <a16:creationId xmlns:a16="http://schemas.microsoft.com/office/drawing/2014/main" id="{35418D9A-BD9E-4A5B-88F4-A4F3EA069EC0}"/>
                </a:ext>
              </a:extLst>
            </p:cNvPr>
            <p:cNvSpPr txBox="1"/>
            <p:nvPr/>
          </p:nvSpPr>
          <p:spPr>
            <a:xfrm>
              <a:off x="1835589" y="591690"/>
              <a:ext cx="307454" cy="25432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L3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56">
              <a:extLst>
                <a:ext uri="{FF2B5EF4-FFF2-40B4-BE49-F238E27FC236}">
                  <a16:creationId xmlns:a16="http://schemas.microsoft.com/office/drawing/2014/main" id="{66D420CD-A134-4305-8C14-E1E7E06E95BA}"/>
                </a:ext>
              </a:extLst>
            </p:cNvPr>
            <p:cNvSpPr txBox="1"/>
            <p:nvPr/>
          </p:nvSpPr>
          <p:spPr>
            <a:xfrm>
              <a:off x="4214542" y="3991797"/>
              <a:ext cx="307454" cy="25432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L6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57">
              <a:extLst>
                <a:ext uri="{FF2B5EF4-FFF2-40B4-BE49-F238E27FC236}">
                  <a16:creationId xmlns:a16="http://schemas.microsoft.com/office/drawing/2014/main" id="{76360A04-4B52-4B6F-8D57-6CAB70986081}"/>
                </a:ext>
              </a:extLst>
            </p:cNvPr>
            <p:cNvSpPr txBox="1"/>
            <p:nvPr/>
          </p:nvSpPr>
          <p:spPr>
            <a:xfrm>
              <a:off x="769549" y="563636"/>
              <a:ext cx="662441" cy="41462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Service platform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58">
              <a:extLst>
                <a:ext uri="{FF2B5EF4-FFF2-40B4-BE49-F238E27FC236}">
                  <a16:creationId xmlns:a16="http://schemas.microsoft.com/office/drawing/2014/main" id="{1E3BAA67-9292-45EA-8515-57B7A48FD000}"/>
                </a:ext>
              </a:extLst>
            </p:cNvPr>
            <p:cNvSpPr txBox="1"/>
            <p:nvPr/>
          </p:nvSpPr>
          <p:spPr>
            <a:xfrm>
              <a:off x="2183455" y="3963743"/>
              <a:ext cx="482430" cy="41462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NBI stand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9">
              <a:extLst>
                <a:ext uri="{FF2B5EF4-FFF2-40B4-BE49-F238E27FC236}">
                  <a16:creationId xmlns:a16="http://schemas.microsoft.com/office/drawing/2014/main" id="{74B01F53-840A-4B21-A87B-7681A28B5226}"/>
                </a:ext>
              </a:extLst>
            </p:cNvPr>
            <p:cNvSpPr txBox="1"/>
            <p:nvPr/>
          </p:nvSpPr>
          <p:spPr>
            <a:xfrm>
              <a:off x="3631025" y="1236925"/>
              <a:ext cx="900402" cy="41462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Pass close to the beams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60">
              <a:extLst>
                <a:ext uri="{FF2B5EF4-FFF2-40B4-BE49-F238E27FC236}">
                  <a16:creationId xmlns:a16="http://schemas.microsoft.com/office/drawing/2014/main" id="{9FE8C976-6322-4E02-B49C-EF92DCFFE221}"/>
                </a:ext>
              </a:extLst>
            </p:cNvPr>
            <p:cNvSpPr txBox="1"/>
            <p:nvPr/>
          </p:nvSpPr>
          <p:spPr>
            <a:xfrm>
              <a:off x="4326756" y="2196361"/>
              <a:ext cx="1262484" cy="43088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Pass close to the reserved space</a:t>
              </a:r>
              <a:endParaRPr lang="en-CH" sz="1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50CE50D-821C-44E2-84B9-824BC93BE9F8}"/>
                </a:ext>
              </a:extLst>
            </p:cNvPr>
            <p:cNvCxnSpPr>
              <a:stCxn id="18" idx="3"/>
            </p:cNvCxnSpPr>
            <p:nvPr/>
          </p:nvCxnSpPr>
          <p:spPr>
            <a:xfrm>
              <a:off x="1431990" y="770949"/>
              <a:ext cx="243814" cy="39816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13EC855-C000-48A7-86E9-6CF51504ACF2}"/>
                </a:ext>
              </a:extLst>
            </p:cNvPr>
            <p:cNvCxnSpPr>
              <a:stCxn id="20" idx="1"/>
            </p:cNvCxnSpPr>
            <p:nvPr/>
          </p:nvCxnSpPr>
          <p:spPr>
            <a:xfrm flipH="1">
              <a:off x="2494383" y="1444238"/>
              <a:ext cx="1136642" cy="478472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7268057-77D4-4482-AC42-C6AAFBF91B05}"/>
                </a:ext>
              </a:extLst>
            </p:cNvPr>
            <p:cNvCxnSpPr>
              <a:stCxn id="20" idx="2"/>
            </p:cNvCxnSpPr>
            <p:nvPr/>
          </p:nvCxnSpPr>
          <p:spPr>
            <a:xfrm flipH="1">
              <a:off x="3533538" y="1651550"/>
              <a:ext cx="547687" cy="1769721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EB1BBCB-FC55-4082-834F-4606789ACD75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3117176" y="2411805"/>
              <a:ext cx="1209580" cy="465796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463938A-530B-435A-A9EE-6C2C477CFC4F}"/>
                </a:ext>
              </a:extLst>
            </p:cNvPr>
            <p:cNvCxnSpPr>
              <a:stCxn id="19" idx="3"/>
            </p:cNvCxnSpPr>
            <p:nvPr/>
          </p:nvCxnSpPr>
          <p:spPr>
            <a:xfrm>
              <a:off x="2665885" y="4171057"/>
              <a:ext cx="714613" cy="235436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474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360040"/>
          </a:xfrm>
        </p:spPr>
        <p:txBody>
          <a:bodyPr/>
          <a:lstStyle/>
          <a:p>
            <a:r>
              <a:rPr lang="en-US" sz="2800" dirty="0"/>
              <a:t>Optical-path design underway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2B18C2-300D-497F-98E1-82584565AB87}"/>
              </a:ext>
            </a:extLst>
          </p:cNvPr>
          <p:cNvGrpSpPr/>
          <p:nvPr/>
        </p:nvGrpSpPr>
        <p:grpSpPr>
          <a:xfrm>
            <a:off x="549275" y="647382"/>
            <a:ext cx="5759450" cy="3848735"/>
            <a:chOff x="0" y="0"/>
            <a:chExt cx="5759450" cy="38487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955720-DDF7-4C2B-9671-2CABA0C17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4" r="10053" b="5656"/>
            <a:stretch/>
          </p:blipFill>
          <p:spPr bwMode="auto">
            <a:xfrm>
              <a:off x="0" y="0"/>
              <a:ext cx="5759450" cy="38487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 Box 171">
              <a:extLst>
                <a:ext uri="{FF2B5EF4-FFF2-40B4-BE49-F238E27FC236}">
                  <a16:creationId xmlns:a16="http://schemas.microsoft.com/office/drawing/2014/main" id="{41D5A25F-EAE5-49CF-AD87-F48D8B41114C}"/>
                </a:ext>
              </a:extLst>
            </p:cNvPr>
            <p:cNvSpPr txBox="1"/>
            <p:nvPr/>
          </p:nvSpPr>
          <p:spPr>
            <a:xfrm>
              <a:off x="3727450" y="2463800"/>
              <a:ext cx="400050" cy="26860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L10</a:t>
              </a:r>
              <a:endParaRPr lang="en-CH" sz="110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01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89" y="627534"/>
            <a:ext cx="6858000" cy="3168352"/>
          </a:xfrm>
        </p:spPr>
        <p:txBody>
          <a:bodyPr/>
          <a:lstStyle/>
          <a:p>
            <a:pPr marL="204783" indent="-204783">
              <a:buFont typeface="Arial" pitchFamily="34" charset="0"/>
              <a:buChar char="•"/>
            </a:pPr>
            <a:r>
              <a:rPr lang="en-US" sz="2000"/>
              <a:t>Awaiting QST feedback </a:t>
            </a:r>
            <a:r>
              <a:rPr lang="en-US" sz="2000" dirty="0"/>
              <a:t>on constraints on optical path</a:t>
            </a:r>
          </a:p>
          <a:p>
            <a:pPr marL="204783" indent="-204783">
              <a:buFont typeface="Arial" pitchFamily="34" charset="0"/>
              <a:buChar char="•"/>
            </a:pPr>
            <a:r>
              <a:rPr lang="en-US" sz="2000" dirty="0"/>
              <a:t>Mechanical design to be completed after iteration</a:t>
            </a:r>
          </a:p>
          <a:p>
            <a:pPr marL="204783" indent="-204783">
              <a:buFont typeface="Arial" pitchFamily="34" charset="0"/>
              <a:buChar char="•"/>
            </a:pPr>
            <a:r>
              <a:rPr lang="en-US" sz="2000" dirty="0"/>
              <a:t>Procurements have begun on the NIFS side (LN2 filling station)</a:t>
            </a:r>
          </a:p>
          <a:p>
            <a:pPr marL="204783" indent="-204783">
              <a:buFont typeface="Arial" pitchFamily="34" charset="0"/>
              <a:buChar char="•"/>
            </a:pPr>
            <a:r>
              <a:rPr lang="en-US" sz="2000" dirty="0"/>
              <a:t>Hiring of dedicated staff will be required</a:t>
            </a:r>
          </a:p>
          <a:p>
            <a:pPr marL="429806" lvl="1" indent="-204783">
              <a:buFont typeface="Arial" pitchFamily="34" charset="0"/>
              <a:buChar char="•"/>
            </a:pPr>
            <a:r>
              <a:rPr lang="en-US" sz="1800" dirty="0"/>
              <a:t>a postdoc and a graduate student are envisioned – with first data possible from 2024</a:t>
            </a:r>
          </a:p>
          <a:p>
            <a:pPr marL="429806" lvl="1" indent="-204783">
              <a:buFont typeface="Arial" pitchFamily="34" charset="0"/>
              <a:buChar char="•"/>
            </a:pPr>
            <a:r>
              <a:rPr lang="en-US" sz="1800" dirty="0"/>
              <a:t>construction can be accelerated if needed</a:t>
            </a:r>
            <a:endParaRPr lang="en-US" sz="1775" dirty="0"/>
          </a:p>
          <a:p>
            <a:pPr marL="204783" indent="-204783">
              <a:buFont typeface="Arial" pitchFamily="34" charset="0"/>
              <a:buChar char="•"/>
            </a:pPr>
            <a:r>
              <a:rPr lang="en-US" sz="2000" dirty="0"/>
              <a:t>Budget sharing envisioned between NIFS and Euratom</a:t>
            </a:r>
          </a:p>
          <a:p>
            <a:pPr marL="429806" lvl="1" indent="-204783">
              <a:buFont typeface="Arial" pitchFamily="34" charset="0"/>
              <a:buChar char="•"/>
            </a:pPr>
            <a:r>
              <a:rPr lang="en-US" sz="1775" dirty="0"/>
              <a:t>Complete hardware costs estimated at 500 k€, to be finalized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432048"/>
          </a:xfrm>
        </p:spPr>
        <p:txBody>
          <a:bodyPr/>
          <a:lstStyle/>
          <a:p>
            <a:r>
              <a:rPr lang="en-US" sz="2800" dirty="0"/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334414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6501" y="2427734"/>
            <a:ext cx="6858000" cy="7429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71539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555526"/>
            <a:ext cx="6858000" cy="439248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At every location, measurement selects wave vectors that are perpendicular to the magnetic field (since k</a:t>
            </a:r>
            <a:r>
              <a:rPr lang="en-US" sz="2000" baseline="-25000" dirty="0"/>
              <a:t>par</a:t>
            </a:r>
            <a:r>
              <a:rPr lang="en-US" sz="2000" dirty="0"/>
              <a:t>~0) and to the laser beam (else canceled by integration), i.e. </a:t>
            </a:r>
            <a:br>
              <a:rPr lang="en-US" sz="2000" dirty="0"/>
            </a:br>
            <a:r>
              <a:rPr lang="en-US" sz="2000" b="1" dirty="0">
                <a:solidFill>
                  <a:srgbClr val="FFFF00"/>
                </a:solidFill>
              </a:rPr>
              <a:t>k </a:t>
            </a:r>
            <a:r>
              <a:rPr lang="en-US" sz="2000" b="1" dirty="0">
                <a:solidFill>
                  <a:srgbClr val="FFFF00"/>
                </a:solidFill>
                <a:sym typeface="Symbol" panose="05050102010706020507" pitchFamily="18" charset="2"/>
              </a:rPr>
              <a:t> </a:t>
            </a:r>
            <a:r>
              <a:rPr lang="en-US" sz="2000" b="1" dirty="0">
                <a:solidFill>
                  <a:srgbClr val="FFFF00"/>
                </a:solidFill>
              </a:rPr>
              <a:t>Bxk</a:t>
            </a:r>
            <a:r>
              <a:rPr lang="en-US" sz="2000" b="1" baseline="-25000" dirty="0">
                <a:solidFill>
                  <a:srgbClr val="FFFF00"/>
                </a:solidFill>
              </a:rPr>
              <a:t>0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dirty="0"/>
              <a:t>Selecting the direction of </a:t>
            </a:r>
            <a:r>
              <a:rPr lang="en-US" sz="2000" b="1" dirty="0"/>
              <a:t>k</a:t>
            </a:r>
            <a:r>
              <a:rPr lang="en-US" sz="2000" dirty="0"/>
              <a:t> by spatial filtering, we select a spatial location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JT-60SA, best spatial localization is achieved near the magnetic axis and in the pedestal (on the HFS)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04" y="51470"/>
            <a:ext cx="5688632" cy="432048"/>
          </a:xfrm>
        </p:spPr>
        <p:txBody>
          <a:bodyPr/>
          <a:lstStyle/>
          <a:p>
            <a:r>
              <a:rPr lang="en-US" sz="2800" dirty="0"/>
              <a:t>How is spatial localization achieved?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55D7C-3278-45CC-A337-D70723F5C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68" y="1995686"/>
            <a:ext cx="4968552" cy="218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9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2" y="0"/>
            <a:ext cx="6858000" cy="557213"/>
          </a:xfrm>
        </p:spPr>
        <p:txBody>
          <a:bodyPr/>
          <a:lstStyle/>
          <a:p>
            <a:r>
              <a:rPr lang="en-US" sz="2800" dirty="0"/>
              <a:t>Sensitivity is crucial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7352" y="915566"/>
            <a:ext cx="24080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Depending on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integration length,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densities as low as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10</a:t>
            </a:r>
            <a:r>
              <a:rPr lang="en-US" sz="2000" baseline="30000" dirty="0">
                <a:solidFill>
                  <a:schemeClr val="bg1"/>
                </a:solidFill>
              </a:rPr>
              <a:t>15</a:t>
            </a:r>
            <a:r>
              <a:rPr lang="en-US" sz="2000" dirty="0">
                <a:solidFill>
                  <a:schemeClr val="bg1"/>
                </a:solidFill>
              </a:rPr>
              <a:t> m</a:t>
            </a:r>
            <a:r>
              <a:rPr lang="en-US" sz="2000" baseline="30000" dirty="0">
                <a:solidFill>
                  <a:schemeClr val="bg1"/>
                </a:solidFill>
              </a:rPr>
              <a:t>-3 </a:t>
            </a:r>
            <a:r>
              <a:rPr lang="en-US" sz="2000" dirty="0">
                <a:solidFill>
                  <a:schemeClr val="bg1"/>
                </a:solidFill>
              </a:rPr>
              <a:t> can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be measured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27534"/>
            <a:ext cx="4321707" cy="4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11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" y="0"/>
            <a:ext cx="6858000" cy="557213"/>
          </a:xfrm>
        </p:spPr>
        <p:txBody>
          <a:bodyPr/>
          <a:lstStyle/>
          <a:p>
            <a:r>
              <a:rPr lang="en-US" sz="2800" dirty="0" err="1"/>
              <a:t>Gyrokinetic</a:t>
            </a:r>
            <a:r>
              <a:rPr lang="en-US" sz="2800" dirty="0"/>
              <a:t> modelling (</a:t>
            </a:r>
            <a:r>
              <a:rPr lang="en-US" sz="2800" cap="small" dirty="0"/>
              <a:t>gene</a:t>
            </a:r>
            <a:r>
              <a:rPr lang="en-US" sz="2800" dirty="0"/>
              <a:t>)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204864" y="1131590"/>
            <a:ext cx="4589864" cy="3384376"/>
            <a:chOff x="1169910" y="1580273"/>
            <a:chExt cx="6541160" cy="48231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9910" y="1580273"/>
              <a:ext cx="6541160" cy="482318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88379" y="5341715"/>
              <a:ext cx="759225" cy="481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ITG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6846" y="5341715"/>
              <a:ext cx="882678" cy="481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TEM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9140" y="3940554"/>
              <a:ext cx="2688154" cy="481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 err="1"/>
                <a:t>e.m</a:t>
              </a:r>
              <a:r>
                <a:rPr lang="en-US" sz="1350" dirty="0"/>
                <a:t>. modes coexist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384" y="3720102"/>
            <a:ext cx="16241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ETG appear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minor in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this scenario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27384" y="1059582"/>
            <a:ext cx="2249488" cy="236649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Linear analysis shows importance of retaining full physics, including impurities, collisions, </a:t>
            </a:r>
            <a:r>
              <a:rPr lang="en-GB" sz="2000" dirty="0" err="1"/>
              <a:t>e.m</a:t>
            </a:r>
            <a:r>
              <a:rPr lang="en-GB" sz="2000" dirty="0"/>
              <a:t>. effects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20F1CE-03C8-472D-B6D5-111F115F3861}"/>
              </a:ext>
            </a:extLst>
          </p:cNvPr>
          <p:cNvSpPr txBox="1"/>
          <p:nvPr/>
        </p:nvSpPr>
        <p:spPr>
          <a:xfrm>
            <a:off x="3933056" y="4643293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A. </a:t>
            </a:r>
            <a:r>
              <a:rPr lang="en-US" sz="1200" dirty="0" err="1">
                <a:solidFill>
                  <a:schemeClr val="bg1"/>
                </a:solidFill>
              </a:rPr>
              <a:t>Iantchenko</a:t>
            </a:r>
            <a:r>
              <a:rPr lang="en-US" sz="1200" dirty="0">
                <a:solidFill>
                  <a:schemeClr val="bg1"/>
                </a:solidFill>
              </a:rPr>
              <a:t> et al, paper in preparation</a:t>
            </a:r>
            <a:endParaRPr lang="en-CH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7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-3544" y="483518"/>
            <a:ext cx="6858000" cy="370197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Will provide localized density fluctuation measurements across the minor radius and in all plasma regimes</a:t>
            </a:r>
          </a:p>
          <a:p>
            <a:pPr lvl="1">
              <a:lnSpc>
                <a:spcPct val="110000"/>
              </a:lnSpc>
            </a:pPr>
            <a:r>
              <a:rPr lang="en-US" sz="1700" dirty="0" err="1">
                <a:latin typeface="Symbol" panose="05050102010706020507" pitchFamily="18" charset="2"/>
              </a:rPr>
              <a:t>d</a:t>
            </a:r>
            <a:r>
              <a:rPr lang="en-US" sz="1700" dirty="0" err="1"/>
              <a:t>n</a:t>
            </a:r>
            <a:r>
              <a:rPr lang="en-US" sz="1700" dirty="0"/>
              <a:t>/n~10</a:t>
            </a:r>
            <a:r>
              <a:rPr lang="en-US" sz="1700" baseline="30000" dirty="0"/>
              <a:t>-5</a:t>
            </a:r>
            <a:r>
              <a:rPr lang="en-US" sz="1700" baseline="-25000" dirty="0"/>
              <a:t>, </a:t>
            </a:r>
            <a:r>
              <a:rPr lang="en-US" sz="1700" dirty="0"/>
              <a:t>0.06&lt;</a:t>
            </a:r>
            <a:r>
              <a:rPr lang="en-US" sz="1700" dirty="0" err="1"/>
              <a:t>k</a:t>
            </a:r>
            <a:r>
              <a:rPr lang="en-US" sz="1700" dirty="0" err="1">
                <a:latin typeface="Symbol" panose="05050102010706020507" pitchFamily="18" charset="2"/>
              </a:rPr>
              <a:t>r</a:t>
            </a:r>
            <a:r>
              <a:rPr lang="en-US" sz="1700" baseline="-25000" dirty="0" err="1"/>
              <a:t>i</a:t>
            </a:r>
            <a:r>
              <a:rPr lang="en-US" sz="1700" dirty="0"/>
              <a:t>&lt;12 (ITG/TEM/ETG)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high spatial resolution in the center and at the edge (very favorable configuration on JT-60SA)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First real opportunity to study turbulence and turbulent transport, </a:t>
            </a:r>
            <a:r>
              <a:rPr lang="en-US" sz="2000" b="1" dirty="0"/>
              <a:t>and validate models</a:t>
            </a:r>
            <a:r>
              <a:rPr lang="en-US" sz="2000" dirty="0"/>
              <a:t>, in a reactor-grade device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Gyrokinetic modelling support proposed in parallel, with comparisons mediated by a synthetic diagnostic (cf. A. </a:t>
            </a:r>
            <a:r>
              <a:rPr lang="en-US" sz="2000" dirty="0" err="1"/>
              <a:t>Iantchenko’s</a:t>
            </a:r>
            <a:r>
              <a:rPr lang="en-US" sz="2000" dirty="0"/>
              <a:t> presentation)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Europe/NIFS collaboration, with NIFS funding already secured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0" y="5127"/>
            <a:ext cx="5976664" cy="557213"/>
          </a:xfrm>
        </p:spPr>
        <p:txBody>
          <a:bodyPr/>
          <a:lstStyle/>
          <a:p>
            <a:r>
              <a:rPr lang="en-US" sz="2800" dirty="0"/>
              <a:t>Phase-contrast imaging on JT-60SA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E19E8-F752-4597-8284-EB527D58548A}"/>
              </a:ext>
            </a:extLst>
          </p:cNvPr>
          <p:cNvSpPr txBox="1"/>
          <p:nvPr/>
        </p:nvSpPr>
        <p:spPr>
          <a:xfrm>
            <a:off x="1772816" y="4545536"/>
            <a:ext cx="5085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S. Coda et al, </a:t>
            </a:r>
            <a:r>
              <a:rPr lang="en-US" sz="1200" dirty="0" err="1">
                <a:solidFill>
                  <a:schemeClr val="bg1"/>
                </a:solidFill>
              </a:rPr>
              <a:t>Nucl</a:t>
            </a:r>
            <a:r>
              <a:rPr lang="en-US" sz="1200" dirty="0">
                <a:solidFill>
                  <a:schemeClr val="bg1"/>
                </a:solidFill>
              </a:rPr>
              <a:t>. Fusion </a:t>
            </a:r>
            <a:r>
              <a:rPr lang="en-US" sz="1200" b="1" dirty="0">
                <a:solidFill>
                  <a:schemeClr val="bg1"/>
                </a:solidFill>
              </a:rPr>
              <a:t>61</a:t>
            </a:r>
            <a:r>
              <a:rPr lang="en-US" sz="1200" dirty="0">
                <a:solidFill>
                  <a:schemeClr val="bg1"/>
                </a:solidFill>
              </a:rPr>
              <a:t>, 106022 (2021), DOI:10.1088/1741-4326/ac2081</a:t>
            </a:r>
            <a:endParaRPr lang="en-CH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02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72427"/>
            <a:ext cx="6858000" cy="41514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Synthetic diagnostic for direct comparison with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485332"/>
          </a:xfrm>
        </p:spPr>
        <p:txBody>
          <a:bodyPr/>
          <a:lstStyle/>
          <a:p>
            <a:r>
              <a:rPr lang="en-US" sz="2800" dirty="0" err="1"/>
              <a:t>Gyrokinetic</a:t>
            </a:r>
            <a:r>
              <a:rPr lang="en-US" sz="2800" dirty="0"/>
              <a:t> modelling (</a:t>
            </a:r>
            <a:r>
              <a:rPr lang="en-US" sz="2800" cap="small" dirty="0"/>
              <a:t>gene</a:t>
            </a:r>
            <a:r>
              <a:rPr lang="en-US" sz="28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60" y="963708"/>
            <a:ext cx="6120680" cy="3912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6804" y="2938289"/>
            <a:ext cx="55496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/>
              <a:t>LFS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2980" y="2937438"/>
            <a:ext cx="588623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/>
              <a:t>HFS</a:t>
            </a:r>
          </a:p>
        </p:txBody>
      </p:sp>
    </p:spTree>
    <p:extLst>
      <p:ext uri="{BB962C8B-B14F-4D97-AF65-F5344CB8AC3E}">
        <p14:creationId xmlns:p14="http://schemas.microsoft.com/office/powerpoint/2010/main" val="365166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0" y="4989910"/>
            <a:ext cx="6858000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35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1538" y="0"/>
            <a:ext cx="65864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Historical highlights of PCI applications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538" y="573528"/>
            <a:ext cx="210195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8862" y="627534"/>
            <a:ext cx="1291082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120" y="627534"/>
            <a:ext cx="2042257" cy="270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92796" y="627534"/>
            <a:ext cx="5790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DIII-D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0898" y="551315"/>
            <a:ext cx="660758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350" dirty="0"/>
              <a:t>C-Mod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4965" y="627534"/>
            <a:ext cx="4700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LHD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0D0CAD-057A-4443-8C1E-09871C4207BD}"/>
              </a:ext>
            </a:extLst>
          </p:cNvPr>
          <p:cNvGrpSpPr/>
          <p:nvPr/>
        </p:nvGrpSpPr>
        <p:grpSpPr>
          <a:xfrm>
            <a:off x="692696" y="3469140"/>
            <a:ext cx="2774696" cy="1475669"/>
            <a:chOff x="790073" y="3469140"/>
            <a:chExt cx="2774696" cy="1475669"/>
          </a:xfrm>
        </p:grpSpPr>
        <p:pic>
          <p:nvPicPr>
            <p:cNvPr id="9" name="Picture 4" descr="bbb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1439586" y="2819627"/>
              <a:ext cx="1475669" cy="277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107913" y="3509324"/>
              <a:ext cx="4568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dirty="0"/>
                <a:t>TCV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804EE69-4045-47D1-A913-205B6A940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5024" y="3471520"/>
            <a:ext cx="3129220" cy="152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D2F5B0-EBB6-40EF-AC91-6DC783D2CE6E}"/>
              </a:ext>
            </a:extLst>
          </p:cNvPr>
          <p:cNvSpPr txBox="1"/>
          <p:nvPr/>
        </p:nvSpPr>
        <p:spPr>
          <a:xfrm>
            <a:off x="5790271" y="4378041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W7-X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57250"/>
            <a:ext cx="6723366" cy="2794620"/>
          </a:xfrm>
        </p:spPr>
        <p:txBody>
          <a:bodyPr/>
          <a:lstStyle/>
          <a:p>
            <a:r>
              <a:rPr lang="en-GB" sz="1800" dirty="0"/>
              <a:t>TCA: </a:t>
            </a:r>
            <a:r>
              <a:rPr lang="en-GB" sz="1800" dirty="0" err="1"/>
              <a:t>Alfv</a:t>
            </a:r>
            <a:r>
              <a:rPr lang="en-GB" sz="1800" dirty="0" err="1">
                <a:latin typeface="Swiss 721 SWA"/>
                <a:cs typeface="Times New Roman"/>
              </a:rPr>
              <a:t>é</a:t>
            </a:r>
            <a:r>
              <a:rPr lang="en-GB" sz="1800" dirty="0" err="1"/>
              <a:t>n</a:t>
            </a:r>
            <a:r>
              <a:rPr lang="en-GB" sz="1800" dirty="0"/>
              <a:t> waves, drift waves</a:t>
            </a:r>
          </a:p>
          <a:p>
            <a:r>
              <a:rPr lang="en-GB" sz="1800" dirty="0"/>
              <a:t>DIII-D: first detection of </a:t>
            </a:r>
            <a:r>
              <a:rPr lang="en-GB" sz="1800" dirty="0" err="1"/>
              <a:t>zonal</a:t>
            </a:r>
            <a:r>
              <a:rPr lang="en-GB" sz="1800" dirty="0"/>
              <a:t> flows; turbulence suppression at L-H transition; ELM dynamics</a:t>
            </a:r>
          </a:p>
          <a:p>
            <a:r>
              <a:rPr lang="en-GB" sz="1800" dirty="0" err="1"/>
              <a:t>Alcator</a:t>
            </a:r>
            <a:r>
              <a:rPr lang="en-GB" sz="1800" dirty="0"/>
              <a:t> C-Mod: EDA quasi-coherent mode, ICRF waves</a:t>
            </a:r>
          </a:p>
          <a:p>
            <a:r>
              <a:rPr lang="en-GB" sz="1800" dirty="0"/>
              <a:t>LHD: 2D imaging of turbulence, correlation with electric-field shear, comparisons with synthetic diagnostics</a:t>
            </a:r>
          </a:p>
          <a:p>
            <a:r>
              <a:rPr lang="en-GB" sz="1800" dirty="0"/>
              <a:t>TCV: first tangential system, effect of shape on turbulence, GAM characterization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0" y="4989910"/>
            <a:ext cx="6858000" cy="1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35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0648" y="4763"/>
            <a:ext cx="659735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Historical highlights of PCI applications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-3544" y="597964"/>
            <a:ext cx="6858000" cy="43500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Collaborative, initially volunteer effort from K. Tanaka (NIFS) and </a:t>
            </a:r>
            <a:br>
              <a:rPr lang="en-US" sz="1800" dirty="0"/>
            </a:br>
            <a:r>
              <a:rPr lang="en-US" sz="1800" dirty="0"/>
              <a:t>S. Coda (EPFL-SPC), starting in 2014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Feasibility study funded by </a:t>
            </a:r>
            <a:r>
              <a:rPr lang="en-US" sz="1800" dirty="0" err="1"/>
              <a:t>EUROfusion</a:t>
            </a:r>
            <a:r>
              <a:rPr lang="en-US" sz="1800" dirty="0"/>
              <a:t> (WPSA) delivered in 2019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Near-final design by end of 2020</a:t>
            </a:r>
            <a:endParaRPr lang="en-US" sz="157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44" y="5127"/>
            <a:ext cx="6858000" cy="557213"/>
          </a:xfrm>
        </p:spPr>
        <p:txBody>
          <a:bodyPr/>
          <a:lstStyle/>
          <a:p>
            <a:r>
              <a:rPr lang="en-US" sz="2800" dirty="0"/>
              <a:t>Timeline of TPCI for JT-60SA</a:t>
            </a:r>
          </a:p>
        </p:txBody>
      </p:sp>
    </p:spTree>
    <p:extLst>
      <p:ext uri="{BB962C8B-B14F-4D97-AF65-F5344CB8AC3E}">
        <p14:creationId xmlns:p14="http://schemas.microsoft.com/office/powerpoint/2010/main" val="190167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16632" y="1625309"/>
            <a:ext cx="1931563" cy="2540447"/>
            <a:chOff x="433510" y="2140930"/>
            <a:chExt cx="1539524" cy="2024826"/>
          </a:xfrm>
        </p:grpSpPr>
        <p:pic>
          <p:nvPicPr>
            <p:cNvPr id="8" name="コンテンツ プレースホルダー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3510" y="2140930"/>
              <a:ext cx="1539524" cy="2024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Oval 43"/>
            <p:cNvSpPr/>
            <p:nvPr/>
          </p:nvSpPr>
          <p:spPr bwMode="auto">
            <a:xfrm>
              <a:off x="1149629" y="2442219"/>
              <a:ext cx="433632" cy="39956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Swiss 721 SWA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D90F62-6942-4B59-AA6C-AC3E495023E9}"/>
              </a:ext>
            </a:extLst>
          </p:cNvPr>
          <p:cNvGrpSpPr/>
          <p:nvPr/>
        </p:nvGrpSpPr>
        <p:grpSpPr>
          <a:xfrm>
            <a:off x="4509967" y="1491630"/>
            <a:ext cx="2375417" cy="2771430"/>
            <a:chOff x="4509967" y="1491630"/>
            <a:chExt cx="2375417" cy="2771430"/>
          </a:xfrm>
        </p:grpSpPr>
        <p:pic>
          <p:nvPicPr>
            <p:cNvPr id="24" name="コンテンツ プレースホルダー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09967" y="1491630"/>
              <a:ext cx="2375417" cy="277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Oval 44"/>
            <p:cNvSpPr/>
            <p:nvPr/>
          </p:nvSpPr>
          <p:spPr bwMode="auto">
            <a:xfrm>
              <a:off x="5695725" y="1978392"/>
              <a:ext cx="593523" cy="546895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Swiss 721 SW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146605" y="3323741"/>
              <a:ext cx="593523" cy="54689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783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Swiss 721 SWA" pitchFamily="34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967" y="3049635"/>
            <a:ext cx="1962366" cy="16823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364" y="1347614"/>
            <a:ext cx="1833408" cy="144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6858000" cy="557213"/>
          </a:xfrm>
        </p:spPr>
        <p:txBody>
          <a:bodyPr/>
          <a:lstStyle/>
          <a:p>
            <a:r>
              <a:rPr lang="en-US" sz="2800" dirty="0"/>
              <a:t>Design criteria: beam geometry</a:t>
            </a:r>
          </a:p>
        </p:txBody>
      </p:sp>
      <p:sp>
        <p:nvSpPr>
          <p:cNvPr id="9" name="タイトル 6"/>
          <p:cNvSpPr txBox="1">
            <a:spLocks/>
          </p:cNvSpPr>
          <p:nvPr/>
        </p:nvSpPr>
        <p:spPr>
          <a:xfrm>
            <a:off x="228907" y="1347614"/>
            <a:ext cx="1842641" cy="27451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600" dirty="0">
                <a:latin typeface="+mn-lt"/>
                <a:ea typeface="Cambria" panose="02040503050406030204" pitchFamily="18" charset="0"/>
              </a:rPr>
              <a:t>Diagnostic</a:t>
            </a:r>
            <a:r>
              <a:rPr lang="ja-JP" altLang="en-US" sz="1600" dirty="0">
                <a:latin typeface="+mn-lt"/>
              </a:rPr>
              <a:t> </a:t>
            </a:r>
            <a:r>
              <a:rPr lang="en-US" altLang="ja-JP" sz="1600" dirty="0">
                <a:latin typeface="+mn-lt"/>
                <a:ea typeface="Cambria" panose="02040503050406030204" pitchFamily="18" charset="0"/>
              </a:rPr>
              <a:t>Flange</a:t>
            </a:r>
            <a:endParaRPr lang="ja-JP" altLang="ja-JP" sz="1600" dirty="0">
              <a:latin typeface="+mn-lt"/>
            </a:endParaRPr>
          </a:p>
        </p:txBody>
      </p:sp>
      <p:cxnSp>
        <p:nvCxnSpPr>
          <p:cNvPr id="10" name="直線矢印コネクタ 17"/>
          <p:cNvCxnSpPr/>
          <p:nvPr/>
        </p:nvCxnSpPr>
        <p:spPr>
          <a:xfrm flipV="1">
            <a:off x="1015110" y="2999863"/>
            <a:ext cx="181642" cy="409434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21"/>
          <p:cNvSpPr txBox="1"/>
          <p:nvPr/>
        </p:nvSpPr>
        <p:spPr>
          <a:xfrm>
            <a:off x="436378" y="3409297"/>
            <a:ext cx="93500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CO2 Laser</a:t>
            </a:r>
            <a:endParaRPr kumimoji="1" lang="en-US" altLang="ja-JP" sz="1600" dirty="0"/>
          </a:p>
        </p:txBody>
      </p:sp>
      <p:sp>
        <p:nvSpPr>
          <p:cNvPr id="22" name="テキスト ボックス 28"/>
          <p:cNvSpPr txBox="1"/>
          <p:nvPr/>
        </p:nvSpPr>
        <p:spPr>
          <a:xfrm>
            <a:off x="2071548" y="1698818"/>
            <a:ext cx="57483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i="1" dirty="0"/>
              <a:t>PCI</a:t>
            </a:r>
          </a:p>
        </p:txBody>
      </p:sp>
      <p:cxnSp>
        <p:nvCxnSpPr>
          <p:cNvPr id="23" name="直線矢印コネクタ 29"/>
          <p:cNvCxnSpPr/>
          <p:nvPr/>
        </p:nvCxnSpPr>
        <p:spPr>
          <a:xfrm flipH="1">
            <a:off x="1578686" y="1842903"/>
            <a:ext cx="489030" cy="241616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17"/>
          <p:cNvCxnSpPr>
            <a:stCxn id="26" idx="0"/>
          </p:cNvCxnSpPr>
          <p:nvPr/>
        </p:nvCxnSpPr>
        <p:spPr>
          <a:xfrm flipH="1" flipV="1">
            <a:off x="6084452" y="2999864"/>
            <a:ext cx="151575" cy="772785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1"/>
          <p:cNvSpPr txBox="1"/>
          <p:nvPr/>
        </p:nvSpPr>
        <p:spPr>
          <a:xfrm>
            <a:off x="5647564" y="3772649"/>
            <a:ext cx="117692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CO2 Laser</a:t>
            </a:r>
            <a:endParaRPr kumimoji="1" lang="en-US" altLang="ja-JP" sz="1600" dirty="0"/>
          </a:p>
        </p:txBody>
      </p:sp>
      <p:sp>
        <p:nvSpPr>
          <p:cNvPr id="33" name="タイトル 6"/>
          <p:cNvSpPr txBox="1">
            <a:spLocks/>
          </p:cNvSpPr>
          <p:nvPr/>
        </p:nvSpPr>
        <p:spPr>
          <a:xfrm>
            <a:off x="4709448" y="1358113"/>
            <a:ext cx="1842641" cy="27451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600" dirty="0">
                <a:latin typeface="+mn-lt"/>
                <a:ea typeface="Cambria" panose="02040503050406030204" pitchFamily="18" charset="0"/>
              </a:rPr>
              <a:t>Diagnostic</a:t>
            </a:r>
            <a:r>
              <a:rPr lang="ja-JP" altLang="en-US" sz="1600" dirty="0">
                <a:latin typeface="+mn-lt"/>
              </a:rPr>
              <a:t> </a:t>
            </a:r>
            <a:r>
              <a:rPr lang="en-US" altLang="ja-JP" sz="1600" dirty="0">
                <a:latin typeface="+mn-lt"/>
                <a:ea typeface="Cambria" panose="02040503050406030204" pitchFamily="18" charset="0"/>
              </a:rPr>
              <a:t>Flange</a:t>
            </a:r>
            <a:endParaRPr lang="ja-JP" altLang="ja-JP" sz="1600" dirty="0">
              <a:latin typeface="+mn-lt"/>
            </a:endParaRPr>
          </a:p>
        </p:txBody>
      </p:sp>
      <p:cxnSp>
        <p:nvCxnSpPr>
          <p:cNvPr id="35" name="直線矢印コネクタ 36"/>
          <p:cNvCxnSpPr/>
          <p:nvPr/>
        </p:nvCxnSpPr>
        <p:spPr>
          <a:xfrm>
            <a:off x="5316914" y="2211947"/>
            <a:ext cx="523335" cy="31202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3829" y="759218"/>
            <a:ext cx="1124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P8 (exit)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12651" y="810049"/>
            <a:ext cx="1315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P1 (entry)</a:t>
            </a:r>
          </a:p>
        </p:txBody>
      </p:sp>
      <p:cxnSp>
        <p:nvCxnSpPr>
          <p:cNvPr id="41" name="直線矢印コネクタ 36"/>
          <p:cNvCxnSpPr/>
          <p:nvPr/>
        </p:nvCxnSpPr>
        <p:spPr>
          <a:xfrm flipV="1">
            <a:off x="5053459" y="3772649"/>
            <a:ext cx="284057" cy="343431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28"/>
          <p:cNvSpPr txBox="1"/>
          <p:nvPr/>
        </p:nvSpPr>
        <p:spPr>
          <a:xfrm>
            <a:off x="4558844" y="4116080"/>
            <a:ext cx="117763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i="1" dirty="0"/>
              <a:t>PCI (chosen)</a:t>
            </a:r>
          </a:p>
        </p:txBody>
      </p:sp>
      <p:sp>
        <p:nvSpPr>
          <p:cNvPr id="43" name="テキスト ボックス 28"/>
          <p:cNvSpPr txBox="1"/>
          <p:nvPr/>
        </p:nvSpPr>
        <p:spPr>
          <a:xfrm>
            <a:off x="4242070" y="1794434"/>
            <a:ext cx="111678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i="1" dirty="0"/>
              <a:t>[PCI alternate]</a:t>
            </a:r>
          </a:p>
        </p:txBody>
      </p:sp>
    </p:spTree>
    <p:extLst>
      <p:ext uri="{BB962C8B-B14F-4D97-AF65-F5344CB8AC3E}">
        <p14:creationId xmlns:p14="http://schemas.microsoft.com/office/powerpoint/2010/main" val="261295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843558"/>
            <a:ext cx="6858000" cy="3744416"/>
          </a:xfrm>
        </p:spPr>
        <p:txBody>
          <a:bodyPr>
            <a:noAutofit/>
          </a:bodyPr>
          <a:lstStyle/>
          <a:p>
            <a:r>
              <a:rPr lang="en-US" sz="2000" dirty="0"/>
              <a:t>PCI is an internal-reference interferometer: measures line-integrated density but only by manipulating and recombining beam components</a:t>
            </a:r>
          </a:p>
          <a:p>
            <a:r>
              <a:rPr lang="en-US" sz="2000" dirty="0"/>
              <a:t>It is more sensitive than an interferometer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>
                <a:sym typeface="Symbol" panose="05050102010706020507" pitchFamily="18" charset="2"/>
              </a:rPr>
              <a:t>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dirty="0" err="1"/>
              <a:t>n</a:t>
            </a:r>
            <a:r>
              <a:rPr lang="en-US" sz="2000" dirty="0"/>
              <a:t> dl~10</a:t>
            </a:r>
            <a:r>
              <a:rPr lang="en-US" sz="2000" baseline="30000" dirty="0"/>
              <a:t>14</a:t>
            </a:r>
            <a:r>
              <a:rPr lang="en-US" sz="2000" dirty="0"/>
              <a:t> m</a:t>
            </a:r>
            <a:r>
              <a:rPr lang="en-US" sz="2000" baseline="30000" dirty="0"/>
              <a:t>-2</a:t>
            </a:r>
            <a:r>
              <a:rPr lang="en-US" sz="2000" dirty="0"/>
              <a:t>) but cannot measure </a:t>
            </a:r>
            <a:r>
              <a:rPr lang="en-US" sz="2000" i="1" dirty="0"/>
              <a:t>absolute</a:t>
            </a:r>
            <a:r>
              <a:rPr lang="en-US" sz="2000" dirty="0"/>
              <a:t> phase shift (long wavelength cutoff </a:t>
            </a:r>
            <a:r>
              <a:rPr lang="en-US" sz="2000" dirty="0">
                <a:sym typeface="Symbol" panose="05050102010706020507" pitchFamily="18" charset="2"/>
              </a:rPr>
              <a:t></a:t>
            </a:r>
            <a:r>
              <a:rPr lang="en-US" sz="2000" dirty="0"/>
              <a:t> size of beam)</a:t>
            </a:r>
          </a:p>
          <a:p>
            <a:r>
              <a:rPr lang="en-US" sz="2000" dirty="0"/>
              <a:t>An image is created across the beam, and spatial resolution is limited only by the number of detector elements</a:t>
            </a:r>
          </a:p>
          <a:p>
            <a:r>
              <a:rPr lang="en-US" sz="2000" dirty="0"/>
              <a:t>Localization </a:t>
            </a:r>
            <a:r>
              <a:rPr lang="en-US" sz="2000" i="1" dirty="0"/>
              <a:t>along </a:t>
            </a:r>
            <a:r>
              <a:rPr lang="en-US" sz="2000" dirty="0"/>
              <a:t>the beam can be achieved in a tangential-launch geometry by selecting the direction of the measured wave vector (by optical filtering)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576064"/>
          </a:xfrm>
        </p:spPr>
        <p:txBody>
          <a:bodyPr/>
          <a:lstStyle/>
          <a:p>
            <a:r>
              <a:rPr lang="en-US" sz="2800" dirty="0"/>
              <a:t>Principles of PCI</a:t>
            </a:r>
          </a:p>
        </p:txBody>
      </p:sp>
    </p:spTree>
    <p:extLst>
      <p:ext uri="{BB962C8B-B14F-4D97-AF65-F5344CB8AC3E}">
        <p14:creationId xmlns:p14="http://schemas.microsoft.com/office/powerpoint/2010/main" val="191194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44" y="5127"/>
            <a:ext cx="6858000" cy="557213"/>
          </a:xfrm>
        </p:spPr>
        <p:txBody>
          <a:bodyPr/>
          <a:lstStyle/>
          <a:p>
            <a:r>
              <a:rPr lang="en-US" sz="2800" dirty="0"/>
              <a:t>PCI port choice</a:t>
            </a:r>
          </a:p>
        </p:txBody>
      </p:sp>
      <p:pic>
        <p:nvPicPr>
          <p:cNvPr id="6" name="Picture 5" descr="jt60sa_top_view_tpci_options">
            <a:extLst>
              <a:ext uri="{FF2B5EF4-FFF2-40B4-BE49-F238E27FC236}">
                <a16:creationId xmlns:a16="http://schemas.microsoft.com/office/drawing/2014/main" id="{2AB7976F-4EE6-4777-A55E-75DD4A3E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904" y="534125"/>
            <a:ext cx="4227246" cy="2037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D5380-F9F7-4356-8D17-CBCDDE27F2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0" y="2643758"/>
            <a:ext cx="4610276" cy="23105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3FF5AD-C22E-41D6-BF3B-E4216A7A9825}"/>
              </a:ext>
            </a:extLst>
          </p:cNvPr>
          <p:cNvCxnSpPr>
            <a:cxnSpLocks/>
          </p:cNvCxnSpPr>
          <p:nvPr/>
        </p:nvCxnSpPr>
        <p:spPr bwMode="auto">
          <a:xfrm flipH="1">
            <a:off x="1412776" y="1275606"/>
            <a:ext cx="3240360" cy="15121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99094-C495-4476-9FBE-CD30780A5C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869160" y="1203598"/>
            <a:ext cx="72008" cy="15841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1A342A-6A36-4FC6-8A73-6564A582FA93}"/>
              </a:ext>
            </a:extLst>
          </p:cNvPr>
          <p:cNvSpPr txBox="1"/>
          <p:nvPr/>
        </p:nvSpPr>
        <p:spPr>
          <a:xfrm>
            <a:off x="5373216" y="3291830"/>
            <a:ext cx="1418934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49263" defTabSz="357188"/>
            <a:r>
              <a:rPr lang="en-US" dirty="0"/>
              <a:t>Inclined</a:t>
            </a:r>
          </a:p>
          <a:p>
            <a:pPr indent="357188" defTabSz="357188">
              <a:tabLst>
                <a:tab pos="357188" algn="l"/>
              </a:tabLst>
            </a:pPr>
            <a:r>
              <a:rPr lang="en-US" dirty="0"/>
              <a:t>  </a:t>
            </a:r>
          </a:p>
          <a:p>
            <a:pPr indent="357188" defTabSz="357188">
              <a:tabLst>
                <a:tab pos="357188" algn="l"/>
              </a:tabLst>
            </a:pPr>
            <a:r>
              <a:rPr lang="en-US" dirty="0"/>
              <a:t>  Straight</a:t>
            </a:r>
            <a:endParaRPr lang="en-CH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4F7AAF-B36B-47E2-ADFE-29A3E773CA28}"/>
              </a:ext>
            </a:extLst>
          </p:cNvPr>
          <p:cNvCxnSpPr>
            <a:cxnSpLocks/>
          </p:cNvCxnSpPr>
          <p:nvPr/>
        </p:nvCxnSpPr>
        <p:spPr bwMode="auto">
          <a:xfrm>
            <a:off x="5445224" y="3435846"/>
            <a:ext cx="3600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7A1C9A-D061-46A3-9173-4AC9C3FBA7FF}"/>
              </a:ext>
            </a:extLst>
          </p:cNvPr>
          <p:cNvCxnSpPr>
            <a:cxnSpLocks/>
          </p:cNvCxnSpPr>
          <p:nvPr/>
        </p:nvCxnSpPr>
        <p:spPr bwMode="auto">
          <a:xfrm>
            <a:off x="5445224" y="4011910"/>
            <a:ext cx="3600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4D92253-322C-44D6-B613-F82A8748E93F}"/>
              </a:ext>
            </a:extLst>
          </p:cNvPr>
          <p:cNvSpPr txBox="1"/>
          <p:nvPr/>
        </p:nvSpPr>
        <p:spPr>
          <a:xfrm>
            <a:off x="785129" y="95277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inclined option is </a:t>
            </a:r>
            <a:r>
              <a:rPr lang="en-US" b="1" dirty="0">
                <a:solidFill>
                  <a:schemeClr val="bg1"/>
                </a:solidFill>
              </a:rPr>
              <a:t>needed</a:t>
            </a:r>
            <a:r>
              <a:rPr lang="en-US" dirty="0">
                <a:solidFill>
                  <a:schemeClr val="bg1"/>
                </a:solidFill>
              </a:rPr>
              <a:t> to avoid running into inner wall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1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864096"/>
          </a:xfrm>
        </p:spPr>
        <p:txBody>
          <a:bodyPr/>
          <a:lstStyle/>
          <a:p>
            <a:r>
              <a:rPr lang="en-US" sz="2800" dirty="0"/>
              <a:t>Good localization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915566"/>
            <a:ext cx="6479512" cy="37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432048"/>
          </a:xfrm>
        </p:spPr>
        <p:txBody>
          <a:bodyPr/>
          <a:lstStyle/>
          <a:p>
            <a:r>
              <a:rPr lang="en-US" sz="2800" dirty="0"/>
              <a:t>Localization on the flux surface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A893B-767C-44FB-949A-AFB1146FF1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55526"/>
            <a:ext cx="2081024" cy="41677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9C31394-2E2D-4C7B-AAD0-77F898F36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896" y="843558"/>
            <a:ext cx="4365104" cy="2880320"/>
          </a:xfrm>
        </p:spPr>
        <p:txBody>
          <a:bodyPr>
            <a:noAutofit/>
          </a:bodyPr>
          <a:lstStyle/>
          <a:p>
            <a:r>
              <a:rPr lang="en-US" sz="2000" dirty="0"/>
              <a:t>While well-localized in </a:t>
            </a:r>
            <a:r>
              <a:rPr lang="en-US" sz="2000" dirty="0">
                <a:latin typeface="Symbol" panose="05050102010706020507" pitchFamily="18" charset="2"/>
              </a:rPr>
              <a:t>r</a:t>
            </a:r>
            <a:r>
              <a:rPr lang="en-US" sz="2000" dirty="0"/>
              <a:t>, at mid-radius the measurement picks up signal from both the HFS and LFS</a:t>
            </a:r>
          </a:p>
          <a:p>
            <a:r>
              <a:rPr lang="en-US" sz="2000" dirty="0"/>
              <a:t>HFS and LFS can be resolved separately by doubling the detection system (splitting the transmitted beam to create two separate images)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438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384" y="123478"/>
            <a:ext cx="6858000" cy="720080"/>
          </a:xfrm>
        </p:spPr>
        <p:txBody>
          <a:bodyPr/>
          <a:lstStyle/>
          <a:p>
            <a:r>
              <a:rPr lang="en-US" sz="2800" dirty="0"/>
              <a:t>Localization improves</a:t>
            </a:r>
            <a:br>
              <a:rPr lang="en-US" sz="2800" dirty="0"/>
            </a:br>
            <a:r>
              <a:rPr lang="en-US" sz="2800" dirty="0"/>
              <a:t>with increasing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3136" y="1059582"/>
            <a:ext cx="2089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</a:t>
            </a:r>
            <a:r>
              <a:rPr lang="en-US" sz="2000" dirty="0">
                <a:solidFill>
                  <a:schemeClr val="bg1"/>
                </a:solidFill>
              </a:rPr>
              <a:t> direction: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predominantly </a:t>
            </a:r>
            <a:r>
              <a:rPr lang="en-US" sz="2000" dirty="0" err="1">
                <a:solidFill>
                  <a:schemeClr val="bg1"/>
                </a:solidFill>
              </a:rPr>
              <a:t>k</a:t>
            </a:r>
            <a:r>
              <a:rPr lang="en-US" sz="2000" baseline="-25000" dirty="0" err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in center,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err="1">
                <a:solidFill>
                  <a:schemeClr val="bg1"/>
                </a:solidFill>
              </a:rPr>
              <a:t>k</a:t>
            </a:r>
            <a:r>
              <a:rPr lang="en-US" sz="2000" baseline="-25000" dirty="0" err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dirty="0" err="1">
                <a:solidFill>
                  <a:schemeClr val="bg1"/>
                </a:solidFill>
              </a:rPr>
              <a:t>k</a:t>
            </a:r>
            <a:r>
              <a:rPr lang="en-US" sz="2000" baseline="-25000" dirty="0" err="1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lang="en-US" sz="2000" dirty="0">
                <a:solidFill>
                  <a:schemeClr val="bg1"/>
                </a:solidFill>
              </a:rPr>
              <a:t> in two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separate edge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measurements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987574"/>
            <a:ext cx="4321707" cy="37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Beam generation</a:t>
            </a:r>
          </a:p>
          <a:p>
            <a:pPr lvl="1"/>
            <a:r>
              <a:rPr lang="en-US" sz="1800" dirty="0"/>
              <a:t>CO</a:t>
            </a:r>
            <a:r>
              <a:rPr lang="en-US" sz="1800" baseline="-25000" dirty="0"/>
              <a:t>2</a:t>
            </a:r>
            <a:r>
              <a:rPr lang="en-US" sz="1800" dirty="0"/>
              <a:t> laser of ~100 W power</a:t>
            </a:r>
          </a:p>
          <a:p>
            <a:pPr lvl="1"/>
            <a:r>
              <a:rPr lang="en-US" sz="1800" dirty="0"/>
              <a:t>Beam expansion by telescopic arrangement</a:t>
            </a:r>
          </a:p>
          <a:p>
            <a:pPr lvl="1"/>
            <a:r>
              <a:rPr lang="en-US" sz="1800" dirty="0"/>
              <a:t>Relay mirrors all off-vessel (max 32-cm diameter)</a:t>
            </a:r>
          </a:p>
          <a:p>
            <a:r>
              <a:rPr lang="en-US" sz="2000" dirty="0"/>
              <a:t>Vacuum interfaces</a:t>
            </a:r>
          </a:p>
          <a:p>
            <a:pPr lvl="1"/>
            <a:r>
              <a:rPr lang="en-US" sz="1800" dirty="0" err="1"/>
              <a:t>ZnSe</a:t>
            </a:r>
            <a:r>
              <a:rPr lang="en-US" sz="1800" dirty="0"/>
              <a:t> windows</a:t>
            </a:r>
          </a:p>
          <a:p>
            <a:r>
              <a:rPr lang="en-US" sz="2000" dirty="0"/>
              <a:t>Beam collection</a:t>
            </a:r>
          </a:p>
          <a:p>
            <a:pPr lvl="1"/>
            <a:r>
              <a:rPr lang="en-US" sz="1800" dirty="0"/>
              <a:t>Relay mirrors all off-vessel (max 45-cm diameter)</a:t>
            </a:r>
          </a:p>
          <a:p>
            <a:pPr lvl="1"/>
            <a:r>
              <a:rPr lang="en-US" sz="1800" dirty="0"/>
              <a:t>Reflective-refractive focusing and imaging system:</a:t>
            </a:r>
            <a:br>
              <a:rPr lang="en-US" sz="1800" dirty="0"/>
            </a:br>
            <a:r>
              <a:rPr lang="en-US" sz="1800" b="1" dirty="0"/>
              <a:t>must be close to vessel since scattered components diverge rapidly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432048"/>
          </a:xfrm>
        </p:spPr>
        <p:txBody>
          <a:bodyPr/>
          <a:lstStyle/>
          <a:p>
            <a:r>
              <a:rPr lang="en-US" sz="2800" dirty="0"/>
              <a:t>Hardware layout</a:t>
            </a:r>
          </a:p>
        </p:txBody>
      </p:sp>
    </p:spTree>
    <p:extLst>
      <p:ext uri="{BB962C8B-B14F-4D97-AF65-F5344CB8AC3E}">
        <p14:creationId xmlns:p14="http://schemas.microsoft.com/office/powerpoint/2010/main" val="194130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4783" indent="-204783">
              <a:buFont typeface="Arial" pitchFamily="34" charset="0"/>
              <a:buChar char="•"/>
            </a:pPr>
            <a:r>
              <a:rPr lang="en-US" sz="2000" dirty="0"/>
              <a:t>Neutron + gamma shielding, fire-safety beam shielding planned</a:t>
            </a:r>
          </a:p>
          <a:p>
            <a:pPr marL="204783" indent="-204783">
              <a:buFont typeface="Arial" pitchFamily="34" charset="0"/>
              <a:buChar char="•"/>
            </a:pPr>
            <a:r>
              <a:rPr lang="en-US" sz="2000" dirty="0"/>
              <a:t>Automated LN</a:t>
            </a:r>
            <a:r>
              <a:rPr lang="en-US" sz="2000" baseline="-25000" dirty="0"/>
              <a:t>2</a:t>
            </a:r>
            <a:r>
              <a:rPr lang="en-US" sz="2000" dirty="0"/>
              <a:t> cooling included in design</a:t>
            </a:r>
            <a:endParaRPr lang="en-US" sz="1800" b="1" dirty="0"/>
          </a:p>
          <a:p>
            <a:pPr marL="204783" indent="-204783">
              <a:buFont typeface="Arial" pitchFamily="34" charset="0"/>
              <a:buChar char="•"/>
            </a:pPr>
            <a:r>
              <a:rPr lang="en-US" sz="1800" dirty="0"/>
              <a:t>Mechanical vibrations are </a:t>
            </a:r>
            <a:r>
              <a:rPr lang="en-US" sz="1800" b="1" dirty="0"/>
              <a:t>not</a:t>
            </a:r>
            <a:r>
              <a:rPr lang="en-US" sz="1800" dirty="0"/>
              <a:t> a cause for concern. DIII-D and TCV have optics mounted on vessel and feedback focusing system counteracts vibrations very effectively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70"/>
            <a:ext cx="6858000" cy="432048"/>
          </a:xfrm>
        </p:spPr>
        <p:txBody>
          <a:bodyPr/>
          <a:lstStyle/>
          <a:p>
            <a:r>
              <a:rPr lang="en-US" sz="2800" dirty="0"/>
              <a:t>Hardware layout</a:t>
            </a:r>
          </a:p>
        </p:txBody>
      </p:sp>
    </p:spTree>
    <p:extLst>
      <p:ext uri="{BB962C8B-B14F-4D97-AF65-F5344CB8AC3E}">
        <p14:creationId xmlns:p14="http://schemas.microsoft.com/office/powerpoint/2010/main" val="7500169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da_tpci_tcm_36_20210623" id="{118E0A0C-E3F1-43C4-8923-3A25BB3295A0}" vid="{378E09BF-FD31-4CFA-A3E3-A10F3D702326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Swiss 721 SWA"/>
        <a:ea typeface=""/>
        <a:cs typeface=""/>
      </a:majorFont>
      <a:minorFont>
        <a:latin typeface="Swiss 721 SW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wiss 721 SW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wiss 721 SW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da_tpci_tcm_36_20210623" id="{118E0A0C-E3F1-43C4-8923-3A25BB3295A0}" vid="{B2690E1D-C44D-4215-AFBB-C7F189B419E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113367467</TotalTime>
  <Words>935</Words>
  <Application>Microsoft Office PowerPoint</Application>
  <PresentationFormat>Custom</PresentationFormat>
  <Paragraphs>140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MS Mincho</vt:lpstr>
      <vt:lpstr>Arial</vt:lpstr>
      <vt:lpstr>Calibri</vt:lpstr>
      <vt:lpstr>Cambria</vt:lpstr>
      <vt:lpstr>Swis721 Lt BT</vt:lpstr>
      <vt:lpstr>Swiss 721 SWA</vt:lpstr>
      <vt:lpstr>Symbol</vt:lpstr>
      <vt:lpstr>Times New Roman</vt:lpstr>
      <vt:lpstr>Wingdings</vt:lpstr>
      <vt:lpstr>1_Office Theme</vt:lpstr>
      <vt:lpstr>Default Design</vt:lpstr>
      <vt:lpstr>PowerPoint Presentation</vt:lpstr>
      <vt:lpstr>Phase-contrast imaging on JT-60SA</vt:lpstr>
      <vt:lpstr>Principles of PCI</vt:lpstr>
      <vt:lpstr>PCI port choice</vt:lpstr>
      <vt:lpstr>Good localization</vt:lpstr>
      <vt:lpstr>Localization on the flux surface</vt:lpstr>
      <vt:lpstr>Localization improves with increasing k</vt:lpstr>
      <vt:lpstr>Hardware layout</vt:lpstr>
      <vt:lpstr>Hardware layout</vt:lpstr>
      <vt:lpstr>First design</vt:lpstr>
      <vt:lpstr>2021: updated layout</vt:lpstr>
      <vt:lpstr>Optical-path design underway</vt:lpstr>
      <vt:lpstr>Optical-path design underway</vt:lpstr>
      <vt:lpstr>Optical-path design underway</vt:lpstr>
      <vt:lpstr>Current status</vt:lpstr>
      <vt:lpstr>PowerPoint Presentation</vt:lpstr>
      <vt:lpstr>How is spatial localization achieved?</vt:lpstr>
      <vt:lpstr>Sensitivity is crucial</vt:lpstr>
      <vt:lpstr>Gyrokinetic modelling (gene)</vt:lpstr>
      <vt:lpstr>Gyrokinetic modelling (gene)</vt:lpstr>
      <vt:lpstr>PowerPoint Presentation</vt:lpstr>
      <vt:lpstr>PowerPoint Presentation</vt:lpstr>
      <vt:lpstr>Timeline of TPCI for JT-60SA</vt:lpstr>
      <vt:lpstr>Design criteria: beam geometry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Stefano Coda</cp:lastModifiedBy>
  <cp:revision>210</cp:revision>
  <cp:lastPrinted>2014-10-16T14:51:28Z</cp:lastPrinted>
  <dcterms:created xsi:type="dcterms:W3CDTF">2014-10-27T16:40:37Z</dcterms:created>
  <dcterms:modified xsi:type="dcterms:W3CDTF">2022-05-05T10:25:03Z</dcterms:modified>
</cp:coreProperties>
</file>