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10"/>
  </p:notesMasterIdLst>
  <p:handoutMasterIdLst>
    <p:handoutMasterId r:id="rId11"/>
  </p:handoutMasterIdLst>
  <p:sldIdLst>
    <p:sldId id="791" r:id="rId2"/>
    <p:sldId id="778" r:id="rId3"/>
    <p:sldId id="792" r:id="rId4"/>
    <p:sldId id="788" r:id="rId5"/>
    <p:sldId id="786" r:id="rId6"/>
    <p:sldId id="798" r:id="rId7"/>
    <p:sldId id="799" r:id="rId8"/>
    <p:sldId id="800" r:id="rId9"/>
  </p:sldIdLst>
  <p:sldSz cx="9144000" cy="6858000" type="screen4x3"/>
  <p:notesSz cx="6797675" cy="987266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CB9A02"/>
    <a:srgbClr val="CCECFF"/>
    <a:srgbClr val="E1F4FF"/>
    <a:srgbClr val="FFE5E5"/>
    <a:srgbClr val="FFEFEF"/>
    <a:srgbClr val="FFDDDD"/>
    <a:srgbClr val="FFCDCD"/>
    <a:srgbClr val="E7F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B344D84-9AFB-497E-A393-DC336BA19D2E}" styleName="Style moyen 3 - Accentuation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93" autoAdjust="0"/>
    <p:restoredTop sz="91151"/>
  </p:normalViewPr>
  <p:slideViewPr>
    <p:cSldViewPr snapToGrid="0">
      <p:cViewPr varScale="1">
        <p:scale>
          <a:sx n="105" d="100"/>
          <a:sy n="105" d="100"/>
        </p:scale>
        <p:origin x="216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36"/>
    </p:cViewPr>
  </p:sorterViewPr>
  <p:notesViewPr>
    <p:cSldViewPr snapToGrid="0">
      <p:cViewPr varScale="1">
        <p:scale>
          <a:sx n="74" d="100"/>
          <a:sy n="74" d="100"/>
        </p:scale>
        <p:origin x="-1392" y="-104"/>
      </p:cViewPr>
      <p:guideLst>
        <p:guide orient="horz" pos="3110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65" tIns="45933" rIns="91865" bIns="45933" numCol="1" anchor="t" anchorCtr="0" compatLnSpc="1">
            <a:prstTxWarp prst="textNoShape">
              <a:avLst/>
            </a:prstTxWarp>
          </a:bodyPr>
          <a:lstStyle>
            <a:lvl1pPr defTabSz="919607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65" tIns="45933" rIns="91865" bIns="45933" numCol="1" anchor="t" anchorCtr="0" compatLnSpc="1">
            <a:prstTxWarp prst="textNoShape">
              <a:avLst/>
            </a:prstTxWarp>
          </a:bodyPr>
          <a:lstStyle>
            <a:lvl1pPr algn="r" defTabSz="919607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65" tIns="45933" rIns="91865" bIns="45933" numCol="1" anchor="b" anchorCtr="0" compatLnSpc="1">
            <a:prstTxWarp prst="textNoShape">
              <a:avLst/>
            </a:prstTxWarp>
          </a:bodyPr>
          <a:lstStyle>
            <a:lvl1pPr defTabSz="919607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65" tIns="45933" rIns="91865" bIns="45933" numCol="1" anchor="b" anchorCtr="0" compatLnSpc="1">
            <a:prstTxWarp prst="textNoShape">
              <a:avLst/>
            </a:prstTxWarp>
          </a:bodyPr>
          <a:lstStyle>
            <a:lvl1pPr algn="r" defTabSz="919607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0F98DB46-E1C4-4139-87C0-D698072A0E9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29841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65" tIns="45933" rIns="91865" bIns="45933" numCol="1" anchor="t" anchorCtr="0" compatLnSpc="1">
            <a:prstTxWarp prst="textNoShape">
              <a:avLst/>
            </a:prstTxWarp>
          </a:bodyPr>
          <a:lstStyle>
            <a:lvl1pPr defTabSz="919607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65" tIns="45933" rIns="91865" bIns="45933" numCol="1" anchor="t" anchorCtr="0" compatLnSpc="1">
            <a:prstTxWarp prst="textNoShape">
              <a:avLst/>
            </a:prstTxWarp>
          </a:bodyPr>
          <a:lstStyle>
            <a:lvl1pPr algn="r" defTabSz="919607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7125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689475"/>
            <a:ext cx="4984750" cy="444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65" tIns="45933" rIns="91865" bIns="459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65" tIns="45933" rIns="91865" bIns="45933" numCol="1" anchor="b" anchorCtr="0" compatLnSpc="1">
            <a:prstTxWarp prst="textNoShape">
              <a:avLst/>
            </a:prstTxWarp>
          </a:bodyPr>
          <a:lstStyle>
            <a:lvl1pPr defTabSz="919607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65" tIns="45933" rIns="91865" bIns="45933" numCol="1" anchor="b" anchorCtr="0" compatLnSpc="1">
            <a:prstTxWarp prst="textNoShape">
              <a:avLst/>
            </a:prstTxWarp>
          </a:bodyPr>
          <a:lstStyle>
            <a:lvl1pPr algn="r" defTabSz="919607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3D4597E-9FA8-4D2B-993C-3FF5595B4CB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84391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D4597E-9FA8-4D2B-993C-3FF5595B4CBB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6235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D4597E-9FA8-4D2B-993C-3FF5595B4CBB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517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D4597E-9FA8-4D2B-993C-3FF5595B4CBB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4373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D4597E-9FA8-4D2B-993C-3FF5595B4CBB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0548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D4597E-9FA8-4D2B-993C-3FF5595B4CBB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8479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D4597E-9FA8-4D2B-993C-3FF5595B4CBB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4955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D4597E-9FA8-4D2B-993C-3FF5595B4CBB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3207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D4597E-9FA8-4D2B-993C-3FF5595B4CBB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6960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1215857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1950" y="69851"/>
            <a:ext cx="6732588" cy="541338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76263" y="1268413"/>
            <a:ext cx="8172450" cy="49688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162256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05600" y="52388"/>
            <a:ext cx="2043113" cy="6184900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76263" y="52388"/>
            <a:ext cx="5976937" cy="61849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342924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1.png" descr="EUROFUSION PowerPoint MASTER DECKBLATT.png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9456"/>
            <a:ext cx="9144000" cy="641908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2348880"/>
            <a:ext cx="8496944" cy="1296144"/>
          </a:xfrm>
        </p:spPr>
        <p:txBody>
          <a:bodyPr>
            <a:noAutofit/>
          </a:bodyPr>
          <a:lstStyle>
            <a:lvl1pPr algn="l">
              <a:defRPr sz="35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Test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536" y="4293096"/>
            <a:ext cx="4392488" cy="4320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TEST 1</a:t>
            </a:r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155575" y="-457200"/>
            <a:ext cx="10763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5894653"/>
            <a:ext cx="2367674" cy="65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0DAF7E-9187-E648-A66D-8699EDE2F8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10000" r="7134" b="12000"/>
          <a:stretch/>
        </p:blipFill>
        <p:spPr>
          <a:xfrm>
            <a:off x="4652972" y="5938616"/>
            <a:ext cx="730997" cy="6734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5DAFC0-D73A-CE43-BB59-244D42B3E42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721" y="5894653"/>
            <a:ext cx="1454780" cy="681928"/>
          </a:xfrm>
          <a:prstGeom prst="rect">
            <a:avLst/>
          </a:prstGeom>
        </p:spPr>
      </p:pic>
      <p:pic>
        <p:nvPicPr>
          <p:cNvPr id="10" name="Bild 7" descr="EU_und_Text.jpg">
            <a:extLst>
              <a:ext uri="{FF2B5EF4-FFF2-40B4-BE49-F238E27FC236}">
                <a16:creationId xmlns:a16="http://schemas.microsoft.com/office/drawing/2014/main" id="{05FAA786-7BDA-0748-BD2D-925E7589DF1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911" y="5962852"/>
            <a:ext cx="3456384" cy="64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301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1950" y="69851"/>
            <a:ext cx="6732588" cy="541338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263" y="1268413"/>
            <a:ext cx="8172450" cy="49688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327729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64668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1950" y="69851"/>
            <a:ext cx="6732588" cy="541338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76263" y="1268413"/>
            <a:ext cx="4010025" cy="49688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38688" y="1268413"/>
            <a:ext cx="4010025" cy="49688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637655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832308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1950" y="69851"/>
            <a:ext cx="6732588" cy="54133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907003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5539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460348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04454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361950" y="41275"/>
            <a:ext cx="6732588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9" name="Espace réservé du pied de page 9"/>
          <p:cNvSpPr txBox="1">
            <a:spLocks noGrp="1"/>
          </p:cNvSpPr>
          <p:nvPr userDrawn="1"/>
        </p:nvSpPr>
        <p:spPr bwMode="auto">
          <a:xfrm>
            <a:off x="1571625" y="6456363"/>
            <a:ext cx="5939518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fr-FR" sz="1200" dirty="0">
                <a:solidFill>
                  <a:srgbClr val="666666"/>
                </a:solidFill>
                <a:latin typeface="Arial" charset="0"/>
              </a:rPr>
              <a:t>WPSA General Meeting | A. Moro - EC </a:t>
            </a:r>
            <a:r>
              <a:rPr lang="fr-FR" sz="1200" dirty="0" err="1">
                <a:solidFill>
                  <a:srgbClr val="666666"/>
                </a:solidFill>
                <a:latin typeface="Arial" charset="0"/>
              </a:rPr>
              <a:t>stray</a:t>
            </a:r>
            <a:r>
              <a:rPr lang="fr-FR" sz="1200" dirty="0">
                <a:solidFill>
                  <a:srgbClr val="666666"/>
                </a:solidFill>
                <a:latin typeface="Arial" charset="0"/>
              </a:rPr>
              <a:t> </a:t>
            </a:r>
            <a:r>
              <a:rPr lang="fr-FR" sz="1200" dirty="0" err="1">
                <a:solidFill>
                  <a:srgbClr val="666666"/>
                </a:solidFill>
                <a:latin typeface="Arial" charset="0"/>
              </a:rPr>
              <a:t>sensor</a:t>
            </a:r>
            <a:r>
              <a:rPr lang="fr-FR" sz="1200" dirty="0">
                <a:solidFill>
                  <a:srgbClr val="666666"/>
                </a:solidFill>
                <a:latin typeface="Arial" charset="0"/>
              </a:rPr>
              <a:t>		4</a:t>
            </a:r>
            <a:r>
              <a:rPr lang="fr-FR" sz="1200" baseline="30000" dirty="0">
                <a:solidFill>
                  <a:srgbClr val="666666"/>
                </a:solidFill>
                <a:latin typeface="Arial" charset="0"/>
              </a:rPr>
              <a:t>th</a:t>
            </a:r>
            <a:r>
              <a:rPr lang="fr-FR" sz="1200" dirty="0">
                <a:solidFill>
                  <a:srgbClr val="666666"/>
                </a:solidFill>
                <a:latin typeface="Arial" charset="0"/>
              </a:rPr>
              <a:t>-6</a:t>
            </a:r>
            <a:r>
              <a:rPr lang="fr-FR" sz="1200" baseline="30000" dirty="0">
                <a:solidFill>
                  <a:srgbClr val="666666"/>
                </a:solidFill>
                <a:latin typeface="Arial" charset="0"/>
              </a:rPr>
              <a:t>th</a:t>
            </a:r>
            <a:r>
              <a:rPr lang="fr-FR" sz="1200" dirty="0">
                <a:solidFill>
                  <a:srgbClr val="666666"/>
                </a:solidFill>
                <a:latin typeface="Arial" charset="0"/>
              </a:rPr>
              <a:t> May 2022</a:t>
            </a:r>
          </a:p>
        </p:txBody>
      </p:sp>
      <p:sp>
        <p:nvSpPr>
          <p:cNvPr id="10" name="Espace réservé du numéro de diapositive 8"/>
          <p:cNvSpPr txBox="1">
            <a:spLocks noGrp="1"/>
          </p:cNvSpPr>
          <p:nvPr userDrawn="1"/>
        </p:nvSpPr>
        <p:spPr bwMode="auto">
          <a:xfrm>
            <a:off x="7891463" y="6456363"/>
            <a:ext cx="1201737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fr-FR" sz="1200">
                <a:solidFill>
                  <a:srgbClr val="666666"/>
                </a:solidFill>
                <a:latin typeface="Arial" charset="0"/>
              </a:rPr>
              <a:t>|  PAGE </a:t>
            </a:r>
            <a:fld id="{3CA59D44-1796-4223-BCE1-B06A40B30F21}" type="slidenum">
              <a:rPr lang="fr-FR" sz="1200" smtClean="0">
                <a:solidFill>
                  <a:srgbClr val="666666"/>
                </a:solidFill>
                <a:latin typeface="Arial" charset="0"/>
              </a:rPr>
              <a:pPr eaLnBrk="1" hangingPunct="1">
                <a:defRPr/>
              </a:pPr>
              <a:t>‹#›</a:t>
            </a:fld>
            <a:endParaRPr lang="fr-FR" sz="1200">
              <a:solidFill>
                <a:srgbClr val="666666"/>
              </a:solidFill>
              <a:latin typeface="Arial" charset="0"/>
            </a:endParaRPr>
          </a:p>
        </p:txBody>
      </p:sp>
      <p:pic>
        <p:nvPicPr>
          <p:cNvPr id="1029" name="Picture 8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6526213"/>
            <a:ext cx="1119187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31" name="Picture 3" descr="EurofusionDisc.eps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15888"/>
            <a:ext cx="4587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923925" indent="-923925" algn="l" rtl="0" eaLnBrk="0" fontAlgn="base" hangingPunct="0">
        <a:spcBef>
          <a:spcPct val="0"/>
        </a:spcBef>
        <a:spcAft>
          <a:spcPts val="400"/>
        </a:spcAft>
        <a:buFont typeface="Arial" pitchFamily="34" charset="0"/>
        <a:defRPr sz="2200">
          <a:solidFill>
            <a:schemeClr val="tx2"/>
          </a:solidFill>
          <a:latin typeface="+mn-lt"/>
          <a:ea typeface="+mn-ea"/>
          <a:cs typeface="+mn-cs"/>
        </a:defRPr>
      </a:lvl1pPr>
      <a:lvl2pPr marL="360363" indent="-360363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SzPct val="90000"/>
        <a:buBlip>
          <a:blip r:embed="rId16"/>
        </a:buBlip>
        <a:defRPr sz="1600">
          <a:solidFill>
            <a:srgbClr val="666666"/>
          </a:solidFill>
          <a:latin typeface="+mn-lt"/>
        </a:defRPr>
      </a:lvl2pPr>
      <a:lvl3pPr marL="361950" indent="552450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SzPct val="36000"/>
        <a:buFont typeface="Arial" pitchFamily="34" charset="0"/>
        <a:defRPr sz="1600">
          <a:solidFill>
            <a:srgbClr val="666666"/>
          </a:solidFill>
          <a:latin typeface="+mn-lt"/>
        </a:defRPr>
      </a:lvl3pPr>
      <a:lvl4pPr marL="1009650" indent="-238125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SzPct val="36000"/>
        <a:buBlip>
          <a:blip r:embed="rId17"/>
        </a:buBlip>
        <a:defRPr sz="1600">
          <a:solidFill>
            <a:srgbClr val="666666"/>
          </a:solidFill>
          <a:latin typeface="+mn-lt"/>
        </a:defRPr>
      </a:lvl4pPr>
      <a:lvl5pPr marL="1133475" indent="-114300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Font typeface="Arial" pitchFamily="34" charset="0"/>
        <a:buChar char="-"/>
        <a:defRPr sz="1600">
          <a:solidFill>
            <a:srgbClr val="666666"/>
          </a:solidFill>
          <a:latin typeface="+mn-lt"/>
        </a:defRPr>
      </a:lvl5pPr>
      <a:lvl6pPr marL="1590675" indent="-114300" algn="l" rtl="0" fontAlgn="base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Font typeface="Arial" charset="0"/>
        <a:buChar char="-"/>
        <a:defRPr sz="1600">
          <a:solidFill>
            <a:srgbClr val="666666"/>
          </a:solidFill>
          <a:latin typeface="+mn-lt"/>
        </a:defRPr>
      </a:lvl6pPr>
      <a:lvl7pPr marL="2047875" indent="-114300" algn="l" rtl="0" fontAlgn="base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Font typeface="Arial" charset="0"/>
        <a:buChar char="-"/>
        <a:defRPr sz="1600">
          <a:solidFill>
            <a:srgbClr val="666666"/>
          </a:solidFill>
          <a:latin typeface="+mn-lt"/>
        </a:defRPr>
      </a:lvl7pPr>
      <a:lvl8pPr marL="2505075" indent="-114300" algn="l" rtl="0" fontAlgn="base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Font typeface="Arial" charset="0"/>
        <a:buChar char="-"/>
        <a:defRPr sz="1600">
          <a:solidFill>
            <a:srgbClr val="666666"/>
          </a:solidFill>
          <a:latin typeface="+mn-lt"/>
        </a:defRPr>
      </a:lvl8pPr>
      <a:lvl9pPr marL="2962275" indent="-114300" algn="l" rtl="0" fontAlgn="base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Font typeface="Arial" charset="0"/>
        <a:buChar char="-"/>
        <a:defRPr sz="1600">
          <a:solidFill>
            <a:srgbClr val="666666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user.iter.org/?uid=V2GEA7&amp;version=v1.0&amp;action=get_document" TargetMode="External"/><Relationship Id="rId5" Type="http://schemas.openxmlformats.org/officeDocument/2006/relationships/hyperlink" Target="https://user.iter.org/?uid=JR2KH6&amp;version=v1.1&amp;action=get_document" TargetMode="Externa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755" y="2384505"/>
            <a:ext cx="8918367" cy="1296144"/>
          </a:xfrm>
        </p:spPr>
        <p:txBody>
          <a:bodyPr/>
          <a:lstStyle/>
          <a:p>
            <a:r>
              <a:rPr lang="en-US" sz="3200" dirty="0"/>
              <a:t>WPSA General Meeting - FP9 Enhancements: </a:t>
            </a:r>
            <a:br>
              <a:rPr lang="en-US" sz="3200" dirty="0"/>
            </a:br>
            <a:r>
              <a:rPr lang="en-US" sz="3200" dirty="0"/>
              <a:t>EC Stray Detection System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52C674-8DD1-084A-93CD-096BD9BB6A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786" y="3977157"/>
            <a:ext cx="8463456" cy="432048"/>
          </a:xfrm>
        </p:spPr>
        <p:txBody>
          <a:bodyPr>
            <a:noAutofit/>
          </a:bodyPr>
          <a:lstStyle/>
          <a:p>
            <a:r>
              <a:rPr lang="en-US" sz="2000" dirty="0"/>
              <a:t>A. Moro, L. </a:t>
            </a:r>
            <a:r>
              <a:rPr lang="en-US" sz="2000" dirty="0" err="1"/>
              <a:t>Figini</a:t>
            </a:r>
            <a:r>
              <a:rPr lang="en-US" sz="2000" dirty="0"/>
              <a:t>, S. </a:t>
            </a:r>
            <a:r>
              <a:rPr lang="en-US" sz="2000" dirty="0" err="1"/>
              <a:t>Garavaglia</a:t>
            </a:r>
            <a:r>
              <a:rPr lang="en-US" sz="2000" dirty="0"/>
              <a:t> (ISTP - CNR)</a:t>
            </a:r>
            <a:br>
              <a:rPr lang="en-US" sz="2000" dirty="0"/>
            </a:br>
            <a:r>
              <a:rPr lang="en-US" sz="2000" dirty="0"/>
              <a:t>C. </a:t>
            </a:r>
            <a:r>
              <a:rPr lang="en-US" sz="2000" dirty="0" err="1"/>
              <a:t>Piccinni</a:t>
            </a:r>
            <a:r>
              <a:rPr lang="en-US" sz="2000" dirty="0"/>
              <a:t> (IPP - </a:t>
            </a:r>
            <a:r>
              <a:rPr lang="en-US" sz="2000" dirty="0" err="1"/>
              <a:t>Garching</a:t>
            </a:r>
            <a:r>
              <a:rPr lang="en-US" sz="2000" dirty="0"/>
              <a:t>)</a:t>
            </a:r>
          </a:p>
          <a:p>
            <a:r>
              <a:rPr lang="en-US" sz="2000" dirty="0"/>
              <a:t>with contribution from WPSA (C. </a:t>
            </a:r>
            <a:r>
              <a:rPr lang="en-US" sz="2000" dirty="0" err="1"/>
              <a:t>Sozzi</a:t>
            </a:r>
            <a:r>
              <a:rPr lang="en-US" sz="2000" dirty="0"/>
              <a:t>, J. </a:t>
            </a:r>
            <a:r>
              <a:rPr lang="en-US" sz="2000" dirty="0" err="1"/>
              <a:t>Ayllon</a:t>
            </a:r>
            <a:r>
              <a:rPr lang="en-US" sz="2000" dirty="0"/>
              <a:t>) and IO (A. </a:t>
            </a:r>
            <a:r>
              <a:rPr lang="en-US" sz="2000" dirty="0" err="1"/>
              <a:t>Sirinelli</a:t>
            </a:r>
            <a:r>
              <a:rPr lang="en-US" sz="2000" dirty="0"/>
              <a:t>, G. </a:t>
            </a:r>
            <a:r>
              <a:rPr lang="en-US" sz="2000" dirty="0" err="1"/>
              <a:t>Vayakis</a:t>
            </a:r>
            <a:r>
              <a:rPr lang="en-US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56479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687265" y="1381144"/>
            <a:ext cx="1024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>
                <a:solidFill>
                  <a:schemeClr val="bg1"/>
                </a:solidFill>
              </a:rPr>
              <a:t>Madrid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687265" y="2157652"/>
            <a:ext cx="968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>
                <a:solidFill>
                  <a:schemeClr val="bg1"/>
                </a:solidFill>
              </a:rPr>
              <a:t>Napoli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687265" y="2916404"/>
            <a:ext cx="10983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>
                <a:solidFill>
                  <a:schemeClr val="bg1"/>
                </a:solidFill>
              </a:rPr>
              <a:t>Padova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687265" y="3694010"/>
            <a:ext cx="995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>
                <a:solidFill>
                  <a:schemeClr val="bg1"/>
                </a:solidFill>
              </a:rPr>
              <a:t>Milano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1949" y="69851"/>
            <a:ext cx="7856075" cy="541338"/>
          </a:xfrm>
        </p:spPr>
        <p:txBody>
          <a:bodyPr/>
          <a:lstStyle/>
          <a:p>
            <a:r>
              <a:rPr lang="it-IT" dirty="0" err="1"/>
              <a:t>Scientific</a:t>
            </a:r>
            <a:r>
              <a:rPr lang="it-IT" dirty="0"/>
              <a:t> </a:t>
            </a:r>
            <a:r>
              <a:rPr lang="it-IT" dirty="0" err="1"/>
              <a:t>Objectives</a:t>
            </a:r>
            <a:r>
              <a:rPr lang="it-IT" dirty="0"/>
              <a:t> and Task </a:t>
            </a:r>
            <a:r>
              <a:rPr lang="it-IT" dirty="0" err="1"/>
              <a:t>Description</a:t>
            </a:r>
            <a:endParaRPr lang="en-GB" dirty="0"/>
          </a:p>
        </p:txBody>
      </p:sp>
      <p:sp>
        <p:nvSpPr>
          <p:cNvPr id="4" name="AutoShape 4" descr="Résultat de recherche d'images pour &quot;milan ville touristiqu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115" descr="Résultat de recherche d'images pour &quot;frascati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117" descr="Résultat de recherche d'images pour &quot;frascati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119" descr="Résultat de recherche d'images pour &quot;frascati&quot;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DF47CFE-471A-3149-9748-4FD598E9A9D1}"/>
              </a:ext>
            </a:extLst>
          </p:cNvPr>
          <p:cNvSpPr/>
          <p:nvPr/>
        </p:nvSpPr>
        <p:spPr>
          <a:xfrm>
            <a:off x="307975" y="763589"/>
            <a:ext cx="8586643" cy="2459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202122"/>
                </a:solidFill>
              </a:rPr>
              <a:t>Design and </a:t>
            </a:r>
            <a:r>
              <a:rPr lang="it-IT" sz="2000" dirty="0" err="1">
                <a:solidFill>
                  <a:srgbClr val="202122"/>
                </a:solidFill>
              </a:rPr>
              <a:t>procurement</a:t>
            </a:r>
            <a:r>
              <a:rPr lang="it-IT" sz="2000" dirty="0">
                <a:solidFill>
                  <a:srgbClr val="202122"/>
                </a:solidFill>
              </a:rPr>
              <a:t> of EC </a:t>
            </a:r>
            <a:r>
              <a:rPr lang="it-IT" sz="2000" dirty="0" err="1">
                <a:solidFill>
                  <a:srgbClr val="202122"/>
                </a:solidFill>
              </a:rPr>
              <a:t>Stray</a:t>
            </a:r>
            <a:r>
              <a:rPr lang="it-IT" sz="2000" dirty="0">
                <a:solidFill>
                  <a:srgbClr val="202122"/>
                </a:solidFill>
              </a:rPr>
              <a:t> </a:t>
            </a:r>
            <a:r>
              <a:rPr lang="it-IT" sz="2000" dirty="0" err="1">
                <a:solidFill>
                  <a:srgbClr val="202122"/>
                </a:solidFill>
              </a:rPr>
              <a:t>Detection</a:t>
            </a:r>
            <a:r>
              <a:rPr lang="it-IT" sz="2000" dirty="0">
                <a:solidFill>
                  <a:srgbClr val="202122"/>
                </a:solidFill>
              </a:rPr>
              <a:t> </a:t>
            </a:r>
            <a:r>
              <a:rPr lang="it-IT" sz="2000" dirty="0" err="1">
                <a:solidFill>
                  <a:srgbClr val="202122"/>
                </a:solidFill>
              </a:rPr>
              <a:t>diagnostic</a:t>
            </a:r>
            <a:r>
              <a:rPr lang="it-IT" sz="2000" dirty="0">
                <a:solidFill>
                  <a:srgbClr val="202122"/>
                </a:solidFill>
              </a:rPr>
              <a:t> for JT-60SA </a:t>
            </a:r>
            <a:r>
              <a:rPr lang="it-IT" sz="2000" dirty="0" err="1">
                <a:solidFill>
                  <a:srgbClr val="202122"/>
                </a:solidFill>
              </a:rPr>
              <a:t>including</a:t>
            </a:r>
            <a:r>
              <a:rPr lang="it-IT" sz="2000" dirty="0">
                <a:solidFill>
                  <a:srgbClr val="202122"/>
                </a:solidFill>
              </a:rPr>
              <a:t> the </a:t>
            </a:r>
            <a:r>
              <a:rPr lang="it-IT" sz="2000" dirty="0" err="1">
                <a:solidFill>
                  <a:srgbClr val="202122"/>
                </a:solidFill>
              </a:rPr>
              <a:t>preparation</a:t>
            </a:r>
            <a:r>
              <a:rPr lang="it-IT" sz="2000" dirty="0">
                <a:solidFill>
                  <a:srgbClr val="202122"/>
                </a:solidFill>
              </a:rPr>
              <a:t> of a </a:t>
            </a:r>
            <a:r>
              <a:rPr lang="it-IT" sz="2000" dirty="0" err="1">
                <a:solidFill>
                  <a:srgbClr val="202122"/>
                </a:solidFill>
              </a:rPr>
              <a:t>proposal</a:t>
            </a:r>
            <a:r>
              <a:rPr lang="it-IT" sz="2000" dirty="0">
                <a:solidFill>
                  <a:srgbClr val="202122"/>
                </a:solidFill>
              </a:rPr>
              <a:t> to be </a:t>
            </a:r>
            <a:r>
              <a:rPr lang="it-IT" sz="2000" dirty="0" err="1">
                <a:solidFill>
                  <a:srgbClr val="202122"/>
                </a:solidFill>
              </a:rPr>
              <a:t>considered</a:t>
            </a:r>
            <a:r>
              <a:rPr lang="it-IT" sz="2000" dirty="0">
                <a:solidFill>
                  <a:srgbClr val="202122"/>
                </a:solidFill>
              </a:rPr>
              <a:t> by QST-F4E-EUROFusion. 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202122"/>
                </a:solidFill>
              </a:rPr>
              <a:t>Adaptation of the ITER </a:t>
            </a:r>
            <a:r>
              <a:rPr lang="it-IT" sz="2000" dirty="0" err="1">
                <a:solidFill>
                  <a:srgbClr val="202122"/>
                </a:solidFill>
              </a:rPr>
              <a:t>bolometer</a:t>
            </a:r>
            <a:r>
              <a:rPr lang="it-IT" sz="2000" dirty="0">
                <a:solidFill>
                  <a:srgbClr val="202122"/>
                </a:solidFill>
              </a:rPr>
              <a:t> to JT-60SA </a:t>
            </a:r>
            <a:r>
              <a:rPr lang="it-IT" sz="2000" dirty="0" err="1">
                <a:solidFill>
                  <a:srgbClr val="202122"/>
                </a:solidFill>
              </a:rPr>
              <a:t>will</a:t>
            </a:r>
            <a:r>
              <a:rPr lang="it-IT" sz="2000" dirty="0">
                <a:solidFill>
                  <a:srgbClr val="202122"/>
                </a:solidFill>
              </a:rPr>
              <a:t> be </a:t>
            </a:r>
            <a:r>
              <a:rPr lang="it-IT" sz="2000" dirty="0" err="1">
                <a:solidFill>
                  <a:srgbClr val="202122"/>
                </a:solidFill>
              </a:rPr>
              <a:t>explored</a:t>
            </a:r>
            <a:r>
              <a:rPr lang="it-IT" sz="2000" dirty="0">
                <a:solidFill>
                  <a:srgbClr val="202122"/>
                </a:solidFill>
              </a:rPr>
              <a:t>.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540046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687265" y="1381144"/>
            <a:ext cx="1024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>
                <a:solidFill>
                  <a:schemeClr val="bg1"/>
                </a:solidFill>
              </a:rPr>
              <a:t>Madrid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687265" y="2157652"/>
            <a:ext cx="968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>
                <a:solidFill>
                  <a:schemeClr val="bg1"/>
                </a:solidFill>
              </a:rPr>
              <a:t>Napoli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687265" y="2916404"/>
            <a:ext cx="10983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>
                <a:solidFill>
                  <a:schemeClr val="bg1"/>
                </a:solidFill>
              </a:rPr>
              <a:t>Padova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687265" y="3694010"/>
            <a:ext cx="995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>
                <a:solidFill>
                  <a:schemeClr val="bg1"/>
                </a:solidFill>
              </a:rPr>
              <a:t>Milano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1949" y="69851"/>
            <a:ext cx="7856075" cy="541338"/>
          </a:xfrm>
        </p:spPr>
        <p:txBody>
          <a:bodyPr/>
          <a:lstStyle/>
          <a:p>
            <a:r>
              <a:rPr lang="it-IT" dirty="0" err="1"/>
              <a:t>Tasks</a:t>
            </a:r>
            <a:r>
              <a:rPr lang="it-IT" dirty="0"/>
              <a:t> </a:t>
            </a:r>
            <a:r>
              <a:rPr lang="it-IT" dirty="0" err="1"/>
              <a:t>activities</a:t>
            </a:r>
            <a:endParaRPr lang="en-GB" dirty="0"/>
          </a:p>
        </p:txBody>
      </p:sp>
      <p:sp>
        <p:nvSpPr>
          <p:cNvPr id="4" name="AutoShape 4" descr="Résultat de recherche d'images pour &quot;milan ville touristiqu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115" descr="Résultat de recherche d'images pour &quot;frascati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117" descr="Résultat de recherche d'images pour &quot;frascati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119" descr="Résultat de recherche d'images pour &quot;frascati&quot;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4CD3AC-3419-454B-B65E-F8CE7B8E9F31}"/>
              </a:ext>
            </a:extLst>
          </p:cNvPr>
          <p:cNvSpPr txBox="1"/>
          <p:nvPr/>
        </p:nvSpPr>
        <p:spPr>
          <a:xfrm>
            <a:off x="176752" y="828851"/>
            <a:ext cx="8897799" cy="4688399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 marL="342900" lvl="0" indent="-342900">
              <a:lnSpc>
                <a:spcPct val="145000"/>
              </a:lnSpc>
              <a:buFont typeface="+mj-lt"/>
              <a:buAutoNum type="arabicPeriod"/>
            </a:pPr>
            <a:r>
              <a:rPr lang="en-US" sz="1700" b="1" dirty="0"/>
              <a:t>EC Beam tracing analysis</a:t>
            </a:r>
            <a:br>
              <a:rPr lang="en-US" sz="1700" b="1" dirty="0"/>
            </a:br>
            <a:r>
              <a:rPr lang="en-US" sz="1700" dirty="0"/>
              <a:t>Analysis considering IC and final antenna configuration - System requirements</a:t>
            </a:r>
            <a:endParaRPr lang="it-IT" sz="1700" dirty="0"/>
          </a:p>
          <a:p>
            <a:pPr marL="342900" indent="-342900">
              <a:lnSpc>
                <a:spcPct val="145000"/>
              </a:lnSpc>
              <a:buFont typeface="+mj-lt"/>
              <a:buAutoNum type="arabicPeriod"/>
            </a:pPr>
            <a:r>
              <a:rPr lang="en-US" sz="1700" b="1" dirty="0"/>
              <a:t>In vessel ECH sensor study</a:t>
            </a:r>
            <a:br>
              <a:rPr lang="en-US" sz="1700" b="1" dirty="0"/>
            </a:br>
            <a:r>
              <a:rPr lang="en-GB" sz="1800" dirty="0"/>
              <a:t>IO-F4E-EUROfusion-QST Collaboration </a:t>
            </a:r>
            <a:r>
              <a:rPr lang="en-GB" sz="1800" dirty="0" err="1"/>
              <a:t>Agreemeent</a:t>
            </a:r>
            <a:r>
              <a:rPr lang="en-GB" sz="1800" dirty="0"/>
              <a:t> </a:t>
            </a:r>
          </a:p>
          <a:p>
            <a:pPr marL="342900" indent="-342900">
              <a:lnSpc>
                <a:spcPct val="145000"/>
              </a:lnSpc>
              <a:buFont typeface="+mj-lt"/>
              <a:buAutoNum type="arabicPeriod"/>
            </a:pPr>
            <a:r>
              <a:rPr lang="en-US" sz="1700" b="1" dirty="0"/>
              <a:t>Engineering integration study</a:t>
            </a:r>
            <a:br>
              <a:rPr lang="en-US" sz="1700" b="1" dirty="0"/>
            </a:br>
            <a:r>
              <a:rPr lang="en-US" sz="1700" dirty="0"/>
              <a:t>Selection of in-vessel locations for sensor:</a:t>
            </a:r>
            <a:br>
              <a:rPr lang="en-US" sz="1700" dirty="0"/>
            </a:br>
            <a:r>
              <a:rPr lang="en-US" sz="1700" dirty="0"/>
              <a:t>	- strong </a:t>
            </a:r>
            <a:r>
              <a:rPr lang="en-US" sz="1800" dirty="0"/>
              <a:t>QST involvement (dedicated meetings, next one May 19</a:t>
            </a:r>
            <a:r>
              <a:rPr lang="en-US" sz="1800" baseline="30000" dirty="0"/>
              <a:t>th</a:t>
            </a:r>
            <a:r>
              <a:rPr lang="en-US" sz="1800" dirty="0"/>
              <a:t>)</a:t>
            </a:r>
            <a:br>
              <a:rPr lang="en-US" sz="1800" dirty="0"/>
            </a:br>
            <a:r>
              <a:rPr lang="en-US" sz="1800" dirty="0"/>
              <a:t>	- proposal for sensor allocation and interfaces (e.g. cabling and support) 	definition</a:t>
            </a:r>
            <a:endParaRPr lang="en-US" sz="1700" b="1" dirty="0"/>
          </a:p>
          <a:p>
            <a:pPr marL="342900" lvl="0" indent="-342900">
              <a:lnSpc>
                <a:spcPct val="145000"/>
              </a:lnSpc>
              <a:buFont typeface="+mj-lt"/>
              <a:buAutoNum type="arabicPeriod"/>
            </a:pPr>
            <a:r>
              <a:rPr lang="en-US" sz="1700" b="1" dirty="0"/>
              <a:t>Prototyping, basic sensor testing</a:t>
            </a:r>
            <a:r>
              <a:rPr lang="it-IT" sz="1700" b="1" dirty="0"/>
              <a:t>, </a:t>
            </a:r>
            <a:r>
              <a:rPr lang="en-US" sz="1700" b="1" dirty="0"/>
              <a:t>calibration and commissioning plans</a:t>
            </a:r>
            <a:br>
              <a:rPr lang="en-US" sz="1700" b="1" dirty="0"/>
            </a:br>
            <a:r>
              <a:rPr lang="en-US" sz="1700" dirty="0"/>
              <a:t>coatings characterization and measurements</a:t>
            </a:r>
            <a:br>
              <a:rPr lang="en-US" sz="1700" dirty="0"/>
            </a:br>
            <a:r>
              <a:rPr lang="en-US" sz="1700" dirty="0"/>
              <a:t>tests on (adapted) ITER bolometer (TBC after 2.), diagnostic qualification proposal</a:t>
            </a:r>
            <a:endParaRPr lang="it-IT" sz="1700" b="1" dirty="0"/>
          </a:p>
        </p:txBody>
      </p:sp>
    </p:spTree>
    <p:extLst>
      <p:ext uri="{BB962C8B-B14F-4D97-AF65-F5344CB8AC3E}">
        <p14:creationId xmlns:p14="http://schemas.microsoft.com/office/powerpoint/2010/main" val="3769975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687265" y="1381144"/>
            <a:ext cx="1024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Madrid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687265" y="2157652"/>
            <a:ext cx="968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>
                <a:solidFill>
                  <a:schemeClr val="bg1"/>
                </a:solidFill>
              </a:rPr>
              <a:t>Napoli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687265" y="2916404"/>
            <a:ext cx="10983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>
                <a:solidFill>
                  <a:schemeClr val="bg1"/>
                </a:solidFill>
              </a:rPr>
              <a:t>Padova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687265" y="3694010"/>
            <a:ext cx="995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>
                <a:solidFill>
                  <a:schemeClr val="bg1"/>
                </a:solidFill>
              </a:rPr>
              <a:t>Milano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ECH Sensor System for ITER</a:t>
            </a:r>
          </a:p>
        </p:txBody>
      </p:sp>
      <p:sp>
        <p:nvSpPr>
          <p:cNvPr id="4" name="AutoShape 4" descr="Résultat de recherche d'images pour &quot;milan ville touristiqu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115" descr="Résultat de recherche d'images pour &quot;frascati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117" descr="Résultat de recherche d'images pour &quot;frascati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119" descr="Résultat de recherche d'images pour &quot;frascati&quot;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72A839D4-0A8D-2C40-BE78-6E8B6A940C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7376099"/>
              </p:ext>
            </p:extLst>
          </p:nvPr>
        </p:nvGraphicFramePr>
        <p:xfrm>
          <a:off x="155574" y="3252858"/>
          <a:ext cx="5506671" cy="2421307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934483">
                  <a:extLst>
                    <a:ext uri="{9D8B030D-6E8A-4147-A177-3AD203B41FA5}">
                      <a16:colId xmlns:a16="http://schemas.microsoft.com/office/drawing/2014/main" val="3616348428"/>
                    </a:ext>
                  </a:extLst>
                </a:gridCol>
                <a:gridCol w="744583">
                  <a:extLst>
                    <a:ext uri="{9D8B030D-6E8A-4147-A177-3AD203B41FA5}">
                      <a16:colId xmlns:a16="http://schemas.microsoft.com/office/drawing/2014/main" val="83640538"/>
                    </a:ext>
                  </a:extLst>
                </a:gridCol>
                <a:gridCol w="2827605">
                  <a:extLst>
                    <a:ext uri="{9D8B030D-6E8A-4147-A177-3AD203B41FA5}">
                      <a16:colId xmlns:a16="http://schemas.microsoft.com/office/drawing/2014/main" val="2323042388"/>
                    </a:ext>
                  </a:extLst>
                </a:gridCol>
              </a:tblGrid>
              <a:tr h="2188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50">
                          <a:effectLst/>
                          <a:latin typeface="+mn-lt"/>
                        </a:rPr>
                        <a:t>Specification</a:t>
                      </a:r>
                      <a:endParaRPr lang="it-IT" sz="125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50" dirty="0">
                          <a:effectLst/>
                          <a:latin typeface="+mn-lt"/>
                        </a:rPr>
                        <a:t>Symbol</a:t>
                      </a:r>
                      <a:endParaRPr lang="it-IT" sz="125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50">
                          <a:effectLst/>
                          <a:latin typeface="+mn-lt"/>
                        </a:rPr>
                        <a:t>Value</a:t>
                      </a:r>
                      <a:endParaRPr lang="it-IT" sz="125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1557912"/>
                  </a:ext>
                </a:extLst>
              </a:tr>
              <a:tr h="2188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50" dirty="0">
                          <a:effectLst/>
                          <a:latin typeface="+mn-lt"/>
                        </a:rPr>
                        <a:t>Overall Sensor volume</a:t>
                      </a:r>
                      <a:endParaRPr lang="it-IT" sz="125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50">
                          <a:effectLst/>
                          <a:latin typeface="+mn-lt"/>
                        </a:rPr>
                        <a:t>V</a:t>
                      </a:r>
                      <a:endParaRPr lang="it-IT" sz="125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50" dirty="0">
                          <a:effectLst/>
                          <a:latin typeface="+mn-lt"/>
                        </a:rPr>
                        <a:t>61.4x31x16 mm</a:t>
                      </a:r>
                      <a:r>
                        <a:rPr lang="en-GB" sz="1250" baseline="30000" dirty="0">
                          <a:effectLst/>
                          <a:latin typeface="+mn-lt"/>
                        </a:rPr>
                        <a:t>3</a:t>
                      </a:r>
                      <a:endParaRPr lang="it-IT" sz="125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2801069"/>
                  </a:ext>
                </a:extLst>
              </a:tr>
              <a:tr h="2188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50" dirty="0">
                          <a:effectLst/>
                          <a:latin typeface="+mn-lt"/>
                        </a:rPr>
                        <a:t>Sensor weight</a:t>
                      </a:r>
                      <a:endParaRPr lang="it-IT" sz="125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50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50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170 g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5530493"/>
                  </a:ext>
                </a:extLst>
              </a:tr>
              <a:tr h="2241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50" dirty="0">
                          <a:effectLst/>
                          <a:latin typeface="+mn-lt"/>
                        </a:rPr>
                        <a:t>Temperature range</a:t>
                      </a:r>
                      <a:endParaRPr lang="it-IT" sz="125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50" dirty="0">
                          <a:effectLst/>
                          <a:latin typeface="Symbol" pitchFamily="2" charset="2"/>
                        </a:rPr>
                        <a:t>D</a:t>
                      </a:r>
                      <a:r>
                        <a:rPr lang="en-GB" sz="1250" dirty="0">
                          <a:effectLst/>
                          <a:latin typeface="+mn-lt"/>
                        </a:rPr>
                        <a:t>T</a:t>
                      </a:r>
                      <a:endParaRPr lang="it-IT" sz="125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50" dirty="0">
                          <a:effectLst/>
                          <a:latin typeface="+mn-lt"/>
                        </a:rPr>
                        <a:t>[100-816 </a:t>
                      </a:r>
                      <a:r>
                        <a:rPr lang="en-US" sz="1250" dirty="0">
                          <a:effectLst/>
                          <a:latin typeface="+mn-lt"/>
                        </a:rPr>
                        <a:t>℃</a:t>
                      </a:r>
                      <a:r>
                        <a:rPr lang="en-GB" sz="1250" dirty="0">
                          <a:effectLst/>
                          <a:latin typeface="+mn-lt"/>
                        </a:rPr>
                        <a:t>]</a:t>
                      </a:r>
                      <a:endParaRPr lang="it-IT" sz="125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20794389"/>
                  </a:ext>
                </a:extLst>
              </a:tr>
              <a:tr h="2188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50" dirty="0">
                          <a:effectLst/>
                          <a:latin typeface="+mn-lt"/>
                        </a:rPr>
                        <a:t>Transient sensitivity</a:t>
                      </a:r>
                      <a:endParaRPr lang="it-IT" sz="125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50" dirty="0" err="1">
                          <a:effectLst/>
                          <a:latin typeface="+mn-lt"/>
                        </a:rPr>
                        <a:t>d</a:t>
                      </a:r>
                      <a:r>
                        <a:rPr lang="en-GB" sz="1250" dirty="0" err="1">
                          <a:effectLst/>
                          <a:latin typeface="Symbol" pitchFamily="2" charset="2"/>
                        </a:rPr>
                        <a:t>D</a:t>
                      </a:r>
                      <a:r>
                        <a:rPr lang="en-GB" sz="1250" dirty="0" err="1">
                          <a:effectLst/>
                          <a:latin typeface="+mn-lt"/>
                        </a:rPr>
                        <a:t>T</a:t>
                      </a:r>
                      <a:r>
                        <a:rPr lang="en-GB" sz="1250" dirty="0">
                          <a:effectLst/>
                          <a:latin typeface="+mn-lt"/>
                        </a:rPr>
                        <a:t>/</a:t>
                      </a:r>
                      <a:r>
                        <a:rPr lang="en-GB" sz="1250" dirty="0" err="1">
                          <a:effectLst/>
                          <a:latin typeface="+mn-lt"/>
                        </a:rPr>
                        <a:t>dt</a:t>
                      </a:r>
                      <a:r>
                        <a:rPr lang="en-GB" sz="1250" dirty="0">
                          <a:effectLst/>
                          <a:latin typeface="+mn-lt"/>
                        </a:rPr>
                        <a:t>/p</a:t>
                      </a:r>
                      <a:endParaRPr lang="it-IT" sz="125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50" dirty="0">
                          <a:effectLst/>
                          <a:latin typeface="+mn-lt"/>
                        </a:rPr>
                        <a:t>1.93 10</a:t>
                      </a:r>
                      <a:r>
                        <a:rPr lang="en-GB" sz="1250" baseline="30000" dirty="0">
                          <a:effectLst/>
                          <a:latin typeface="+mn-lt"/>
                        </a:rPr>
                        <a:t>-5</a:t>
                      </a:r>
                      <a:r>
                        <a:rPr lang="en-GB" sz="1250" dirty="0">
                          <a:effectLst/>
                          <a:latin typeface="+mn-lt"/>
                        </a:rPr>
                        <a:t> K m</a:t>
                      </a:r>
                      <a:r>
                        <a:rPr lang="en-GB" sz="1250" baseline="30000" dirty="0">
                          <a:effectLst/>
                          <a:latin typeface="+mn-lt"/>
                        </a:rPr>
                        <a:t>2</a:t>
                      </a:r>
                      <a:r>
                        <a:rPr lang="en-GB" sz="1250" dirty="0">
                          <a:effectLst/>
                          <a:latin typeface="+mn-lt"/>
                        </a:rPr>
                        <a:t>/J</a:t>
                      </a:r>
                      <a:endParaRPr lang="it-IT" sz="125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02544960"/>
                  </a:ext>
                </a:extLst>
              </a:tr>
              <a:tr h="2275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50" dirty="0">
                          <a:effectLst/>
                          <a:latin typeface="+mn-lt"/>
                        </a:rPr>
                        <a:t>Steady state sensitivity</a:t>
                      </a:r>
                      <a:endParaRPr lang="it-IT" sz="125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50" dirty="0" err="1">
                          <a:effectLst/>
                          <a:latin typeface="+mn-lt"/>
                        </a:rPr>
                        <a:t>d</a:t>
                      </a:r>
                      <a:r>
                        <a:rPr lang="en-GB" sz="1250" dirty="0" err="1">
                          <a:effectLst/>
                          <a:latin typeface="Symbol" pitchFamily="2" charset="2"/>
                        </a:rPr>
                        <a:t>D</a:t>
                      </a:r>
                      <a:r>
                        <a:rPr lang="en-GB" sz="1250" dirty="0" err="1">
                          <a:effectLst/>
                          <a:latin typeface="+mn-lt"/>
                        </a:rPr>
                        <a:t>T</a:t>
                      </a:r>
                      <a:r>
                        <a:rPr lang="en-GB" sz="1250" dirty="0">
                          <a:effectLst/>
                          <a:latin typeface="+mn-lt"/>
                        </a:rPr>
                        <a:t>/</a:t>
                      </a:r>
                      <a:r>
                        <a:rPr lang="en-GB" sz="1250" dirty="0" err="1">
                          <a:effectLst/>
                          <a:latin typeface="+mn-lt"/>
                        </a:rPr>
                        <a:t>dt</a:t>
                      </a:r>
                      <a:r>
                        <a:rPr lang="en-GB" sz="1250" dirty="0">
                          <a:effectLst/>
                          <a:latin typeface="+mn-lt"/>
                        </a:rPr>
                        <a:t>/p</a:t>
                      </a:r>
                      <a:endParaRPr lang="it-IT" sz="125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50" dirty="0">
                          <a:effectLst/>
                          <a:latin typeface="+mn-lt"/>
                        </a:rPr>
                        <a:t>5.65 10</a:t>
                      </a:r>
                      <a:r>
                        <a:rPr lang="en-GB" sz="1250" baseline="30000" dirty="0">
                          <a:effectLst/>
                          <a:latin typeface="+mn-lt"/>
                        </a:rPr>
                        <a:t>-4</a:t>
                      </a:r>
                      <a:r>
                        <a:rPr lang="en-GB" sz="1250" dirty="0">
                          <a:effectLst/>
                          <a:latin typeface="+mn-lt"/>
                        </a:rPr>
                        <a:t> K m</a:t>
                      </a:r>
                      <a:r>
                        <a:rPr lang="en-GB" sz="1250" baseline="30000" dirty="0">
                          <a:effectLst/>
                          <a:latin typeface="+mn-lt"/>
                        </a:rPr>
                        <a:t>2</a:t>
                      </a:r>
                      <a:r>
                        <a:rPr lang="en-GB" sz="1250" dirty="0">
                          <a:effectLst/>
                          <a:latin typeface="+mn-lt"/>
                        </a:rPr>
                        <a:t>/J</a:t>
                      </a:r>
                      <a:endParaRPr lang="it-IT" sz="125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98661096"/>
                  </a:ext>
                </a:extLst>
              </a:tr>
              <a:tr h="2188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50" dirty="0" err="1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Power</a:t>
                      </a:r>
                      <a:r>
                        <a:rPr lang="it-IT" sz="1250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250" dirty="0" err="1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resolution</a:t>
                      </a:r>
                      <a:endParaRPr lang="it-IT" sz="125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50" dirty="0" err="1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it-IT" sz="1250" baseline="-25000" dirty="0" err="1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step</a:t>
                      </a:r>
                      <a:endParaRPr lang="it-IT" sz="1250" baseline="-250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50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100 kW (</a:t>
                      </a:r>
                      <a:r>
                        <a:rPr lang="it-IT" sz="1250" dirty="0" err="1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optimized</a:t>
                      </a:r>
                      <a:r>
                        <a:rPr lang="it-IT" sz="1250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to 20 kW)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9355107"/>
                  </a:ext>
                </a:extLst>
              </a:tr>
              <a:tr h="2188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50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Thermal </a:t>
                      </a:r>
                      <a:r>
                        <a:rPr lang="it-IT" sz="1250" dirty="0" err="1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response</a:t>
                      </a:r>
                      <a:endParaRPr lang="it-IT" sz="125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50" baseline="-250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50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 K/</a:t>
                      </a:r>
                      <a:r>
                        <a:rPr lang="it-IT" sz="1250" dirty="0" err="1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s</a:t>
                      </a:r>
                      <a:endParaRPr lang="it-IT" sz="125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60061642"/>
                  </a:ext>
                </a:extLst>
              </a:tr>
              <a:tr h="2188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50" dirty="0">
                          <a:effectLst/>
                          <a:latin typeface="+mn-lt"/>
                        </a:rPr>
                        <a:t>Response time</a:t>
                      </a:r>
                      <a:endParaRPr lang="it-IT" sz="125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50" dirty="0">
                          <a:effectLst/>
                          <a:latin typeface="+mn-lt"/>
                        </a:rPr>
                        <a:t>t</a:t>
                      </a:r>
                      <a:endParaRPr lang="it-IT" sz="125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50" dirty="0">
                          <a:effectLst/>
                          <a:latin typeface="+mn-lt"/>
                        </a:rPr>
                        <a:t>1.3 s (optimized to 0.3s)</a:t>
                      </a:r>
                      <a:endParaRPr lang="it-IT" sz="125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2157568"/>
                  </a:ext>
                </a:extLst>
              </a:tr>
              <a:tr h="2188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50" dirty="0">
                          <a:effectLst/>
                          <a:latin typeface="+mn-lt"/>
                        </a:rPr>
                        <a:t>Accuracy</a:t>
                      </a:r>
                      <a:endParaRPr lang="it-IT" sz="125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50" dirty="0" err="1">
                          <a:effectLst/>
                          <a:latin typeface="Symbol" pitchFamily="2" charset="2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it-IT" sz="1250" dirty="0" err="1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it-IT" sz="1250" baseline="-25000" dirty="0" err="1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den</a:t>
                      </a:r>
                      <a:endParaRPr lang="it-IT" sz="1250" baseline="-250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50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375 kW/m</a:t>
                      </a:r>
                      <a:r>
                        <a:rPr lang="it-IT" sz="1250" baseline="30000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it-IT" sz="1250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it-IT" sz="1250" dirty="0" err="1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optimized</a:t>
                      </a:r>
                      <a:r>
                        <a:rPr lang="it-IT" sz="1250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to 120 kW/m</a:t>
                      </a:r>
                      <a:r>
                        <a:rPr lang="it-IT" sz="1250" baseline="30000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it-IT" sz="1250" baseline="0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)</a:t>
                      </a:r>
                      <a:endParaRPr lang="it-IT" sz="1250" baseline="300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3208985"/>
                  </a:ext>
                </a:extLst>
              </a:tr>
              <a:tr h="2188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50" dirty="0" err="1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Signal</a:t>
                      </a:r>
                      <a:r>
                        <a:rPr lang="it-IT" sz="1250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250" dirty="0" err="1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amplitude</a:t>
                      </a:r>
                      <a:endParaRPr lang="it-IT" sz="125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50" dirty="0">
                          <a:effectLst/>
                          <a:latin typeface="Symbol" pitchFamily="2" charset="2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it-IT" sz="1250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V</a:t>
                      </a:r>
                      <a:endParaRPr lang="it-IT" sz="1250" baseline="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50" baseline="0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~ </a:t>
                      </a:r>
                      <a:r>
                        <a:rPr lang="it-IT" sz="1250" baseline="0" dirty="0" err="1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few</a:t>
                      </a:r>
                      <a:r>
                        <a:rPr lang="it-IT" sz="1250" baseline="0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250" baseline="0" dirty="0" err="1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mV</a:t>
                      </a:r>
                      <a:r>
                        <a:rPr lang="it-IT" sz="1250" baseline="0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[0-10 </a:t>
                      </a:r>
                      <a:r>
                        <a:rPr lang="it-IT" sz="1250" baseline="0" dirty="0" err="1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mV</a:t>
                      </a:r>
                      <a:r>
                        <a:rPr lang="it-IT" sz="1250" baseline="0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2151883"/>
                  </a:ext>
                </a:extLst>
              </a:tr>
            </a:tbl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:a16="http://schemas.microsoft.com/office/drawing/2014/main" id="{71A78E29-4E89-7643-A0A4-D02B1FC396C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87350" y="1144702"/>
            <a:ext cx="3024468" cy="20564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CCDB15-693A-AC4B-8C77-5BC0F67FA836}"/>
              </a:ext>
            </a:extLst>
          </p:cNvPr>
          <p:cNvSpPr txBox="1"/>
          <p:nvPr/>
        </p:nvSpPr>
        <p:spPr>
          <a:xfrm>
            <a:off x="5743697" y="3893701"/>
            <a:ext cx="3249672" cy="1592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it-IT" sz="1800" dirty="0">
                <a:latin typeface="Symbol" pitchFamily="2" charset="2"/>
              </a:rPr>
              <a:t>D</a:t>
            </a:r>
            <a:r>
              <a:rPr lang="it-IT" sz="1800" dirty="0"/>
              <a:t>V </a:t>
            </a:r>
            <a:r>
              <a:rPr lang="it-IT" sz="1800" dirty="0" err="1"/>
              <a:t>between</a:t>
            </a:r>
            <a:r>
              <a:rPr lang="it-IT" sz="1800" dirty="0"/>
              <a:t> hot and </a:t>
            </a:r>
            <a:r>
              <a:rPr lang="it-IT" sz="1800" dirty="0" err="1"/>
              <a:t>cold</a:t>
            </a:r>
            <a:r>
              <a:rPr lang="it-IT" sz="1800" dirty="0"/>
              <a:t> </a:t>
            </a:r>
            <a:r>
              <a:rPr lang="it-IT" sz="1800" dirty="0" err="1"/>
              <a:t>bolometer</a:t>
            </a:r>
            <a:endParaRPr lang="it-IT" sz="1800" dirty="0"/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it-IT" sz="1800" dirty="0">
                <a:latin typeface="Symbol" pitchFamily="2" charset="2"/>
              </a:rPr>
              <a:t>D</a:t>
            </a:r>
            <a:r>
              <a:rPr lang="it-IT" sz="1800" dirty="0"/>
              <a:t>V ➠ </a:t>
            </a:r>
            <a:r>
              <a:rPr lang="it-IT" sz="1800" dirty="0">
                <a:latin typeface="Symbol" pitchFamily="2" charset="2"/>
              </a:rPr>
              <a:t>D</a:t>
            </a:r>
            <a:r>
              <a:rPr lang="it-IT" sz="1800" dirty="0"/>
              <a:t>T ➠ ECH </a:t>
            </a:r>
            <a:r>
              <a:rPr lang="it-IT" sz="1800" dirty="0" err="1"/>
              <a:t>power</a:t>
            </a:r>
            <a:endParaRPr lang="it-IT" sz="1800" dirty="0"/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it-IT" sz="1800" dirty="0"/>
              <a:t>Thermal model (i </a:t>
            </a:r>
            <a:r>
              <a:rPr lang="it-IT" sz="1800" dirty="0" err="1"/>
              <a:t>nodes</a:t>
            </a:r>
            <a:r>
              <a:rPr lang="it-IT" sz="1800" dirty="0"/>
              <a:t>)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it-IT" sz="1800" dirty="0" err="1"/>
              <a:t>Algorithm</a:t>
            </a:r>
            <a:r>
              <a:rPr lang="it-IT" sz="1800" dirty="0"/>
              <a:t> for T</a:t>
            </a:r>
            <a:r>
              <a:rPr lang="it-IT" sz="1800" baseline="-25000" dirty="0"/>
              <a:t>i</a:t>
            </a:r>
            <a:r>
              <a:rPr lang="it-IT" sz="1800" dirty="0"/>
              <a:t>(t)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6E2B42-4E17-3A4B-9FE5-5ACD215C0267}"/>
              </a:ext>
            </a:extLst>
          </p:cNvPr>
          <p:cNvSpPr txBox="1"/>
          <p:nvPr/>
        </p:nvSpPr>
        <p:spPr>
          <a:xfrm>
            <a:off x="387927" y="788644"/>
            <a:ext cx="7823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dirty="0" err="1"/>
              <a:t>Extensive</a:t>
            </a:r>
            <a:r>
              <a:rPr lang="it-IT" sz="1800" dirty="0"/>
              <a:t> design </a:t>
            </a:r>
            <a:r>
              <a:rPr lang="it-IT" sz="1800" dirty="0" err="1"/>
              <a:t>studies</a:t>
            </a:r>
            <a:r>
              <a:rPr lang="it-IT" sz="1800" dirty="0"/>
              <a:t>, </a:t>
            </a:r>
            <a:r>
              <a:rPr lang="it-IT" sz="1800" dirty="0" err="1"/>
              <a:t>prototyping</a:t>
            </a:r>
            <a:r>
              <a:rPr lang="it-IT" sz="1800" dirty="0"/>
              <a:t>, FDR stage (IO, </a:t>
            </a:r>
            <a:r>
              <a:rPr lang="it-IT" sz="1800" dirty="0" err="1"/>
              <a:t>Bertin</a:t>
            </a:r>
            <a:r>
              <a:rPr lang="it-IT" sz="1800" dirty="0"/>
              <a:t> Technologies)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9661A70-AF74-0D4B-91BF-D6C02BD0313D}"/>
              </a:ext>
            </a:extLst>
          </p:cNvPr>
          <p:cNvSpPr/>
          <p:nvPr/>
        </p:nvSpPr>
        <p:spPr>
          <a:xfrm>
            <a:off x="5743697" y="5797945"/>
            <a:ext cx="3313792" cy="369332"/>
          </a:xfrm>
          <a:prstGeom prst="rect">
            <a:avLst/>
          </a:prstGeom>
          <a:ln>
            <a:solidFill>
              <a:srgbClr val="CB9A02"/>
            </a:solidFill>
          </a:ln>
        </p:spPr>
        <p:txBody>
          <a:bodyPr wrap="none">
            <a:spAutoFit/>
          </a:bodyPr>
          <a:lstStyle/>
          <a:p>
            <a:r>
              <a:rPr lang="it-IT" sz="1800" dirty="0"/>
              <a:t>10 </a:t>
            </a:r>
            <a:r>
              <a:rPr lang="it-IT" sz="1800" dirty="0" err="1"/>
              <a:t>prototypes</a:t>
            </a:r>
            <a:r>
              <a:rPr lang="it-IT" sz="1800" dirty="0"/>
              <a:t> – </a:t>
            </a:r>
            <a:r>
              <a:rPr lang="it-IT" sz="1800" b="1" dirty="0"/>
              <a:t>2 for JT-60SA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8F971FC-4E52-D847-ACBA-9A0B5AEC6FB2}"/>
              </a:ext>
            </a:extLst>
          </p:cNvPr>
          <p:cNvGrpSpPr/>
          <p:nvPr/>
        </p:nvGrpSpPr>
        <p:grpSpPr>
          <a:xfrm>
            <a:off x="6032181" y="1153171"/>
            <a:ext cx="3032437" cy="2084965"/>
            <a:chOff x="6032181" y="1153171"/>
            <a:chExt cx="3032437" cy="2084965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7B15CB6-2ADD-6843-9ACF-9145D567CD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1" r="307" b="-1"/>
            <a:stretch/>
          </p:blipFill>
          <p:spPr>
            <a:xfrm>
              <a:off x="6032181" y="1153171"/>
              <a:ext cx="3032437" cy="1982868"/>
            </a:xfrm>
            <a:prstGeom prst="rect">
              <a:avLst/>
            </a:prstGeom>
          </p:spPr>
        </p:pic>
        <p:sp>
          <p:nvSpPr>
            <p:cNvPr id="23" name="Donut 22">
              <a:extLst>
                <a:ext uri="{FF2B5EF4-FFF2-40B4-BE49-F238E27FC236}">
                  <a16:creationId xmlns:a16="http://schemas.microsoft.com/office/drawing/2014/main" id="{61CC2A89-49DA-054F-AF9D-F8971B5CDD6D}"/>
                </a:ext>
              </a:extLst>
            </p:cNvPr>
            <p:cNvSpPr/>
            <p:nvPr/>
          </p:nvSpPr>
          <p:spPr bwMode="auto">
            <a:xfrm>
              <a:off x="7164874" y="1912339"/>
              <a:ext cx="604456" cy="604240"/>
            </a:xfrm>
            <a:prstGeom prst="donut">
              <a:avLst>
                <a:gd name="adj" fmla="val 4310"/>
              </a:avLst>
            </a:prstGeom>
            <a:solidFill>
              <a:srgbClr val="FF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1502D287-8EBB-F649-9700-F64942B46057}"/>
                </a:ext>
              </a:extLst>
            </p:cNvPr>
            <p:cNvCxnSpPr>
              <a:cxnSpLocks/>
              <a:stCxn id="23" idx="4"/>
            </p:cNvCxnSpPr>
            <p:nvPr/>
          </p:nvCxnSpPr>
          <p:spPr bwMode="auto">
            <a:xfrm>
              <a:off x="7467102" y="2516579"/>
              <a:ext cx="0" cy="72155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C2DF6CF-BAFB-E141-B728-177CB5035584}"/>
              </a:ext>
            </a:extLst>
          </p:cNvPr>
          <p:cNvSpPr txBox="1"/>
          <p:nvPr/>
        </p:nvSpPr>
        <p:spPr>
          <a:xfrm>
            <a:off x="6407372" y="3310747"/>
            <a:ext cx="19223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/>
              <a:t>2 </a:t>
            </a:r>
            <a:r>
              <a:rPr lang="it-IT" sz="1600" dirty="0" err="1"/>
              <a:t>cylinders</a:t>
            </a:r>
            <a:r>
              <a:rPr lang="it-IT" sz="1600" dirty="0"/>
              <a:t>, ∅ 4mm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E192A82-BAB2-934F-9C2A-6107ED379D49}"/>
              </a:ext>
            </a:extLst>
          </p:cNvPr>
          <p:cNvSpPr/>
          <p:nvPr/>
        </p:nvSpPr>
        <p:spPr>
          <a:xfrm>
            <a:off x="95291" y="5796229"/>
            <a:ext cx="5627235" cy="56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40000"/>
              </a:lnSpc>
              <a:spcAft>
                <a:spcPts val="1000"/>
              </a:spcAft>
            </a:pPr>
            <a:r>
              <a:rPr lang="en-US" sz="105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N. </a:t>
            </a:r>
            <a:r>
              <a:rPr lang="en-US" sz="105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Masseen</a:t>
            </a:r>
            <a:r>
              <a:rPr lang="en-US" sz="105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et al., “Microwave Detector design for ITER”, </a:t>
            </a:r>
            <a:r>
              <a:rPr lang="en-US" sz="1050" u="sng" dirty="0">
                <a:solidFill>
                  <a:srgbClr val="0000FF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  <a:hlinkClick r:id="rId5"/>
              </a:rPr>
              <a:t>ITER_D_JR2KH6</a:t>
            </a:r>
            <a:endParaRPr lang="it-IT" sz="1050" dirty="0"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ct val="40000"/>
              </a:lnSpc>
              <a:spcAft>
                <a:spcPts val="1000"/>
              </a:spcAft>
            </a:pPr>
            <a:r>
              <a:rPr lang="en-US" sz="105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A. </a:t>
            </a:r>
            <a:r>
              <a:rPr lang="en-US" sz="105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Sirinelli</a:t>
            </a:r>
            <a:r>
              <a:rPr lang="en-US" sz="105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, “System Design Description (DDD) 55.GB In-vessel ECH Detectors”, </a:t>
            </a:r>
            <a:r>
              <a:rPr lang="en-US" sz="1050" u="sng" dirty="0">
                <a:solidFill>
                  <a:srgbClr val="0000FF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  <a:hlinkClick r:id="rId6"/>
              </a:rPr>
              <a:t>ITER_D_V2GEA7 v1.0</a:t>
            </a:r>
            <a:endParaRPr lang="it-IT" sz="1050" dirty="0"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40000"/>
              </a:lnSpc>
            </a:pPr>
            <a:r>
              <a:rPr lang="en-US" sz="1050" dirty="0">
                <a:latin typeface="Calibri" panose="020F0502020204030204" pitchFamily="34" charset="0"/>
                <a:ea typeface="MS Mincho" panose="02020609040205080304" pitchFamily="49" charset="-128"/>
              </a:rPr>
              <a:t>A. </a:t>
            </a:r>
            <a:r>
              <a:rPr lang="en-US" sz="1050" dirty="0" err="1">
                <a:latin typeface="Calibri" panose="020F0502020204030204" pitchFamily="34" charset="0"/>
                <a:ea typeface="MS Mincho" panose="02020609040205080304" pitchFamily="49" charset="-128"/>
              </a:rPr>
              <a:t>Sirinelli</a:t>
            </a:r>
            <a:r>
              <a:rPr lang="en-US" sz="1050" dirty="0">
                <a:latin typeface="Calibri" panose="020F0502020204030204" pitchFamily="34" charset="0"/>
                <a:ea typeface="MS Mincho" panose="02020609040205080304" pitchFamily="49" charset="-128"/>
              </a:rPr>
              <a:t>, “55.GB  - ECH sensor AMESIM model”, </a:t>
            </a:r>
            <a:r>
              <a:rPr lang="en-US" sz="1050" u="sng" dirty="0">
                <a:solidFill>
                  <a:srgbClr val="0000FF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ITER_D_5PRGQM</a:t>
            </a:r>
            <a:endParaRPr lang="it-IT" sz="105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AB02D24-8EF4-CC4E-B2F7-04EC06A8426F}"/>
              </a:ext>
            </a:extLst>
          </p:cNvPr>
          <p:cNvSpPr txBox="1"/>
          <p:nvPr/>
        </p:nvSpPr>
        <p:spPr>
          <a:xfrm>
            <a:off x="3687446" y="2144605"/>
            <a:ext cx="21178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latin typeface="Symbol" pitchFamily="2" charset="2"/>
                <a:ea typeface="Cambria Math" panose="02040503050406030204" pitchFamily="18" charset="0"/>
              </a:rPr>
              <a:t>D</a:t>
            </a:r>
            <a:r>
              <a:rPr lang="it-IT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𝐕 = (𝑺</a:t>
            </a:r>
            <a:r>
              <a:rPr lang="it-IT" sz="14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𝑨</a:t>
            </a:r>
            <a:r>
              <a:rPr lang="it-IT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 − 𝑺</a:t>
            </a:r>
            <a:r>
              <a:rPr lang="it-IT" sz="14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𝑪</a:t>
            </a:r>
            <a:r>
              <a:rPr lang="it-IT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)(𝑻</a:t>
            </a:r>
            <a:r>
              <a:rPr lang="it-IT" sz="14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𝟐</a:t>
            </a:r>
            <a:r>
              <a:rPr lang="it-IT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 − 𝑻</a:t>
            </a:r>
            <a:r>
              <a:rPr lang="it-IT" sz="14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𝟏</a:t>
            </a:r>
            <a:r>
              <a:rPr lang="it-IT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943641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687265" y="1381144"/>
            <a:ext cx="1024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>
                <a:solidFill>
                  <a:schemeClr val="bg1"/>
                </a:solidFill>
              </a:rPr>
              <a:t>Madrid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687265" y="2157652"/>
            <a:ext cx="968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>
                <a:solidFill>
                  <a:schemeClr val="bg1"/>
                </a:solidFill>
              </a:rPr>
              <a:t>Napoli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687265" y="2916404"/>
            <a:ext cx="10983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>
                <a:solidFill>
                  <a:schemeClr val="bg1"/>
                </a:solidFill>
              </a:rPr>
              <a:t>Padova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687265" y="3694010"/>
            <a:ext cx="995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>
                <a:solidFill>
                  <a:schemeClr val="bg1"/>
                </a:solidFill>
              </a:rPr>
              <a:t>Milano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Collaboration under IO-F4E-EUROfusion-QST</a:t>
            </a:r>
          </a:p>
        </p:txBody>
      </p:sp>
      <p:sp>
        <p:nvSpPr>
          <p:cNvPr id="4" name="AutoShape 4" descr="Résultat de recherche d'images pour &quot;milan ville touristiqu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115" descr="Résultat de recherche d'images pour &quot;frascati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117" descr="Résultat de recherche d'images pour &quot;frascati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119" descr="Résultat de recherche d'images pour &quot;frascati&quot;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DF2B2E-F929-054C-8B62-AE02E724C9FB}"/>
              </a:ext>
            </a:extLst>
          </p:cNvPr>
          <p:cNvSpPr txBox="1"/>
          <p:nvPr/>
        </p:nvSpPr>
        <p:spPr>
          <a:xfrm>
            <a:off x="233496" y="842634"/>
            <a:ext cx="8715432" cy="2482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it-IT" sz="1800" dirty="0" err="1"/>
              <a:t>Coating</a:t>
            </a:r>
            <a:r>
              <a:rPr lang="it-IT" sz="1800" dirty="0"/>
              <a:t> R&amp;D </a:t>
            </a:r>
            <a:r>
              <a:rPr lang="it-IT" sz="1800" dirty="0" err="1"/>
              <a:t>at</a:t>
            </a:r>
            <a:r>
              <a:rPr lang="it-IT" sz="1800" dirty="0"/>
              <a:t> ITER (Development and </a:t>
            </a:r>
            <a:r>
              <a:rPr lang="it-IT" sz="1800" dirty="0" err="1"/>
              <a:t>qualification</a:t>
            </a:r>
            <a:r>
              <a:rPr lang="it-IT" sz="1800" dirty="0"/>
              <a:t>):</a:t>
            </a:r>
          </a:p>
          <a:p>
            <a:pPr>
              <a:lnSpc>
                <a:spcPct val="125000"/>
              </a:lnSpc>
            </a:pPr>
            <a:r>
              <a:rPr lang="it-IT" sz="1800" dirty="0"/>
              <a:t>• ECH </a:t>
            </a:r>
            <a:r>
              <a:rPr lang="it-IT" sz="1800" dirty="0" err="1"/>
              <a:t>coating</a:t>
            </a:r>
            <a:r>
              <a:rPr lang="it-IT" sz="1800" dirty="0"/>
              <a:t> </a:t>
            </a:r>
            <a:r>
              <a:rPr lang="it-IT" sz="1800" dirty="0" err="1"/>
              <a:t>is</a:t>
            </a:r>
            <a:r>
              <a:rPr lang="it-IT" sz="1800" dirty="0"/>
              <a:t> the </a:t>
            </a:r>
            <a:r>
              <a:rPr lang="it-IT" sz="1800" dirty="0" err="1"/>
              <a:t>most</a:t>
            </a:r>
            <a:r>
              <a:rPr lang="it-IT" sz="1800" dirty="0"/>
              <a:t> </a:t>
            </a:r>
            <a:r>
              <a:rPr lang="it-IT" sz="1800" dirty="0" err="1"/>
              <a:t>critical</a:t>
            </a:r>
            <a:r>
              <a:rPr lang="it-IT" sz="1800" dirty="0"/>
              <a:t> </a:t>
            </a:r>
            <a:r>
              <a:rPr lang="it-IT" sz="1800" dirty="0" err="1"/>
              <a:t>parameter</a:t>
            </a:r>
            <a:r>
              <a:rPr lang="it-IT" sz="1800" dirty="0"/>
              <a:t> for the performance of the </a:t>
            </a:r>
            <a:r>
              <a:rPr lang="it-IT" sz="1800" dirty="0" err="1"/>
              <a:t>sensor</a:t>
            </a:r>
            <a:endParaRPr lang="it-IT" sz="1800" dirty="0"/>
          </a:p>
          <a:p>
            <a:pPr>
              <a:lnSpc>
                <a:spcPct val="125000"/>
              </a:lnSpc>
            </a:pPr>
            <a:r>
              <a:rPr lang="it-IT" sz="1800" dirty="0"/>
              <a:t>• The </a:t>
            </a:r>
            <a:r>
              <a:rPr lang="it-IT" sz="1800" dirty="0" err="1"/>
              <a:t>absorption</a:t>
            </a:r>
            <a:r>
              <a:rPr lang="it-IT" sz="1800" dirty="0"/>
              <a:t> </a:t>
            </a:r>
            <a:r>
              <a:rPr lang="it-IT" sz="1800" dirty="0" err="1"/>
              <a:t>efficiency</a:t>
            </a:r>
            <a:r>
              <a:rPr lang="it-IT" sz="1800" dirty="0"/>
              <a:t> @ 170 GHz </a:t>
            </a:r>
            <a:r>
              <a:rPr lang="it-IT" sz="1800" dirty="0" err="1"/>
              <a:t>required</a:t>
            </a:r>
            <a:r>
              <a:rPr lang="it-IT" sz="1800" dirty="0"/>
              <a:t> to be </a:t>
            </a:r>
            <a:r>
              <a:rPr lang="it-IT" sz="1800" dirty="0" err="1"/>
              <a:t>compliant</a:t>
            </a:r>
            <a:r>
              <a:rPr lang="it-IT" sz="1800" dirty="0"/>
              <a:t> with the performances </a:t>
            </a:r>
            <a:r>
              <a:rPr lang="it-IT" sz="1800" dirty="0" err="1"/>
              <a:t>is</a:t>
            </a:r>
            <a:r>
              <a:rPr lang="it-IT" sz="1800" dirty="0"/>
              <a:t> 80%.</a:t>
            </a:r>
          </a:p>
          <a:p>
            <a:pPr>
              <a:lnSpc>
                <a:spcPct val="125000"/>
              </a:lnSpc>
            </a:pPr>
            <a:r>
              <a:rPr lang="it-IT" sz="1800" dirty="0"/>
              <a:t>• The </a:t>
            </a:r>
            <a:r>
              <a:rPr lang="it-IT" sz="1800" dirty="0" err="1"/>
              <a:t>development</a:t>
            </a:r>
            <a:r>
              <a:rPr lang="it-IT" sz="1800" dirty="0"/>
              <a:t> of </a:t>
            </a:r>
            <a:r>
              <a:rPr lang="it-IT" sz="1800" dirty="0" err="1"/>
              <a:t>this</a:t>
            </a:r>
            <a:r>
              <a:rPr lang="it-IT" sz="1800" dirty="0"/>
              <a:t> </a:t>
            </a:r>
            <a:r>
              <a:rPr lang="it-IT" sz="1800" dirty="0" err="1"/>
              <a:t>electro-magnetic</a:t>
            </a:r>
            <a:r>
              <a:rPr lang="it-IT" sz="1800" dirty="0"/>
              <a:t> </a:t>
            </a:r>
            <a:r>
              <a:rPr lang="it-IT" sz="1800" dirty="0" err="1"/>
              <a:t>absorbing</a:t>
            </a:r>
            <a:r>
              <a:rPr lang="it-IT" sz="1800" dirty="0"/>
              <a:t> </a:t>
            </a:r>
            <a:r>
              <a:rPr lang="it-IT" sz="1800" dirty="0" err="1"/>
              <a:t>coating</a:t>
            </a:r>
            <a:r>
              <a:rPr lang="it-IT" sz="1800" dirty="0"/>
              <a:t> </a:t>
            </a:r>
            <a:r>
              <a:rPr lang="it-IT" sz="1800" dirty="0" err="1"/>
              <a:t>consists</a:t>
            </a:r>
            <a:r>
              <a:rPr lang="it-IT" sz="1800" dirty="0"/>
              <a:t> in </a:t>
            </a:r>
            <a:r>
              <a:rPr lang="it-IT" sz="1800" dirty="0" err="1"/>
              <a:t>defining</a:t>
            </a:r>
            <a:r>
              <a:rPr lang="it-IT" sz="1800" dirty="0"/>
              <a:t> the </a:t>
            </a:r>
            <a:r>
              <a:rPr lang="it-IT" sz="1800" dirty="0" err="1"/>
              <a:t>coating</a:t>
            </a:r>
            <a:r>
              <a:rPr lang="it-IT" sz="1800" dirty="0"/>
              <a:t> </a:t>
            </a:r>
            <a:r>
              <a:rPr lang="it-IT" sz="1800" dirty="0" err="1"/>
              <a:t>composition</a:t>
            </a:r>
            <a:r>
              <a:rPr lang="it-IT" sz="1800" dirty="0"/>
              <a:t>, the </a:t>
            </a:r>
            <a:r>
              <a:rPr lang="it-IT" sz="1800" dirty="0" err="1"/>
              <a:t>substrate</a:t>
            </a:r>
            <a:r>
              <a:rPr lang="it-IT" sz="1800" dirty="0"/>
              <a:t> </a:t>
            </a:r>
            <a:r>
              <a:rPr lang="it-IT" sz="1800" dirty="0" err="1"/>
              <a:t>preparation</a:t>
            </a:r>
            <a:r>
              <a:rPr lang="it-IT" sz="1800" dirty="0"/>
              <a:t> and the </a:t>
            </a:r>
            <a:r>
              <a:rPr lang="it-IT" sz="1800" dirty="0" err="1"/>
              <a:t>deposition</a:t>
            </a:r>
            <a:r>
              <a:rPr lang="it-IT" sz="1800" dirty="0"/>
              <a:t> </a:t>
            </a:r>
            <a:r>
              <a:rPr lang="it-IT" sz="1800" dirty="0" err="1"/>
              <a:t>process</a:t>
            </a:r>
            <a:r>
              <a:rPr lang="it-IT" sz="1800" dirty="0"/>
              <a:t> and </a:t>
            </a:r>
            <a:r>
              <a:rPr lang="it-IT" sz="1800" dirty="0" err="1"/>
              <a:t>measure</a:t>
            </a:r>
            <a:r>
              <a:rPr lang="it-IT" sz="1800" dirty="0"/>
              <a:t> </a:t>
            </a:r>
            <a:r>
              <a:rPr lang="it-IT" sz="1800" dirty="0" err="1"/>
              <a:t>its</a:t>
            </a:r>
            <a:r>
              <a:rPr lang="it-IT" sz="1800" dirty="0"/>
              <a:t> </a:t>
            </a:r>
            <a:r>
              <a:rPr lang="it-IT" sz="1800" dirty="0" err="1"/>
              <a:t>absorption</a:t>
            </a:r>
            <a:r>
              <a:rPr lang="it-IT" sz="1800" dirty="0"/>
              <a:t> performances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885995-3A4E-F640-B7DC-753E3E2D79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" r="2218"/>
          <a:stretch/>
        </p:blipFill>
        <p:spPr>
          <a:xfrm>
            <a:off x="307975" y="3517900"/>
            <a:ext cx="8640953" cy="222726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ECFC4AF-AE18-A243-A357-8BF333C984B7}"/>
              </a:ext>
            </a:extLst>
          </p:cNvPr>
          <p:cNvSpPr txBox="1"/>
          <p:nvPr/>
        </p:nvSpPr>
        <p:spPr>
          <a:xfrm>
            <a:off x="155575" y="5799904"/>
            <a:ext cx="32774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err="1"/>
              <a:t>Courtesy</a:t>
            </a:r>
            <a:r>
              <a:rPr lang="it-IT" sz="1200" dirty="0"/>
              <a:t> of A. </a:t>
            </a:r>
            <a:r>
              <a:rPr lang="it-IT" sz="1200" dirty="0" err="1"/>
              <a:t>Sirinelli</a:t>
            </a:r>
            <a:r>
              <a:rPr lang="it-IT" sz="1200" dirty="0"/>
              <a:t> and </a:t>
            </a:r>
            <a:r>
              <a:rPr lang="it-IT" sz="1200" dirty="0" err="1"/>
              <a:t>Bertin</a:t>
            </a:r>
            <a:r>
              <a:rPr lang="it-IT" sz="1200" dirty="0"/>
              <a:t> Technology</a:t>
            </a:r>
          </a:p>
        </p:txBody>
      </p:sp>
    </p:spTree>
    <p:extLst>
      <p:ext uri="{BB962C8B-B14F-4D97-AF65-F5344CB8AC3E}">
        <p14:creationId xmlns:p14="http://schemas.microsoft.com/office/powerpoint/2010/main" val="3269502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1687265" y="3694010"/>
            <a:ext cx="995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>
                <a:solidFill>
                  <a:schemeClr val="bg1"/>
                </a:solidFill>
              </a:rPr>
              <a:t>Milano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2222" y="69851"/>
            <a:ext cx="8647938" cy="541338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en-US" dirty="0"/>
              <a:t>Ceramic coating measurements at ISTP-CNR lab</a:t>
            </a:r>
          </a:p>
        </p:txBody>
      </p:sp>
      <p:sp>
        <p:nvSpPr>
          <p:cNvPr id="4" name="AutoShape 4" descr="Résultat de recherche d'images pour &quot;milan ville touristiqu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115" descr="Résultat de recherche d'images pour &quot;frascati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117" descr="Résultat de recherche d'images pour &quot;frascati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119" descr="Résultat de recherche d'images pour &quot;frascati&quot;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5C466D-11E0-6946-8301-036D44B553EE}"/>
              </a:ext>
            </a:extLst>
          </p:cNvPr>
          <p:cNvSpPr txBox="1"/>
          <p:nvPr/>
        </p:nvSpPr>
        <p:spPr>
          <a:xfrm>
            <a:off x="155575" y="3621221"/>
            <a:ext cx="8881547" cy="2632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Ceramic coating samples measurements at ISTP-CNR lab</a:t>
            </a:r>
          </a:p>
          <a:p>
            <a:pPr lvl="0">
              <a:lnSpc>
                <a:spcPct val="150000"/>
              </a:lnSpc>
            </a:pPr>
            <a:r>
              <a:rPr lang="en-US" sz="1600" dirty="0"/>
              <a:t>	20 samples: </a:t>
            </a:r>
            <a:r>
              <a:rPr lang="en-US" sz="1600" b="1" dirty="0"/>
              <a:t>Ti</a:t>
            </a:r>
            <a:r>
              <a:rPr lang="en-US" sz="1600" b="1" baseline="-25000" dirty="0"/>
              <a:t>2</a:t>
            </a:r>
            <a:r>
              <a:rPr lang="en-US" sz="1600" b="1" dirty="0"/>
              <a:t>O</a:t>
            </a:r>
            <a:r>
              <a:rPr lang="en-US" sz="1600" b="1" baseline="-25000" dirty="0"/>
              <a:t>3</a:t>
            </a:r>
            <a:r>
              <a:rPr lang="en-US" sz="1600" dirty="0"/>
              <a:t> (5), </a:t>
            </a:r>
            <a:r>
              <a:rPr lang="en-US" sz="1600" b="1" dirty="0"/>
              <a:t>Cr</a:t>
            </a:r>
            <a:r>
              <a:rPr lang="en-US" sz="1600" b="1" baseline="-25000" dirty="0"/>
              <a:t>2</a:t>
            </a:r>
            <a:r>
              <a:rPr lang="en-US" sz="1600" b="1" dirty="0"/>
              <a:t>O</a:t>
            </a:r>
            <a:r>
              <a:rPr lang="en-US" sz="1600" b="1" baseline="-25000" dirty="0"/>
              <a:t>3</a:t>
            </a:r>
            <a:r>
              <a:rPr lang="en-US" sz="1600" dirty="0"/>
              <a:t> (8), </a:t>
            </a:r>
            <a:r>
              <a:rPr lang="en-US" sz="1600" b="1" dirty="0"/>
              <a:t>Al</a:t>
            </a:r>
            <a:r>
              <a:rPr lang="en-US" sz="1600" b="1" baseline="-25000" dirty="0"/>
              <a:t>2</a:t>
            </a:r>
            <a:r>
              <a:rPr lang="en-US" sz="1600" b="1" dirty="0"/>
              <a:t>O</a:t>
            </a:r>
            <a:r>
              <a:rPr lang="en-US" sz="1600" b="1" baseline="-25000" dirty="0"/>
              <a:t>3</a:t>
            </a:r>
            <a:r>
              <a:rPr lang="en-US" sz="1600" b="1" dirty="0"/>
              <a:t>Ti</a:t>
            </a:r>
            <a:r>
              <a:rPr lang="en-US" sz="1600" b="1" baseline="-25000" dirty="0"/>
              <a:t>2</a:t>
            </a:r>
            <a:r>
              <a:rPr lang="en-US" sz="1600" b="1" dirty="0"/>
              <a:t>O</a:t>
            </a:r>
            <a:r>
              <a:rPr lang="en-US" sz="1600" b="1" baseline="-25000" dirty="0"/>
              <a:t>3</a:t>
            </a:r>
            <a:r>
              <a:rPr lang="en-US" sz="1600" dirty="0"/>
              <a:t> (7) with different coating thickness</a:t>
            </a:r>
          </a:p>
          <a:p>
            <a:pPr lvl="0">
              <a:lnSpc>
                <a:spcPct val="150000"/>
              </a:lnSpc>
            </a:pPr>
            <a:r>
              <a:rPr lang="en-US" sz="1600" dirty="0"/>
              <a:t>	2 frequency bands to cover the 70-220 GHz range</a:t>
            </a:r>
          </a:p>
          <a:p>
            <a:pPr lvl="0">
              <a:lnSpc>
                <a:spcPct val="150000"/>
              </a:lnSpc>
            </a:pPr>
            <a:r>
              <a:rPr lang="en-US" sz="1600" dirty="0"/>
              <a:t>	2 launched polarizations (E-plane, H-plane)</a:t>
            </a:r>
          </a:p>
          <a:p>
            <a:pPr lvl="0">
              <a:lnSpc>
                <a:spcPct val="150000"/>
              </a:lnSpc>
            </a:pPr>
            <a:r>
              <a:rPr lang="en-US" sz="1600" dirty="0"/>
              <a:t>	13 incidence angles (15-70 </a:t>
            </a:r>
            <a:r>
              <a:rPr lang="en-US" sz="1600" dirty="0" err="1"/>
              <a:t>deg</a:t>
            </a:r>
            <a:r>
              <a:rPr lang="en-US" sz="1600" dirty="0"/>
              <a:t>)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determine material properties (</a:t>
            </a:r>
            <a:r>
              <a:rPr lang="el-GR" sz="1600" dirty="0"/>
              <a:t>ε, </a:t>
            </a:r>
            <a:r>
              <a:rPr lang="en-US" sz="1600" dirty="0"/>
              <a:t>tan </a:t>
            </a:r>
            <a:r>
              <a:rPr lang="el-GR" sz="1600" dirty="0"/>
              <a:t>δ) </a:t>
            </a:r>
            <a:r>
              <a:rPr lang="en-US" sz="1600" dirty="0"/>
              <a:t>and mm-wave fractional power loss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provide adapted coated cylinder (optimal coating &amp; thickness, covering largest freq. range)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150A719-9547-034D-975A-1455892904D6}"/>
              </a:ext>
            </a:extLst>
          </p:cNvPr>
          <p:cNvGrpSpPr>
            <a:grpSpLocks noChangeAspect="1"/>
          </p:cNvGrpSpPr>
          <p:nvPr/>
        </p:nvGrpSpPr>
        <p:grpSpPr>
          <a:xfrm>
            <a:off x="110261" y="838205"/>
            <a:ext cx="4605643" cy="2556000"/>
            <a:chOff x="1687265" y="811701"/>
            <a:chExt cx="5605390" cy="2855737"/>
          </a:xfrm>
        </p:grpSpPr>
        <p:sp>
          <p:nvSpPr>
            <p:cNvPr id="5" name="ZoneTexte 4"/>
            <p:cNvSpPr txBox="1"/>
            <p:nvPr/>
          </p:nvSpPr>
          <p:spPr>
            <a:xfrm>
              <a:off x="1687265" y="1381144"/>
              <a:ext cx="10246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>
                  <a:solidFill>
                    <a:schemeClr val="bg1"/>
                  </a:solidFill>
                </a:rPr>
                <a:t>Madrid</a:t>
              </a: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1687265" y="2157652"/>
              <a:ext cx="9685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>
                  <a:solidFill>
                    <a:schemeClr val="bg1"/>
                  </a:solidFill>
                </a:rPr>
                <a:t>Napoli</a:t>
              </a: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1687265" y="2916404"/>
              <a:ext cx="10983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>
                  <a:solidFill>
                    <a:schemeClr val="bg1"/>
                  </a:solidFill>
                </a:rPr>
                <a:t>Padova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99A5826-EC1F-4545-9629-9F688DC96132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7265" y="811701"/>
              <a:ext cx="5605390" cy="2855737"/>
            </a:xfrm>
            <a:prstGeom prst="rect">
              <a:avLst/>
            </a:prstGeom>
          </p:spPr>
        </p:pic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36775E9-D569-BE42-9B60-838FFC81420A}"/>
                </a:ext>
              </a:extLst>
            </p:cNvPr>
            <p:cNvGrpSpPr/>
            <p:nvPr/>
          </p:nvGrpSpPr>
          <p:grpSpPr>
            <a:xfrm>
              <a:off x="2243856" y="1354572"/>
              <a:ext cx="4170196" cy="933890"/>
              <a:chOff x="2084832" y="2255721"/>
              <a:chExt cx="4170196" cy="933890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80C089DC-4CF6-7D48-8C3D-BAED3348CCA5}"/>
                  </a:ext>
                </a:extLst>
              </p:cNvPr>
              <p:cNvCxnSpPr/>
              <p:nvPr/>
            </p:nvCxnSpPr>
            <p:spPr bwMode="auto">
              <a:xfrm flipH="1">
                <a:off x="2084832" y="2312721"/>
                <a:ext cx="1792224" cy="87689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F8FDA085-7CFB-5847-93DF-FDE7B6451BD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77056" y="2310385"/>
                <a:ext cx="2377972" cy="542638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643BEB90-875B-7D47-BBEB-34DEEEB3B51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 flipV="1">
                <a:off x="2084832" y="2255721"/>
                <a:ext cx="1792224" cy="54665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A87605C3-460E-ED4D-AB40-ED4E67D892B8}"/>
                </a:ext>
              </a:extLst>
            </p:cNvPr>
            <p:cNvGrpSpPr/>
            <p:nvPr/>
          </p:nvGrpSpPr>
          <p:grpSpPr>
            <a:xfrm>
              <a:off x="5253551" y="1025249"/>
              <a:ext cx="662610" cy="1084624"/>
              <a:chOff x="8004313" y="1974574"/>
              <a:chExt cx="662610" cy="1084624"/>
            </a:xfrm>
          </p:grpSpPr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36B3CE4A-1E4F-8241-ACD8-DB55909A64E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8004313" y="2743200"/>
                <a:ext cx="662610" cy="315998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A07F73DE-D15C-9E49-ADFF-989B4AAE896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8666922" y="1974574"/>
                <a:ext cx="0" cy="768626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F7645C0-E885-544B-8A21-F3AE8A3D3864}"/>
                </a:ext>
              </a:extLst>
            </p:cNvPr>
            <p:cNvSpPr txBox="1"/>
            <p:nvPr/>
          </p:nvSpPr>
          <p:spPr>
            <a:xfrm>
              <a:off x="6054017" y="886749"/>
              <a:ext cx="827600" cy="292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it-IT" sz="1100" dirty="0">
                  <a:solidFill>
                    <a:srgbClr val="00B0F0"/>
                  </a:solidFill>
                </a:rPr>
                <a:t>H-</a:t>
              </a:r>
              <a:r>
                <a:rPr lang="it-IT" sz="1100" dirty="0" err="1">
                  <a:solidFill>
                    <a:srgbClr val="00B0F0"/>
                  </a:solidFill>
                </a:rPr>
                <a:t>plane</a:t>
              </a:r>
              <a:endParaRPr lang="it-IT" sz="1100" dirty="0">
                <a:solidFill>
                  <a:srgbClr val="00B0F0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3489C6E-91CB-5247-910D-3EFBB81E71A8}"/>
                </a:ext>
              </a:extLst>
            </p:cNvPr>
            <p:cNvSpPr txBox="1"/>
            <p:nvPr/>
          </p:nvSpPr>
          <p:spPr>
            <a:xfrm>
              <a:off x="4995671" y="2171885"/>
              <a:ext cx="817845" cy="292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it-IT" sz="1100" dirty="0">
                  <a:solidFill>
                    <a:srgbClr val="00B0F0"/>
                  </a:solidFill>
                </a:rPr>
                <a:t>E-</a:t>
              </a:r>
              <a:r>
                <a:rPr lang="it-IT" sz="1100" dirty="0" err="1">
                  <a:solidFill>
                    <a:srgbClr val="00B0F0"/>
                  </a:solidFill>
                </a:rPr>
                <a:t>plane</a:t>
              </a:r>
              <a:endParaRPr lang="it-IT" sz="1100" dirty="0">
                <a:solidFill>
                  <a:srgbClr val="00B0F0"/>
                </a:solidFill>
              </a:endParaRPr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F4435921-3029-AB4D-9BC4-DA6AC31150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6" r="2575"/>
          <a:stretch/>
        </p:blipFill>
        <p:spPr>
          <a:xfrm>
            <a:off x="4903711" y="884165"/>
            <a:ext cx="4185981" cy="2520000"/>
          </a:xfrm>
          <a:prstGeom prst="rect">
            <a:avLst/>
          </a:prstGeom>
        </p:spPr>
      </p:pic>
      <p:sp>
        <p:nvSpPr>
          <p:cNvPr id="40" name="Arc 39">
            <a:extLst>
              <a:ext uri="{FF2B5EF4-FFF2-40B4-BE49-F238E27FC236}">
                <a16:creationId xmlns:a16="http://schemas.microsoft.com/office/drawing/2014/main" id="{F42B110D-6226-5649-BF74-AF91EAE0FDA7}"/>
              </a:ext>
            </a:extLst>
          </p:cNvPr>
          <p:cNvSpPr/>
          <p:nvPr/>
        </p:nvSpPr>
        <p:spPr bwMode="auto">
          <a:xfrm rot="6846637">
            <a:off x="1687339" y="1057282"/>
            <a:ext cx="605642" cy="629392"/>
          </a:xfrm>
          <a:prstGeom prst="arc">
            <a:avLst>
              <a:gd name="adj1" fmla="val 15471670"/>
              <a:gd name="adj2" fmla="val 1883663"/>
            </a:avLst>
          </a:prstGeom>
          <a:noFill/>
          <a:ln w="3492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623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687265" y="1381144"/>
            <a:ext cx="1024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>
                <a:solidFill>
                  <a:schemeClr val="bg1"/>
                </a:solidFill>
              </a:rPr>
              <a:t>Madrid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687265" y="2157652"/>
            <a:ext cx="968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>
                <a:solidFill>
                  <a:schemeClr val="bg1"/>
                </a:solidFill>
              </a:rPr>
              <a:t>Napoli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687265" y="2916404"/>
            <a:ext cx="10983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>
                <a:solidFill>
                  <a:schemeClr val="bg1"/>
                </a:solidFill>
              </a:rPr>
              <a:t>Padova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687265" y="3694010"/>
            <a:ext cx="995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>
                <a:solidFill>
                  <a:schemeClr val="bg1"/>
                </a:solidFill>
              </a:rPr>
              <a:t>Milano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In-vessel sensor integration (in progress)</a:t>
            </a:r>
          </a:p>
        </p:txBody>
      </p:sp>
      <p:sp>
        <p:nvSpPr>
          <p:cNvPr id="4" name="AutoShape 4" descr="Résultat de recherche d'images pour &quot;milan ville touristiqu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115" descr="Résultat de recherche d'images pour &quot;frascati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117" descr="Résultat de recherche d'images pour &quot;frascati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119" descr="Résultat de recherche d'images pour &quot;frascati&quot;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3E96C80-6559-6942-B12C-1F62E0021D3C}"/>
              </a:ext>
            </a:extLst>
          </p:cNvPr>
          <p:cNvSpPr txBox="1"/>
          <p:nvPr/>
        </p:nvSpPr>
        <p:spPr>
          <a:xfrm>
            <a:off x="11875" y="822964"/>
            <a:ext cx="4003644" cy="3174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it-IT" sz="1800" dirty="0"/>
              <a:t>ECH layout </a:t>
            </a:r>
            <a:r>
              <a:rPr lang="it-IT" sz="1800" dirty="0" err="1"/>
              <a:t>during</a:t>
            </a:r>
            <a:r>
              <a:rPr lang="it-IT" sz="1800" dirty="0"/>
              <a:t> EP:</a:t>
            </a:r>
          </a:p>
          <a:p>
            <a:pPr marL="285750" indent="-285750">
              <a:lnSpc>
                <a:spcPct val="125000"/>
              </a:lnSpc>
              <a:buFontTx/>
              <a:buChar char="-"/>
            </a:pPr>
            <a:r>
              <a:rPr lang="it-IT" sz="1800" dirty="0" err="1"/>
              <a:t>Steerable</a:t>
            </a:r>
            <a:r>
              <a:rPr lang="it-IT" sz="1800" dirty="0"/>
              <a:t> </a:t>
            </a:r>
            <a:r>
              <a:rPr lang="it-IT" sz="1800" dirty="0" err="1"/>
              <a:t>launchers</a:t>
            </a:r>
            <a:r>
              <a:rPr lang="it-IT" sz="1800" dirty="0"/>
              <a:t>, P8 &amp; P11</a:t>
            </a:r>
          </a:p>
          <a:p>
            <a:pPr>
              <a:lnSpc>
                <a:spcPct val="125000"/>
              </a:lnSpc>
            </a:pPr>
            <a:endParaRPr lang="it-IT" sz="1800" dirty="0"/>
          </a:p>
          <a:p>
            <a:pPr>
              <a:lnSpc>
                <a:spcPct val="125000"/>
              </a:lnSpc>
            </a:pPr>
            <a:r>
              <a:rPr lang="it-IT" sz="1800" dirty="0"/>
              <a:t>Integration </a:t>
            </a:r>
            <a:r>
              <a:rPr lang="it-IT" sz="1800" dirty="0" err="1"/>
              <a:t>considers</a:t>
            </a:r>
            <a:r>
              <a:rPr lang="it-IT" sz="1800" dirty="0"/>
              <a:t>:</a:t>
            </a:r>
          </a:p>
          <a:p>
            <a:pPr marL="285750" indent="-285750">
              <a:lnSpc>
                <a:spcPct val="125000"/>
              </a:lnSpc>
              <a:buFontTx/>
              <a:buChar char="-"/>
            </a:pPr>
            <a:r>
              <a:rPr lang="it-IT" sz="1800" dirty="0" err="1"/>
              <a:t>Preferred</a:t>
            </a:r>
            <a:r>
              <a:rPr lang="it-IT" sz="1800" dirty="0"/>
              <a:t> option: 2 </a:t>
            </a:r>
            <a:r>
              <a:rPr lang="it-IT" sz="1800" dirty="0" err="1"/>
              <a:t>sensors</a:t>
            </a:r>
            <a:r>
              <a:rPr lang="it-IT" sz="1800" dirty="0"/>
              <a:t> </a:t>
            </a:r>
            <a:r>
              <a:rPr lang="it-IT" sz="1800" dirty="0" err="1"/>
              <a:t>close</a:t>
            </a:r>
            <a:r>
              <a:rPr lang="it-IT" sz="1800" dirty="0"/>
              <a:t> to ECH (LFS)</a:t>
            </a:r>
          </a:p>
          <a:p>
            <a:pPr marL="285750" indent="-285750">
              <a:lnSpc>
                <a:spcPct val="125000"/>
              </a:lnSpc>
              <a:buFontTx/>
              <a:buChar char="-"/>
            </a:pPr>
            <a:r>
              <a:rPr lang="it-IT" sz="1800" dirty="0"/>
              <a:t>no </a:t>
            </a:r>
            <a:r>
              <a:rPr lang="it-IT" sz="1800" dirty="0" err="1"/>
              <a:t>direct</a:t>
            </a:r>
            <a:r>
              <a:rPr lang="it-IT" sz="1800" dirty="0"/>
              <a:t> </a:t>
            </a:r>
            <a:r>
              <a:rPr lang="it-IT" sz="1800" dirty="0" err="1"/>
              <a:t>illumination</a:t>
            </a:r>
            <a:endParaRPr lang="it-IT" sz="1800" dirty="0"/>
          </a:p>
          <a:p>
            <a:pPr marL="285750" indent="-285750">
              <a:lnSpc>
                <a:spcPct val="125000"/>
              </a:lnSpc>
              <a:buFontTx/>
              <a:buChar char="-"/>
            </a:pPr>
            <a:r>
              <a:rPr lang="it-IT" sz="1800" dirty="0" err="1"/>
              <a:t>stabilizing</a:t>
            </a:r>
            <a:r>
              <a:rPr lang="it-IT" sz="1800" dirty="0"/>
              <a:t> </a:t>
            </a:r>
            <a:r>
              <a:rPr lang="it-IT" sz="1800" dirty="0" err="1"/>
              <a:t>plate</a:t>
            </a:r>
            <a:r>
              <a:rPr lang="it-IT" sz="1800" dirty="0"/>
              <a:t> </a:t>
            </a:r>
          </a:p>
          <a:p>
            <a:pPr marL="285750" indent="-285750">
              <a:lnSpc>
                <a:spcPct val="125000"/>
              </a:lnSpc>
              <a:buFontTx/>
              <a:buChar char="-"/>
            </a:pPr>
            <a:r>
              <a:rPr lang="it-IT" sz="1800" dirty="0"/>
              <a:t>in the </a:t>
            </a:r>
            <a:r>
              <a:rPr lang="it-IT" sz="1800" dirty="0" err="1"/>
              <a:t>shadow</a:t>
            </a:r>
            <a:r>
              <a:rPr lang="it-IT" sz="1800" dirty="0"/>
              <a:t> of the </a:t>
            </a:r>
            <a:r>
              <a:rPr lang="it-IT" sz="1800" dirty="0" err="1"/>
              <a:t>tiles</a:t>
            </a:r>
            <a:endParaRPr lang="it-IT" sz="1800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E6DAA9B-8BF2-1E43-A705-804FEAC9B2D4}"/>
              </a:ext>
            </a:extLst>
          </p:cNvPr>
          <p:cNvGrpSpPr/>
          <p:nvPr/>
        </p:nvGrpSpPr>
        <p:grpSpPr>
          <a:xfrm>
            <a:off x="5206132" y="786526"/>
            <a:ext cx="3841561" cy="2129878"/>
            <a:chOff x="5206132" y="786526"/>
            <a:chExt cx="3841561" cy="2129878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62929F4-5000-B541-8265-91A615AE4D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6132" y="786526"/>
              <a:ext cx="3841561" cy="2129878"/>
            </a:xfrm>
            <a:prstGeom prst="rect">
              <a:avLst/>
            </a:prstGeom>
          </p:spPr>
        </p:pic>
        <p:sp>
          <p:nvSpPr>
            <p:cNvPr id="20" name="Donut 19">
              <a:extLst>
                <a:ext uri="{FF2B5EF4-FFF2-40B4-BE49-F238E27FC236}">
                  <a16:creationId xmlns:a16="http://schemas.microsoft.com/office/drawing/2014/main" id="{D9CCE955-2664-E044-A4D7-2998CB377012}"/>
                </a:ext>
              </a:extLst>
            </p:cNvPr>
            <p:cNvSpPr/>
            <p:nvPr/>
          </p:nvSpPr>
          <p:spPr bwMode="auto">
            <a:xfrm>
              <a:off x="6077996" y="1396009"/>
              <a:ext cx="604456" cy="604240"/>
            </a:xfrm>
            <a:prstGeom prst="donut">
              <a:avLst>
                <a:gd name="adj" fmla="val 4310"/>
              </a:avLst>
            </a:prstGeom>
            <a:solidFill>
              <a:srgbClr val="FF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3E3C0A0-0B5A-BB4B-A2CF-69D1C8805EB8}"/>
              </a:ext>
            </a:extLst>
          </p:cNvPr>
          <p:cNvGrpSpPr/>
          <p:nvPr/>
        </p:nvGrpSpPr>
        <p:grpSpPr>
          <a:xfrm>
            <a:off x="4259867" y="2995610"/>
            <a:ext cx="3636258" cy="1938195"/>
            <a:chOff x="3490654" y="2557762"/>
            <a:chExt cx="3636258" cy="193819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6C88915-52D3-2446-97CC-467B63809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0654" y="2557762"/>
              <a:ext cx="3636258" cy="1938195"/>
            </a:xfrm>
            <a:prstGeom prst="rect">
              <a:avLst/>
            </a:prstGeom>
          </p:spPr>
        </p:pic>
        <p:sp>
          <p:nvSpPr>
            <p:cNvPr id="25" name="Donut 24">
              <a:extLst>
                <a:ext uri="{FF2B5EF4-FFF2-40B4-BE49-F238E27FC236}">
                  <a16:creationId xmlns:a16="http://schemas.microsoft.com/office/drawing/2014/main" id="{C6A09453-16F0-EF41-A73E-75D2B66E4A76}"/>
                </a:ext>
              </a:extLst>
            </p:cNvPr>
            <p:cNvSpPr/>
            <p:nvPr/>
          </p:nvSpPr>
          <p:spPr bwMode="auto">
            <a:xfrm>
              <a:off x="5511514" y="2999652"/>
              <a:ext cx="604456" cy="604240"/>
            </a:xfrm>
            <a:prstGeom prst="donut">
              <a:avLst>
                <a:gd name="adj" fmla="val 4310"/>
              </a:avLst>
            </a:prstGeom>
            <a:solidFill>
              <a:srgbClr val="FF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FB0B8771-5699-164E-B8C2-A54EA0FCC23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77"/>
          <a:stretch/>
        </p:blipFill>
        <p:spPr>
          <a:xfrm>
            <a:off x="5014586" y="3251530"/>
            <a:ext cx="3907590" cy="31910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7AE93679-29F1-054A-A70E-13402A7B63D7}"/>
              </a:ext>
            </a:extLst>
          </p:cNvPr>
          <p:cNvSpPr/>
          <p:nvPr/>
        </p:nvSpPr>
        <p:spPr>
          <a:xfrm>
            <a:off x="0" y="5317799"/>
            <a:ext cx="4572000" cy="75078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25000"/>
              </a:lnSpc>
              <a:buFont typeface="System Font Regular"/>
              <a:buChar char="-"/>
            </a:pPr>
            <a:r>
              <a:rPr lang="it-IT" sz="1800" dirty="0"/>
              <a:t>Alternative option: inside </a:t>
            </a:r>
            <a:r>
              <a:rPr lang="it-IT" sz="1800" dirty="0" err="1"/>
              <a:t>other</a:t>
            </a:r>
            <a:r>
              <a:rPr lang="it-IT" sz="1800" dirty="0"/>
              <a:t> </a:t>
            </a:r>
            <a:r>
              <a:rPr lang="it-IT" sz="1800" dirty="0" err="1"/>
              <a:t>ports</a:t>
            </a:r>
            <a:r>
              <a:rPr lang="it-IT" sz="1800" dirty="0"/>
              <a:t>, (P10 </a:t>
            </a:r>
            <a:r>
              <a:rPr lang="it-IT" sz="1800" dirty="0" err="1"/>
              <a:t>equ</a:t>
            </a:r>
            <a:r>
              <a:rPr lang="it-IT" sz="1800" dirty="0"/>
              <a:t>, P18, </a:t>
            </a:r>
            <a:r>
              <a:rPr lang="it-IT" sz="1800" dirty="0" err="1"/>
              <a:t>still</a:t>
            </a:r>
            <a:r>
              <a:rPr lang="it-IT" sz="1800" dirty="0"/>
              <a:t> under </a:t>
            </a:r>
            <a:r>
              <a:rPr lang="it-IT" sz="1800" dirty="0" err="1"/>
              <a:t>investigation</a:t>
            </a:r>
            <a:r>
              <a:rPr lang="it-IT" sz="1800" dirty="0"/>
              <a:t>)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0B95FF6-F674-E14C-A2A8-0EE72F6B7C5E}"/>
              </a:ext>
            </a:extLst>
          </p:cNvPr>
          <p:cNvSpPr/>
          <p:nvPr/>
        </p:nvSpPr>
        <p:spPr>
          <a:xfrm>
            <a:off x="0" y="4265862"/>
            <a:ext cx="4572000" cy="75078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25000"/>
              </a:lnSpc>
              <a:buFontTx/>
              <a:buChar char="-"/>
            </a:pPr>
            <a:r>
              <a:rPr lang="it-IT" sz="1800" dirty="0"/>
              <a:t>2</a:t>
            </a:r>
            <a:r>
              <a:rPr lang="it-IT" sz="1800" baseline="30000" dirty="0"/>
              <a:t>nd</a:t>
            </a:r>
            <a:r>
              <a:rPr lang="it-IT" sz="1800" dirty="0"/>
              <a:t> </a:t>
            </a:r>
            <a:r>
              <a:rPr lang="it-IT" sz="1800" dirty="0" err="1"/>
              <a:t>reflection</a:t>
            </a:r>
            <a:r>
              <a:rPr lang="it-IT" sz="1800" dirty="0"/>
              <a:t> (with </a:t>
            </a:r>
            <a:r>
              <a:rPr lang="it-IT" sz="1800" dirty="0" err="1"/>
              <a:t>support</a:t>
            </a:r>
            <a:r>
              <a:rPr lang="it-IT" sz="1800" dirty="0"/>
              <a:t> of </a:t>
            </a:r>
            <a:r>
              <a:rPr lang="it-IT" sz="1800" dirty="0" err="1"/>
              <a:t>beam</a:t>
            </a:r>
            <a:r>
              <a:rPr lang="it-IT" sz="1800" dirty="0"/>
              <a:t> </a:t>
            </a:r>
            <a:r>
              <a:rPr lang="it-IT" sz="1800" dirty="0" err="1"/>
              <a:t>tracing</a:t>
            </a:r>
            <a:r>
              <a:rPr lang="it-IT" sz="1800" dirty="0"/>
              <a:t> </a:t>
            </a:r>
            <a:r>
              <a:rPr lang="it-IT" sz="1800" dirty="0" err="1"/>
              <a:t>analysis</a:t>
            </a:r>
            <a:r>
              <a:rPr lang="it-IT" sz="1800" dirty="0"/>
              <a:t> for </a:t>
            </a:r>
            <a:r>
              <a:rPr lang="it-IT" sz="1800" dirty="0" err="1"/>
              <a:t>expected</a:t>
            </a:r>
            <a:r>
              <a:rPr lang="it-IT" sz="1800" dirty="0"/>
              <a:t> </a:t>
            </a:r>
            <a:r>
              <a:rPr lang="it-IT" sz="1800" dirty="0" err="1"/>
              <a:t>P</a:t>
            </a:r>
            <a:r>
              <a:rPr lang="it-IT" sz="1800" baseline="-25000" dirty="0" err="1"/>
              <a:t>den</a:t>
            </a:r>
            <a:r>
              <a:rPr lang="it-IT" sz="18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73376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0583CE8-D52E-0940-BA73-511761D4DAFD}"/>
              </a:ext>
            </a:extLst>
          </p:cNvPr>
          <p:cNvSpPr txBox="1"/>
          <p:nvPr/>
        </p:nvSpPr>
        <p:spPr>
          <a:xfrm>
            <a:off x="361950" y="706585"/>
            <a:ext cx="8390164" cy="5712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t-IT" sz="1800" dirty="0"/>
              <a:t>Status of the task</a:t>
            </a:r>
          </a:p>
          <a:p>
            <a:pPr marL="914400" lvl="1" indent="-457200">
              <a:lnSpc>
                <a:spcPct val="120000"/>
              </a:lnSpc>
              <a:buFont typeface="System Font Regular"/>
              <a:buChar char="-"/>
            </a:pPr>
            <a:r>
              <a:rPr lang="it-IT" sz="1800" dirty="0" err="1"/>
              <a:t>Engineering</a:t>
            </a:r>
            <a:r>
              <a:rPr lang="it-IT" sz="1800" dirty="0"/>
              <a:t> </a:t>
            </a:r>
            <a:r>
              <a:rPr lang="it-IT" sz="1800" dirty="0" err="1"/>
              <a:t>integration</a:t>
            </a:r>
            <a:r>
              <a:rPr lang="it-IT" sz="1800" dirty="0"/>
              <a:t> of ‘</a:t>
            </a:r>
            <a:r>
              <a:rPr lang="it-IT" sz="1800" dirty="0" err="1"/>
              <a:t>adapted</a:t>
            </a:r>
            <a:r>
              <a:rPr lang="it-IT" sz="1800" dirty="0"/>
              <a:t>’ ITER </a:t>
            </a:r>
            <a:r>
              <a:rPr lang="it-IT" sz="1800" dirty="0" err="1"/>
              <a:t>bolometer</a:t>
            </a:r>
            <a:endParaRPr lang="it-IT" sz="1800" dirty="0"/>
          </a:p>
          <a:p>
            <a:pPr marL="914400" lvl="1" indent="-457200">
              <a:lnSpc>
                <a:spcPct val="120000"/>
              </a:lnSpc>
              <a:buFont typeface="System Font Regular"/>
              <a:buChar char="-"/>
            </a:pPr>
            <a:r>
              <a:rPr lang="it-IT" sz="1800" dirty="0" err="1"/>
              <a:t>Coordination</a:t>
            </a:r>
            <a:r>
              <a:rPr lang="it-IT" sz="1800" dirty="0"/>
              <a:t> with QST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t-IT" sz="1800" dirty="0"/>
              <a:t>Schedule </a:t>
            </a:r>
            <a:r>
              <a:rPr lang="it-IT" sz="1800" dirty="0" err="1"/>
              <a:t>proposed</a:t>
            </a:r>
            <a:r>
              <a:rPr lang="it-IT" sz="1800" dirty="0"/>
              <a:t> </a:t>
            </a:r>
            <a:r>
              <a:rPr lang="it-IT" sz="1800" dirty="0" err="1"/>
              <a:t>requires</a:t>
            </a:r>
            <a:r>
              <a:rPr lang="it-IT" sz="1800" dirty="0"/>
              <a:t> IO feedback (‘</a:t>
            </a:r>
            <a:r>
              <a:rPr lang="it-IT" sz="1800" dirty="0" err="1"/>
              <a:t>weak</a:t>
            </a:r>
            <a:r>
              <a:rPr lang="it-IT" sz="1800" dirty="0"/>
              <a:t>’ </a:t>
            </a:r>
            <a:r>
              <a:rPr lang="it-IT" sz="1800" dirty="0" err="1"/>
              <a:t>point</a:t>
            </a:r>
            <a:r>
              <a:rPr lang="it-IT" sz="1800" dirty="0"/>
              <a:t>):</a:t>
            </a:r>
          </a:p>
          <a:p>
            <a:pPr marL="800100" lvl="1" indent="-342900">
              <a:lnSpc>
                <a:spcPct val="120000"/>
              </a:lnSpc>
              <a:buFont typeface="System Font Regular"/>
              <a:buChar char="-"/>
            </a:pPr>
            <a:r>
              <a:rPr lang="it-IT" sz="1800" dirty="0" err="1"/>
              <a:t>shipping</a:t>
            </a:r>
            <a:r>
              <a:rPr lang="it-IT" sz="1800" dirty="0"/>
              <a:t> of </a:t>
            </a:r>
            <a:r>
              <a:rPr lang="it-IT" sz="1800" dirty="0" err="1"/>
              <a:t>prototypes</a:t>
            </a:r>
            <a:endParaRPr lang="it-IT" sz="1800" dirty="0"/>
          </a:p>
          <a:p>
            <a:pPr marL="800100" lvl="1" indent="-342900">
              <a:lnSpc>
                <a:spcPct val="120000"/>
              </a:lnSpc>
              <a:buFont typeface="System Font Regular"/>
              <a:buChar char="-"/>
            </a:pPr>
            <a:r>
              <a:rPr lang="it-IT" sz="1800" dirty="0"/>
              <a:t>FDR </a:t>
            </a:r>
            <a:r>
              <a:rPr lang="it-IT" sz="1800" dirty="0" err="1"/>
              <a:t>outcomes</a:t>
            </a:r>
            <a:r>
              <a:rPr lang="it-IT" sz="1800" dirty="0"/>
              <a:t> (to </a:t>
            </a:r>
            <a:r>
              <a:rPr lang="it-IT" sz="1800" dirty="0" err="1"/>
              <a:t>define</a:t>
            </a:r>
            <a:r>
              <a:rPr lang="it-IT" sz="1800" dirty="0"/>
              <a:t> </a:t>
            </a:r>
            <a:r>
              <a:rPr lang="it-IT" sz="1800" dirty="0" err="1"/>
              <a:t>dedicated</a:t>
            </a:r>
            <a:r>
              <a:rPr lang="it-IT" sz="1800" dirty="0"/>
              <a:t> </a:t>
            </a:r>
            <a:r>
              <a:rPr lang="it-IT" sz="1800" dirty="0" err="1"/>
              <a:t>tests</a:t>
            </a:r>
            <a:r>
              <a:rPr lang="it-IT" sz="1800" dirty="0"/>
              <a:t>)</a:t>
            </a:r>
          </a:p>
          <a:p>
            <a:pPr marL="800100" lvl="1" indent="-342900">
              <a:lnSpc>
                <a:spcPct val="120000"/>
              </a:lnSpc>
              <a:buFont typeface="System Font Regular"/>
              <a:buChar char="-"/>
            </a:pPr>
            <a:r>
              <a:rPr lang="it-IT" sz="1800" dirty="0" err="1"/>
              <a:t>sensor</a:t>
            </a:r>
            <a:r>
              <a:rPr lang="it-IT" sz="1800" dirty="0"/>
              <a:t> </a:t>
            </a:r>
            <a:r>
              <a:rPr lang="it-IT" sz="1800" dirty="0" err="1"/>
              <a:t>models</a:t>
            </a:r>
            <a:r>
              <a:rPr lang="it-IT" sz="1800" dirty="0"/>
              <a:t> (</a:t>
            </a:r>
            <a:r>
              <a:rPr lang="it-IT" sz="1800" dirty="0" err="1"/>
              <a:t>particularly</a:t>
            </a:r>
            <a:r>
              <a:rPr lang="it-IT" sz="1800" dirty="0"/>
              <a:t> </a:t>
            </a:r>
            <a:r>
              <a:rPr lang="it-IT" sz="1800" dirty="0" err="1"/>
              <a:t>important</a:t>
            </a:r>
            <a:r>
              <a:rPr lang="it-IT" sz="1800" dirty="0"/>
              <a:t> for CAD </a:t>
            </a:r>
            <a:r>
              <a:rPr lang="it-IT" sz="1800" dirty="0" err="1"/>
              <a:t>integration</a:t>
            </a:r>
            <a:r>
              <a:rPr lang="it-IT" sz="1800" dirty="0"/>
              <a:t>)</a:t>
            </a:r>
          </a:p>
          <a:p>
            <a:pPr marL="800100" lvl="1" indent="-342900">
              <a:lnSpc>
                <a:spcPct val="120000"/>
              </a:lnSpc>
              <a:buFont typeface="System Font Regular"/>
              <a:buChar char="-"/>
            </a:pPr>
            <a:r>
              <a:rPr lang="it-IT" sz="1800" dirty="0" err="1"/>
              <a:t>coated</a:t>
            </a:r>
            <a:r>
              <a:rPr lang="it-IT" sz="1800" dirty="0"/>
              <a:t> </a:t>
            </a:r>
            <a:r>
              <a:rPr lang="it-IT" sz="1800" dirty="0" err="1"/>
              <a:t>bolometer</a:t>
            </a:r>
            <a:r>
              <a:rPr lang="it-IT" sz="1800" dirty="0"/>
              <a:t> </a:t>
            </a:r>
            <a:r>
              <a:rPr lang="it-IT" sz="1800" dirty="0" err="1"/>
              <a:t>optimized</a:t>
            </a:r>
            <a:r>
              <a:rPr lang="it-IT" sz="1800" dirty="0"/>
              <a:t> for JT-60SA to be </a:t>
            </a:r>
            <a:r>
              <a:rPr lang="it-IT" sz="1800" dirty="0" err="1"/>
              <a:t>manufactured</a:t>
            </a:r>
            <a:endParaRPr lang="it-IT" sz="1800" dirty="0"/>
          </a:p>
          <a:p>
            <a:pPr>
              <a:lnSpc>
                <a:spcPct val="120000"/>
              </a:lnSpc>
            </a:pPr>
            <a:endParaRPr lang="it-IT" sz="1800" dirty="0"/>
          </a:p>
          <a:p>
            <a:pPr>
              <a:lnSpc>
                <a:spcPct val="120000"/>
              </a:lnSpc>
            </a:pPr>
            <a:endParaRPr lang="it-IT" sz="1800" dirty="0"/>
          </a:p>
          <a:p>
            <a:pPr>
              <a:lnSpc>
                <a:spcPct val="120000"/>
              </a:lnSpc>
            </a:pPr>
            <a:endParaRPr lang="it-IT" sz="1800" dirty="0"/>
          </a:p>
          <a:p>
            <a:pPr>
              <a:lnSpc>
                <a:spcPct val="120000"/>
              </a:lnSpc>
            </a:pPr>
            <a:endParaRPr lang="it-IT" sz="1800" dirty="0"/>
          </a:p>
          <a:p>
            <a:pPr>
              <a:lnSpc>
                <a:spcPct val="120000"/>
              </a:lnSpc>
            </a:pPr>
            <a:endParaRPr lang="it-IT" sz="1800" dirty="0"/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t-IT" sz="1800" dirty="0" err="1"/>
              <a:t>Publication</a:t>
            </a:r>
            <a:r>
              <a:rPr lang="it-IT" sz="1800" dirty="0"/>
              <a:t> </a:t>
            </a:r>
            <a:r>
              <a:rPr lang="it-IT" sz="1800" dirty="0" err="1"/>
              <a:t>plan</a:t>
            </a:r>
            <a:endParaRPr lang="it-IT" sz="1800" dirty="0"/>
          </a:p>
          <a:p>
            <a:pPr marL="800100" lvl="1" indent="-342900">
              <a:lnSpc>
                <a:spcPct val="120000"/>
              </a:lnSpc>
              <a:buFont typeface="System Font Regular"/>
              <a:buChar char="-"/>
            </a:pPr>
            <a:r>
              <a:rPr lang="it-IT" sz="1800" dirty="0" err="1"/>
              <a:t>Contributions</a:t>
            </a:r>
            <a:r>
              <a:rPr lang="it-IT" sz="1800" dirty="0"/>
              <a:t> </a:t>
            </a:r>
            <a:r>
              <a:rPr lang="it-IT" sz="1800" dirty="0" err="1"/>
              <a:t>submitted</a:t>
            </a:r>
            <a:r>
              <a:rPr lang="it-IT" sz="1800" dirty="0"/>
              <a:t> to EC-21 &amp; SOFT 2022 conference (</a:t>
            </a:r>
            <a:r>
              <a:rPr lang="it-IT" sz="1800" dirty="0" err="1"/>
              <a:t>June</a:t>
            </a:r>
            <a:r>
              <a:rPr lang="it-IT" sz="1800" dirty="0"/>
              <a:t>, </a:t>
            </a:r>
            <a:r>
              <a:rPr lang="it-IT" sz="1800" dirty="0" err="1"/>
              <a:t>Sept</a:t>
            </a:r>
            <a:r>
              <a:rPr lang="it-IT" sz="1800" dirty="0"/>
              <a:t>.). SOFT </a:t>
            </a:r>
            <a:r>
              <a:rPr lang="it-IT" sz="1800" dirty="0" err="1"/>
              <a:t>proceeding</a:t>
            </a:r>
            <a:r>
              <a:rPr lang="it-IT" sz="1800" dirty="0"/>
              <a:t> </a:t>
            </a:r>
            <a:r>
              <a:rPr lang="it-IT" sz="1800" dirty="0" err="1"/>
              <a:t>will</a:t>
            </a:r>
            <a:r>
              <a:rPr lang="it-IT" sz="1800" dirty="0"/>
              <a:t> be </a:t>
            </a:r>
            <a:r>
              <a:rPr lang="it-IT" sz="1800" dirty="0" err="1"/>
              <a:t>published</a:t>
            </a:r>
            <a:r>
              <a:rPr lang="it-IT" sz="1800" dirty="0"/>
              <a:t> in Fusion </a:t>
            </a:r>
            <a:r>
              <a:rPr lang="it-IT" sz="1800" dirty="0" err="1"/>
              <a:t>Engineering</a:t>
            </a:r>
            <a:r>
              <a:rPr lang="it-IT" sz="1800" dirty="0"/>
              <a:t> and Design.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A86C55-0F8D-6644-A7BD-7AE7497800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789" y="3399530"/>
            <a:ext cx="6448299" cy="16799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A015DD-B6EF-DC4C-9498-A8672BAEB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Conclusions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11597874"/>
      </p:ext>
    </p:extLst>
  </p:cSld>
  <p:clrMapOvr>
    <a:masterClrMapping/>
  </p:clrMapOvr>
</p:sld>
</file>

<file path=ppt/theme/theme1.xml><?xml version="1.0" encoding="utf-8"?>
<a:theme xmlns:a="http://schemas.openxmlformats.org/drawingml/2006/main" name="1_Masque principal">
  <a:themeElements>
    <a:clrScheme name="Custom 3">
      <a:dk1>
        <a:srgbClr val="000000"/>
      </a:dk1>
      <a:lt1>
        <a:srgbClr val="FFFFFF"/>
      </a:lt1>
      <a:dk2>
        <a:srgbClr val="DC0528"/>
      </a:dk2>
      <a:lt2>
        <a:srgbClr val="96C31E"/>
      </a:lt2>
      <a:accent1>
        <a:srgbClr val="781469"/>
      </a:accent1>
      <a:accent2>
        <a:srgbClr val="F08728"/>
      </a:accent2>
      <a:accent3>
        <a:srgbClr val="FFFFFF"/>
      </a:accent3>
      <a:accent4>
        <a:srgbClr val="3263CF"/>
      </a:accent4>
      <a:accent5>
        <a:srgbClr val="BEAAB9"/>
      </a:accent5>
      <a:accent6>
        <a:srgbClr val="D97A23"/>
      </a:accent6>
      <a:hlink>
        <a:srgbClr val="0000FF"/>
      </a:hlink>
      <a:folHlink>
        <a:srgbClr val="800080"/>
      </a:folHlink>
    </a:clrScheme>
    <a:fontScheme name="1_Masque princip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Masque principal 1">
        <a:dk1>
          <a:srgbClr val="000000"/>
        </a:dk1>
        <a:lt1>
          <a:srgbClr val="FFFFFF"/>
        </a:lt1>
        <a:dk2>
          <a:srgbClr val="DC0528"/>
        </a:dk2>
        <a:lt2>
          <a:srgbClr val="96C31E"/>
        </a:lt2>
        <a:accent1>
          <a:srgbClr val="781469"/>
        </a:accent1>
        <a:accent2>
          <a:srgbClr val="F08728"/>
        </a:accent2>
        <a:accent3>
          <a:srgbClr val="FFFFFF"/>
        </a:accent3>
        <a:accent4>
          <a:srgbClr val="000000"/>
        </a:accent4>
        <a:accent5>
          <a:srgbClr val="BEAAB9"/>
        </a:accent5>
        <a:accent6>
          <a:srgbClr val="D97A23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85661</TotalTime>
  <Words>785</Words>
  <Application>Microsoft Macintosh PowerPoint</Application>
  <PresentationFormat>On-screen Show (4:3)</PresentationFormat>
  <Paragraphs>130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MS Mincho</vt:lpstr>
      <vt:lpstr>Arial</vt:lpstr>
      <vt:lpstr>Calibri</vt:lpstr>
      <vt:lpstr>Cambria Math</vt:lpstr>
      <vt:lpstr>Symbol</vt:lpstr>
      <vt:lpstr>System Font Regular</vt:lpstr>
      <vt:lpstr>Times New Roman</vt:lpstr>
      <vt:lpstr>1_Masque principal</vt:lpstr>
      <vt:lpstr>WPSA General Meeting - FP9 Enhancements:  EC Stray Detection System</vt:lpstr>
      <vt:lpstr>Scientific Objectives and Task Description</vt:lpstr>
      <vt:lpstr>Tasks activities</vt:lpstr>
      <vt:lpstr>ECH Sensor System for ITER</vt:lpstr>
      <vt:lpstr>Collaboration under IO-F4E-EUROfusion-QST</vt:lpstr>
      <vt:lpstr>Ceramic coating measurements at ISTP-CNR lab</vt:lpstr>
      <vt:lpstr>In-vessel sensor integration (in progress)</vt:lpstr>
      <vt:lpstr>Conclusions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Giruzzi</dc:creator>
  <cp:lastModifiedBy>Microsoft Office User</cp:lastModifiedBy>
  <cp:revision>3230</cp:revision>
  <cp:lastPrinted>2021-03-17T16:03:04Z</cp:lastPrinted>
  <dcterms:created xsi:type="dcterms:W3CDTF">2002-11-22T08:29:45Z</dcterms:created>
  <dcterms:modified xsi:type="dcterms:W3CDTF">2022-05-05T15:29:24Z</dcterms:modified>
</cp:coreProperties>
</file>