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3" r:id="rId2"/>
    <p:sldMasterId id="2147483742" r:id="rId3"/>
  </p:sldMasterIdLst>
  <p:notesMasterIdLst>
    <p:notesMasterId r:id="rId17"/>
  </p:notesMasterIdLst>
  <p:handoutMasterIdLst>
    <p:handoutMasterId r:id="rId18"/>
  </p:handoutMasterIdLst>
  <p:sldIdLst>
    <p:sldId id="300" r:id="rId4"/>
    <p:sldId id="437" r:id="rId5"/>
    <p:sldId id="439" r:id="rId6"/>
    <p:sldId id="432" r:id="rId7"/>
    <p:sldId id="433" r:id="rId8"/>
    <p:sldId id="442" r:id="rId9"/>
    <p:sldId id="440" r:id="rId10"/>
    <p:sldId id="434" r:id="rId11"/>
    <p:sldId id="435" r:id="rId12"/>
    <p:sldId id="441" r:id="rId13"/>
    <p:sldId id="438" r:id="rId14"/>
    <p:sldId id="431" r:id="rId15"/>
    <p:sldId id="425" r:id="rId16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5" d="100"/>
          <a:sy n="75" d="100"/>
        </p:scale>
        <p:origin x="94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4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5F078-E3EF-43E6-890A-3BE8E20B9727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6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8250" y="9428166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39670-BFD0-4A10-91EC-7B73B7A29D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124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6866" y="5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E8C76-FE14-4A05-B87A-2C724CF7205F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602" y="4715113"/>
            <a:ext cx="5335893" cy="44677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085F5-70BF-4DAC-8E27-EAF2A8446B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73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bandeau_ti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IRFMblan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157788"/>
            <a:ext cx="12969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4509120"/>
            <a:ext cx="4788464" cy="122413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7216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9" descr="bandeau_tit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IRFMblanc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5157788"/>
            <a:ext cx="12969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5445224"/>
            <a:ext cx="4788464" cy="288032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1" name="Espace réservé du numéro de diapositive 1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|  PAGE </a:t>
            </a:r>
            <a:fld id="{6509A431-55E6-4CE0-AF4C-05A1E9CAFFE0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Espace réservé du pied de page 15"/>
          <p:cNvSpPr>
            <a:spLocks noGrp="1"/>
          </p:cNvSpPr>
          <p:nvPr>
            <p:ph type="ftr" sz="quarter" idx="24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J. BUCALOSSI  | WTFM – 22 FEBRUARY 2018</a:t>
            </a: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12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" descr="bandeau_intercalai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0"/>
          </p:nvPr>
        </p:nvSpPr>
        <p:spPr>
          <a:xfrm>
            <a:off x="576263" y="5876925"/>
            <a:ext cx="27003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|  PAGE </a:t>
            </a:r>
            <a:fld id="{AF08AF5F-965D-462D-BE12-524D13934A57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576263" y="5445125"/>
            <a:ext cx="270033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J. BUCALOSSI  | WTFM – 22 FEBRUARY 2018</a:t>
            </a: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96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C. </a:t>
            </a:r>
            <a:r>
              <a:rPr lang="en-US" dirty="0" err="1" smtClean="0"/>
              <a:t>Bourdelle</a:t>
            </a:r>
            <a:r>
              <a:rPr lang="en-US" dirty="0" smtClean="0"/>
              <a:t>, WEST team | WEP2 – 20 March 2018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10AB8867-C9B2-4496-8F9A-431968D7D2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6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C. </a:t>
            </a:r>
            <a:r>
              <a:rPr lang="en-US" dirty="0" err="1" smtClean="0"/>
              <a:t>Bourdelle</a:t>
            </a:r>
            <a:r>
              <a:rPr lang="en-US" dirty="0" smtClean="0"/>
              <a:t>, WEST team | WEP2 – 20 March 2018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3EAC339A-0056-46CF-975B-EF2230DB33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92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C. </a:t>
            </a:r>
            <a:r>
              <a:rPr lang="en-US" dirty="0" err="1" smtClean="0"/>
              <a:t>Bourdelle</a:t>
            </a:r>
            <a:r>
              <a:rPr lang="en-US" dirty="0" smtClean="0"/>
              <a:t>, WEST team | WEP2 – 20 March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B679DA16-8683-4EE5-A64B-E0E415C4BB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99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C. </a:t>
            </a:r>
            <a:r>
              <a:rPr lang="en-US" dirty="0" err="1" smtClean="0"/>
              <a:t>Bourdelle</a:t>
            </a:r>
            <a:r>
              <a:rPr lang="en-US" dirty="0" smtClean="0"/>
              <a:t>, WEST team | WEP2 – 20 March 2018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0AE3DE09-33B3-4B20-9264-A8D0BE8EC3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1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C. </a:t>
            </a:r>
            <a:r>
              <a:rPr lang="en-US" dirty="0" err="1" smtClean="0"/>
              <a:t>Bourdelle</a:t>
            </a:r>
            <a:r>
              <a:rPr lang="en-US" dirty="0" smtClean="0"/>
              <a:t>, WEST team | WEP2 – 20 March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C372FC25-0E97-4E99-840A-662485FB1F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512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 descr="bandeau_page_car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33479F78-4D43-4851-A2FD-83CACAA8D0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C. </a:t>
            </a:r>
            <a:r>
              <a:rPr lang="en-US" dirty="0" err="1" smtClean="0"/>
              <a:t>Bourdelle</a:t>
            </a:r>
            <a:r>
              <a:rPr lang="en-US" dirty="0" smtClean="0"/>
              <a:t>, WEST team | WEP2 – 20 March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492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car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38" y="846138"/>
            <a:ext cx="8459787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8" descr="bandeau_page_car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graphique 32"/>
          <p:cNvSpPr>
            <a:spLocks noGrp="1"/>
          </p:cNvSpPr>
          <p:nvPr>
            <p:ph type="chart" sz="quarter" idx="13"/>
          </p:nvPr>
        </p:nvSpPr>
        <p:spPr>
          <a:xfrm>
            <a:off x="899592" y="5157788"/>
            <a:ext cx="3240360" cy="863600"/>
          </a:xfrm>
        </p:spPr>
        <p:txBody>
          <a:bodyPr rtlCol="0" anchor="ctr">
            <a:noAutofit/>
          </a:bodyPr>
          <a:lstStyle>
            <a:lvl1pPr marL="0" indent="0" algn="ctr">
              <a:defRPr sz="12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79EBB43C-2D10-4E4B-8C8C-2D3DA60E09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C. </a:t>
            </a:r>
            <a:r>
              <a:rPr lang="en-US" dirty="0" err="1" smtClean="0"/>
              <a:t>Bourdelle</a:t>
            </a:r>
            <a:r>
              <a:rPr lang="en-US" dirty="0" smtClean="0"/>
              <a:t>, WEST team | WEP2 – 20 March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615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bandeau_intercalai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6" descr="bandeau_dernièr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10"/>
          <p:cNvSpPr>
            <a:spLocks noGrp="1"/>
          </p:cNvSpPr>
          <p:nvPr>
            <p:ph type="sldNum" sz="quarter" idx="10"/>
          </p:nvPr>
        </p:nvSpPr>
        <p:spPr>
          <a:xfrm>
            <a:off x="576263" y="5445125"/>
            <a:ext cx="11191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|  PAGE </a:t>
            </a:r>
            <a:fld id="{36F44552-62F7-4F06-B69A-BADD14EB9240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576263" y="5876925"/>
            <a:ext cx="2663825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J. BUCALOSSI  | WTFM – 22 FEBRUARY 2018</a:t>
            </a: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6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" descr="bandeau_intercalai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0"/>
          </p:nvPr>
        </p:nvSpPr>
        <p:spPr>
          <a:xfrm>
            <a:off x="576263" y="5876925"/>
            <a:ext cx="27003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|  PAGE </a:t>
            </a:r>
            <a:fld id="{1D466937-5DAE-4477-9447-28D195B47517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576263" y="5445125"/>
            <a:ext cx="270033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127490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bandeau_ti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IRFMblan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157788"/>
            <a:ext cx="12969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4509120"/>
            <a:ext cx="4788464" cy="122413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4"/>
          </p:nvPr>
        </p:nvSpPr>
        <p:spPr>
          <a:xfrm>
            <a:off x="8024813" y="6308725"/>
            <a:ext cx="1119187" cy="365125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|  PAGE </a:t>
            </a:r>
            <a:fld id="{89B3C0BD-77A9-4992-AAF2-A848086F9EE0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5"/>
          </p:nvPr>
        </p:nvSpPr>
        <p:spPr>
          <a:xfrm>
            <a:off x="5435600" y="6305550"/>
            <a:ext cx="2555875" cy="365125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564691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8182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39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52099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8289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6022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car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46138"/>
            <a:ext cx="8459787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8" descr="bandeau_page_car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Espace réservé du graphique 32"/>
          <p:cNvSpPr>
            <a:spLocks noGrp="1"/>
          </p:cNvSpPr>
          <p:nvPr>
            <p:ph type="chart" sz="quarter" idx="13"/>
          </p:nvPr>
        </p:nvSpPr>
        <p:spPr>
          <a:xfrm>
            <a:off x="899592" y="5157788"/>
            <a:ext cx="3240360" cy="863600"/>
          </a:xfrm>
        </p:spPr>
        <p:txBody>
          <a:bodyPr rtlCol="0" anchor="ctr">
            <a:noAutofit/>
          </a:bodyPr>
          <a:lstStyle>
            <a:lvl1pPr marL="0" indent="0" algn="ctr">
              <a:defRPr sz="1200"/>
            </a:lvl1pPr>
          </a:lstStyle>
          <a:p>
            <a:pPr lvl="0"/>
            <a:r>
              <a:rPr lang="fr-FR" noProof="0" dirty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4"/>
          </p:nvPr>
        </p:nvSpPr>
        <p:spPr>
          <a:xfrm>
            <a:off x="8024813" y="6303963"/>
            <a:ext cx="1119187" cy="365125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5B6070A0-F21D-4CDE-94AA-FBB8C2939C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7"/>
          <p:cNvSpPr>
            <a:spLocks noGrp="1"/>
          </p:cNvSpPr>
          <p:nvPr>
            <p:ph type="ftr" sz="quarter" idx="15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81054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bandeau_intercalai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6" descr="bandeau_dernièr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>
            <a:fillRect/>
          </a:stretch>
        </p:blipFill>
        <p:spPr bwMode="auto">
          <a:xfrm>
            <a:off x="3309938" y="0"/>
            <a:ext cx="5834062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10"/>
          <p:cNvSpPr>
            <a:spLocks noGrp="1"/>
          </p:cNvSpPr>
          <p:nvPr>
            <p:ph type="sldNum" sz="quarter" idx="10"/>
          </p:nvPr>
        </p:nvSpPr>
        <p:spPr>
          <a:xfrm>
            <a:off x="576263" y="5445125"/>
            <a:ext cx="1119187" cy="365125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|  PAGE </a:t>
            </a:r>
            <a:fld id="{38A7209B-8301-4F3C-B7C4-1DCCAC09694F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576263" y="5876925"/>
            <a:ext cx="2663825" cy="365125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106929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17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2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263" y="1268413"/>
            <a:ext cx="8172450" cy="453685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975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9" descr="bandeau_tit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IRFMblanc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5157788"/>
            <a:ext cx="12969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5445224"/>
            <a:ext cx="4788464" cy="288032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rtlCol="0" anchor="ctr">
            <a:noAutofit/>
          </a:bodyPr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8" name="Espace réservé du numéro de diapositive 13"/>
          <p:cNvSpPr>
            <a:spLocks noGrp="1"/>
          </p:cNvSpPr>
          <p:nvPr>
            <p:ph type="sldNum" sz="quarter" idx="15"/>
          </p:nvPr>
        </p:nvSpPr>
        <p:spPr>
          <a:xfrm>
            <a:off x="8024813" y="6303963"/>
            <a:ext cx="11191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prstClr val="white"/>
                </a:solidFill>
                <a:cs typeface="Arial" charset="0"/>
              </a:rPr>
              <a:t>|  PAGE </a:t>
            </a:r>
            <a:fld id="{18A36B4A-3A71-4946-BC21-539B9EC5D46B}" type="slidenum">
              <a:rPr lang="fr-FR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Espace réservé du pied de page 14"/>
          <p:cNvSpPr>
            <a:spLocks noGrp="1"/>
          </p:cNvSpPr>
          <p:nvPr>
            <p:ph type="ftr" sz="quarter" idx="16"/>
          </p:nvPr>
        </p:nvSpPr>
        <p:spPr>
          <a:xfrm>
            <a:off x="5435600" y="6305550"/>
            <a:ext cx="255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solidFill>
                  <a:prstClr val="white"/>
                </a:solidFill>
                <a:cs typeface="Arial" charset="0"/>
              </a:rPr>
              <a:t>J. BUCALOSSI | COEX – 1 JUNE 2017</a:t>
            </a:r>
            <a:endParaRPr lang="fr-FR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5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D1579714-4CCB-4E5C-B965-2274508E70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S. Salasca et al. – SOFT 2012 | 27</a:t>
            </a:r>
            <a:r>
              <a:rPr lang="fr-FR" baseline="30000"/>
              <a:t>th</a:t>
            </a:r>
            <a:r>
              <a:rPr lang="fr-FR"/>
              <a:t> September 2012</a:t>
            </a:r>
          </a:p>
        </p:txBody>
      </p:sp>
    </p:spTree>
    <p:extLst>
      <p:ext uri="{BB962C8B-B14F-4D97-AF65-F5344CB8AC3E}">
        <p14:creationId xmlns:p14="http://schemas.microsoft.com/office/powerpoint/2010/main" val="231494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351936F4-8C68-4EF3-805B-8F4DA874EE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S. Salasca et al. – SOFT 2012 | 27</a:t>
            </a:r>
            <a:r>
              <a:rPr lang="fr-FR" baseline="30000"/>
              <a:t>th</a:t>
            </a:r>
            <a:r>
              <a:rPr lang="fr-FR"/>
              <a:t> September 2012</a:t>
            </a:r>
          </a:p>
        </p:txBody>
      </p:sp>
    </p:spTree>
    <p:extLst>
      <p:ext uri="{BB962C8B-B14F-4D97-AF65-F5344CB8AC3E}">
        <p14:creationId xmlns:p14="http://schemas.microsoft.com/office/powerpoint/2010/main" val="299307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bandeau_intercalai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6" descr="bandeau_dernièr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>
            <a:fillRect/>
          </a:stretch>
        </p:blipFill>
        <p:spPr bwMode="auto">
          <a:xfrm>
            <a:off x="3309938" y="0"/>
            <a:ext cx="5834062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10"/>
          <p:cNvSpPr>
            <a:spLocks noGrp="1"/>
          </p:cNvSpPr>
          <p:nvPr>
            <p:ph type="sldNum" sz="quarter" idx="10"/>
          </p:nvPr>
        </p:nvSpPr>
        <p:spPr>
          <a:xfrm>
            <a:off x="576263" y="5445125"/>
            <a:ext cx="11191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|  PAGE </a:t>
            </a:r>
            <a:fld id="{14F8A3EB-E991-4FC5-AECE-8306556088BB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576263" y="5876925"/>
            <a:ext cx="2663825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115825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8"/>
          <p:cNvSpPr txBox="1">
            <a:spLocks noGrp="1"/>
          </p:cNvSpPr>
          <p:nvPr userDrawn="1"/>
        </p:nvSpPr>
        <p:spPr bwMode="auto">
          <a:xfrm>
            <a:off x="8024813" y="6484351"/>
            <a:ext cx="1119187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1000" dirty="0" smtClean="0">
                <a:solidFill>
                  <a:srgbClr val="666666"/>
                </a:solidFill>
                <a:cs typeface="+mn-cs"/>
              </a:rPr>
              <a:t>|  PAGE </a:t>
            </a:r>
            <a:fld id="{7E7F8566-AFFC-4EA8-819E-F18CCFF89FC4}" type="slidenum">
              <a:rPr lang="fr-FR" sz="1000" smtClean="0">
                <a:solidFill>
                  <a:srgbClr val="666666"/>
                </a:solidFill>
                <a:cs typeface="+mn-cs"/>
              </a:rPr>
              <a:pPr eaLnBrk="1" hangingPunct="1">
                <a:defRPr/>
              </a:pPr>
              <a:t>‹N°›</a:t>
            </a:fld>
            <a:endParaRPr lang="fr-FR" sz="1000" dirty="0" smtClean="0">
              <a:solidFill>
                <a:srgbClr val="66666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47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bandeau_tit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IRFMblanc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5157788"/>
            <a:ext cx="12969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4509120"/>
            <a:ext cx="4788464" cy="122413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4"/>
          </p:nvPr>
        </p:nvSpPr>
        <p:spPr>
          <a:xfrm>
            <a:off x="8024813" y="6308725"/>
            <a:ext cx="11191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|  PAGE </a:t>
            </a:r>
            <a:fld id="{08DDC4FC-5357-4592-8590-F680C4EBD9DB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5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J. BUCALOSSI  | WTFM – 22 FEBRUARY 2018</a:t>
            </a: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65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9" descr="bandeau_tit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IRFMblanc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5157788"/>
            <a:ext cx="12969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5445224"/>
            <a:ext cx="4788464" cy="288032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rtlCol="0" anchor="ctr">
            <a:noAutofit/>
          </a:bodyPr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8" name="Espace réservé du numéro de diapositive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|  PAGE </a:t>
            </a:r>
            <a:fld id="{18A36B4A-3A71-4946-BC21-539B9EC5D46B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Espace réservé du pied de page 14"/>
          <p:cNvSpPr>
            <a:spLocks noGrp="1"/>
          </p:cNvSpPr>
          <p:nvPr>
            <p:ph type="ftr" sz="quarter" idx="16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J. BUCALOSSI  | WTFM – 22 FEBRUARY 2018</a:t>
            </a: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49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029" name="Picture 8" descr="IRFMblanc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60350"/>
            <a:ext cx="7270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8"/>
          <p:cNvSpPr>
            <a:spLocks noGrp="1"/>
          </p:cNvSpPr>
          <p:nvPr>
            <p:ph type="sldNum" sz="quarter" idx="4"/>
          </p:nvPr>
        </p:nvSpPr>
        <p:spPr bwMode="auto">
          <a:xfrm>
            <a:off x="8024813" y="6303963"/>
            <a:ext cx="111918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|  PAGE </a:t>
            </a:r>
            <a:fld id="{F13DCDCE-DEB7-4537-A88C-848C569CE8B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u pied de page 9"/>
          <p:cNvSpPr>
            <a:spLocks noGrp="1"/>
          </p:cNvSpPr>
          <p:nvPr>
            <p:ph type="ftr" sz="quarter" idx="3"/>
          </p:nvPr>
        </p:nvSpPr>
        <p:spPr bwMode="auto">
          <a:xfrm>
            <a:off x="2051050" y="6305550"/>
            <a:ext cx="5940425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808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S. </a:t>
            </a:r>
            <a:r>
              <a:rPr lang="fr-FR" err="1"/>
              <a:t>Salasca</a:t>
            </a:r>
            <a:r>
              <a:rPr lang="fr-FR"/>
              <a:t> et al. – SOFT 2012 | 27</a:t>
            </a:r>
            <a:r>
              <a:rPr lang="fr-FR" baseline="30000"/>
              <a:t>th</a:t>
            </a:r>
            <a:r>
              <a:rPr lang="fr-FR"/>
              <a:t> </a:t>
            </a:r>
            <a:r>
              <a:rPr lang="fr-FR" err="1"/>
              <a:t>September</a:t>
            </a:r>
            <a:r>
              <a:rPr lang="fr-FR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277891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charset="0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1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2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C. </a:t>
            </a:r>
            <a:r>
              <a:rPr lang="en-US" dirty="0" err="1" smtClean="0"/>
              <a:t>Bourdelle</a:t>
            </a:r>
            <a:r>
              <a:rPr lang="en-US" dirty="0" smtClean="0"/>
              <a:t>, WEST team | WEP2 – 20 March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4813" y="6303963"/>
            <a:ext cx="11191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A45AF852-F959-4662-99B4-74F05EE07D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8" name="Picture 5" descr="WESTblanc03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113" y="242888"/>
            <a:ext cx="11160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589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algn="l" rtl="0" eaLnBrk="1" fontAlgn="base" hangingPunct="1">
        <a:spcBef>
          <a:spcPct val="0"/>
        </a:spcBef>
        <a:spcAft>
          <a:spcPts val="400"/>
        </a:spcAft>
        <a:buFont typeface="Arial" charset="0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pic>
        <p:nvPicPr>
          <p:cNvPr id="1029" name="Picture 8" descr="IRFMblan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60350"/>
            <a:ext cx="7270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Espace réservé du pied de page 9"/>
          <p:cNvSpPr txBox="1">
            <a:spLocks noGrp="1"/>
          </p:cNvSpPr>
          <p:nvPr userDrawn="1"/>
        </p:nvSpPr>
        <p:spPr bwMode="auto">
          <a:xfrm>
            <a:off x="2022475" y="6491288"/>
            <a:ext cx="6797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defRPr/>
            </a:pPr>
            <a:r>
              <a:rPr lang="en-US" sz="1000" dirty="0" smtClean="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D. Douai | Wall Conditioning | 2</a:t>
            </a:r>
            <a:r>
              <a:rPr lang="en-US" sz="1000" baseline="30000" dirty="0" smtClean="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nd</a:t>
            </a:r>
            <a:r>
              <a:rPr lang="en-US" sz="1000" dirty="0" smtClean="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 WEST Experimental Planning Meeting | 20 March 2018 |  PAGE </a:t>
            </a:r>
            <a:fld id="{B4660187-453D-4ACB-A523-11608BAC9EE7}" type="slidenum">
              <a:rPr lang="en-US" sz="1000" smtClean="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pPr algn="r" eaLnBrk="1" fontAlgn="base" hangingPunct="1">
                <a:defRPr/>
              </a:pPr>
              <a:t>‹N°›</a:t>
            </a:fld>
            <a:endParaRPr lang="en-US" sz="1000" dirty="0" smtClean="0">
              <a:solidFill>
                <a:srgbClr val="666666"/>
              </a:solidFill>
              <a:latin typeface="Calibri" pitchFamily="34" charset="0"/>
              <a:cs typeface="Calibri" pitchFamily="34" charset="0"/>
            </a:endParaRPr>
          </a:p>
          <a:p>
            <a:pPr algn="r" eaLnBrk="1" fontAlgn="base" hangingPunct="1">
              <a:defRPr/>
            </a:pPr>
            <a:endParaRPr lang="en-US" sz="1000" dirty="0" smtClean="0">
              <a:solidFill>
                <a:srgbClr val="66666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27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charset="0"/>
        <a:defRPr sz="22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5"/>
        </a:buBlip>
        <a:defRPr sz="1600" kern="1200">
          <a:solidFill>
            <a:srgbClr val="666666"/>
          </a:solidFill>
          <a:latin typeface="Calibri" pitchFamily="34" charset="0"/>
          <a:ea typeface="+mn-ea"/>
          <a:cs typeface="Calibri" pitchFamily="34" charset="0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 kern="1200">
          <a:solidFill>
            <a:srgbClr val="666666"/>
          </a:solidFill>
          <a:latin typeface="Calibri" pitchFamily="34" charset="0"/>
          <a:ea typeface="+mn-ea"/>
          <a:cs typeface="Calibri" pitchFamily="34" charset="0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6"/>
        </a:buBlip>
        <a:defRPr sz="1600" kern="1200">
          <a:solidFill>
            <a:srgbClr val="666666"/>
          </a:solidFill>
          <a:latin typeface="Calibri" pitchFamily="34" charset="0"/>
          <a:ea typeface="+mn-ea"/>
          <a:cs typeface="Calibri" pitchFamily="34" charset="0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60224" y="1916832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Density fluctuations measurements using 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Ultra-Fast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weeping Reflectometry 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0224" y="3761715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F.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Clairet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CEA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IRFM Cadarache</a:t>
            </a:r>
          </a:p>
        </p:txBody>
      </p:sp>
    </p:spTree>
    <p:extLst>
      <p:ext uri="{BB962C8B-B14F-4D97-AF65-F5344CB8AC3E}">
        <p14:creationId xmlns:p14="http://schemas.microsoft.com/office/powerpoint/2010/main" val="370349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79712" y="2492896"/>
            <a:ext cx="52950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Ultra-</a:t>
            </a: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</a:rPr>
              <a:t>fast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</a:rPr>
              <a:t>frequency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</a:rPr>
              <a:t>sweeping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</a:rPr>
              <a:t>reflectometry</a:t>
            </a:r>
            <a:endParaRPr lang="fr-F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</a:rPr>
              <a:t>Requirements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 for JT-60SA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1" dirty="0" smtClean="0"/>
              <a:t>R&amp;D </a:t>
            </a:r>
            <a:r>
              <a:rPr lang="fr-FR" b="1" dirty="0" err="1" smtClean="0"/>
              <a:t>project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394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535664"/>
            <a:ext cx="8953808" cy="513369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48875" y="260648"/>
            <a:ext cx="7111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prstClr val="white"/>
                </a:solidFill>
              </a:rPr>
              <a:t>Reflectometry</a:t>
            </a:r>
            <a:r>
              <a:rPr lang="fr-FR" sz="2400" b="1" dirty="0" smtClean="0">
                <a:solidFill>
                  <a:prstClr val="white"/>
                </a:solidFill>
              </a:rPr>
              <a:t> on EAST (</a:t>
            </a:r>
            <a:r>
              <a:rPr lang="fr-FR" sz="2400" b="1" i="1" dirty="0" smtClean="0">
                <a:solidFill>
                  <a:prstClr val="white"/>
                </a:solidFill>
              </a:rPr>
              <a:t>as </a:t>
            </a:r>
            <a:r>
              <a:rPr lang="fr-FR" sz="2400" b="1" i="1" dirty="0" err="1" smtClean="0">
                <a:solidFill>
                  <a:prstClr val="white"/>
                </a:solidFill>
              </a:rPr>
              <a:t>illustrated</a:t>
            </a:r>
            <a:r>
              <a:rPr lang="fr-FR" sz="2400" b="1" i="1" dirty="0" smtClean="0">
                <a:solidFill>
                  <a:prstClr val="white"/>
                </a:solidFill>
              </a:rPr>
              <a:t> </a:t>
            </a:r>
            <a:r>
              <a:rPr lang="fr-FR" sz="2400" b="1" i="1" dirty="0" err="1" smtClean="0">
                <a:solidFill>
                  <a:prstClr val="white"/>
                </a:solidFill>
              </a:rPr>
              <a:t>example</a:t>
            </a:r>
            <a:r>
              <a:rPr lang="fr-FR" sz="2400" b="1" dirty="0" smtClean="0">
                <a:solidFill>
                  <a:prstClr val="white"/>
                </a:solidFill>
              </a:rPr>
              <a:t>)</a:t>
            </a:r>
            <a:endParaRPr lang="fr-FR" sz="2400" b="1" dirty="0">
              <a:solidFill>
                <a:prstClr val="white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76256" y="2069125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Hu et al. RSI 2017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1691680" y="1048080"/>
            <a:ext cx="6468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Space</a:t>
            </a:r>
            <a:r>
              <a:rPr lang="fr-FR" b="1" dirty="0" smtClean="0"/>
              <a:t> </a:t>
            </a:r>
            <a:r>
              <a:rPr lang="fr-FR" b="1" dirty="0" err="1" smtClean="0"/>
              <a:t>shared</a:t>
            </a:r>
            <a:r>
              <a:rPr lang="fr-FR" b="1" dirty="0" smtClean="0"/>
              <a:t> </a:t>
            </a:r>
            <a:r>
              <a:rPr lang="fr-FR" b="1" dirty="0" err="1" smtClean="0"/>
              <a:t>between</a:t>
            </a:r>
            <a:r>
              <a:rPr lang="fr-FR" b="1" dirty="0" smtClean="0"/>
              <a:t> FM-CW and Doppler </a:t>
            </a:r>
            <a:r>
              <a:rPr lang="fr-FR" b="1" dirty="0" err="1" smtClean="0"/>
              <a:t>reflectometry</a:t>
            </a:r>
            <a:endParaRPr lang="fr-FR" b="1" dirty="0" smtClean="0"/>
          </a:p>
          <a:p>
            <a:pPr algn="ctr"/>
            <a:r>
              <a:rPr lang="fr-FR" dirty="0" smtClean="0"/>
              <a:t>(Q and V bands)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05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835696" y="26064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</a:rPr>
              <a:t>Tasks definition for 2022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5536" y="1844824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Study where and how to install the diagnostic on </a:t>
            </a:r>
            <a:r>
              <a:rPr lang="en-US" sz="2000" b="1" dirty="0" smtClean="0"/>
              <a:t>JT60-SA</a:t>
            </a:r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Retrieve </a:t>
            </a:r>
            <a:r>
              <a:rPr lang="en-US" dirty="0"/>
              <a:t>the tokamak 3D design (</a:t>
            </a:r>
            <a:r>
              <a:rPr lang="en-US" dirty="0" err="1"/>
              <a:t>catia</a:t>
            </a:r>
            <a:r>
              <a:rPr lang="en-US" dirty="0"/>
              <a:t>) to find a port access.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Study </a:t>
            </a:r>
            <a:r>
              <a:rPr lang="en-US" dirty="0"/>
              <a:t>of the waveguide route with type of waveguides and </a:t>
            </a:r>
            <a:r>
              <a:rPr lang="en-US" dirty="0" smtClean="0"/>
              <a:t>antennas.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Analysis </a:t>
            </a:r>
            <a:r>
              <a:rPr lang="en-US" dirty="0"/>
              <a:t>of a possible space sharing with the Doppler system with CIEMAT.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Cost </a:t>
            </a:r>
            <a:r>
              <a:rPr lang="en-US" dirty="0"/>
              <a:t>estimate of the whole system (microwave components, electronic, acquisition, waveguides…).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Define </a:t>
            </a:r>
            <a:r>
              <a:rPr lang="en-US" dirty="0"/>
              <a:t>a collaboration with QST and </a:t>
            </a:r>
            <a:r>
              <a:rPr lang="en-US" dirty="0" smtClean="0"/>
              <a:t>CIEMAT.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57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900" dirty="0" smtClean="0"/>
              <a:t>DRF</a:t>
            </a:r>
            <a:r>
              <a:rPr lang="fr-FR" sz="900" dirty="0"/>
              <a:t>	</a:t>
            </a:r>
            <a:br>
              <a:rPr lang="fr-FR" sz="900" dirty="0"/>
            </a:br>
            <a:r>
              <a:rPr lang="fr-FR" sz="900" dirty="0" smtClean="0"/>
              <a:t>IRFM</a:t>
            </a:r>
            <a:br>
              <a:rPr lang="fr-FR" sz="900" dirty="0" smtClean="0"/>
            </a:br>
            <a:r>
              <a:rPr lang="fr-FR" sz="900" dirty="0" smtClean="0"/>
              <a:t>WEST</a:t>
            </a:r>
            <a:r>
              <a:rPr lang="fr-FR" sz="900" dirty="0"/>
              <a:t/>
            </a:r>
            <a:br>
              <a:rPr lang="fr-FR" sz="900" dirty="0"/>
            </a:b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0"/>
              </a:spcAft>
            </a:pPr>
            <a:r>
              <a:rPr lang="fr-FR" dirty="0"/>
              <a:t>Commissariat à l’énergie atomique et aux énergies alternatives</a:t>
            </a:r>
          </a:p>
          <a:p>
            <a:pPr>
              <a:spcAft>
                <a:spcPct val="0"/>
              </a:spcAft>
            </a:pPr>
            <a:r>
              <a:rPr lang="fr-FR" dirty="0"/>
              <a:t>Centre de Cadarache</a:t>
            </a:r>
            <a:r>
              <a:rPr lang="fr-FR" sz="900" b="1" dirty="0"/>
              <a:t> </a:t>
            </a:r>
            <a:r>
              <a:rPr lang="fr-FR" sz="900" b="1" dirty="0">
                <a:solidFill>
                  <a:schemeClr val="bg2"/>
                </a:solidFill>
              </a:rPr>
              <a:t>| </a:t>
            </a:r>
            <a:r>
              <a:rPr lang="fr-FR" dirty="0"/>
              <a:t>13108 Saint Paul Lez Durance Cedex</a:t>
            </a:r>
          </a:p>
          <a:p>
            <a:pPr>
              <a:spcAft>
                <a:spcPct val="0"/>
              </a:spcAft>
            </a:pPr>
            <a:r>
              <a:rPr lang="fr-FR" dirty="0"/>
              <a:t>T. +33 (0)4 42 25 46 59 </a:t>
            </a:r>
            <a:r>
              <a:rPr lang="fr-FR" sz="900" b="1" dirty="0">
                <a:solidFill>
                  <a:schemeClr val="bg2"/>
                </a:solidFill>
              </a:rPr>
              <a:t>|</a:t>
            </a:r>
            <a:r>
              <a:rPr lang="fr-FR" dirty="0"/>
              <a:t> F. +33 (0)4 42 25 64 21</a:t>
            </a:r>
          </a:p>
          <a:p>
            <a:pPr lvl="1"/>
            <a:r>
              <a:rPr lang="fr-FR" sz="600" dirty="0"/>
              <a:t>Etablissement public à caractère industriel et commercial </a:t>
            </a:r>
            <a:r>
              <a:rPr lang="fr-FR" sz="800" b="1" dirty="0">
                <a:solidFill>
                  <a:schemeClr val="bg2"/>
                </a:solidFill>
              </a:rPr>
              <a:t>|</a:t>
            </a:r>
            <a:r>
              <a:rPr lang="fr-FR" sz="600" dirty="0"/>
              <a:t> RCS Paris B 775 685 019</a:t>
            </a:r>
          </a:p>
          <a:p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J. BUCALOSSI  | WTFM – 22 FEBRUARY 2018</a:t>
            </a: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white"/>
                </a:solidFill>
              </a:rPr>
              <a:t>|  PAGE </a:t>
            </a:r>
            <a:fld id="{36F44552-62F7-4F06-B69A-BADD14EB9240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fr-FR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b="5016"/>
          <a:stretch>
            <a:fillRect/>
          </a:stretch>
        </p:blipFill>
        <p:spPr bwMode="auto">
          <a:xfrm>
            <a:off x="0" y="0"/>
            <a:ext cx="35052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5343812" y="2914511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chemeClr val="bg1"/>
                </a:solidFill>
              </a:rPr>
              <a:t>Thank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you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05298" y="282095"/>
            <a:ext cx="3124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prstClr val="white"/>
                </a:solidFill>
              </a:rPr>
              <a:t>Density</a:t>
            </a:r>
            <a:r>
              <a:rPr lang="fr-FR" sz="2400" b="1" dirty="0" smtClean="0">
                <a:solidFill>
                  <a:prstClr val="white"/>
                </a:solidFill>
              </a:rPr>
              <a:t> fluctuations</a:t>
            </a:r>
            <a:endParaRPr lang="fr-FR" sz="2400" b="1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1640" y="1844824"/>
            <a:ext cx="68646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n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 = &lt;n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&gt; + </a:t>
            </a:r>
            <a:r>
              <a:rPr lang="en-US" sz="2400" dirty="0" err="1" smtClean="0">
                <a:latin typeface="Symbol" panose="05050102010706020507" pitchFamily="18" charset="2"/>
              </a:rPr>
              <a:t>d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e</a:t>
            </a:r>
            <a:endParaRPr lang="en-US" sz="2400" baseline="-25000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 smtClean="0"/>
              <a:t>Fluctuations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Amplitude :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n</a:t>
            </a:r>
            <a:r>
              <a:rPr lang="en-US" dirty="0" smtClean="0"/>
              <a:t>/n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</a:t>
            </a:r>
            <a:r>
              <a:rPr lang="en-US" dirty="0" smtClean="0"/>
              <a:t>ize : wavenumber 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Temporal evolution : frequency </a:t>
            </a:r>
            <a:r>
              <a:rPr lang="en-US" smtClean="0"/>
              <a:t>spectrum S(f)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47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11760" y="188640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>
                <a:solidFill>
                  <a:prstClr val="white"/>
                </a:solidFill>
              </a:rPr>
              <a:t>Outline</a:t>
            </a:r>
            <a:endParaRPr lang="fr-FR" sz="2800" b="1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79712" y="2492896"/>
            <a:ext cx="52950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1" dirty="0" smtClean="0"/>
              <a:t>Ultra-</a:t>
            </a:r>
            <a:r>
              <a:rPr lang="fr-FR" b="1" dirty="0" err="1" smtClean="0"/>
              <a:t>fast</a:t>
            </a:r>
            <a:r>
              <a:rPr lang="fr-FR" b="1" dirty="0" smtClean="0"/>
              <a:t> </a:t>
            </a:r>
            <a:r>
              <a:rPr lang="fr-FR" b="1" dirty="0" err="1" smtClean="0"/>
              <a:t>frequency</a:t>
            </a:r>
            <a:r>
              <a:rPr lang="fr-FR" b="1" dirty="0" smtClean="0"/>
              <a:t> </a:t>
            </a:r>
            <a:r>
              <a:rPr lang="fr-FR" b="1" dirty="0" err="1" smtClean="0"/>
              <a:t>sweeping</a:t>
            </a:r>
            <a:r>
              <a:rPr lang="fr-FR" b="1" dirty="0" smtClean="0"/>
              <a:t> </a:t>
            </a:r>
            <a:r>
              <a:rPr lang="fr-FR" b="1" dirty="0" err="1" smtClean="0"/>
              <a:t>reflectometry</a:t>
            </a:r>
            <a:endParaRPr lang="fr-FR" b="1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1" dirty="0" err="1" smtClean="0"/>
              <a:t>Requirements</a:t>
            </a:r>
            <a:r>
              <a:rPr lang="fr-FR" b="1" dirty="0" smtClean="0"/>
              <a:t> for JT-60SA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1" dirty="0" smtClean="0"/>
              <a:t>R&amp;D </a:t>
            </a:r>
            <a:r>
              <a:rPr lang="fr-FR" b="1" dirty="0" err="1" smtClean="0"/>
              <a:t>project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455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05298" y="282095"/>
            <a:ext cx="6617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prstClr val="white"/>
                </a:solidFill>
              </a:rPr>
              <a:t>U</a:t>
            </a:r>
            <a:r>
              <a:rPr lang="fr-FR" sz="2400" b="1" dirty="0" smtClean="0">
                <a:solidFill>
                  <a:prstClr val="white"/>
                </a:solidFill>
              </a:rPr>
              <a:t>ltra-</a:t>
            </a:r>
            <a:r>
              <a:rPr lang="fr-FR" sz="2400" b="1" dirty="0" err="1" smtClean="0">
                <a:solidFill>
                  <a:prstClr val="white"/>
                </a:solidFill>
              </a:rPr>
              <a:t>fast</a:t>
            </a:r>
            <a:r>
              <a:rPr lang="fr-FR" sz="2400" b="1" dirty="0" smtClean="0">
                <a:solidFill>
                  <a:prstClr val="white"/>
                </a:solidFill>
              </a:rPr>
              <a:t> </a:t>
            </a:r>
            <a:r>
              <a:rPr lang="fr-FR" sz="2400" b="1" dirty="0" err="1" smtClean="0">
                <a:solidFill>
                  <a:prstClr val="white"/>
                </a:solidFill>
              </a:rPr>
              <a:t>frequency</a:t>
            </a:r>
            <a:r>
              <a:rPr lang="fr-FR" sz="2400" b="1" dirty="0" smtClean="0">
                <a:solidFill>
                  <a:prstClr val="white"/>
                </a:solidFill>
              </a:rPr>
              <a:t> </a:t>
            </a:r>
            <a:r>
              <a:rPr lang="fr-FR" sz="2400" b="1" dirty="0" err="1" smtClean="0">
                <a:solidFill>
                  <a:prstClr val="white"/>
                </a:solidFill>
              </a:rPr>
              <a:t>sweeping</a:t>
            </a:r>
            <a:r>
              <a:rPr lang="fr-FR" sz="2400" b="1" dirty="0" smtClean="0">
                <a:solidFill>
                  <a:prstClr val="white"/>
                </a:solidFill>
              </a:rPr>
              <a:t> </a:t>
            </a:r>
            <a:r>
              <a:rPr lang="fr-FR" sz="2400" b="1" dirty="0" err="1" smtClean="0">
                <a:solidFill>
                  <a:prstClr val="white"/>
                </a:solidFill>
              </a:rPr>
              <a:t>reflectometer</a:t>
            </a:r>
            <a:endParaRPr lang="fr-FR" sz="2400" b="1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55799" y="5294007"/>
            <a:ext cx="463300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FF"/>
                </a:solidFill>
              </a:rPr>
              <a:t>Performances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i="1" dirty="0" smtClean="0">
                <a:solidFill>
                  <a:srgbClr val="0000FF"/>
                </a:solidFill>
              </a:rPr>
              <a:t>(</a:t>
            </a:r>
            <a:r>
              <a:rPr lang="fr-FR" sz="2000" i="1" dirty="0" err="1" smtClean="0">
                <a:solidFill>
                  <a:srgbClr val="0000FF"/>
                </a:solidFill>
              </a:rPr>
              <a:t>obtained</a:t>
            </a:r>
            <a:r>
              <a:rPr lang="fr-FR" sz="2000" i="1" dirty="0" smtClean="0">
                <a:solidFill>
                  <a:srgbClr val="0000FF"/>
                </a:solidFill>
              </a:rPr>
              <a:t> on WEST)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rgbClr val="0000FF"/>
                </a:solidFill>
              </a:rPr>
              <a:t>Heterodyne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detection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smtClean="0">
                <a:solidFill>
                  <a:srgbClr val="0000FF"/>
                </a:solidFill>
              </a:rPr>
              <a:t>: </a:t>
            </a:r>
            <a:r>
              <a:rPr lang="fr-FR" b="1" dirty="0" smtClean="0">
                <a:solidFill>
                  <a:srgbClr val="0000FF"/>
                </a:solidFill>
              </a:rPr>
              <a:t>S/N &gt; 30 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00FF"/>
                </a:solidFill>
              </a:rPr>
              <a:t>S</a:t>
            </a:r>
            <a:r>
              <a:rPr lang="fr-FR" dirty="0" err="1" smtClean="0">
                <a:solidFill>
                  <a:srgbClr val="0000FF"/>
                </a:solidFill>
              </a:rPr>
              <a:t>weeping</a:t>
            </a:r>
            <a:r>
              <a:rPr lang="fr-FR" dirty="0" smtClean="0">
                <a:solidFill>
                  <a:srgbClr val="0000FF"/>
                </a:solidFill>
              </a:rPr>
              <a:t> time : </a:t>
            </a:r>
            <a:r>
              <a:rPr lang="fr-FR" b="1" dirty="0" smtClean="0">
                <a:solidFill>
                  <a:srgbClr val="0000FF"/>
                </a:solidFill>
              </a:rPr>
              <a:t>1 µs </a:t>
            </a:r>
            <a:r>
              <a:rPr lang="fr-FR" sz="1400" b="1" dirty="0" smtClean="0">
                <a:solidFill>
                  <a:srgbClr val="0000FF"/>
                </a:solidFill>
              </a:rPr>
              <a:t>(</a:t>
            </a:r>
            <a:r>
              <a:rPr lang="fr-FR" sz="1400" b="1" dirty="0" err="1" smtClean="0">
                <a:solidFill>
                  <a:srgbClr val="0000FF"/>
                </a:solidFill>
              </a:rPr>
              <a:t>dead</a:t>
            </a:r>
            <a:r>
              <a:rPr lang="fr-FR" sz="1400" b="1" dirty="0" smtClean="0">
                <a:solidFill>
                  <a:srgbClr val="0000FF"/>
                </a:solidFill>
              </a:rPr>
              <a:t> time 0.25 µs)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194349" y="992165"/>
            <a:ext cx="1936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Clairet </a:t>
            </a:r>
            <a:r>
              <a:rPr lang="fr-FR" sz="1400" i="1" dirty="0" smtClean="0"/>
              <a:t>et al.</a:t>
            </a:r>
            <a:r>
              <a:rPr lang="fr-FR" sz="1400" dirty="0" smtClean="0"/>
              <a:t> RSI 2017</a:t>
            </a:r>
            <a:endParaRPr lang="fr-FR" sz="1400" dirty="0"/>
          </a:p>
        </p:txBody>
      </p:sp>
      <p:sp>
        <p:nvSpPr>
          <p:cNvPr id="4" name="Ellipse 3"/>
          <p:cNvSpPr/>
          <p:nvPr/>
        </p:nvSpPr>
        <p:spPr>
          <a:xfrm>
            <a:off x="755576" y="1556792"/>
            <a:ext cx="1368152" cy="1944216"/>
          </a:xfrm>
          <a:prstGeom prst="ellipse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219931" y="3943949"/>
            <a:ext cx="226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S(t) = A(t).</a:t>
            </a:r>
            <a:r>
              <a:rPr lang="fr-FR" sz="2400" b="1" dirty="0" err="1" smtClean="0"/>
              <a:t>e</a:t>
            </a:r>
            <a:r>
              <a:rPr lang="fr-FR" sz="2400" b="1" baseline="30000" dirty="0" err="1" smtClean="0"/>
              <a:t>i</a:t>
            </a:r>
            <a:r>
              <a:rPr lang="fr-FR" sz="2400" b="1" baseline="30000" dirty="0" err="1" smtClean="0">
                <a:latin typeface="Symbol" panose="05050102010706020507" pitchFamily="18" charset="2"/>
              </a:rPr>
              <a:t>F</a:t>
            </a:r>
            <a:r>
              <a:rPr lang="fr-FR" sz="2400" b="1" baseline="30000" dirty="0" smtClean="0">
                <a:latin typeface="Symbol" panose="05050102010706020507" pitchFamily="18" charset="2"/>
              </a:rPr>
              <a:t>(</a:t>
            </a:r>
            <a:r>
              <a:rPr lang="fr-FR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400" b="1" baseline="30000" dirty="0" smtClean="0">
                <a:latin typeface="Symbol" panose="05050102010706020507" pitchFamily="18" charset="2"/>
              </a:rPr>
              <a:t>)</a:t>
            </a:r>
            <a:endParaRPr lang="fr-FR" sz="2400" b="1" baseline="30000" dirty="0">
              <a:latin typeface="Symbol" panose="05050102010706020507" pitchFamily="18" charset="2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6930927" y="2073256"/>
            <a:ext cx="1584176" cy="417400"/>
            <a:chOff x="1725632" y="3126621"/>
            <a:chExt cx="2163738" cy="631419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725632" y="3126621"/>
              <a:ext cx="721442" cy="631419"/>
              <a:chOff x="1111" y="663"/>
              <a:chExt cx="1225" cy="907"/>
            </a:xfrm>
          </p:grpSpPr>
          <p:sp>
            <p:nvSpPr>
              <p:cNvPr id="17" name="Line 6"/>
              <p:cNvSpPr>
                <a:spLocks noChangeShapeType="1"/>
              </p:cNvSpPr>
              <p:nvPr/>
            </p:nvSpPr>
            <p:spPr bwMode="auto">
              <a:xfrm flipV="1">
                <a:off x="1111" y="663"/>
                <a:ext cx="862" cy="9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1973" y="663"/>
                <a:ext cx="0" cy="9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Line 8"/>
              <p:cNvSpPr>
                <a:spLocks noChangeShapeType="1"/>
              </p:cNvSpPr>
              <p:nvPr/>
            </p:nvSpPr>
            <p:spPr bwMode="auto">
              <a:xfrm>
                <a:off x="1973" y="1570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2447074" y="3126621"/>
              <a:ext cx="721442" cy="631419"/>
              <a:chOff x="1111" y="663"/>
              <a:chExt cx="1225" cy="907"/>
            </a:xfrm>
          </p:grpSpPr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 flipV="1">
                <a:off x="1111" y="663"/>
                <a:ext cx="862" cy="9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1973" y="663"/>
                <a:ext cx="0" cy="9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1973" y="1570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3167928" y="3126621"/>
              <a:ext cx="721442" cy="631419"/>
              <a:chOff x="1111" y="663"/>
              <a:chExt cx="1225" cy="907"/>
            </a:xfrm>
          </p:grpSpPr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 flipV="1">
                <a:off x="1111" y="663"/>
                <a:ext cx="862" cy="9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>
                <a:off x="1973" y="663"/>
                <a:ext cx="0" cy="9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Line 17"/>
              <p:cNvSpPr>
                <a:spLocks noChangeShapeType="1"/>
              </p:cNvSpPr>
              <p:nvPr/>
            </p:nvSpPr>
            <p:spPr bwMode="auto">
              <a:xfrm>
                <a:off x="1973" y="1570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6599669" y="2325095"/>
            <a:ext cx="5040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1600" b="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altLang="fr-FR" sz="16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6732240" y="1916832"/>
            <a:ext cx="41759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1600" b="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altLang="fr-FR" sz="16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7364703" y="2701137"/>
            <a:ext cx="8606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484681" y="269782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time</a:t>
            </a:r>
            <a:endParaRPr lang="fr-FR" dirty="0"/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>
            <a:off x="5368605" y="3994526"/>
            <a:ext cx="66675" cy="68262"/>
          </a:xfrm>
          <a:custGeom>
            <a:avLst/>
            <a:gdLst>
              <a:gd name="T0" fmla="*/ 0 w 42"/>
              <a:gd name="T1" fmla="*/ 43 h 43"/>
              <a:gd name="T2" fmla="*/ 42 w 42"/>
              <a:gd name="T3" fmla="*/ 21 h 43"/>
              <a:gd name="T4" fmla="*/ 0 w 42"/>
              <a:gd name="T5" fmla="*/ 0 h 43"/>
              <a:gd name="T6" fmla="*/ 0 w 42"/>
              <a:gd name="T7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43">
                <a:moveTo>
                  <a:pt x="0" y="43"/>
                </a:moveTo>
                <a:lnTo>
                  <a:pt x="42" y="21"/>
                </a:lnTo>
                <a:lnTo>
                  <a:pt x="0" y="0"/>
                </a:ln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5401942" y="4019926"/>
            <a:ext cx="7938" cy="17462"/>
          </a:xfrm>
          <a:custGeom>
            <a:avLst/>
            <a:gdLst>
              <a:gd name="T0" fmla="*/ 0 w 5"/>
              <a:gd name="T1" fmla="*/ 11 h 11"/>
              <a:gd name="T2" fmla="*/ 1 w 5"/>
              <a:gd name="T3" fmla="*/ 11 h 11"/>
              <a:gd name="T4" fmla="*/ 1 w 5"/>
              <a:gd name="T5" fmla="*/ 10 h 11"/>
              <a:gd name="T6" fmla="*/ 2 w 5"/>
              <a:gd name="T7" fmla="*/ 10 h 11"/>
              <a:gd name="T8" fmla="*/ 2 w 5"/>
              <a:gd name="T9" fmla="*/ 10 h 11"/>
              <a:gd name="T10" fmla="*/ 3 w 5"/>
              <a:gd name="T11" fmla="*/ 10 h 11"/>
              <a:gd name="T12" fmla="*/ 3 w 5"/>
              <a:gd name="T13" fmla="*/ 10 h 11"/>
              <a:gd name="T14" fmla="*/ 3 w 5"/>
              <a:gd name="T15" fmla="*/ 9 h 11"/>
              <a:gd name="T16" fmla="*/ 4 w 5"/>
              <a:gd name="T17" fmla="*/ 9 h 11"/>
              <a:gd name="T18" fmla="*/ 4 w 5"/>
              <a:gd name="T19" fmla="*/ 9 h 11"/>
              <a:gd name="T20" fmla="*/ 4 w 5"/>
              <a:gd name="T21" fmla="*/ 8 h 11"/>
              <a:gd name="T22" fmla="*/ 5 w 5"/>
              <a:gd name="T23" fmla="*/ 8 h 11"/>
              <a:gd name="T24" fmla="*/ 5 w 5"/>
              <a:gd name="T25" fmla="*/ 7 h 11"/>
              <a:gd name="T26" fmla="*/ 5 w 5"/>
              <a:gd name="T27" fmla="*/ 7 h 11"/>
              <a:gd name="T28" fmla="*/ 5 w 5"/>
              <a:gd name="T29" fmla="*/ 6 h 11"/>
              <a:gd name="T30" fmla="*/ 5 w 5"/>
              <a:gd name="T31" fmla="*/ 6 h 11"/>
              <a:gd name="T32" fmla="*/ 5 w 5"/>
              <a:gd name="T33" fmla="*/ 5 h 11"/>
              <a:gd name="T34" fmla="*/ 5 w 5"/>
              <a:gd name="T35" fmla="*/ 5 h 11"/>
              <a:gd name="T36" fmla="*/ 5 w 5"/>
              <a:gd name="T37" fmla="*/ 4 h 11"/>
              <a:gd name="T38" fmla="*/ 5 w 5"/>
              <a:gd name="T39" fmla="*/ 4 h 11"/>
              <a:gd name="T40" fmla="*/ 5 w 5"/>
              <a:gd name="T41" fmla="*/ 3 h 11"/>
              <a:gd name="T42" fmla="*/ 5 w 5"/>
              <a:gd name="T43" fmla="*/ 3 h 11"/>
              <a:gd name="T44" fmla="*/ 4 w 5"/>
              <a:gd name="T45" fmla="*/ 2 h 11"/>
              <a:gd name="T46" fmla="*/ 4 w 5"/>
              <a:gd name="T47" fmla="*/ 2 h 11"/>
              <a:gd name="T48" fmla="*/ 4 w 5"/>
              <a:gd name="T49" fmla="*/ 2 h 11"/>
              <a:gd name="T50" fmla="*/ 3 w 5"/>
              <a:gd name="T51" fmla="*/ 1 h 11"/>
              <a:gd name="T52" fmla="*/ 3 w 5"/>
              <a:gd name="T53" fmla="*/ 1 h 11"/>
              <a:gd name="T54" fmla="*/ 3 w 5"/>
              <a:gd name="T55" fmla="*/ 1 h 11"/>
              <a:gd name="T56" fmla="*/ 2 w 5"/>
              <a:gd name="T57" fmla="*/ 0 h 11"/>
              <a:gd name="T58" fmla="*/ 2 w 5"/>
              <a:gd name="T59" fmla="*/ 0 h 11"/>
              <a:gd name="T60" fmla="*/ 1 w 5"/>
              <a:gd name="T61" fmla="*/ 0 h 11"/>
              <a:gd name="T62" fmla="*/ 1 w 5"/>
              <a:gd name="T63" fmla="*/ 0 h 11"/>
              <a:gd name="T64" fmla="*/ 0 w 5"/>
              <a:gd name="T65" fmla="*/ 0 h 11"/>
              <a:gd name="T66" fmla="*/ 0 w 5"/>
              <a:gd name="T6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" h="11">
                <a:moveTo>
                  <a:pt x="0" y="11"/>
                </a:moveTo>
                <a:lnTo>
                  <a:pt x="1" y="11"/>
                </a:lnTo>
                <a:lnTo>
                  <a:pt x="1" y="10"/>
                </a:lnTo>
                <a:lnTo>
                  <a:pt x="2" y="10"/>
                </a:lnTo>
                <a:lnTo>
                  <a:pt x="2" y="10"/>
                </a:lnTo>
                <a:lnTo>
                  <a:pt x="3" y="10"/>
                </a:lnTo>
                <a:lnTo>
                  <a:pt x="3" y="10"/>
                </a:lnTo>
                <a:lnTo>
                  <a:pt x="3" y="9"/>
                </a:lnTo>
                <a:lnTo>
                  <a:pt x="4" y="9"/>
                </a:lnTo>
                <a:lnTo>
                  <a:pt x="4" y="9"/>
                </a:lnTo>
                <a:lnTo>
                  <a:pt x="4" y="8"/>
                </a:lnTo>
                <a:lnTo>
                  <a:pt x="5" y="8"/>
                </a:lnTo>
                <a:lnTo>
                  <a:pt x="5" y="7"/>
                </a:lnTo>
                <a:lnTo>
                  <a:pt x="5" y="7"/>
                </a:lnTo>
                <a:lnTo>
                  <a:pt x="5" y="6"/>
                </a:lnTo>
                <a:lnTo>
                  <a:pt x="5" y="6"/>
                </a:lnTo>
                <a:lnTo>
                  <a:pt x="5" y="5"/>
                </a:lnTo>
                <a:lnTo>
                  <a:pt x="5" y="5"/>
                </a:lnTo>
                <a:lnTo>
                  <a:pt x="5" y="4"/>
                </a:lnTo>
                <a:lnTo>
                  <a:pt x="5" y="4"/>
                </a:lnTo>
                <a:lnTo>
                  <a:pt x="5" y="3"/>
                </a:lnTo>
                <a:lnTo>
                  <a:pt x="5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3" y="1"/>
                </a:lnTo>
                <a:lnTo>
                  <a:pt x="3" y="1"/>
                </a:lnTo>
                <a:lnTo>
                  <a:pt x="3" y="1"/>
                </a:lnTo>
                <a:lnTo>
                  <a:pt x="2" y="0"/>
                </a:lnTo>
                <a:lnTo>
                  <a:pt x="2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5081267" y="4019926"/>
            <a:ext cx="320675" cy="174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8"/>
          <p:cNvSpPr>
            <a:spLocks/>
          </p:cNvSpPr>
          <p:nvPr/>
        </p:nvSpPr>
        <p:spPr bwMode="auto">
          <a:xfrm>
            <a:off x="5073330" y="4019926"/>
            <a:ext cx="7938" cy="17462"/>
          </a:xfrm>
          <a:custGeom>
            <a:avLst/>
            <a:gdLst>
              <a:gd name="T0" fmla="*/ 5 w 5"/>
              <a:gd name="T1" fmla="*/ 0 h 11"/>
              <a:gd name="T2" fmla="*/ 5 w 5"/>
              <a:gd name="T3" fmla="*/ 0 h 11"/>
              <a:gd name="T4" fmla="*/ 4 w 5"/>
              <a:gd name="T5" fmla="*/ 0 h 11"/>
              <a:gd name="T6" fmla="*/ 4 w 5"/>
              <a:gd name="T7" fmla="*/ 0 h 11"/>
              <a:gd name="T8" fmla="*/ 3 w 5"/>
              <a:gd name="T9" fmla="*/ 0 h 11"/>
              <a:gd name="T10" fmla="*/ 3 w 5"/>
              <a:gd name="T11" fmla="*/ 1 h 11"/>
              <a:gd name="T12" fmla="*/ 3 w 5"/>
              <a:gd name="T13" fmla="*/ 1 h 11"/>
              <a:gd name="T14" fmla="*/ 2 w 5"/>
              <a:gd name="T15" fmla="*/ 1 h 11"/>
              <a:gd name="T16" fmla="*/ 2 w 5"/>
              <a:gd name="T17" fmla="*/ 2 h 11"/>
              <a:gd name="T18" fmla="*/ 1 w 5"/>
              <a:gd name="T19" fmla="*/ 2 h 11"/>
              <a:gd name="T20" fmla="*/ 1 w 5"/>
              <a:gd name="T21" fmla="*/ 2 h 11"/>
              <a:gd name="T22" fmla="*/ 1 w 5"/>
              <a:gd name="T23" fmla="*/ 3 h 11"/>
              <a:gd name="T24" fmla="*/ 1 w 5"/>
              <a:gd name="T25" fmla="*/ 3 h 11"/>
              <a:gd name="T26" fmla="*/ 0 w 5"/>
              <a:gd name="T27" fmla="*/ 4 h 11"/>
              <a:gd name="T28" fmla="*/ 0 w 5"/>
              <a:gd name="T29" fmla="*/ 4 h 11"/>
              <a:gd name="T30" fmla="*/ 0 w 5"/>
              <a:gd name="T31" fmla="*/ 5 h 11"/>
              <a:gd name="T32" fmla="*/ 0 w 5"/>
              <a:gd name="T33" fmla="*/ 5 h 11"/>
              <a:gd name="T34" fmla="*/ 0 w 5"/>
              <a:gd name="T35" fmla="*/ 6 h 11"/>
              <a:gd name="T36" fmla="*/ 0 w 5"/>
              <a:gd name="T37" fmla="*/ 6 h 11"/>
              <a:gd name="T38" fmla="*/ 0 w 5"/>
              <a:gd name="T39" fmla="*/ 7 h 11"/>
              <a:gd name="T40" fmla="*/ 1 w 5"/>
              <a:gd name="T41" fmla="*/ 7 h 11"/>
              <a:gd name="T42" fmla="*/ 1 w 5"/>
              <a:gd name="T43" fmla="*/ 8 h 11"/>
              <a:gd name="T44" fmla="*/ 1 w 5"/>
              <a:gd name="T45" fmla="*/ 8 h 11"/>
              <a:gd name="T46" fmla="*/ 1 w 5"/>
              <a:gd name="T47" fmla="*/ 9 h 11"/>
              <a:gd name="T48" fmla="*/ 2 w 5"/>
              <a:gd name="T49" fmla="*/ 9 h 11"/>
              <a:gd name="T50" fmla="*/ 2 w 5"/>
              <a:gd name="T51" fmla="*/ 9 h 11"/>
              <a:gd name="T52" fmla="*/ 3 w 5"/>
              <a:gd name="T53" fmla="*/ 10 h 11"/>
              <a:gd name="T54" fmla="*/ 3 w 5"/>
              <a:gd name="T55" fmla="*/ 10 h 11"/>
              <a:gd name="T56" fmla="*/ 3 w 5"/>
              <a:gd name="T57" fmla="*/ 10 h 11"/>
              <a:gd name="T58" fmla="*/ 4 w 5"/>
              <a:gd name="T59" fmla="*/ 10 h 11"/>
              <a:gd name="T60" fmla="*/ 4 w 5"/>
              <a:gd name="T61" fmla="*/ 10 h 11"/>
              <a:gd name="T62" fmla="*/ 5 w 5"/>
              <a:gd name="T63" fmla="*/ 11 h 11"/>
              <a:gd name="T64" fmla="*/ 5 w 5"/>
              <a:gd name="T65" fmla="*/ 11 h 11"/>
              <a:gd name="T66" fmla="*/ 5 w 5"/>
              <a:gd name="T6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" h="11">
                <a:moveTo>
                  <a:pt x="5" y="0"/>
                </a:moveTo>
                <a:lnTo>
                  <a:pt x="5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  <a:lnTo>
                  <a:pt x="3" y="1"/>
                </a:lnTo>
                <a:lnTo>
                  <a:pt x="3" y="1"/>
                </a:lnTo>
                <a:lnTo>
                  <a:pt x="2" y="1"/>
                </a:lnTo>
                <a:lnTo>
                  <a:pt x="2" y="2"/>
                </a:lnTo>
                <a:lnTo>
                  <a:pt x="1" y="2"/>
                </a:lnTo>
                <a:lnTo>
                  <a:pt x="1" y="2"/>
                </a:lnTo>
                <a:lnTo>
                  <a:pt x="1" y="3"/>
                </a:lnTo>
                <a:lnTo>
                  <a:pt x="1" y="3"/>
                </a:lnTo>
                <a:lnTo>
                  <a:pt x="0" y="4"/>
                </a:lnTo>
                <a:lnTo>
                  <a:pt x="0" y="4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1" y="8"/>
                </a:lnTo>
                <a:lnTo>
                  <a:pt x="1" y="8"/>
                </a:lnTo>
                <a:lnTo>
                  <a:pt x="1" y="9"/>
                </a:lnTo>
                <a:lnTo>
                  <a:pt x="2" y="9"/>
                </a:lnTo>
                <a:lnTo>
                  <a:pt x="2" y="9"/>
                </a:lnTo>
                <a:lnTo>
                  <a:pt x="3" y="10"/>
                </a:lnTo>
                <a:lnTo>
                  <a:pt x="3" y="10"/>
                </a:lnTo>
                <a:lnTo>
                  <a:pt x="3" y="10"/>
                </a:lnTo>
                <a:lnTo>
                  <a:pt x="4" y="10"/>
                </a:lnTo>
                <a:lnTo>
                  <a:pt x="4" y="10"/>
                </a:lnTo>
                <a:lnTo>
                  <a:pt x="5" y="11"/>
                </a:lnTo>
                <a:lnTo>
                  <a:pt x="5" y="11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9"/>
          <p:cNvSpPr>
            <a:spLocks/>
          </p:cNvSpPr>
          <p:nvPr/>
        </p:nvSpPr>
        <p:spPr bwMode="auto">
          <a:xfrm>
            <a:off x="5368605" y="4315201"/>
            <a:ext cx="66675" cy="66675"/>
          </a:xfrm>
          <a:custGeom>
            <a:avLst/>
            <a:gdLst>
              <a:gd name="T0" fmla="*/ 0 w 42"/>
              <a:gd name="T1" fmla="*/ 42 h 42"/>
              <a:gd name="T2" fmla="*/ 42 w 42"/>
              <a:gd name="T3" fmla="*/ 21 h 42"/>
              <a:gd name="T4" fmla="*/ 0 w 42"/>
              <a:gd name="T5" fmla="*/ 0 h 42"/>
              <a:gd name="T6" fmla="*/ 0 w 42"/>
              <a:gd name="T7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42">
                <a:moveTo>
                  <a:pt x="0" y="42"/>
                </a:moveTo>
                <a:lnTo>
                  <a:pt x="42" y="21"/>
                </a:lnTo>
                <a:lnTo>
                  <a:pt x="0" y="0"/>
                </a:lnTo>
                <a:lnTo>
                  <a:pt x="0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Freeform 10"/>
          <p:cNvSpPr>
            <a:spLocks/>
          </p:cNvSpPr>
          <p:nvPr/>
        </p:nvSpPr>
        <p:spPr bwMode="auto">
          <a:xfrm>
            <a:off x="5401942" y="4340601"/>
            <a:ext cx="7938" cy="15875"/>
          </a:xfrm>
          <a:custGeom>
            <a:avLst/>
            <a:gdLst>
              <a:gd name="T0" fmla="*/ 0 w 5"/>
              <a:gd name="T1" fmla="*/ 10 h 10"/>
              <a:gd name="T2" fmla="*/ 1 w 5"/>
              <a:gd name="T3" fmla="*/ 10 h 10"/>
              <a:gd name="T4" fmla="*/ 1 w 5"/>
              <a:gd name="T5" fmla="*/ 10 h 10"/>
              <a:gd name="T6" fmla="*/ 2 w 5"/>
              <a:gd name="T7" fmla="*/ 10 h 10"/>
              <a:gd name="T8" fmla="*/ 2 w 5"/>
              <a:gd name="T9" fmla="*/ 10 h 10"/>
              <a:gd name="T10" fmla="*/ 3 w 5"/>
              <a:gd name="T11" fmla="*/ 10 h 10"/>
              <a:gd name="T12" fmla="*/ 3 w 5"/>
              <a:gd name="T13" fmla="*/ 10 h 10"/>
              <a:gd name="T14" fmla="*/ 3 w 5"/>
              <a:gd name="T15" fmla="*/ 9 h 10"/>
              <a:gd name="T16" fmla="*/ 4 w 5"/>
              <a:gd name="T17" fmla="*/ 9 h 10"/>
              <a:gd name="T18" fmla="*/ 4 w 5"/>
              <a:gd name="T19" fmla="*/ 8 h 10"/>
              <a:gd name="T20" fmla="*/ 4 w 5"/>
              <a:gd name="T21" fmla="*/ 8 h 10"/>
              <a:gd name="T22" fmla="*/ 5 w 5"/>
              <a:gd name="T23" fmla="*/ 8 h 10"/>
              <a:gd name="T24" fmla="*/ 5 w 5"/>
              <a:gd name="T25" fmla="*/ 7 h 10"/>
              <a:gd name="T26" fmla="*/ 5 w 5"/>
              <a:gd name="T27" fmla="*/ 7 h 10"/>
              <a:gd name="T28" fmla="*/ 5 w 5"/>
              <a:gd name="T29" fmla="*/ 6 h 10"/>
              <a:gd name="T30" fmla="*/ 5 w 5"/>
              <a:gd name="T31" fmla="*/ 6 h 10"/>
              <a:gd name="T32" fmla="*/ 5 w 5"/>
              <a:gd name="T33" fmla="*/ 5 h 10"/>
              <a:gd name="T34" fmla="*/ 5 w 5"/>
              <a:gd name="T35" fmla="*/ 5 h 10"/>
              <a:gd name="T36" fmla="*/ 5 w 5"/>
              <a:gd name="T37" fmla="*/ 4 h 10"/>
              <a:gd name="T38" fmla="*/ 5 w 5"/>
              <a:gd name="T39" fmla="*/ 4 h 10"/>
              <a:gd name="T40" fmla="*/ 5 w 5"/>
              <a:gd name="T41" fmla="*/ 3 h 10"/>
              <a:gd name="T42" fmla="*/ 5 w 5"/>
              <a:gd name="T43" fmla="*/ 3 h 10"/>
              <a:gd name="T44" fmla="*/ 4 w 5"/>
              <a:gd name="T45" fmla="*/ 2 h 10"/>
              <a:gd name="T46" fmla="*/ 4 w 5"/>
              <a:gd name="T47" fmla="*/ 2 h 10"/>
              <a:gd name="T48" fmla="*/ 4 w 5"/>
              <a:gd name="T49" fmla="*/ 1 h 10"/>
              <a:gd name="T50" fmla="*/ 3 w 5"/>
              <a:gd name="T51" fmla="*/ 1 h 10"/>
              <a:gd name="T52" fmla="*/ 3 w 5"/>
              <a:gd name="T53" fmla="*/ 1 h 10"/>
              <a:gd name="T54" fmla="*/ 3 w 5"/>
              <a:gd name="T55" fmla="*/ 0 h 10"/>
              <a:gd name="T56" fmla="*/ 2 w 5"/>
              <a:gd name="T57" fmla="*/ 0 h 10"/>
              <a:gd name="T58" fmla="*/ 2 w 5"/>
              <a:gd name="T59" fmla="*/ 0 h 10"/>
              <a:gd name="T60" fmla="*/ 1 w 5"/>
              <a:gd name="T61" fmla="*/ 0 h 10"/>
              <a:gd name="T62" fmla="*/ 1 w 5"/>
              <a:gd name="T63" fmla="*/ 0 h 10"/>
              <a:gd name="T64" fmla="*/ 0 w 5"/>
              <a:gd name="T65" fmla="*/ 0 h 10"/>
              <a:gd name="T66" fmla="*/ 0 w 5"/>
              <a:gd name="T6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" h="10">
                <a:moveTo>
                  <a:pt x="0" y="10"/>
                </a:moveTo>
                <a:lnTo>
                  <a:pt x="1" y="10"/>
                </a:lnTo>
                <a:lnTo>
                  <a:pt x="1" y="10"/>
                </a:lnTo>
                <a:lnTo>
                  <a:pt x="2" y="10"/>
                </a:lnTo>
                <a:lnTo>
                  <a:pt x="2" y="10"/>
                </a:lnTo>
                <a:lnTo>
                  <a:pt x="3" y="10"/>
                </a:lnTo>
                <a:lnTo>
                  <a:pt x="3" y="10"/>
                </a:lnTo>
                <a:lnTo>
                  <a:pt x="3" y="9"/>
                </a:lnTo>
                <a:lnTo>
                  <a:pt x="4" y="9"/>
                </a:lnTo>
                <a:lnTo>
                  <a:pt x="4" y="8"/>
                </a:lnTo>
                <a:lnTo>
                  <a:pt x="4" y="8"/>
                </a:lnTo>
                <a:lnTo>
                  <a:pt x="5" y="8"/>
                </a:lnTo>
                <a:lnTo>
                  <a:pt x="5" y="7"/>
                </a:lnTo>
                <a:lnTo>
                  <a:pt x="5" y="7"/>
                </a:lnTo>
                <a:lnTo>
                  <a:pt x="5" y="6"/>
                </a:lnTo>
                <a:lnTo>
                  <a:pt x="5" y="6"/>
                </a:lnTo>
                <a:lnTo>
                  <a:pt x="5" y="5"/>
                </a:lnTo>
                <a:lnTo>
                  <a:pt x="5" y="5"/>
                </a:lnTo>
                <a:lnTo>
                  <a:pt x="5" y="4"/>
                </a:lnTo>
                <a:lnTo>
                  <a:pt x="5" y="4"/>
                </a:lnTo>
                <a:lnTo>
                  <a:pt x="5" y="3"/>
                </a:lnTo>
                <a:lnTo>
                  <a:pt x="5" y="3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3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2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5081267" y="4340601"/>
            <a:ext cx="320675" cy="15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>
            <a:off x="5073330" y="4340601"/>
            <a:ext cx="7938" cy="15875"/>
          </a:xfrm>
          <a:custGeom>
            <a:avLst/>
            <a:gdLst>
              <a:gd name="T0" fmla="*/ 5 w 5"/>
              <a:gd name="T1" fmla="*/ 0 h 10"/>
              <a:gd name="T2" fmla="*/ 5 w 5"/>
              <a:gd name="T3" fmla="*/ 0 h 10"/>
              <a:gd name="T4" fmla="*/ 4 w 5"/>
              <a:gd name="T5" fmla="*/ 0 h 10"/>
              <a:gd name="T6" fmla="*/ 4 w 5"/>
              <a:gd name="T7" fmla="*/ 0 h 10"/>
              <a:gd name="T8" fmla="*/ 3 w 5"/>
              <a:gd name="T9" fmla="*/ 0 h 10"/>
              <a:gd name="T10" fmla="*/ 3 w 5"/>
              <a:gd name="T11" fmla="*/ 0 h 10"/>
              <a:gd name="T12" fmla="*/ 3 w 5"/>
              <a:gd name="T13" fmla="*/ 1 h 10"/>
              <a:gd name="T14" fmla="*/ 2 w 5"/>
              <a:gd name="T15" fmla="*/ 1 h 10"/>
              <a:gd name="T16" fmla="*/ 2 w 5"/>
              <a:gd name="T17" fmla="*/ 1 h 10"/>
              <a:gd name="T18" fmla="*/ 1 w 5"/>
              <a:gd name="T19" fmla="*/ 2 h 10"/>
              <a:gd name="T20" fmla="*/ 1 w 5"/>
              <a:gd name="T21" fmla="*/ 2 h 10"/>
              <a:gd name="T22" fmla="*/ 1 w 5"/>
              <a:gd name="T23" fmla="*/ 3 h 10"/>
              <a:gd name="T24" fmla="*/ 1 w 5"/>
              <a:gd name="T25" fmla="*/ 3 h 10"/>
              <a:gd name="T26" fmla="*/ 0 w 5"/>
              <a:gd name="T27" fmla="*/ 4 h 10"/>
              <a:gd name="T28" fmla="*/ 0 w 5"/>
              <a:gd name="T29" fmla="*/ 4 h 10"/>
              <a:gd name="T30" fmla="*/ 0 w 5"/>
              <a:gd name="T31" fmla="*/ 5 h 10"/>
              <a:gd name="T32" fmla="*/ 0 w 5"/>
              <a:gd name="T33" fmla="*/ 5 h 10"/>
              <a:gd name="T34" fmla="*/ 0 w 5"/>
              <a:gd name="T35" fmla="*/ 6 h 10"/>
              <a:gd name="T36" fmla="*/ 0 w 5"/>
              <a:gd name="T37" fmla="*/ 6 h 10"/>
              <a:gd name="T38" fmla="*/ 0 w 5"/>
              <a:gd name="T39" fmla="*/ 7 h 10"/>
              <a:gd name="T40" fmla="*/ 1 w 5"/>
              <a:gd name="T41" fmla="*/ 7 h 10"/>
              <a:gd name="T42" fmla="*/ 1 w 5"/>
              <a:gd name="T43" fmla="*/ 8 h 10"/>
              <a:gd name="T44" fmla="*/ 1 w 5"/>
              <a:gd name="T45" fmla="*/ 8 h 10"/>
              <a:gd name="T46" fmla="*/ 1 w 5"/>
              <a:gd name="T47" fmla="*/ 8 h 10"/>
              <a:gd name="T48" fmla="*/ 2 w 5"/>
              <a:gd name="T49" fmla="*/ 9 h 10"/>
              <a:gd name="T50" fmla="*/ 2 w 5"/>
              <a:gd name="T51" fmla="*/ 9 h 10"/>
              <a:gd name="T52" fmla="*/ 3 w 5"/>
              <a:gd name="T53" fmla="*/ 10 h 10"/>
              <a:gd name="T54" fmla="*/ 3 w 5"/>
              <a:gd name="T55" fmla="*/ 10 h 10"/>
              <a:gd name="T56" fmla="*/ 3 w 5"/>
              <a:gd name="T57" fmla="*/ 10 h 10"/>
              <a:gd name="T58" fmla="*/ 4 w 5"/>
              <a:gd name="T59" fmla="*/ 10 h 10"/>
              <a:gd name="T60" fmla="*/ 4 w 5"/>
              <a:gd name="T61" fmla="*/ 10 h 10"/>
              <a:gd name="T62" fmla="*/ 5 w 5"/>
              <a:gd name="T63" fmla="*/ 10 h 10"/>
              <a:gd name="T64" fmla="*/ 5 w 5"/>
              <a:gd name="T65" fmla="*/ 10 h 10"/>
              <a:gd name="T66" fmla="*/ 5 w 5"/>
              <a:gd name="T6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" h="10">
                <a:moveTo>
                  <a:pt x="5" y="0"/>
                </a:moveTo>
                <a:lnTo>
                  <a:pt x="5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  <a:lnTo>
                  <a:pt x="3" y="0"/>
                </a:lnTo>
                <a:lnTo>
                  <a:pt x="3" y="1"/>
                </a:lnTo>
                <a:lnTo>
                  <a:pt x="2" y="1"/>
                </a:lnTo>
                <a:lnTo>
                  <a:pt x="2" y="1"/>
                </a:lnTo>
                <a:lnTo>
                  <a:pt x="1" y="2"/>
                </a:lnTo>
                <a:lnTo>
                  <a:pt x="1" y="2"/>
                </a:lnTo>
                <a:lnTo>
                  <a:pt x="1" y="3"/>
                </a:lnTo>
                <a:lnTo>
                  <a:pt x="1" y="3"/>
                </a:lnTo>
                <a:lnTo>
                  <a:pt x="0" y="4"/>
                </a:lnTo>
                <a:lnTo>
                  <a:pt x="0" y="4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1" y="8"/>
                </a:lnTo>
                <a:lnTo>
                  <a:pt x="1" y="8"/>
                </a:lnTo>
                <a:lnTo>
                  <a:pt x="1" y="8"/>
                </a:lnTo>
                <a:lnTo>
                  <a:pt x="2" y="9"/>
                </a:lnTo>
                <a:lnTo>
                  <a:pt x="2" y="9"/>
                </a:lnTo>
                <a:lnTo>
                  <a:pt x="3" y="10"/>
                </a:lnTo>
                <a:lnTo>
                  <a:pt x="3" y="10"/>
                </a:lnTo>
                <a:lnTo>
                  <a:pt x="3" y="10"/>
                </a:lnTo>
                <a:lnTo>
                  <a:pt x="4" y="10"/>
                </a:lnTo>
                <a:lnTo>
                  <a:pt x="4" y="10"/>
                </a:lnTo>
                <a:lnTo>
                  <a:pt x="5" y="10"/>
                </a:lnTo>
                <a:lnTo>
                  <a:pt x="5" y="1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Freeform 13"/>
          <p:cNvSpPr>
            <a:spLocks/>
          </p:cNvSpPr>
          <p:nvPr/>
        </p:nvSpPr>
        <p:spPr bwMode="auto">
          <a:xfrm>
            <a:off x="4420170" y="2972176"/>
            <a:ext cx="437260" cy="1184275"/>
          </a:xfrm>
          <a:custGeom>
            <a:avLst/>
            <a:gdLst>
              <a:gd name="T0" fmla="*/ 0 w 2199"/>
              <a:gd name="T1" fmla="*/ 0 h 3701"/>
              <a:gd name="T2" fmla="*/ 0 w 2199"/>
              <a:gd name="T3" fmla="*/ 2147 h 3701"/>
              <a:gd name="T4" fmla="*/ 0 w 2199"/>
              <a:gd name="T5" fmla="*/ 3701 h 3701"/>
              <a:gd name="T6" fmla="*/ 2199 w 2199"/>
              <a:gd name="T7" fmla="*/ 3701 h 3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9" h="3701">
                <a:moveTo>
                  <a:pt x="0" y="0"/>
                </a:moveTo>
                <a:lnTo>
                  <a:pt x="0" y="2147"/>
                </a:lnTo>
                <a:lnTo>
                  <a:pt x="0" y="3701"/>
                </a:lnTo>
                <a:lnTo>
                  <a:pt x="2199" y="3701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Freeform 15"/>
          <p:cNvSpPr>
            <a:spLocks/>
          </p:cNvSpPr>
          <p:nvPr/>
        </p:nvSpPr>
        <p:spPr bwMode="auto">
          <a:xfrm>
            <a:off x="3642992" y="2183189"/>
            <a:ext cx="2462213" cy="0"/>
          </a:xfrm>
          <a:custGeom>
            <a:avLst/>
            <a:gdLst>
              <a:gd name="T0" fmla="*/ 0 w 7699"/>
              <a:gd name="T1" fmla="*/ 5762 w 7699"/>
              <a:gd name="T2" fmla="*/ 7699 w 769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699">
                <a:moveTo>
                  <a:pt x="0" y="0"/>
                </a:moveTo>
                <a:lnTo>
                  <a:pt x="5762" y="0"/>
                </a:lnTo>
                <a:lnTo>
                  <a:pt x="7699" y="0"/>
                </a:lnTo>
              </a:path>
            </a:pathLst>
          </a:custGeom>
          <a:noFill/>
          <a:ln w="22225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Freeform 16"/>
          <p:cNvSpPr>
            <a:spLocks/>
          </p:cNvSpPr>
          <p:nvPr/>
        </p:nvSpPr>
        <p:spPr bwMode="auto">
          <a:xfrm>
            <a:off x="3642992" y="2202239"/>
            <a:ext cx="2241550" cy="673100"/>
          </a:xfrm>
          <a:custGeom>
            <a:avLst/>
            <a:gdLst>
              <a:gd name="T0" fmla="*/ 0 w 7008"/>
              <a:gd name="T1" fmla="*/ 2100 h 2100"/>
              <a:gd name="T2" fmla="*/ 7008 w 7008"/>
              <a:gd name="T3" fmla="*/ 2100 h 2100"/>
              <a:gd name="T4" fmla="*/ 7008 w 7008"/>
              <a:gd name="T5" fmla="*/ 0 h 2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08" h="2100">
                <a:moveTo>
                  <a:pt x="0" y="2100"/>
                </a:moveTo>
                <a:lnTo>
                  <a:pt x="7008" y="2100"/>
                </a:lnTo>
                <a:lnTo>
                  <a:pt x="7008" y="0"/>
                </a:lnTo>
              </a:path>
            </a:pathLst>
          </a:custGeom>
          <a:noFill/>
          <a:ln w="22225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6" name="Oval 17"/>
          <p:cNvSpPr>
            <a:spLocks noChangeArrowheads="1"/>
          </p:cNvSpPr>
          <p:nvPr/>
        </p:nvSpPr>
        <p:spPr bwMode="auto">
          <a:xfrm>
            <a:off x="4256658" y="2695951"/>
            <a:ext cx="376238" cy="377825"/>
          </a:xfrm>
          <a:prstGeom prst="ellipse">
            <a:avLst/>
          </a:prstGeom>
          <a:solidFill>
            <a:srgbClr val="FF8000"/>
          </a:solidFill>
          <a:ln w="1111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 flipV="1">
            <a:off x="4304283" y="2756276"/>
            <a:ext cx="279400" cy="236537"/>
          </a:xfrm>
          <a:prstGeom prst="line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auto">
          <a:xfrm>
            <a:off x="4296345" y="2768976"/>
            <a:ext cx="298450" cy="228600"/>
          </a:xfrm>
          <a:prstGeom prst="line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4730430" y="3819901"/>
            <a:ext cx="384175" cy="735012"/>
          </a:xfrm>
          <a:prstGeom prst="rect">
            <a:avLst/>
          </a:prstGeom>
          <a:solidFill>
            <a:srgbClr val="FF8000"/>
          </a:solidFill>
          <a:ln w="11113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5478142" y="4250114"/>
            <a:ext cx="4254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A.sin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5870255" y="4239001"/>
            <a:ext cx="212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F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23"/>
          <p:cNvSpPr>
            <a:spLocks noChangeArrowheads="1"/>
          </p:cNvSpPr>
          <p:nvPr/>
        </p:nvSpPr>
        <p:spPr bwMode="auto">
          <a:xfrm>
            <a:off x="4809805" y="4129464"/>
            <a:ext cx="287338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I.Q.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Oval 24"/>
          <p:cNvSpPr>
            <a:spLocks noChangeArrowheads="1"/>
          </p:cNvSpPr>
          <p:nvPr/>
        </p:nvSpPr>
        <p:spPr bwMode="auto">
          <a:xfrm>
            <a:off x="6076630" y="2010151"/>
            <a:ext cx="381000" cy="384175"/>
          </a:xfrm>
          <a:prstGeom prst="ellipse">
            <a:avLst/>
          </a:prstGeom>
          <a:solidFill>
            <a:srgbClr val="FF8000"/>
          </a:solidFill>
          <a:ln w="11113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Freeform 25"/>
          <p:cNvSpPr>
            <a:spLocks/>
          </p:cNvSpPr>
          <p:nvPr/>
        </p:nvSpPr>
        <p:spPr bwMode="auto">
          <a:xfrm>
            <a:off x="6146480" y="2111751"/>
            <a:ext cx="107950" cy="92075"/>
          </a:xfrm>
          <a:custGeom>
            <a:avLst/>
            <a:gdLst>
              <a:gd name="T0" fmla="*/ 338 w 338"/>
              <a:gd name="T1" fmla="*/ 268 h 289"/>
              <a:gd name="T2" fmla="*/ 170 w 338"/>
              <a:gd name="T3" fmla="*/ 0 h 289"/>
              <a:gd name="T4" fmla="*/ 0 w 338"/>
              <a:gd name="T5" fmla="*/ 289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8" h="289">
                <a:moveTo>
                  <a:pt x="338" y="268"/>
                </a:moveTo>
                <a:cubicBezTo>
                  <a:pt x="331" y="116"/>
                  <a:pt x="257" y="0"/>
                  <a:pt x="170" y="0"/>
                </a:cubicBezTo>
                <a:cubicBezTo>
                  <a:pt x="77" y="0"/>
                  <a:pt x="2" y="128"/>
                  <a:pt x="0" y="289"/>
                </a:cubicBezTo>
              </a:path>
            </a:pathLst>
          </a:custGeom>
          <a:noFill/>
          <a:ln w="11113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Freeform 26"/>
          <p:cNvSpPr>
            <a:spLocks/>
          </p:cNvSpPr>
          <p:nvPr/>
        </p:nvSpPr>
        <p:spPr bwMode="auto">
          <a:xfrm>
            <a:off x="6256017" y="2205414"/>
            <a:ext cx="109538" cy="92075"/>
          </a:xfrm>
          <a:custGeom>
            <a:avLst/>
            <a:gdLst>
              <a:gd name="T0" fmla="*/ 339 w 339"/>
              <a:gd name="T1" fmla="*/ 0 h 288"/>
              <a:gd name="T2" fmla="*/ 168 w 339"/>
              <a:gd name="T3" fmla="*/ 286 h 288"/>
              <a:gd name="T4" fmla="*/ 0 w 339"/>
              <a:gd name="T5" fmla="*/ 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9" h="288">
                <a:moveTo>
                  <a:pt x="339" y="0"/>
                </a:moveTo>
                <a:cubicBezTo>
                  <a:pt x="337" y="161"/>
                  <a:pt x="259" y="288"/>
                  <a:pt x="168" y="286"/>
                </a:cubicBezTo>
                <a:cubicBezTo>
                  <a:pt x="78" y="283"/>
                  <a:pt x="4" y="159"/>
                  <a:pt x="0" y="4"/>
                </a:cubicBezTo>
              </a:path>
            </a:pathLst>
          </a:custGeom>
          <a:noFill/>
          <a:ln w="11113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Rectangle 33"/>
          <p:cNvSpPr>
            <a:spLocks noChangeArrowheads="1"/>
          </p:cNvSpPr>
          <p:nvPr/>
        </p:nvSpPr>
        <p:spPr bwMode="auto">
          <a:xfrm>
            <a:off x="6105205" y="2411789"/>
            <a:ext cx="363538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VCO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34"/>
          <p:cNvSpPr>
            <a:spLocks noChangeArrowheads="1"/>
          </p:cNvSpPr>
          <p:nvPr/>
        </p:nvSpPr>
        <p:spPr bwMode="auto">
          <a:xfrm>
            <a:off x="4488433" y="2821364"/>
            <a:ext cx="15557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OL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35"/>
          <p:cNvSpPr>
            <a:spLocks noChangeArrowheads="1"/>
          </p:cNvSpPr>
          <p:nvPr/>
        </p:nvSpPr>
        <p:spPr bwMode="auto">
          <a:xfrm>
            <a:off x="4264595" y="2821364"/>
            <a:ext cx="15557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RF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36"/>
          <p:cNvSpPr>
            <a:spLocks noChangeArrowheads="1"/>
          </p:cNvSpPr>
          <p:nvPr/>
        </p:nvSpPr>
        <p:spPr bwMode="auto">
          <a:xfrm>
            <a:off x="4424933" y="2953126"/>
            <a:ext cx="115888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37"/>
          <p:cNvSpPr>
            <a:spLocks noChangeArrowheads="1"/>
          </p:cNvSpPr>
          <p:nvPr/>
        </p:nvSpPr>
        <p:spPr bwMode="auto">
          <a:xfrm>
            <a:off x="6222869" y="1725194"/>
            <a:ext cx="223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48"/>
          <p:cNvSpPr>
            <a:spLocks noChangeArrowheads="1"/>
          </p:cNvSpPr>
          <p:nvPr/>
        </p:nvSpPr>
        <p:spPr bwMode="auto">
          <a:xfrm>
            <a:off x="4521069" y="1812034"/>
            <a:ext cx="1250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49"/>
          <p:cNvSpPr>
            <a:spLocks noChangeArrowheads="1"/>
          </p:cNvSpPr>
          <p:nvPr/>
        </p:nvSpPr>
        <p:spPr bwMode="auto">
          <a:xfrm>
            <a:off x="5500367" y="2619751"/>
            <a:ext cx="223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51"/>
          <p:cNvSpPr>
            <a:spLocks noChangeArrowheads="1"/>
          </p:cNvSpPr>
          <p:nvPr/>
        </p:nvSpPr>
        <p:spPr bwMode="auto">
          <a:xfrm>
            <a:off x="4043548" y="3510793"/>
            <a:ext cx="2762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F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Freeform 52"/>
          <p:cNvSpPr>
            <a:spLocks/>
          </p:cNvSpPr>
          <p:nvPr/>
        </p:nvSpPr>
        <p:spPr bwMode="auto">
          <a:xfrm>
            <a:off x="4308660" y="3747330"/>
            <a:ext cx="68263" cy="68262"/>
          </a:xfrm>
          <a:custGeom>
            <a:avLst/>
            <a:gdLst>
              <a:gd name="T0" fmla="*/ 0 w 43"/>
              <a:gd name="T1" fmla="*/ 0 h 43"/>
              <a:gd name="T2" fmla="*/ 22 w 43"/>
              <a:gd name="T3" fmla="*/ 43 h 43"/>
              <a:gd name="T4" fmla="*/ 43 w 43"/>
              <a:gd name="T5" fmla="*/ 0 h 43"/>
              <a:gd name="T6" fmla="*/ 0 w 43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43">
                <a:moveTo>
                  <a:pt x="0" y="0"/>
                </a:moveTo>
                <a:lnTo>
                  <a:pt x="22" y="43"/>
                </a:lnTo>
                <a:lnTo>
                  <a:pt x="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Freeform 53"/>
          <p:cNvSpPr>
            <a:spLocks/>
          </p:cNvSpPr>
          <p:nvPr/>
        </p:nvSpPr>
        <p:spPr bwMode="auto">
          <a:xfrm>
            <a:off x="4334060" y="3782255"/>
            <a:ext cx="17463" cy="7937"/>
          </a:xfrm>
          <a:custGeom>
            <a:avLst/>
            <a:gdLst>
              <a:gd name="T0" fmla="*/ 0 w 11"/>
              <a:gd name="T1" fmla="*/ 0 h 5"/>
              <a:gd name="T2" fmla="*/ 0 w 11"/>
              <a:gd name="T3" fmla="*/ 0 h 5"/>
              <a:gd name="T4" fmla="*/ 0 w 11"/>
              <a:gd name="T5" fmla="*/ 1 h 5"/>
              <a:gd name="T6" fmla="*/ 0 w 11"/>
              <a:gd name="T7" fmla="*/ 1 h 5"/>
              <a:gd name="T8" fmla="*/ 1 w 11"/>
              <a:gd name="T9" fmla="*/ 2 h 5"/>
              <a:gd name="T10" fmla="*/ 1 w 11"/>
              <a:gd name="T11" fmla="*/ 2 h 5"/>
              <a:gd name="T12" fmla="*/ 1 w 11"/>
              <a:gd name="T13" fmla="*/ 3 h 5"/>
              <a:gd name="T14" fmla="*/ 1 w 11"/>
              <a:gd name="T15" fmla="*/ 3 h 5"/>
              <a:gd name="T16" fmla="*/ 2 w 11"/>
              <a:gd name="T17" fmla="*/ 4 h 5"/>
              <a:gd name="T18" fmla="*/ 2 w 11"/>
              <a:gd name="T19" fmla="*/ 4 h 5"/>
              <a:gd name="T20" fmla="*/ 3 w 11"/>
              <a:gd name="T21" fmla="*/ 4 h 5"/>
              <a:gd name="T22" fmla="*/ 3 w 11"/>
              <a:gd name="T23" fmla="*/ 5 h 5"/>
              <a:gd name="T24" fmla="*/ 3 w 11"/>
              <a:gd name="T25" fmla="*/ 5 h 5"/>
              <a:gd name="T26" fmla="*/ 4 w 11"/>
              <a:gd name="T27" fmla="*/ 5 h 5"/>
              <a:gd name="T28" fmla="*/ 4 w 11"/>
              <a:gd name="T29" fmla="*/ 5 h 5"/>
              <a:gd name="T30" fmla="*/ 5 w 11"/>
              <a:gd name="T31" fmla="*/ 5 h 5"/>
              <a:gd name="T32" fmla="*/ 6 w 11"/>
              <a:gd name="T33" fmla="*/ 5 h 5"/>
              <a:gd name="T34" fmla="*/ 6 w 11"/>
              <a:gd name="T35" fmla="*/ 5 h 5"/>
              <a:gd name="T36" fmla="*/ 7 w 11"/>
              <a:gd name="T37" fmla="*/ 5 h 5"/>
              <a:gd name="T38" fmla="*/ 7 w 11"/>
              <a:gd name="T39" fmla="*/ 5 h 5"/>
              <a:gd name="T40" fmla="*/ 8 w 11"/>
              <a:gd name="T41" fmla="*/ 5 h 5"/>
              <a:gd name="T42" fmla="*/ 8 w 11"/>
              <a:gd name="T43" fmla="*/ 5 h 5"/>
              <a:gd name="T44" fmla="*/ 9 w 11"/>
              <a:gd name="T45" fmla="*/ 4 h 5"/>
              <a:gd name="T46" fmla="*/ 9 w 11"/>
              <a:gd name="T47" fmla="*/ 4 h 5"/>
              <a:gd name="T48" fmla="*/ 9 w 11"/>
              <a:gd name="T49" fmla="*/ 4 h 5"/>
              <a:gd name="T50" fmla="*/ 10 w 11"/>
              <a:gd name="T51" fmla="*/ 3 h 5"/>
              <a:gd name="T52" fmla="*/ 10 w 11"/>
              <a:gd name="T53" fmla="*/ 3 h 5"/>
              <a:gd name="T54" fmla="*/ 10 w 11"/>
              <a:gd name="T55" fmla="*/ 2 h 5"/>
              <a:gd name="T56" fmla="*/ 11 w 11"/>
              <a:gd name="T57" fmla="*/ 2 h 5"/>
              <a:gd name="T58" fmla="*/ 11 w 11"/>
              <a:gd name="T59" fmla="*/ 1 h 5"/>
              <a:gd name="T60" fmla="*/ 11 w 11"/>
              <a:gd name="T61" fmla="*/ 1 h 5"/>
              <a:gd name="T62" fmla="*/ 11 w 11"/>
              <a:gd name="T63" fmla="*/ 0 h 5"/>
              <a:gd name="T64" fmla="*/ 11 w 11"/>
              <a:gd name="T65" fmla="*/ 0 h 5"/>
              <a:gd name="T66" fmla="*/ 0 w 11"/>
              <a:gd name="T6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" h="5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1" y="2"/>
                </a:lnTo>
                <a:lnTo>
                  <a:pt x="1" y="2"/>
                </a:lnTo>
                <a:lnTo>
                  <a:pt x="1" y="3"/>
                </a:lnTo>
                <a:lnTo>
                  <a:pt x="1" y="3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3" y="5"/>
                </a:lnTo>
                <a:lnTo>
                  <a:pt x="3" y="5"/>
                </a:lnTo>
                <a:lnTo>
                  <a:pt x="4" y="5"/>
                </a:lnTo>
                <a:lnTo>
                  <a:pt x="4" y="5"/>
                </a:lnTo>
                <a:lnTo>
                  <a:pt x="5" y="5"/>
                </a:lnTo>
                <a:lnTo>
                  <a:pt x="6" y="5"/>
                </a:lnTo>
                <a:lnTo>
                  <a:pt x="6" y="5"/>
                </a:lnTo>
                <a:lnTo>
                  <a:pt x="7" y="5"/>
                </a:lnTo>
                <a:lnTo>
                  <a:pt x="7" y="5"/>
                </a:lnTo>
                <a:lnTo>
                  <a:pt x="8" y="5"/>
                </a:lnTo>
                <a:lnTo>
                  <a:pt x="8" y="5"/>
                </a:lnTo>
                <a:lnTo>
                  <a:pt x="9" y="4"/>
                </a:lnTo>
                <a:lnTo>
                  <a:pt x="9" y="4"/>
                </a:lnTo>
                <a:lnTo>
                  <a:pt x="9" y="4"/>
                </a:lnTo>
                <a:lnTo>
                  <a:pt x="10" y="3"/>
                </a:lnTo>
                <a:lnTo>
                  <a:pt x="10" y="3"/>
                </a:lnTo>
                <a:lnTo>
                  <a:pt x="10" y="2"/>
                </a:lnTo>
                <a:lnTo>
                  <a:pt x="11" y="2"/>
                </a:lnTo>
                <a:lnTo>
                  <a:pt x="11" y="1"/>
                </a:lnTo>
                <a:lnTo>
                  <a:pt x="11" y="1"/>
                </a:lnTo>
                <a:lnTo>
                  <a:pt x="11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Rectangle 54"/>
          <p:cNvSpPr>
            <a:spLocks noChangeArrowheads="1"/>
          </p:cNvSpPr>
          <p:nvPr/>
        </p:nvSpPr>
        <p:spPr bwMode="auto">
          <a:xfrm>
            <a:off x="4334060" y="3461580"/>
            <a:ext cx="17463" cy="3206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" name="Freeform 55"/>
          <p:cNvSpPr>
            <a:spLocks/>
          </p:cNvSpPr>
          <p:nvPr/>
        </p:nvSpPr>
        <p:spPr bwMode="auto">
          <a:xfrm>
            <a:off x="4334060" y="3453643"/>
            <a:ext cx="17463" cy="7937"/>
          </a:xfrm>
          <a:custGeom>
            <a:avLst/>
            <a:gdLst>
              <a:gd name="T0" fmla="*/ 11 w 11"/>
              <a:gd name="T1" fmla="*/ 5 h 5"/>
              <a:gd name="T2" fmla="*/ 11 w 11"/>
              <a:gd name="T3" fmla="*/ 5 h 5"/>
              <a:gd name="T4" fmla="*/ 11 w 11"/>
              <a:gd name="T5" fmla="*/ 4 h 5"/>
              <a:gd name="T6" fmla="*/ 11 w 11"/>
              <a:gd name="T7" fmla="*/ 4 h 5"/>
              <a:gd name="T8" fmla="*/ 11 w 11"/>
              <a:gd name="T9" fmla="*/ 3 h 5"/>
              <a:gd name="T10" fmla="*/ 10 w 11"/>
              <a:gd name="T11" fmla="*/ 3 h 5"/>
              <a:gd name="T12" fmla="*/ 10 w 11"/>
              <a:gd name="T13" fmla="*/ 2 h 5"/>
              <a:gd name="T14" fmla="*/ 10 w 11"/>
              <a:gd name="T15" fmla="*/ 2 h 5"/>
              <a:gd name="T16" fmla="*/ 9 w 11"/>
              <a:gd name="T17" fmla="*/ 1 h 5"/>
              <a:gd name="T18" fmla="*/ 9 w 11"/>
              <a:gd name="T19" fmla="*/ 1 h 5"/>
              <a:gd name="T20" fmla="*/ 9 w 11"/>
              <a:gd name="T21" fmla="*/ 1 h 5"/>
              <a:gd name="T22" fmla="*/ 8 w 11"/>
              <a:gd name="T23" fmla="*/ 0 h 5"/>
              <a:gd name="T24" fmla="*/ 8 w 11"/>
              <a:gd name="T25" fmla="*/ 0 h 5"/>
              <a:gd name="T26" fmla="*/ 7 w 11"/>
              <a:gd name="T27" fmla="*/ 0 h 5"/>
              <a:gd name="T28" fmla="*/ 7 w 11"/>
              <a:gd name="T29" fmla="*/ 0 h 5"/>
              <a:gd name="T30" fmla="*/ 6 w 11"/>
              <a:gd name="T31" fmla="*/ 0 h 5"/>
              <a:gd name="T32" fmla="*/ 6 w 11"/>
              <a:gd name="T33" fmla="*/ 0 h 5"/>
              <a:gd name="T34" fmla="*/ 5 w 11"/>
              <a:gd name="T35" fmla="*/ 0 h 5"/>
              <a:gd name="T36" fmla="*/ 4 w 11"/>
              <a:gd name="T37" fmla="*/ 0 h 5"/>
              <a:gd name="T38" fmla="*/ 4 w 11"/>
              <a:gd name="T39" fmla="*/ 0 h 5"/>
              <a:gd name="T40" fmla="*/ 3 w 11"/>
              <a:gd name="T41" fmla="*/ 0 h 5"/>
              <a:gd name="T42" fmla="*/ 3 w 11"/>
              <a:gd name="T43" fmla="*/ 0 h 5"/>
              <a:gd name="T44" fmla="*/ 3 w 11"/>
              <a:gd name="T45" fmla="*/ 1 h 5"/>
              <a:gd name="T46" fmla="*/ 2 w 11"/>
              <a:gd name="T47" fmla="*/ 1 h 5"/>
              <a:gd name="T48" fmla="*/ 2 w 11"/>
              <a:gd name="T49" fmla="*/ 1 h 5"/>
              <a:gd name="T50" fmla="*/ 1 w 11"/>
              <a:gd name="T51" fmla="*/ 2 h 5"/>
              <a:gd name="T52" fmla="*/ 1 w 11"/>
              <a:gd name="T53" fmla="*/ 2 h 5"/>
              <a:gd name="T54" fmla="*/ 1 w 11"/>
              <a:gd name="T55" fmla="*/ 3 h 5"/>
              <a:gd name="T56" fmla="*/ 1 w 11"/>
              <a:gd name="T57" fmla="*/ 3 h 5"/>
              <a:gd name="T58" fmla="*/ 0 w 11"/>
              <a:gd name="T59" fmla="*/ 4 h 5"/>
              <a:gd name="T60" fmla="*/ 0 w 11"/>
              <a:gd name="T61" fmla="*/ 4 h 5"/>
              <a:gd name="T62" fmla="*/ 0 w 11"/>
              <a:gd name="T63" fmla="*/ 5 h 5"/>
              <a:gd name="T64" fmla="*/ 0 w 11"/>
              <a:gd name="T65" fmla="*/ 5 h 5"/>
              <a:gd name="T66" fmla="*/ 11 w 11"/>
              <a:gd name="T6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" h="5">
                <a:moveTo>
                  <a:pt x="11" y="5"/>
                </a:moveTo>
                <a:lnTo>
                  <a:pt x="11" y="5"/>
                </a:lnTo>
                <a:lnTo>
                  <a:pt x="11" y="4"/>
                </a:lnTo>
                <a:lnTo>
                  <a:pt x="11" y="4"/>
                </a:lnTo>
                <a:lnTo>
                  <a:pt x="11" y="3"/>
                </a:lnTo>
                <a:lnTo>
                  <a:pt x="10" y="3"/>
                </a:lnTo>
                <a:lnTo>
                  <a:pt x="10" y="2"/>
                </a:lnTo>
                <a:lnTo>
                  <a:pt x="10" y="2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8" y="0"/>
                </a:lnTo>
                <a:lnTo>
                  <a:pt x="8" y="0"/>
                </a:lnTo>
                <a:lnTo>
                  <a:pt x="7" y="0"/>
                </a:ln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  <a:lnTo>
                  <a:pt x="3" y="0"/>
                </a:lnTo>
                <a:lnTo>
                  <a:pt x="3" y="1"/>
                </a:lnTo>
                <a:lnTo>
                  <a:pt x="2" y="1"/>
                </a:lnTo>
                <a:lnTo>
                  <a:pt x="2" y="1"/>
                </a:lnTo>
                <a:lnTo>
                  <a:pt x="1" y="2"/>
                </a:lnTo>
                <a:lnTo>
                  <a:pt x="1" y="2"/>
                </a:lnTo>
                <a:lnTo>
                  <a:pt x="1" y="3"/>
                </a:lnTo>
                <a:lnTo>
                  <a:pt x="1" y="3"/>
                </a:lnTo>
                <a:lnTo>
                  <a:pt x="0" y="4"/>
                </a:lnTo>
                <a:lnTo>
                  <a:pt x="0" y="4"/>
                </a:lnTo>
                <a:lnTo>
                  <a:pt x="0" y="5"/>
                </a:lnTo>
                <a:lnTo>
                  <a:pt x="0" y="5"/>
                </a:lnTo>
                <a:lnTo>
                  <a:pt x="11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9" name="Freeform 60"/>
          <p:cNvSpPr>
            <a:spLocks/>
          </p:cNvSpPr>
          <p:nvPr/>
        </p:nvSpPr>
        <p:spPr bwMode="auto">
          <a:xfrm>
            <a:off x="5751192" y="2681664"/>
            <a:ext cx="68263" cy="66675"/>
          </a:xfrm>
          <a:custGeom>
            <a:avLst/>
            <a:gdLst>
              <a:gd name="T0" fmla="*/ 0 w 43"/>
              <a:gd name="T1" fmla="*/ 0 h 42"/>
              <a:gd name="T2" fmla="*/ 22 w 43"/>
              <a:gd name="T3" fmla="*/ 42 h 42"/>
              <a:gd name="T4" fmla="*/ 43 w 43"/>
              <a:gd name="T5" fmla="*/ 0 h 42"/>
              <a:gd name="T6" fmla="*/ 0 w 43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42">
                <a:moveTo>
                  <a:pt x="0" y="0"/>
                </a:moveTo>
                <a:lnTo>
                  <a:pt x="22" y="42"/>
                </a:lnTo>
                <a:lnTo>
                  <a:pt x="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" name="Freeform 61"/>
          <p:cNvSpPr>
            <a:spLocks/>
          </p:cNvSpPr>
          <p:nvPr/>
        </p:nvSpPr>
        <p:spPr bwMode="auto">
          <a:xfrm>
            <a:off x="5778180" y="2715001"/>
            <a:ext cx="15875" cy="7937"/>
          </a:xfrm>
          <a:custGeom>
            <a:avLst/>
            <a:gdLst>
              <a:gd name="T0" fmla="*/ 0 w 10"/>
              <a:gd name="T1" fmla="*/ 0 h 5"/>
              <a:gd name="T2" fmla="*/ 0 w 10"/>
              <a:gd name="T3" fmla="*/ 1 h 5"/>
              <a:gd name="T4" fmla="*/ 0 w 10"/>
              <a:gd name="T5" fmla="*/ 1 h 5"/>
              <a:gd name="T6" fmla="*/ 0 w 10"/>
              <a:gd name="T7" fmla="*/ 2 h 5"/>
              <a:gd name="T8" fmla="*/ 0 w 10"/>
              <a:gd name="T9" fmla="*/ 2 h 5"/>
              <a:gd name="T10" fmla="*/ 0 w 10"/>
              <a:gd name="T11" fmla="*/ 3 h 5"/>
              <a:gd name="T12" fmla="*/ 0 w 10"/>
              <a:gd name="T13" fmla="*/ 3 h 5"/>
              <a:gd name="T14" fmla="*/ 1 w 10"/>
              <a:gd name="T15" fmla="*/ 3 h 5"/>
              <a:gd name="T16" fmla="*/ 1 w 10"/>
              <a:gd name="T17" fmla="*/ 4 h 5"/>
              <a:gd name="T18" fmla="*/ 1 w 10"/>
              <a:gd name="T19" fmla="*/ 4 h 5"/>
              <a:gd name="T20" fmla="*/ 2 w 10"/>
              <a:gd name="T21" fmla="*/ 4 h 5"/>
              <a:gd name="T22" fmla="*/ 2 w 10"/>
              <a:gd name="T23" fmla="*/ 5 h 5"/>
              <a:gd name="T24" fmla="*/ 3 w 10"/>
              <a:gd name="T25" fmla="*/ 5 h 5"/>
              <a:gd name="T26" fmla="*/ 3 w 10"/>
              <a:gd name="T27" fmla="*/ 5 h 5"/>
              <a:gd name="T28" fmla="*/ 4 w 10"/>
              <a:gd name="T29" fmla="*/ 5 h 5"/>
              <a:gd name="T30" fmla="*/ 4 w 10"/>
              <a:gd name="T31" fmla="*/ 5 h 5"/>
              <a:gd name="T32" fmla="*/ 5 w 10"/>
              <a:gd name="T33" fmla="*/ 5 h 5"/>
              <a:gd name="T34" fmla="*/ 5 w 10"/>
              <a:gd name="T35" fmla="*/ 5 h 5"/>
              <a:gd name="T36" fmla="*/ 6 w 10"/>
              <a:gd name="T37" fmla="*/ 5 h 5"/>
              <a:gd name="T38" fmla="*/ 6 w 10"/>
              <a:gd name="T39" fmla="*/ 5 h 5"/>
              <a:gd name="T40" fmla="*/ 7 w 10"/>
              <a:gd name="T41" fmla="*/ 5 h 5"/>
              <a:gd name="T42" fmla="*/ 7 w 10"/>
              <a:gd name="T43" fmla="*/ 5 h 5"/>
              <a:gd name="T44" fmla="*/ 8 w 10"/>
              <a:gd name="T45" fmla="*/ 4 h 5"/>
              <a:gd name="T46" fmla="*/ 8 w 10"/>
              <a:gd name="T47" fmla="*/ 4 h 5"/>
              <a:gd name="T48" fmla="*/ 9 w 10"/>
              <a:gd name="T49" fmla="*/ 4 h 5"/>
              <a:gd name="T50" fmla="*/ 9 w 10"/>
              <a:gd name="T51" fmla="*/ 3 h 5"/>
              <a:gd name="T52" fmla="*/ 9 w 10"/>
              <a:gd name="T53" fmla="*/ 3 h 5"/>
              <a:gd name="T54" fmla="*/ 9 w 10"/>
              <a:gd name="T55" fmla="*/ 3 h 5"/>
              <a:gd name="T56" fmla="*/ 10 w 10"/>
              <a:gd name="T57" fmla="*/ 2 h 5"/>
              <a:gd name="T58" fmla="*/ 10 w 10"/>
              <a:gd name="T59" fmla="*/ 2 h 5"/>
              <a:gd name="T60" fmla="*/ 10 w 10"/>
              <a:gd name="T61" fmla="*/ 1 h 5"/>
              <a:gd name="T62" fmla="*/ 10 w 10"/>
              <a:gd name="T63" fmla="*/ 1 h 5"/>
              <a:gd name="T64" fmla="*/ 10 w 10"/>
              <a:gd name="T65" fmla="*/ 0 h 5"/>
              <a:gd name="T66" fmla="*/ 0 w 10"/>
              <a:gd name="T6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" h="5">
                <a:moveTo>
                  <a:pt x="0" y="0"/>
                </a:moveTo>
                <a:lnTo>
                  <a:pt x="0" y="1"/>
                </a:lnTo>
                <a:lnTo>
                  <a:pt x="0" y="1"/>
                </a:lnTo>
                <a:lnTo>
                  <a:pt x="0" y="2"/>
                </a:lnTo>
                <a:lnTo>
                  <a:pt x="0" y="2"/>
                </a:lnTo>
                <a:lnTo>
                  <a:pt x="0" y="3"/>
                </a:lnTo>
                <a:lnTo>
                  <a:pt x="0" y="3"/>
                </a:lnTo>
                <a:lnTo>
                  <a:pt x="1" y="3"/>
                </a:lnTo>
                <a:lnTo>
                  <a:pt x="1" y="4"/>
                </a:lnTo>
                <a:lnTo>
                  <a:pt x="1" y="4"/>
                </a:lnTo>
                <a:lnTo>
                  <a:pt x="2" y="4"/>
                </a:lnTo>
                <a:lnTo>
                  <a:pt x="2" y="5"/>
                </a:lnTo>
                <a:lnTo>
                  <a:pt x="3" y="5"/>
                </a:lnTo>
                <a:lnTo>
                  <a:pt x="3" y="5"/>
                </a:lnTo>
                <a:lnTo>
                  <a:pt x="4" y="5"/>
                </a:lnTo>
                <a:lnTo>
                  <a:pt x="4" y="5"/>
                </a:lnTo>
                <a:lnTo>
                  <a:pt x="5" y="5"/>
                </a:lnTo>
                <a:lnTo>
                  <a:pt x="5" y="5"/>
                </a:lnTo>
                <a:lnTo>
                  <a:pt x="6" y="5"/>
                </a:lnTo>
                <a:lnTo>
                  <a:pt x="6" y="5"/>
                </a:lnTo>
                <a:lnTo>
                  <a:pt x="7" y="5"/>
                </a:lnTo>
                <a:lnTo>
                  <a:pt x="7" y="5"/>
                </a:lnTo>
                <a:lnTo>
                  <a:pt x="8" y="4"/>
                </a:lnTo>
                <a:lnTo>
                  <a:pt x="8" y="4"/>
                </a:lnTo>
                <a:lnTo>
                  <a:pt x="9" y="4"/>
                </a:lnTo>
                <a:lnTo>
                  <a:pt x="9" y="3"/>
                </a:lnTo>
                <a:lnTo>
                  <a:pt x="9" y="3"/>
                </a:lnTo>
                <a:lnTo>
                  <a:pt x="9" y="3"/>
                </a:lnTo>
                <a:lnTo>
                  <a:pt x="10" y="2"/>
                </a:lnTo>
                <a:lnTo>
                  <a:pt x="10" y="2"/>
                </a:lnTo>
                <a:lnTo>
                  <a:pt x="10" y="1"/>
                </a:lnTo>
                <a:lnTo>
                  <a:pt x="10" y="1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" name="Rectangle 62"/>
          <p:cNvSpPr>
            <a:spLocks noChangeArrowheads="1"/>
          </p:cNvSpPr>
          <p:nvPr/>
        </p:nvSpPr>
        <p:spPr bwMode="auto">
          <a:xfrm>
            <a:off x="5778180" y="2395914"/>
            <a:ext cx="15875" cy="3190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" name="Freeform 63"/>
          <p:cNvSpPr>
            <a:spLocks/>
          </p:cNvSpPr>
          <p:nvPr/>
        </p:nvSpPr>
        <p:spPr bwMode="auto">
          <a:xfrm>
            <a:off x="5778180" y="2386389"/>
            <a:ext cx="15875" cy="9525"/>
          </a:xfrm>
          <a:custGeom>
            <a:avLst/>
            <a:gdLst>
              <a:gd name="T0" fmla="*/ 10 w 10"/>
              <a:gd name="T1" fmla="*/ 6 h 6"/>
              <a:gd name="T2" fmla="*/ 10 w 10"/>
              <a:gd name="T3" fmla="*/ 5 h 6"/>
              <a:gd name="T4" fmla="*/ 10 w 10"/>
              <a:gd name="T5" fmla="*/ 5 h 6"/>
              <a:gd name="T6" fmla="*/ 10 w 10"/>
              <a:gd name="T7" fmla="*/ 4 h 6"/>
              <a:gd name="T8" fmla="*/ 10 w 10"/>
              <a:gd name="T9" fmla="*/ 4 h 6"/>
              <a:gd name="T10" fmla="*/ 9 w 10"/>
              <a:gd name="T11" fmla="*/ 3 h 6"/>
              <a:gd name="T12" fmla="*/ 9 w 10"/>
              <a:gd name="T13" fmla="*/ 3 h 6"/>
              <a:gd name="T14" fmla="*/ 9 w 10"/>
              <a:gd name="T15" fmla="*/ 2 h 6"/>
              <a:gd name="T16" fmla="*/ 9 w 10"/>
              <a:gd name="T17" fmla="*/ 2 h 6"/>
              <a:gd name="T18" fmla="*/ 8 w 10"/>
              <a:gd name="T19" fmla="*/ 2 h 6"/>
              <a:gd name="T20" fmla="*/ 8 w 10"/>
              <a:gd name="T21" fmla="*/ 1 h 6"/>
              <a:gd name="T22" fmla="*/ 7 w 10"/>
              <a:gd name="T23" fmla="*/ 1 h 6"/>
              <a:gd name="T24" fmla="*/ 7 w 10"/>
              <a:gd name="T25" fmla="*/ 1 h 6"/>
              <a:gd name="T26" fmla="*/ 6 w 10"/>
              <a:gd name="T27" fmla="*/ 1 h 6"/>
              <a:gd name="T28" fmla="*/ 6 w 10"/>
              <a:gd name="T29" fmla="*/ 0 h 6"/>
              <a:gd name="T30" fmla="*/ 5 w 10"/>
              <a:gd name="T31" fmla="*/ 0 h 6"/>
              <a:gd name="T32" fmla="*/ 5 w 10"/>
              <a:gd name="T33" fmla="*/ 0 h 6"/>
              <a:gd name="T34" fmla="*/ 4 w 10"/>
              <a:gd name="T35" fmla="*/ 0 h 6"/>
              <a:gd name="T36" fmla="*/ 4 w 10"/>
              <a:gd name="T37" fmla="*/ 0 h 6"/>
              <a:gd name="T38" fmla="*/ 3 w 10"/>
              <a:gd name="T39" fmla="*/ 1 h 6"/>
              <a:gd name="T40" fmla="*/ 3 w 10"/>
              <a:gd name="T41" fmla="*/ 1 h 6"/>
              <a:gd name="T42" fmla="*/ 2 w 10"/>
              <a:gd name="T43" fmla="*/ 1 h 6"/>
              <a:gd name="T44" fmla="*/ 2 w 10"/>
              <a:gd name="T45" fmla="*/ 1 h 6"/>
              <a:gd name="T46" fmla="*/ 1 w 10"/>
              <a:gd name="T47" fmla="*/ 2 h 6"/>
              <a:gd name="T48" fmla="*/ 1 w 10"/>
              <a:gd name="T49" fmla="*/ 2 h 6"/>
              <a:gd name="T50" fmla="*/ 1 w 10"/>
              <a:gd name="T51" fmla="*/ 2 h 6"/>
              <a:gd name="T52" fmla="*/ 0 w 10"/>
              <a:gd name="T53" fmla="*/ 3 h 6"/>
              <a:gd name="T54" fmla="*/ 0 w 10"/>
              <a:gd name="T55" fmla="*/ 3 h 6"/>
              <a:gd name="T56" fmla="*/ 0 w 10"/>
              <a:gd name="T57" fmla="*/ 4 h 6"/>
              <a:gd name="T58" fmla="*/ 0 w 10"/>
              <a:gd name="T59" fmla="*/ 4 h 6"/>
              <a:gd name="T60" fmla="*/ 0 w 10"/>
              <a:gd name="T61" fmla="*/ 5 h 6"/>
              <a:gd name="T62" fmla="*/ 0 w 10"/>
              <a:gd name="T63" fmla="*/ 5 h 6"/>
              <a:gd name="T64" fmla="*/ 0 w 10"/>
              <a:gd name="T65" fmla="*/ 6 h 6"/>
              <a:gd name="T66" fmla="*/ 10 w 10"/>
              <a:gd name="T6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" h="6">
                <a:moveTo>
                  <a:pt x="10" y="6"/>
                </a:moveTo>
                <a:lnTo>
                  <a:pt x="10" y="5"/>
                </a:lnTo>
                <a:lnTo>
                  <a:pt x="10" y="5"/>
                </a:lnTo>
                <a:lnTo>
                  <a:pt x="10" y="4"/>
                </a:lnTo>
                <a:lnTo>
                  <a:pt x="10" y="4"/>
                </a:lnTo>
                <a:lnTo>
                  <a:pt x="9" y="3"/>
                </a:lnTo>
                <a:lnTo>
                  <a:pt x="9" y="3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8" y="1"/>
                </a:lnTo>
                <a:lnTo>
                  <a:pt x="7" y="1"/>
                </a:lnTo>
                <a:lnTo>
                  <a:pt x="7" y="1"/>
                </a:lnTo>
                <a:lnTo>
                  <a:pt x="6" y="1"/>
                </a:lnTo>
                <a:lnTo>
                  <a:pt x="6" y="0"/>
                </a:lnTo>
                <a:lnTo>
                  <a:pt x="5" y="0"/>
                </a:lnTo>
                <a:lnTo>
                  <a:pt x="5" y="0"/>
                </a:lnTo>
                <a:lnTo>
                  <a:pt x="4" y="0"/>
                </a:lnTo>
                <a:lnTo>
                  <a:pt x="4" y="0"/>
                </a:lnTo>
                <a:lnTo>
                  <a:pt x="3" y="1"/>
                </a:lnTo>
                <a:lnTo>
                  <a:pt x="3" y="1"/>
                </a:lnTo>
                <a:lnTo>
                  <a:pt x="2" y="1"/>
                </a:lnTo>
                <a:lnTo>
                  <a:pt x="2" y="1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lnTo>
                  <a:pt x="0" y="3"/>
                </a:lnTo>
                <a:lnTo>
                  <a:pt x="0" y="3"/>
                </a:lnTo>
                <a:lnTo>
                  <a:pt x="0" y="4"/>
                </a:lnTo>
                <a:lnTo>
                  <a:pt x="0" y="4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1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3" name="Rectangle 64"/>
          <p:cNvSpPr>
            <a:spLocks noChangeArrowheads="1"/>
          </p:cNvSpPr>
          <p:nvPr/>
        </p:nvSpPr>
        <p:spPr bwMode="auto">
          <a:xfrm>
            <a:off x="5478142" y="3962776"/>
            <a:ext cx="4667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A.cos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65"/>
          <p:cNvSpPr>
            <a:spLocks noChangeArrowheads="1"/>
          </p:cNvSpPr>
          <p:nvPr/>
        </p:nvSpPr>
        <p:spPr bwMode="auto">
          <a:xfrm>
            <a:off x="5909942" y="3951664"/>
            <a:ext cx="212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F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66"/>
          <p:cNvSpPr>
            <a:spLocks noChangeArrowheads="1"/>
          </p:cNvSpPr>
          <p:nvPr/>
        </p:nvSpPr>
        <p:spPr bwMode="auto">
          <a:xfrm>
            <a:off x="3717837" y="2447498"/>
            <a:ext cx="3029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F+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67"/>
          <p:cNvSpPr>
            <a:spLocks noChangeArrowheads="1"/>
          </p:cNvSpPr>
          <p:nvPr/>
        </p:nvSpPr>
        <p:spPr bwMode="auto">
          <a:xfrm>
            <a:off x="4015519" y="2447498"/>
            <a:ext cx="2762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F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Freeform 69"/>
          <p:cNvSpPr>
            <a:spLocks/>
          </p:cNvSpPr>
          <p:nvPr/>
        </p:nvSpPr>
        <p:spPr bwMode="auto">
          <a:xfrm>
            <a:off x="3396930" y="2757864"/>
            <a:ext cx="257175" cy="257175"/>
          </a:xfrm>
          <a:custGeom>
            <a:avLst/>
            <a:gdLst>
              <a:gd name="T0" fmla="*/ 0 w 801"/>
              <a:gd name="T1" fmla="*/ 0 h 801"/>
              <a:gd name="T2" fmla="*/ 801 w 801"/>
              <a:gd name="T3" fmla="*/ 401 h 801"/>
              <a:gd name="T4" fmla="*/ 0 w 801"/>
              <a:gd name="T5" fmla="*/ 801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1" h="801">
                <a:moveTo>
                  <a:pt x="0" y="0"/>
                </a:moveTo>
                <a:lnTo>
                  <a:pt x="801" y="401"/>
                </a:lnTo>
                <a:lnTo>
                  <a:pt x="0" y="801"/>
                </a:lnTo>
              </a:path>
            </a:pathLst>
          </a:custGeom>
          <a:noFill/>
          <a:ln w="222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9" name="Freeform 70"/>
          <p:cNvSpPr>
            <a:spLocks/>
          </p:cNvSpPr>
          <p:nvPr/>
        </p:nvSpPr>
        <p:spPr bwMode="auto">
          <a:xfrm>
            <a:off x="3396930" y="2054601"/>
            <a:ext cx="257175" cy="255587"/>
          </a:xfrm>
          <a:custGeom>
            <a:avLst/>
            <a:gdLst>
              <a:gd name="T0" fmla="*/ 0 w 801"/>
              <a:gd name="T1" fmla="*/ 0 h 799"/>
              <a:gd name="T2" fmla="*/ 801 w 801"/>
              <a:gd name="T3" fmla="*/ 400 h 799"/>
              <a:gd name="T4" fmla="*/ 0 w 801"/>
              <a:gd name="T5" fmla="*/ 799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1" h="799">
                <a:moveTo>
                  <a:pt x="0" y="0"/>
                </a:moveTo>
                <a:lnTo>
                  <a:pt x="801" y="400"/>
                </a:lnTo>
                <a:lnTo>
                  <a:pt x="0" y="799"/>
                </a:lnTo>
              </a:path>
            </a:pathLst>
          </a:custGeom>
          <a:noFill/>
          <a:ln w="222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" name="ZoneTexte 90"/>
          <p:cNvSpPr txBox="1"/>
          <p:nvPr/>
        </p:nvSpPr>
        <p:spPr>
          <a:xfrm>
            <a:off x="2367712" y="2037240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Emission</a:t>
            </a:r>
            <a:endParaRPr lang="fr-FR" sz="1400" dirty="0"/>
          </a:p>
        </p:txBody>
      </p:sp>
      <p:sp>
        <p:nvSpPr>
          <p:cNvPr id="92" name="ZoneTexte 91"/>
          <p:cNvSpPr txBox="1"/>
          <p:nvPr/>
        </p:nvSpPr>
        <p:spPr>
          <a:xfrm>
            <a:off x="2380579" y="2714951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Reception</a:t>
            </a:r>
            <a:endParaRPr lang="fr-FR" sz="1400" dirty="0"/>
          </a:p>
        </p:txBody>
      </p:sp>
      <p:sp>
        <p:nvSpPr>
          <p:cNvPr id="93" name="Flèche courbée vers la droite 92"/>
          <p:cNvSpPr/>
          <p:nvPr/>
        </p:nvSpPr>
        <p:spPr>
          <a:xfrm>
            <a:off x="1844438" y="2135708"/>
            <a:ext cx="429182" cy="895349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2278046" y="110852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err="1" smtClean="0"/>
              <a:t>Schematic</a:t>
            </a:r>
            <a:endParaRPr lang="fr-FR" b="1" u="sng" dirty="0"/>
          </a:p>
        </p:txBody>
      </p:sp>
      <p:sp>
        <p:nvSpPr>
          <p:cNvPr id="96" name="ZoneTexte 95"/>
          <p:cNvSpPr txBox="1"/>
          <p:nvPr/>
        </p:nvSpPr>
        <p:spPr>
          <a:xfrm>
            <a:off x="6912286" y="1758189"/>
            <a:ext cx="1943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Consecutive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sweeps</a:t>
            </a:r>
            <a:endParaRPr lang="fr-FR" sz="1400" b="1" dirty="0"/>
          </a:p>
        </p:txBody>
      </p:sp>
      <p:sp>
        <p:nvSpPr>
          <p:cNvPr id="97" name="ZoneTexte 96"/>
          <p:cNvSpPr txBox="1"/>
          <p:nvPr/>
        </p:nvSpPr>
        <p:spPr>
          <a:xfrm>
            <a:off x="825263" y="2331392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Reflection</a:t>
            </a:r>
            <a:endParaRPr lang="fr-FR" sz="1400" b="1" dirty="0"/>
          </a:p>
        </p:txBody>
      </p:sp>
      <p:sp>
        <p:nvSpPr>
          <p:cNvPr id="98" name="ZoneTexte 97"/>
          <p:cNvSpPr txBox="1"/>
          <p:nvPr/>
        </p:nvSpPr>
        <p:spPr>
          <a:xfrm>
            <a:off x="975422" y="161478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plasma</a:t>
            </a:r>
            <a:endParaRPr lang="fr-FR" dirty="0"/>
          </a:p>
        </p:txBody>
      </p:sp>
      <p:cxnSp>
        <p:nvCxnSpPr>
          <p:cNvPr id="102" name="Connecteur droit avec flèche 101"/>
          <p:cNvCxnSpPr/>
          <p:nvPr/>
        </p:nvCxnSpPr>
        <p:spPr>
          <a:xfrm flipH="1">
            <a:off x="4328792" y="2073256"/>
            <a:ext cx="5095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/>
          <p:nvPr/>
        </p:nvCxnSpPr>
        <p:spPr>
          <a:xfrm>
            <a:off x="3717837" y="2768976"/>
            <a:ext cx="4616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4437395" y="2426660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Mixer</a:t>
            </a:r>
            <a:endParaRPr lang="fr-FR" sz="1400" b="1" dirty="0"/>
          </a:p>
        </p:txBody>
      </p:sp>
      <p:sp>
        <p:nvSpPr>
          <p:cNvPr id="107" name="ZoneTexte 106"/>
          <p:cNvSpPr txBox="1"/>
          <p:nvPr/>
        </p:nvSpPr>
        <p:spPr>
          <a:xfrm>
            <a:off x="4517903" y="3544128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Detector</a:t>
            </a:r>
            <a:endParaRPr lang="fr-FR" sz="1400" b="1" dirty="0"/>
          </a:p>
        </p:txBody>
      </p:sp>
      <p:sp>
        <p:nvSpPr>
          <p:cNvPr id="108" name="ZoneTexte 107"/>
          <p:cNvSpPr txBox="1"/>
          <p:nvPr/>
        </p:nvSpPr>
        <p:spPr>
          <a:xfrm>
            <a:off x="3037842" y="1707628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Antenna</a:t>
            </a:r>
            <a:endParaRPr lang="fr-FR" sz="1400" b="1" dirty="0"/>
          </a:p>
        </p:txBody>
      </p:sp>
      <p:sp>
        <p:nvSpPr>
          <p:cNvPr id="109" name="ZoneTexte 108"/>
          <p:cNvSpPr txBox="1"/>
          <p:nvPr/>
        </p:nvSpPr>
        <p:spPr>
          <a:xfrm>
            <a:off x="5824049" y="1272817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Microwave</a:t>
            </a:r>
            <a:endParaRPr lang="fr-FR" sz="1400" b="1" dirty="0" smtClean="0"/>
          </a:p>
          <a:p>
            <a:r>
              <a:rPr lang="fr-FR" sz="1400" b="1" dirty="0" smtClean="0"/>
              <a:t>source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5756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56187" y="233435"/>
            <a:ext cx="3142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white"/>
                </a:solidFill>
              </a:rPr>
              <a:t>Scientific objectives</a:t>
            </a:r>
            <a:endParaRPr lang="fr-FR" sz="2400" b="1" dirty="0">
              <a:solidFill>
                <a:prstClr val="white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211153" y="1318281"/>
            <a:ext cx="3456702" cy="1174785"/>
            <a:chOff x="3912559" y="3405916"/>
            <a:chExt cx="2888525" cy="821876"/>
          </a:xfrm>
        </p:grpSpPr>
        <p:grpSp>
          <p:nvGrpSpPr>
            <p:cNvPr id="5" name="Groupe 4"/>
            <p:cNvGrpSpPr/>
            <p:nvPr/>
          </p:nvGrpSpPr>
          <p:grpSpPr>
            <a:xfrm>
              <a:off x="3930958" y="3405916"/>
              <a:ext cx="2640773" cy="606556"/>
              <a:chOff x="1725632" y="3126621"/>
              <a:chExt cx="2163738" cy="631419"/>
            </a:xfrm>
          </p:grpSpPr>
          <p:grpSp>
            <p:nvGrpSpPr>
              <p:cNvPr id="15" name="Group 5"/>
              <p:cNvGrpSpPr>
                <a:grpSpLocks/>
              </p:cNvGrpSpPr>
              <p:nvPr/>
            </p:nvGrpSpPr>
            <p:grpSpPr bwMode="auto">
              <a:xfrm>
                <a:off x="1725632" y="3126621"/>
                <a:ext cx="721442" cy="631419"/>
                <a:chOff x="1111" y="663"/>
                <a:chExt cx="1225" cy="907"/>
              </a:xfrm>
            </p:grpSpPr>
            <p:sp>
              <p:nvSpPr>
                <p:cNvPr id="2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11" y="663"/>
                  <a:ext cx="862" cy="907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14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5" name="Line 7"/>
                <p:cNvSpPr>
                  <a:spLocks noChangeShapeType="1"/>
                </p:cNvSpPr>
                <p:nvPr/>
              </p:nvSpPr>
              <p:spPr bwMode="auto">
                <a:xfrm>
                  <a:off x="1973" y="663"/>
                  <a:ext cx="0" cy="90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14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6" name="Line 8"/>
                <p:cNvSpPr>
                  <a:spLocks noChangeShapeType="1"/>
                </p:cNvSpPr>
                <p:nvPr/>
              </p:nvSpPr>
              <p:spPr bwMode="auto">
                <a:xfrm>
                  <a:off x="1973" y="1570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140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16" name="Group 10"/>
              <p:cNvGrpSpPr>
                <a:grpSpLocks/>
              </p:cNvGrpSpPr>
              <p:nvPr/>
            </p:nvGrpSpPr>
            <p:grpSpPr bwMode="auto">
              <a:xfrm>
                <a:off x="2447074" y="3126621"/>
                <a:ext cx="721442" cy="631419"/>
                <a:chOff x="1111" y="663"/>
                <a:chExt cx="1225" cy="907"/>
              </a:xfrm>
            </p:grpSpPr>
            <p:sp>
              <p:nvSpPr>
                <p:cNvPr id="2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11" y="663"/>
                  <a:ext cx="862" cy="907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14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>
                  <a:off x="1973" y="663"/>
                  <a:ext cx="0" cy="90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14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3" name="Line 13"/>
                <p:cNvSpPr>
                  <a:spLocks noChangeShapeType="1"/>
                </p:cNvSpPr>
                <p:nvPr/>
              </p:nvSpPr>
              <p:spPr bwMode="auto">
                <a:xfrm>
                  <a:off x="1973" y="1570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140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17" name="Group 14"/>
              <p:cNvGrpSpPr>
                <a:grpSpLocks/>
              </p:cNvGrpSpPr>
              <p:nvPr/>
            </p:nvGrpSpPr>
            <p:grpSpPr bwMode="auto">
              <a:xfrm>
                <a:off x="3167928" y="3126621"/>
                <a:ext cx="721442" cy="631419"/>
                <a:chOff x="1111" y="663"/>
                <a:chExt cx="1225" cy="907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111" y="663"/>
                  <a:ext cx="862" cy="907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14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1973" y="663"/>
                  <a:ext cx="0" cy="90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14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1973" y="1570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1400">
                    <a:solidFill>
                      <a:srgbClr val="0000FF"/>
                    </a:solidFill>
                  </a:endParaRPr>
                </a:p>
              </p:txBody>
            </p:sp>
          </p:grpSp>
        </p:grpSp>
        <p:sp>
          <p:nvSpPr>
            <p:cNvPr id="7" name="ZoneTexte 6"/>
            <p:cNvSpPr txBox="1"/>
            <p:nvPr/>
          </p:nvSpPr>
          <p:spPr>
            <a:xfrm>
              <a:off x="4050558" y="4012472"/>
              <a:ext cx="1827371" cy="215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1 + 0.25 µs (</a:t>
              </a:r>
              <a:r>
                <a:rPr lang="fr-FR" sz="1400" b="1" dirty="0" err="1" smtClean="0"/>
                <a:t>fs</a:t>
              </a:r>
              <a:r>
                <a:rPr lang="fr-FR" sz="1400" b="1" dirty="0" smtClean="0"/>
                <a:t>=800 kHz)</a:t>
              </a:r>
              <a:endParaRPr lang="fr-FR" sz="1400" b="1" dirty="0"/>
            </a:p>
          </p:txBody>
        </p:sp>
        <p:cxnSp>
          <p:nvCxnSpPr>
            <p:cNvPr id="9" name="Connecteur droit 8"/>
            <p:cNvCxnSpPr/>
            <p:nvPr/>
          </p:nvCxnSpPr>
          <p:spPr>
            <a:xfrm flipV="1">
              <a:off x="3912559" y="3762490"/>
              <a:ext cx="2888525" cy="556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3912559" y="3699133"/>
              <a:ext cx="2888525" cy="556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V="1">
              <a:off x="3912559" y="3624322"/>
              <a:ext cx="2888525" cy="556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V="1">
              <a:off x="3912559" y="3540216"/>
              <a:ext cx="2888525" cy="556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V="1">
              <a:off x="3912559" y="3882721"/>
              <a:ext cx="2888525" cy="556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V="1">
              <a:off x="3912559" y="3819364"/>
              <a:ext cx="2888525" cy="556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Imag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657310"/>
            <a:ext cx="2572411" cy="1972781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1825023" y="3499019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00FF"/>
                </a:solidFill>
              </a:rPr>
              <a:t>Density</a:t>
            </a:r>
            <a:r>
              <a:rPr lang="fr-FR" b="1" dirty="0" smtClean="0">
                <a:solidFill>
                  <a:srgbClr val="0000FF"/>
                </a:solidFill>
              </a:rPr>
              <a:t> profile</a:t>
            </a:r>
            <a:endParaRPr lang="fr-FR" b="1" dirty="0">
              <a:solidFill>
                <a:srgbClr val="0000FF"/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2668395" y="2649609"/>
            <a:ext cx="655592" cy="941879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952423" y="2929978"/>
            <a:ext cx="1904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solidFill>
                  <a:srgbClr val="0000FF"/>
                </a:solidFill>
              </a:rPr>
              <a:t>Frequency</a:t>
            </a:r>
            <a:r>
              <a:rPr lang="fr-FR" sz="16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 err="1" smtClean="0">
                <a:solidFill>
                  <a:srgbClr val="0000FF"/>
                </a:solidFill>
              </a:rPr>
              <a:t>sweep</a:t>
            </a:r>
            <a:endParaRPr lang="fr-FR" sz="1600" b="1" dirty="0">
              <a:solidFill>
                <a:srgbClr val="0000FF"/>
              </a:solidFill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 flipH="1">
            <a:off x="7606285" y="3914111"/>
            <a:ext cx="720080" cy="1134453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129382" y="2608922"/>
            <a:ext cx="2438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~ 2000 </a:t>
            </a:r>
            <a:r>
              <a:rPr lang="fr-FR" sz="1600" b="1" dirty="0" err="1" smtClean="0">
                <a:solidFill>
                  <a:srgbClr val="FF0000"/>
                </a:solidFill>
              </a:rPr>
              <a:t>fixed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frequencies</a:t>
            </a:r>
            <a:endParaRPr lang="fr-FR" sz="1600" b="1" dirty="0" smtClean="0">
              <a:solidFill>
                <a:srgbClr val="FF0000"/>
              </a:solidFill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077" y="3706593"/>
            <a:ext cx="3250288" cy="216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Connecteur droit avec flèche 35"/>
          <p:cNvCxnSpPr/>
          <p:nvPr/>
        </p:nvCxnSpPr>
        <p:spPr>
          <a:xfrm>
            <a:off x="6331442" y="2487421"/>
            <a:ext cx="353843" cy="9223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5339696" y="3344410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Fluctuation </a:t>
            </a:r>
            <a:r>
              <a:rPr lang="fr-FR" b="1" dirty="0" err="1" smtClean="0">
                <a:solidFill>
                  <a:srgbClr val="FF0000"/>
                </a:solidFill>
              </a:rPr>
              <a:t>spectra</a:t>
            </a:r>
            <a:r>
              <a:rPr lang="fr-FR" b="1" dirty="0" smtClean="0">
                <a:solidFill>
                  <a:srgbClr val="FF0000"/>
                </a:solidFill>
              </a:rPr>
              <a:t> profile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735998" y="5997254"/>
            <a:ext cx="57230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0000FF"/>
                </a:solidFill>
              </a:rPr>
              <a:t>Density</a:t>
            </a:r>
            <a:r>
              <a:rPr lang="fr-FR" sz="2400" b="1" dirty="0">
                <a:solidFill>
                  <a:srgbClr val="0000FF"/>
                </a:solidFill>
              </a:rPr>
              <a:t> profiles &amp; Fluctuation </a:t>
            </a:r>
            <a:r>
              <a:rPr lang="fr-FR" sz="2400" b="1" dirty="0" err="1">
                <a:solidFill>
                  <a:srgbClr val="0000FF"/>
                </a:solidFill>
              </a:rPr>
              <a:t>spectra</a:t>
            </a:r>
            <a:endParaRPr lang="fr-FR" sz="2400" b="1" dirty="0">
              <a:solidFill>
                <a:srgbClr val="0000FF"/>
              </a:solidFill>
            </a:endParaRPr>
          </a:p>
          <a:p>
            <a:pPr algn="ctr"/>
            <a:r>
              <a:rPr lang="fr-FR" sz="2000" dirty="0">
                <a:solidFill>
                  <a:srgbClr val="0000FF"/>
                </a:solidFill>
                <a:sym typeface="Wingdings" panose="05000000000000000000" pitchFamily="2" charset="2"/>
              </a:rPr>
              <a:t>(</a:t>
            </a:r>
            <a:r>
              <a:rPr lang="fr-FR" sz="2000" dirty="0" smtClean="0">
                <a:solidFill>
                  <a:srgbClr val="0000FF"/>
                </a:solidFill>
              </a:rPr>
              <a:t>high radial (mm) and temporal (µs) </a:t>
            </a:r>
            <a:r>
              <a:rPr lang="fr-FR" sz="2000" dirty="0" err="1" smtClean="0">
                <a:solidFill>
                  <a:srgbClr val="0000FF"/>
                </a:solidFill>
              </a:rPr>
              <a:t>resolution</a:t>
            </a:r>
            <a:r>
              <a:rPr lang="fr-FR" sz="2000" dirty="0" smtClean="0">
                <a:solidFill>
                  <a:srgbClr val="0000FF"/>
                </a:solidFill>
              </a:rPr>
              <a:t>)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 flipV="1">
            <a:off x="2961578" y="1491285"/>
            <a:ext cx="0" cy="6409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4052400" y="2742671"/>
            <a:ext cx="100811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2445412" y="162707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4225648" y="270437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time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942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73" y="1505397"/>
            <a:ext cx="2650747" cy="231940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55687" y="122183"/>
            <a:ext cx="5549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prstClr val="white"/>
                </a:solidFill>
              </a:rPr>
              <a:t>Physics</a:t>
            </a:r>
            <a:r>
              <a:rPr lang="fr-FR" sz="2400" b="1" dirty="0" smtClean="0">
                <a:solidFill>
                  <a:prstClr val="white"/>
                </a:solidFill>
              </a:rPr>
              <a:t> of turbulence &amp; </a:t>
            </a:r>
            <a:r>
              <a:rPr lang="fr-FR" sz="2400" b="1" dirty="0" err="1" smtClean="0">
                <a:solidFill>
                  <a:prstClr val="white"/>
                </a:solidFill>
              </a:rPr>
              <a:t>instabilities</a:t>
            </a:r>
            <a:endParaRPr lang="fr-FR" sz="2400" b="1" dirty="0" smtClean="0">
              <a:solidFill>
                <a:prstClr val="white"/>
              </a:solidFill>
            </a:endParaRPr>
          </a:p>
          <a:p>
            <a:pPr algn="ctr"/>
            <a:r>
              <a:rPr lang="fr-FR" sz="2400" b="1" dirty="0" smtClean="0">
                <a:solidFill>
                  <a:prstClr val="white"/>
                </a:solidFill>
              </a:rPr>
              <a:t>L-I-H transition</a:t>
            </a:r>
            <a:endParaRPr lang="fr-FR" sz="2400" b="1" dirty="0">
              <a:solidFill>
                <a:prstClr val="white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2209902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L-mode</a:t>
            </a:r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1024797" y="1761768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I-phase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2485516" y="2094472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H-mode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82086" y="954112"/>
            <a:ext cx="4871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CEA </a:t>
            </a:r>
            <a:r>
              <a:rPr lang="fr-FR" sz="1600" i="1" dirty="0" err="1" smtClean="0"/>
              <a:t>reflectometer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moved</a:t>
            </a:r>
            <a:r>
              <a:rPr lang="fr-FR" sz="1600" i="1" dirty="0" smtClean="0"/>
              <a:t> to AUG </a:t>
            </a:r>
            <a:r>
              <a:rPr lang="fr-FR" sz="1600" i="1" dirty="0" err="1" smtClean="0"/>
              <a:t>during</a:t>
            </a:r>
            <a:r>
              <a:rPr lang="fr-FR" sz="1600" i="1" dirty="0" smtClean="0"/>
              <a:t> 3 </a:t>
            </a:r>
            <a:r>
              <a:rPr lang="fr-FR" sz="1600" i="1" dirty="0" err="1" smtClean="0"/>
              <a:t>years</a:t>
            </a:r>
            <a:r>
              <a:rPr lang="fr-FR" sz="1600" i="1" dirty="0" smtClean="0">
                <a:sym typeface="Wingdings" panose="05000000000000000000" pitchFamily="2" charset="2"/>
              </a:rPr>
              <a:t>…</a:t>
            </a:r>
            <a:endParaRPr lang="fr-FR" sz="1600" i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10171"/>
            <a:ext cx="2295890" cy="183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73938"/>
            <a:ext cx="2458082" cy="177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68478"/>
            <a:ext cx="2952328" cy="186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104025" y="4235784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L-mode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69404" y="4242574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I-phase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92657" y="4242574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H-mode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92329" y="6148103"/>
            <a:ext cx="833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 </a:t>
            </a:r>
            <a:r>
              <a:rPr lang="fr-FR" sz="2000" b="1" dirty="0" smtClean="0">
                <a:solidFill>
                  <a:srgbClr val="0000FF"/>
                </a:solidFill>
              </a:rPr>
              <a:t>Broadband and </a:t>
            </a:r>
            <a:r>
              <a:rPr lang="fr-FR" sz="2000" b="1" dirty="0" err="1" smtClean="0">
                <a:solidFill>
                  <a:srgbClr val="0000FF"/>
                </a:solidFill>
              </a:rPr>
              <a:t>coherent</a:t>
            </a:r>
            <a:r>
              <a:rPr lang="fr-FR" sz="2000" b="1" dirty="0" smtClean="0">
                <a:solidFill>
                  <a:srgbClr val="0000FF"/>
                </a:solidFill>
              </a:rPr>
              <a:t> modes, zonal </a:t>
            </a:r>
            <a:r>
              <a:rPr lang="fr-FR" sz="2000" b="1" dirty="0" err="1" smtClean="0">
                <a:solidFill>
                  <a:srgbClr val="0000FF"/>
                </a:solidFill>
              </a:rPr>
              <a:t>flows</a:t>
            </a:r>
            <a:r>
              <a:rPr lang="fr-FR" sz="2000" b="1" dirty="0" smtClean="0">
                <a:solidFill>
                  <a:srgbClr val="0000FF"/>
                </a:solidFill>
              </a:rPr>
              <a:t>, </a:t>
            </a:r>
            <a:r>
              <a:rPr lang="fr-FR" sz="2000" b="1" dirty="0" err="1" smtClean="0">
                <a:solidFill>
                  <a:srgbClr val="0000FF"/>
                </a:solidFill>
              </a:rPr>
              <a:t>ELMs</a:t>
            </a:r>
            <a:r>
              <a:rPr lang="fr-FR" sz="2000" b="1" dirty="0" smtClean="0">
                <a:solidFill>
                  <a:srgbClr val="0000FF"/>
                </a:solidFill>
              </a:rPr>
              <a:t>, filaments…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2365184" y="5045114"/>
            <a:ext cx="1449918" cy="100811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4788024" y="5285908"/>
            <a:ext cx="360040" cy="76731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6385113" y="5045114"/>
            <a:ext cx="1571263" cy="100811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4311" y="1436812"/>
            <a:ext cx="2243833" cy="2032346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216865" y="2680819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n</a:t>
            </a:r>
            <a:r>
              <a:rPr lang="fr-FR" b="1" baseline="-25000" dirty="0" smtClean="0"/>
              <a:t>e</a:t>
            </a:r>
            <a:r>
              <a:rPr lang="fr-FR" b="1" dirty="0" smtClean="0"/>
              <a:t>(r)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3045856" y="3768124"/>
            <a:ext cx="3283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Turbulent </a:t>
            </a:r>
            <a:r>
              <a:rPr lang="fr-FR" b="1" dirty="0" err="1" smtClean="0"/>
              <a:t>frequency</a:t>
            </a:r>
            <a:r>
              <a:rPr lang="fr-FR" b="1" dirty="0" smtClean="0"/>
              <a:t> </a:t>
            </a:r>
            <a:r>
              <a:rPr lang="fr-FR" b="1" dirty="0" err="1" smtClean="0"/>
              <a:t>spectra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 rot="5400000">
            <a:off x="8663609" y="4724972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(dB)</a:t>
            </a:r>
            <a:endParaRPr lang="fr-FR" sz="1400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176" y="1570365"/>
            <a:ext cx="2270044" cy="1898793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6944140" y="2094472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Symbol" panose="05050102010706020507" pitchFamily="18" charset="2"/>
              </a:rPr>
              <a:t>d</a:t>
            </a:r>
            <a:r>
              <a:rPr lang="fr-FR" b="1" dirty="0" err="1" smtClean="0"/>
              <a:t>n</a:t>
            </a:r>
            <a:r>
              <a:rPr lang="fr-FR" b="1" dirty="0" smtClean="0"/>
              <a:t>/n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6022472" y="962928"/>
            <a:ext cx="3041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Medvedeva </a:t>
            </a:r>
            <a:r>
              <a:rPr lang="fr-FR" sz="1400" i="1" dirty="0" smtClean="0"/>
              <a:t>et al.</a:t>
            </a:r>
            <a:r>
              <a:rPr lang="fr-FR" sz="1400" dirty="0" smtClean="0"/>
              <a:t> PPCF 2017&amp;2019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09984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79712" y="2492896"/>
            <a:ext cx="52950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Ultra-</a:t>
            </a: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</a:rPr>
              <a:t>fast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</a:rPr>
              <a:t>frequency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</a:rPr>
              <a:t>sweeping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</a:rPr>
              <a:t>reflectometry</a:t>
            </a:r>
            <a:endParaRPr lang="fr-F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1" dirty="0" err="1" smtClean="0"/>
              <a:t>Requirements</a:t>
            </a:r>
            <a:r>
              <a:rPr lang="fr-FR" b="1" dirty="0" smtClean="0"/>
              <a:t> for JT-60SA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R&amp;D </a:t>
            </a: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</a:rPr>
              <a:t>project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600200" y="308838"/>
            <a:ext cx="7543800" cy="4572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fr-FR" dirty="0" smtClean="0"/>
              <a:t>JT-60SA : </a:t>
            </a:r>
            <a:r>
              <a:rPr lang="fr-FR" dirty="0" err="1" smtClean="0"/>
              <a:t>Frequency</a:t>
            </a:r>
            <a:r>
              <a:rPr lang="fr-FR" dirty="0" smtClean="0"/>
              <a:t> bands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324152" y="1277510"/>
            <a:ext cx="467147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/>
              <a:t>3 </a:t>
            </a:r>
            <a:r>
              <a:rPr lang="fr-FR" sz="2000" b="1" dirty="0" err="1" smtClean="0"/>
              <a:t>frequency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bandwidths</a:t>
            </a:r>
            <a:r>
              <a:rPr lang="fr-FR" sz="2000" b="1" dirty="0" smtClean="0"/>
              <a:t> are </a:t>
            </a:r>
            <a:r>
              <a:rPr lang="fr-FR" sz="2000" b="1" dirty="0" err="1" smtClean="0"/>
              <a:t>required</a:t>
            </a:r>
            <a:endParaRPr lang="fr-FR" sz="2000" b="1" dirty="0" smtClean="0"/>
          </a:p>
          <a:p>
            <a:pPr algn="ctr"/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Q-band (33-50 GHz)</a:t>
            </a:r>
          </a:p>
          <a:p>
            <a:pPr algn="ctr"/>
            <a:r>
              <a:rPr lang="fr-FR" dirty="0" smtClean="0"/>
              <a:t>V-band (50-75 GHz)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W-band (75-110 GHz)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4563" y="5730137"/>
            <a:ext cx="854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Q, V and W-bands in X-mode </a:t>
            </a:r>
            <a:r>
              <a:rPr lang="fr-FR" b="1" dirty="0" err="1" smtClean="0">
                <a:solidFill>
                  <a:srgbClr val="0000FF"/>
                </a:solidFill>
              </a:rPr>
              <a:t>provides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edge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measurement</a:t>
            </a:r>
            <a:r>
              <a:rPr lang="fr-FR" b="1" dirty="0" smtClean="0">
                <a:solidFill>
                  <a:srgbClr val="0000FF"/>
                </a:solidFill>
              </a:rPr>
              <a:t>.</a:t>
            </a:r>
            <a:endParaRPr lang="fr-FR" b="1" dirty="0">
              <a:solidFill>
                <a:srgbClr val="0000FF"/>
              </a:solidFill>
            </a:endParaRPr>
          </a:p>
          <a:p>
            <a:r>
              <a:rPr lang="fr-FR" b="1" dirty="0" smtClean="0">
                <a:solidFill>
                  <a:srgbClr val="0000FF"/>
                </a:solidFill>
              </a:rPr>
              <a:t>Q and V bands in O-mode </a:t>
            </a:r>
            <a:r>
              <a:rPr lang="fr-FR" b="1" dirty="0" err="1" smtClean="0">
                <a:solidFill>
                  <a:srgbClr val="0000FF"/>
                </a:solidFill>
              </a:rPr>
              <a:t>would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allow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core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access</a:t>
            </a:r>
            <a:r>
              <a:rPr lang="fr-FR" b="1" dirty="0" smtClean="0">
                <a:solidFill>
                  <a:srgbClr val="0000FF"/>
                </a:solidFill>
              </a:rPr>
              <a:t> for high </a:t>
            </a:r>
            <a:r>
              <a:rPr lang="fr-FR" b="1" dirty="0" err="1" smtClean="0">
                <a:solidFill>
                  <a:srgbClr val="0000FF"/>
                </a:solidFill>
              </a:rPr>
              <a:t>density</a:t>
            </a:r>
            <a:r>
              <a:rPr lang="fr-FR" b="1" dirty="0" smtClean="0">
                <a:solidFill>
                  <a:srgbClr val="0000FF"/>
                </a:solidFill>
              </a:rPr>
              <a:t> plasmas.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46675" y="1079929"/>
            <a:ext cx="128112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JT-60SA</a:t>
            </a:r>
          </a:p>
          <a:p>
            <a:r>
              <a:rPr lang="fr-FR" dirty="0" smtClean="0"/>
              <a:t>R = 3 m</a:t>
            </a:r>
          </a:p>
          <a:p>
            <a:r>
              <a:rPr lang="fr-FR" dirty="0"/>
              <a:t>a</a:t>
            </a:r>
            <a:r>
              <a:rPr lang="fr-FR" dirty="0" smtClean="0"/>
              <a:t> = 1.18 m</a:t>
            </a:r>
          </a:p>
          <a:p>
            <a:r>
              <a:rPr lang="fr-FR" dirty="0" smtClean="0"/>
              <a:t>B = 2.3 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42024" y="2323950"/>
            <a:ext cx="1927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 smtClean="0"/>
              <a:t>Similarities</a:t>
            </a:r>
            <a:r>
              <a:rPr lang="fr-FR" sz="1400" b="1" i="1" dirty="0" smtClean="0"/>
              <a:t> </a:t>
            </a:r>
            <a:r>
              <a:rPr lang="fr-FR" sz="1400" b="1" i="1" dirty="0" err="1" smtClean="0"/>
              <a:t>with</a:t>
            </a:r>
            <a:r>
              <a:rPr lang="fr-FR" sz="1400" b="1" i="1" dirty="0" smtClean="0"/>
              <a:t> JET</a:t>
            </a:r>
            <a:endParaRPr lang="fr-FR" sz="1400" b="1" i="1" dirty="0"/>
          </a:p>
        </p:txBody>
      </p:sp>
      <p:grpSp>
        <p:nvGrpSpPr>
          <p:cNvPr id="7" name="Groupe 6"/>
          <p:cNvGrpSpPr/>
          <p:nvPr/>
        </p:nvGrpSpPr>
        <p:grpSpPr>
          <a:xfrm>
            <a:off x="1205590" y="2703965"/>
            <a:ext cx="6896748" cy="2756049"/>
            <a:chOff x="899592" y="2833191"/>
            <a:chExt cx="7792113" cy="2796418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592" y="2971037"/>
              <a:ext cx="7484787" cy="2658572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5148064" y="2833191"/>
              <a:ext cx="27671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Simulation </a:t>
              </a:r>
              <a:r>
                <a:rPr lang="fr-FR" sz="1400" dirty="0" err="1" smtClean="0"/>
                <a:t>with</a:t>
              </a:r>
              <a:r>
                <a:rPr lang="fr-FR" sz="1400" dirty="0" smtClean="0"/>
                <a:t> n</a:t>
              </a:r>
              <a:r>
                <a:rPr lang="fr-FR" sz="1400" baseline="-25000" dirty="0" smtClean="0"/>
                <a:t>e</a:t>
              </a:r>
              <a:r>
                <a:rPr lang="fr-FR" sz="1400" dirty="0" smtClean="0"/>
                <a:t>(0) = 5 10</a:t>
              </a:r>
              <a:r>
                <a:rPr lang="fr-FR" sz="1400" baseline="30000" dirty="0" smtClean="0"/>
                <a:t>19</a:t>
              </a:r>
              <a:r>
                <a:rPr lang="fr-FR" sz="1400" dirty="0" smtClean="0"/>
                <a:t>m</a:t>
              </a:r>
              <a:r>
                <a:rPr lang="fr-FR" sz="1400" baseline="30000" dirty="0" smtClean="0"/>
                <a:t>-3</a:t>
              </a:r>
              <a:endParaRPr lang="fr-FR" sz="1400" baseline="30000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8289031" y="3723418"/>
              <a:ext cx="4026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W</a:t>
              </a:r>
            </a:p>
            <a:p>
              <a:pPr algn="ctr"/>
              <a:r>
                <a:rPr lang="fr-FR" b="1" dirty="0" smtClean="0"/>
                <a:t>V</a:t>
              </a:r>
            </a:p>
            <a:p>
              <a:pPr algn="ctr"/>
              <a:r>
                <a:rPr lang="fr-FR" b="1" dirty="0">
                  <a:solidFill>
                    <a:schemeClr val="bg2">
                      <a:lumMod val="50000"/>
                    </a:schemeClr>
                  </a:solidFill>
                </a:rPr>
                <a:t>Q</a:t>
              </a:r>
            </a:p>
          </p:txBody>
        </p:sp>
        <p:cxnSp>
          <p:nvCxnSpPr>
            <p:cNvPr id="11" name="Connecteur droit 10"/>
            <p:cNvCxnSpPr/>
            <p:nvPr/>
          </p:nvCxnSpPr>
          <p:spPr>
            <a:xfrm>
              <a:off x="8172400" y="3573016"/>
              <a:ext cx="0" cy="1224136"/>
            </a:xfrm>
            <a:prstGeom prst="line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7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403648" y="250836"/>
            <a:ext cx="7543800" cy="4572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fr-FR" dirty="0" smtClean="0"/>
              <a:t>Signal Acquisition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427958" y="1267961"/>
            <a:ext cx="51684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Signal </a:t>
            </a:r>
            <a:r>
              <a:rPr lang="fr-FR" sz="2000" b="1" dirty="0" err="1" smtClean="0"/>
              <a:t>frequency</a:t>
            </a:r>
            <a:r>
              <a:rPr lang="fr-FR" sz="2000" b="1" dirty="0" smtClean="0"/>
              <a:t>  </a:t>
            </a:r>
            <a:r>
              <a:rPr lang="fr-FR" sz="2000" dirty="0" smtClean="0"/>
              <a:t> </a:t>
            </a:r>
            <a:r>
              <a:rPr lang="fr-FR" sz="1600" i="1" dirty="0" smtClean="0"/>
              <a:t>(</a:t>
            </a:r>
            <a:r>
              <a:rPr lang="fr-FR" sz="1600" i="1" dirty="0" err="1" smtClean="0"/>
              <a:t>also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called</a:t>
            </a:r>
            <a:r>
              <a:rPr lang="fr-FR" sz="1600" i="1" dirty="0" smtClean="0"/>
              <a:t> beat </a:t>
            </a:r>
            <a:r>
              <a:rPr lang="fr-FR" sz="1600" i="1" dirty="0" err="1" smtClean="0"/>
              <a:t>frequency</a:t>
            </a:r>
            <a:r>
              <a:rPr lang="fr-FR" sz="1600" i="1" dirty="0" smtClean="0"/>
              <a:t>) </a:t>
            </a:r>
            <a:r>
              <a:rPr lang="fr-FR" dirty="0" smtClean="0"/>
              <a:t>: </a:t>
            </a:r>
          </a:p>
          <a:p>
            <a:pPr algn="ctr"/>
            <a:r>
              <a:rPr lang="fr-FR" b="1" dirty="0" err="1" smtClean="0"/>
              <a:t>F</a:t>
            </a:r>
            <a:r>
              <a:rPr lang="fr-FR" b="1" baseline="-25000" dirty="0" err="1" smtClean="0"/>
              <a:t>b</a:t>
            </a:r>
            <a:r>
              <a:rPr lang="fr-FR" b="1" dirty="0" smtClean="0"/>
              <a:t> = </a:t>
            </a:r>
            <a:r>
              <a:rPr lang="fr-FR" sz="2400" b="1" dirty="0" smtClean="0">
                <a:latin typeface="Symbol" panose="05050102010706020507" pitchFamily="18" charset="2"/>
              </a:rPr>
              <a:t>t</a:t>
            </a:r>
            <a:r>
              <a:rPr lang="fr-FR" b="1" dirty="0" smtClean="0"/>
              <a:t> x </a:t>
            </a:r>
            <a:r>
              <a:rPr lang="fr-FR" b="1" dirty="0" err="1" smtClean="0"/>
              <a:t>dF</a:t>
            </a:r>
            <a:r>
              <a:rPr lang="fr-FR" b="1" dirty="0" smtClean="0"/>
              <a:t>/</a:t>
            </a:r>
            <a:r>
              <a:rPr lang="fr-FR" b="1" dirty="0" err="1" smtClean="0"/>
              <a:t>dt</a:t>
            </a:r>
            <a:r>
              <a:rPr lang="fr-FR" b="1" dirty="0" smtClean="0"/>
              <a:t>       </a:t>
            </a:r>
            <a:r>
              <a:rPr lang="fr-FR" sz="1600" i="1" dirty="0" smtClean="0"/>
              <a:t>(</a:t>
            </a:r>
            <a:r>
              <a:rPr lang="fr-FR" sz="1600" i="1" dirty="0" smtClean="0">
                <a:latin typeface="Symbol" panose="05050102010706020507" pitchFamily="18" charset="2"/>
              </a:rPr>
              <a:t>t</a:t>
            </a:r>
            <a:r>
              <a:rPr lang="fr-FR" sz="1600" i="1" dirty="0" smtClean="0"/>
              <a:t> : </a:t>
            </a:r>
            <a:r>
              <a:rPr lang="fr-FR" sz="1600" i="1" dirty="0" err="1" smtClean="0"/>
              <a:t>wave</a:t>
            </a:r>
            <a:r>
              <a:rPr lang="fr-FR" sz="1600" i="1" dirty="0" smtClean="0"/>
              <a:t> propagation time)</a:t>
            </a:r>
            <a:endParaRPr lang="fr-FR" sz="16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511648"/>
            <a:ext cx="7230392" cy="256609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820696" y="2304054"/>
            <a:ext cx="3687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rgbClr val="0000FF"/>
                </a:solidFill>
              </a:rPr>
              <a:t>Simulation </a:t>
            </a:r>
            <a:r>
              <a:rPr lang="fr-FR" sz="1600" b="1" i="1" dirty="0" err="1" smtClean="0">
                <a:solidFill>
                  <a:srgbClr val="0000FF"/>
                </a:solidFill>
              </a:rPr>
              <a:t>with</a:t>
            </a:r>
            <a:r>
              <a:rPr lang="fr-FR" sz="1600" b="1" i="1" dirty="0" smtClean="0">
                <a:solidFill>
                  <a:srgbClr val="0000FF"/>
                </a:solidFill>
              </a:rPr>
              <a:t> a </a:t>
            </a:r>
            <a:r>
              <a:rPr lang="fr-FR" sz="1600" b="1" i="1" dirty="0" err="1" smtClean="0">
                <a:solidFill>
                  <a:srgbClr val="0000FF"/>
                </a:solidFill>
              </a:rPr>
              <a:t>sweep</a:t>
            </a:r>
            <a:r>
              <a:rPr lang="fr-FR" sz="1600" b="1" i="1" dirty="0" smtClean="0">
                <a:solidFill>
                  <a:srgbClr val="0000FF"/>
                </a:solidFill>
              </a:rPr>
              <a:t> time = 1 us</a:t>
            </a:r>
            <a:endParaRPr lang="fr-FR" sz="1600" b="1" i="1" baseline="30000" dirty="0">
              <a:solidFill>
                <a:srgbClr val="0000F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15192" y="2614618"/>
            <a:ext cx="140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-  : X-mode</a:t>
            </a:r>
          </a:p>
          <a:p>
            <a:r>
              <a:rPr lang="fr-FR" b="1" dirty="0" smtClean="0"/>
              <a:t>-- : O-mode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012160" y="2571311"/>
            <a:ext cx="10264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Q-band</a:t>
            </a:r>
          </a:p>
          <a:p>
            <a:r>
              <a:rPr lang="fr-FR" b="1" dirty="0" smtClean="0"/>
              <a:t>V-band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W-band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80981" y="5407629"/>
            <a:ext cx="65229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err="1" smtClean="0">
                <a:solidFill>
                  <a:srgbClr val="0000FF"/>
                </a:solidFill>
              </a:rPr>
              <a:t>Expected</a:t>
            </a:r>
            <a:r>
              <a:rPr lang="fr-FR" sz="2000" b="1" dirty="0" smtClean="0">
                <a:solidFill>
                  <a:srgbClr val="0000FF"/>
                </a:solidFill>
              </a:rPr>
              <a:t> signal </a:t>
            </a:r>
            <a:r>
              <a:rPr lang="fr-FR" sz="2000" b="1" dirty="0" err="1" smtClean="0">
                <a:solidFill>
                  <a:srgbClr val="0000FF"/>
                </a:solidFill>
              </a:rPr>
              <a:t>bandwidth</a:t>
            </a:r>
            <a:r>
              <a:rPr lang="fr-FR" sz="2000" b="1" dirty="0" smtClean="0">
                <a:solidFill>
                  <a:srgbClr val="0000FF"/>
                </a:solidFill>
              </a:rPr>
              <a:t> +/- 300 MHz</a:t>
            </a:r>
          </a:p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 </a:t>
            </a:r>
            <a:r>
              <a:rPr lang="fr-FR" sz="2000" b="1" dirty="0" err="1">
                <a:solidFill>
                  <a:srgbClr val="0000FF"/>
                </a:solidFill>
              </a:rPr>
              <a:t>Recommanded</a:t>
            </a:r>
            <a:r>
              <a:rPr lang="fr-FR" sz="2000" b="1" dirty="0">
                <a:solidFill>
                  <a:srgbClr val="0000FF"/>
                </a:solidFill>
              </a:rPr>
              <a:t> acquisition </a:t>
            </a:r>
            <a:r>
              <a:rPr lang="fr-FR" sz="2000" b="1" dirty="0" err="1" smtClean="0">
                <a:solidFill>
                  <a:srgbClr val="0000FF"/>
                </a:solidFill>
              </a:rPr>
              <a:t>sampling</a:t>
            </a:r>
            <a:r>
              <a:rPr lang="fr-FR" sz="2000" b="1" dirty="0" smtClean="0">
                <a:solidFill>
                  <a:srgbClr val="0000FF"/>
                </a:solidFill>
              </a:rPr>
              <a:t> rate : 1 </a:t>
            </a:r>
            <a:r>
              <a:rPr lang="fr-FR" sz="2000" b="1" dirty="0" err="1" smtClean="0">
                <a:solidFill>
                  <a:srgbClr val="0000FF"/>
                </a:solidFill>
              </a:rPr>
              <a:t>Gs</a:t>
            </a:r>
            <a:r>
              <a:rPr lang="fr-FR" sz="2000" b="1" dirty="0" smtClean="0">
                <a:solidFill>
                  <a:srgbClr val="0000FF"/>
                </a:solidFill>
              </a:rPr>
              <a:t>/s</a:t>
            </a:r>
            <a:endParaRPr lang="fr-FR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principal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Modele_powerpoint2007_IRFM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Masque principal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11499</TotalTime>
  <Words>538</Words>
  <Application>Microsoft Office PowerPoint</Application>
  <PresentationFormat>Affichage à l'écran (4:3)</PresentationFormat>
  <Paragraphs>128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Symbol</vt:lpstr>
      <vt:lpstr>Wingdings</vt:lpstr>
      <vt:lpstr>Masque principal</vt:lpstr>
      <vt:lpstr>1_Modele_powerpoint2007_IRFM</vt:lpstr>
      <vt:lpstr>1_Masque principal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DRF  IRFM WEST 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DELCHAMBRE Elise 169434</dc:creator>
  <cp:lastModifiedBy>CLAIRET Frederic 139710</cp:lastModifiedBy>
  <cp:revision>1161</cp:revision>
  <cp:lastPrinted>2018-03-15T09:59:33Z</cp:lastPrinted>
  <dcterms:created xsi:type="dcterms:W3CDTF">2014-02-07T09:23:06Z</dcterms:created>
  <dcterms:modified xsi:type="dcterms:W3CDTF">2022-05-18T08:33:24Z</dcterms:modified>
</cp:coreProperties>
</file>