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378" r:id="rId3"/>
    <p:sldId id="379" r:id="rId4"/>
    <p:sldId id="358" r:id="rId5"/>
    <p:sldId id="380" r:id="rId6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003399"/>
    <a:srgbClr val="FF00FF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718" autoAdjust="0"/>
  </p:normalViewPr>
  <p:slideViewPr>
    <p:cSldViewPr showGuides="1">
      <p:cViewPr varScale="1">
        <p:scale>
          <a:sx n="102" d="100"/>
          <a:sy n="102" d="100"/>
        </p:scale>
        <p:origin x="120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02/05/2022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‹N°›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02/05/2022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410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png" descr="EUROFUSION PowerPoint MASTER DECKBLATT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9456"/>
            <a:ext cx="9144000" cy="64190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Test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TEST 1</a:t>
            </a:r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6" y="5691683"/>
            <a:ext cx="1295375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4330824" cy="891216"/>
          </a:xfrm>
        </p:spPr>
        <p:txBody>
          <a:bodyPr>
            <a:noAutofit/>
          </a:bodyPr>
          <a:lstStyle>
            <a:lvl1pPr algn="l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G. De </a:t>
            </a:r>
            <a:r>
              <a:rPr lang="en-GB" dirty="0" err="1"/>
              <a:t>Tommasi</a:t>
            </a:r>
            <a:r>
              <a:rPr lang="en-GB" dirty="0"/>
              <a:t> | 16 Nov 2020 | Page </a:t>
            </a:r>
            <a:fld id="{6A6D9FA1-99C7-4910-8E32-B85D378B0060}" type="slidenum">
              <a:rPr lang="en-GB" smtClean="0"/>
              <a:pPr algn="r"/>
              <a:t>‹N°›</a:t>
            </a:fld>
            <a:endParaRPr lang="en-GB" dirty="0"/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458197" cy="46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351" y="6356350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F4E-EUROfusion EU-REC Meeting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Task 2 : Actions </a:t>
            </a:r>
            <a:r>
              <a:rPr lang="en-GB" dirty="0"/>
              <a:t>needed to setup effective remote participation to JT-60SA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293096"/>
            <a:ext cx="7848872" cy="1080120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/>
              <a:t>Presented by </a:t>
            </a:r>
            <a:r>
              <a:rPr lang="en-US" sz="3200" dirty="0" smtClean="0"/>
              <a:t>F. Imbeaux (CEA)</a:t>
            </a:r>
            <a:endParaRPr lang="en-US" sz="3200" dirty="0"/>
          </a:p>
          <a:p>
            <a:r>
              <a:rPr lang="en-US" sz="3200" dirty="0" smtClean="0"/>
              <a:t>Task c</a:t>
            </a:r>
            <a:r>
              <a:rPr lang="en-US" sz="3200" dirty="0" smtClean="0"/>
              <a:t>ontributors : H. </a:t>
            </a:r>
            <a:r>
              <a:rPr lang="en-US" sz="3200" dirty="0" err="1" smtClean="0"/>
              <a:t>Ancher</a:t>
            </a:r>
            <a:r>
              <a:rPr lang="en-US" sz="3200" dirty="0" smtClean="0"/>
              <a:t> (CEA), G. Di Tommasi (CREATE), C. Fuchs (IPP), G. </a:t>
            </a:r>
            <a:r>
              <a:rPr lang="en-US" sz="3200" dirty="0" err="1" smtClean="0"/>
              <a:t>Manduchi</a:t>
            </a:r>
            <a:r>
              <a:rPr lang="en-US" sz="3200" dirty="0" smtClean="0"/>
              <a:t> (RFX), A. Winter (IPP)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60D629-E56A-FA4D-AFCF-F82BF5E243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945924" y="5879231"/>
            <a:ext cx="2089584" cy="601999"/>
          </a:xfrm>
          <a:prstGeom prst="rect">
            <a:avLst/>
          </a:prstGeom>
        </p:spPr>
      </p:pic>
      <p:pic>
        <p:nvPicPr>
          <p:cNvPr id="7" name="Picture 9" descr="cea_logo_small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661248"/>
            <a:ext cx="1187726" cy="969486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7787208" cy="891216"/>
          </a:xfrm>
        </p:spPr>
        <p:txBody>
          <a:bodyPr/>
          <a:lstStyle/>
          <a:p>
            <a:r>
              <a:rPr lang="it-IT" sz="2000" b="1" dirty="0" smtClean="0"/>
              <a:t>What tools are needed to setup effective remote participation to JT-60SA ?</a:t>
            </a:r>
            <a:endParaRPr lang="en-US" sz="2000" b="1" i="1" dirty="0"/>
          </a:p>
        </p:txBody>
      </p:sp>
      <p:sp>
        <p:nvSpPr>
          <p:cNvPr id="6" name="Segnaposto piè di pagina 3">
            <a:extLst>
              <a:ext uri="{FF2B5EF4-FFF2-40B4-BE49-F238E27FC236}">
                <a16:creationId xmlns:a16="http://schemas.microsoft.com/office/drawing/2014/main" id="{3EF71BCE-68C1-7C4B-9A44-855D860E6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/>
          <a:p>
            <a:pPr algn="r"/>
            <a:r>
              <a:rPr lang="en-GB" dirty="0" smtClean="0"/>
              <a:t>F. Imbeaux | WPSA </a:t>
            </a:r>
            <a:r>
              <a:rPr lang="en-GB" dirty="0"/>
              <a:t>Meeting | </a:t>
            </a:r>
            <a:r>
              <a:rPr lang="en-GB" dirty="0"/>
              <a:t>6</a:t>
            </a:r>
            <a:r>
              <a:rPr lang="en-GB" dirty="0" smtClean="0"/>
              <a:t> May 2022 </a:t>
            </a:r>
            <a:r>
              <a:rPr lang="en-GB" dirty="0"/>
              <a:t>| Page </a:t>
            </a:r>
            <a:fld id="{6A6D9FA1-99C7-4910-8E32-B85D378B0060}" type="slidenum">
              <a:rPr lang="en-GB" smtClean="0"/>
              <a:pPr algn="r"/>
              <a:t>2</a:t>
            </a:fld>
            <a:endParaRPr lang="en-GB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791824"/>
            <a:ext cx="8229600" cy="5517496"/>
          </a:xfrm>
        </p:spPr>
        <p:txBody>
          <a:bodyPr>
            <a:normAutofit lnSpcReduction="10000"/>
          </a:bodyPr>
          <a:lstStyle/>
          <a:p>
            <a:r>
              <a:rPr lang="fr-FR" dirty="0" err="1" smtClean="0"/>
              <a:t>Previous</a:t>
            </a:r>
            <a:r>
              <a:rPr lang="fr-FR" dirty="0" smtClean="0"/>
              <a:t> reports have been </a:t>
            </a:r>
            <a:r>
              <a:rPr lang="fr-FR" dirty="0" err="1" smtClean="0"/>
              <a:t>written</a:t>
            </a:r>
            <a:r>
              <a:rPr lang="fr-FR" dirty="0" smtClean="0"/>
              <a:t> in 2018</a:t>
            </a:r>
          </a:p>
          <a:p>
            <a:pPr lvl="1"/>
            <a:r>
              <a:rPr lang="en-US" dirty="0"/>
              <a:t>Establishing a development plan for the EU remote experiment </a:t>
            </a:r>
            <a:r>
              <a:rPr lang="en-US" dirty="0" err="1"/>
              <a:t>centre</a:t>
            </a:r>
            <a:r>
              <a:rPr lang="en-US" dirty="0"/>
              <a:t> (WPSA report EFDA_D_2NJLES</a:t>
            </a:r>
            <a:r>
              <a:rPr lang="en-US" dirty="0" smtClean="0"/>
              <a:t>) </a:t>
            </a:r>
            <a:endParaRPr lang="en-US" dirty="0"/>
          </a:p>
          <a:p>
            <a:pPr lvl="1"/>
            <a:r>
              <a:rPr lang="en-US" dirty="0"/>
              <a:t>Technical requirements for EU remote control room (WPSA report EFDA_D_2N39XB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Use cases for the EU remote experiment </a:t>
            </a:r>
            <a:r>
              <a:rPr lang="en-US" dirty="0" err="1"/>
              <a:t>centre</a:t>
            </a:r>
            <a:r>
              <a:rPr lang="en-US" dirty="0"/>
              <a:t> (WPSA report EFDA_D_2NJ8JK</a:t>
            </a:r>
            <a:r>
              <a:rPr lang="en-US" dirty="0" smtClean="0"/>
              <a:t>)</a:t>
            </a:r>
            <a:endParaRPr lang="en-US" dirty="0"/>
          </a:p>
          <a:p>
            <a:endParaRPr lang="fr-FR" dirty="0" smtClean="0"/>
          </a:p>
          <a:p>
            <a:r>
              <a:rPr lang="fr-FR" dirty="0" err="1" smtClean="0"/>
              <a:t>We</a:t>
            </a:r>
            <a:r>
              <a:rPr lang="fr-FR" dirty="0" smtClean="0"/>
              <a:t> propose to</a:t>
            </a:r>
          </a:p>
          <a:p>
            <a:pPr lvl="1"/>
            <a:r>
              <a:rPr lang="fr-FR" dirty="0" err="1" smtClean="0"/>
              <a:t>Provide</a:t>
            </a:r>
            <a:r>
              <a:rPr lang="fr-FR" dirty="0" smtClean="0"/>
              <a:t> a </a:t>
            </a:r>
            <a:r>
              <a:rPr lang="fr-FR" dirty="0" err="1" smtClean="0"/>
              <a:t>status</a:t>
            </a:r>
            <a:r>
              <a:rPr lang="fr-FR" dirty="0" smtClean="0"/>
              <a:t> update on the actions </a:t>
            </a:r>
            <a:r>
              <a:rPr lang="fr-FR" dirty="0" err="1" smtClean="0"/>
              <a:t>recommended</a:t>
            </a:r>
            <a:r>
              <a:rPr lang="fr-FR" dirty="0" smtClean="0"/>
              <a:t> at the time (</a:t>
            </a:r>
            <a:r>
              <a:rPr lang="fr-FR" dirty="0" err="1" smtClean="0"/>
              <a:t>policy</a:t>
            </a:r>
            <a:r>
              <a:rPr lang="fr-FR" dirty="0" smtClean="0"/>
              <a:t> and </a:t>
            </a:r>
            <a:r>
              <a:rPr lang="fr-FR" dirty="0" err="1" smtClean="0"/>
              <a:t>technical</a:t>
            </a:r>
            <a:r>
              <a:rPr lang="fr-FR" dirty="0" smtClean="0"/>
              <a:t> aspects)</a:t>
            </a:r>
          </a:p>
          <a:p>
            <a:pPr lvl="1"/>
            <a:r>
              <a:rPr lang="fr-FR" dirty="0" smtClean="0"/>
              <a:t>Examine </a:t>
            </a:r>
            <a:r>
              <a:rPr lang="fr-FR" dirty="0" err="1" smtClean="0"/>
              <a:t>wether</a:t>
            </a:r>
            <a:r>
              <a:rPr lang="fr-FR" dirty="0" smtClean="0"/>
              <a:t> </a:t>
            </a:r>
            <a:r>
              <a:rPr lang="fr-FR" dirty="0" err="1" smtClean="0"/>
              <a:t>recently</a:t>
            </a:r>
            <a:r>
              <a:rPr lang="fr-FR" dirty="0"/>
              <a:t> </a:t>
            </a:r>
            <a:r>
              <a:rPr lang="fr-FR" dirty="0" smtClean="0"/>
              <a:t>made </a:t>
            </a:r>
            <a:r>
              <a:rPr lang="fr-FR" dirty="0" err="1" smtClean="0"/>
              <a:t>available</a:t>
            </a:r>
            <a:r>
              <a:rPr lang="fr-FR" dirty="0" smtClean="0"/>
              <a:t> software and </a:t>
            </a:r>
            <a:r>
              <a:rPr lang="fr-FR" dirty="0" err="1" smtClean="0"/>
              <a:t>facilities</a:t>
            </a:r>
            <a:r>
              <a:rPr lang="fr-FR" dirty="0" smtClean="0"/>
              <a:t> </a:t>
            </a:r>
            <a:r>
              <a:rPr lang="fr-FR" dirty="0" err="1" smtClean="0"/>
              <a:t>fulfill</a:t>
            </a:r>
            <a:r>
              <a:rPr lang="fr-FR" dirty="0" smtClean="0"/>
              <a:t> the </a:t>
            </a:r>
            <a:r>
              <a:rPr lang="fr-FR" dirty="0" err="1" smtClean="0"/>
              <a:t>requirements</a:t>
            </a:r>
            <a:endParaRPr lang="fr-FR" dirty="0" smtClean="0"/>
          </a:p>
          <a:p>
            <a:pPr lvl="1"/>
            <a:r>
              <a:rPr lang="fr-FR" dirty="0" err="1" smtClean="0"/>
              <a:t>Recommend</a:t>
            </a:r>
            <a:r>
              <a:rPr lang="fr-FR" dirty="0" smtClean="0"/>
              <a:t> possible new actions and set </a:t>
            </a:r>
            <a:r>
              <a:rPr lang="fr-FR" dirty="0" err="1" smtClean="0"/>
              <a:t>priorities</a:t>
            </a:r>
            <a:r>
              <a:rPr lang="fr-FR" dirty="0" smtClean="0"/>
              <a:t> (</a:t>
            </a:r>
            <a:r>
              <a:rPr lang="fr-FR" dirty="0" err="1" smtClean="0"/>
              <a:t>policy</a:t>
            </a:r>
            <a:r>
              <a:rPr lang="fr-FR" dirty="0" smtClean="0"/>
              <a:t> </a:t>
            </a:r>
            <a:r>
              <a:rPr lang="fr-FR" dirty="0"/>
              <a:t>and </a:t>
            </a:r>
            <a:r>
              <a:rPr lang="fr-FR" dirty="0" err="1"/>
              <a:t>technical</a:t>
            </a:r>
            <a:r>
              <a:rPr lang="fr-FR" dirty="0"/>
              <a:t> aspects</a:t>
            </a:r>
            <a:r>
              <a:rPr lang="fr-FR" dirty="0" smtClean="0"/>
              <a:t>)</a:t>
            </a:r>
          </a:p>
          <a:p>
            <a:pPr lvl="1"/>
            <a:r>
              <a:rPr lang="fr-FR" dirty="0" err="1" smtClean="0"/>
              <a:t>Aim</a:t>
            </a:r>
            <a:r>
              <a:rPr lang="fr-FR" dirty="0" smtClean="0"/>
              <a:t> at </a:t>
            </a:r>
            <a:r>
              <a:rPr lang="fr-FR" dirty="0" err="1" smtClean="0"/>
              <a:t>improving</a:t>
            </a:r>
            <a:r>
              <a:rPr lang="fr-FR" dirty="0" smtClean="0"/>
              <a:t> </a:t>
            </a:r>
            <a:r>
              <a:rPr lang="fr-FR" dirty="0" err="1" smtClean="0"/>
              <a:t>remote</a:t>
            </a:r>
            <a:r>
              <a:rPr lang="fr-FR" dirty="0" smtClean="0"/>
              <a:t> participation </a:t>
            </a:r>
            <a:r>
              <a:rPr lang="fr-FR" dirty="0" err="1" smtClean="0"/>
              <a:t>capabilities</a:t>
            </a:r>
            <a:r>
              <a:rPr lang="fr-FR" dirty="0" smtClean="0"/>
              <a:t> in </a:t>
            </a:r>
            <a:r>
              <a:rPr lang="fr-FR" dirty="0" err="1" smtClean="0"/>
              <a:t>view</a:t>
            </a:r>
            <a:r>
              <a:rPr lang="fr-FR" dirty="0" smtClean="0"/>
              <a:t> of the JT-60SA </a:t>
            </a:r>
            <a:r>
              <a:rPr lang="fr-FR" dirty="0" err="1" smtClean="0"/>
              <a:t>commissioning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99609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7787208" cy="891216"/>
          </a:xfrm>
        </p:spPr>
        <p:txBody>
          <a:bodyPr/>
          <a:lstStyle/>
          <a:p>
            <a:r>
              <a:rPr lang="it-IT" sz="2000" b="1" dirty="0" smtClean="0"/>
              <a:t>In an ideal world, remote participation for the JT-60SA integrated commisioning would feature :</a:t>
            </a:r>
            <a:endParaRPr lang="en-US" sz="2000" b="1" i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791824"/>
            <a:ext cx="8229600" cy="551749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Data policy for access, use and publication of JT-60SA data established</a:t>
            </a:r>
          </a:p>
          <a:p>
            <a:r>
              <a:rPr lang="en-US" dirty="0" smtClean="0"/>
              <a:t>Remote participation policy established</a:t>
            </a:r>
          </a:p>
          <a:p>
            <a:r>
              <a:rPr lang="en-US" dirty="0" smtClean="0"/>
              <a:t>Remote data access enabled</a:t>
            </a:r>
          </a:p>
          <a:p>
            <a:r>
              <a:rPr lang="en-US" dirty="0" smtClean="0"/>
              <a:t>Data access tools documented and tested from EU before first plasma</a:t>
            </a:r>
          </a:p>
          <a:p>
            <a:pPr lvl="1"/>
            <a:r>
              <a:rPr lang="en-US" dirty="0" smtClean="0"/>
              <a:t>Possibly with an IMAS conversion for interoperability with EU standards</a:t>
            </a:r>
          </a:p>
          <a:p>
            <a:r>
              <a:rPr lang="en-US" dirty="0" smtClean="0"/>
              <a:t>EU Remote Experiment Center available to i) host experimental team physically and ii) serve as a hub to JT-60SA for satellite experiment rooms</a:t>
            </a:r>
          </a:p>
          <a:p>
            <a:endParaRPr lang="en-US" dirty="0" smtClean="0"/>
          </a:p>
          <a:p>
            <a:r>
              <a:rPr lang="en-US" dirty="0" smtClean="0"/>
              <a:t>For all these items, our task will be to provide status update and trigger actions targeting JT-60SA commissioning</a:t>
            </a:r>
          </a:p>
          <a:p>
            <a:pPr lvl="1"/>
            <a:r>
              <a:rPr lang="en-US" dirty="0" smtClean="0"/>
              <a:t>Defining the highest priority actions</a:t>
            </a:r>
          </a:p>
          <a:p>
            <a:endParaRPr lang="en-US" dirty="0" smtClean="0"/>
          </a:p>
        </p:txBody>
      </p:sp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3EF71BCE-68C1-7C4B-9A44-855D860E6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/>
          <a:p>
            <a:pPr algn="r"/>
            <a:r>
              <a:rPr lang="en-GB" dirty="0" smtClean="0"/>
              <a:t>F. Imbeaux | WPSA </a:t>
            </a:r>
            <a:r>
              <a:rPr lang="en-GB" dirty="0"/>
              <a:t>Meeting | </a:t>
            </a:r>
            <a:r>
              <a:rPr lang="en-GB" dirty="0"/>
              <a:t>6</a:t>
            </a:r>
            <a:r>
              <a:rPr lang="en-GB" dirty="0" smtClean="0"/>
              <a:t> May 2022 </a:t>
            </a:r>
            <a:r>
              <a:rPr lang="en-GB" dirty="0"/>
              <a:t>| Page </a:t>
            </a:r>
            <a:fld id="{6A6D9FA1-99C7-4910-8E32-B85D378B0060}" type="slidenum">
              <a:rPr lang="en-GB" smtClean="0"/>
              <a:pPr algn="r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74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3" y="-99392"/>
            <a:ext cx="8003507" cy="891216"/>
          </a:xfrm>
        </p:spPr>
        <p:txBody>
          <a:bodyPr/>
          <a:lstStyle/>
          <a:p>
            <a:r>
              <a:rPr lang="en-US" b="1" dirty="0" smtClean="0"/>
              <a:t>A REC facility has been built at Cadarache in the framework of the Broader Approach</a:t>
            </a:r>
            <a:endParaRPr lang="en-US" b="1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573016"/>
            <a:ext cx="6321178" cy="2977323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1" t="218" r="1471" b="29965"/>
          <a:stretch/>
        </p:blipFill>
        <p:spPr>
          <a:xfrm>
            <a:off x="35496" y="764704"/>
            <a:ext cx="4950668" cy="2592288"/>
          </a:xfrm>
          <a:prstGeom prst="rect">
            <a:avLst/>
          </a:prstGeom>
        </p:spPr>
      </p:pic>
      <p:sp>
        <p:nvSpPr>
          <p:cNvPr id="9" name="Espace réservé du contenu 6"/>
          <p:cNvSpPr txBox="1">
            <a:spLocks/>
          </p:cNvSpPr>
          <p:nvPr/>
        </p:nvSpPr>
        <p:spPr>
          <a:xfrm>
            <a:off x="5073228" y="779379"/>
            <a:ext cx="3459212" cy="5517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« La Bergerie »</a:t>
            </a:r>
          </a:p>
          <a:p>
            <a:r>
              <a:rPr lang="fr-FR" sz="2000" dirty="0" err="1" smtClean="0"/>
              <a:t>Dedicated</a:t>
            </a:r>
            <a:r>
              <a:rPr lang="fr-FR" sz="2000" dirty="0" smtClean="0"/>
              <a:t> building at the Cadarache Castle site (</a:t>
            </a:r>
            <a:r>
              <a:rPr lang="fr-FR" sz="2000" dirty="0" err="1" smtClean="0"/>
              <a:t>near</a:t>
            </a:r>
            <a:r>
              <a:rPr lang="fr-FR" sz="2000" dirty="0" smtClean="0"/>
              <a:t> ITER)</a:t>
            </a:r>
            <a:endParaRPr lang="fr-FR" sz="2000" dirty="0"/>
          </a:p>
          <a:p>
            <a:r>
              <a:rPr lang="fr-FR" sz="2000" dirty="0" smtClean="0"/>
              <a:t>Restaurant and </a:t>
            </a:r>
            <a:r>
              <a:rPr lang="fr-FR" sz="2000" dirty="0" err="1" smtClean="0"/>
              <a:t>hotel</a:t>
            </a:r>
            <a:r>
              <a:rPr lang="fr-FR" sz="2000" dirty="0" smtClean="0"/>
              <a:t> on site</a:t>
            </a:r>
          </a:p>
          <a:p>
            <a:r>
              <a:rPr lang="fr-FR" sz="2000" dirty="0" smtClean="0"/>
              <a:t>Connection to RENATER</a:t>
            </a:r>
            <a:endParaRPr lang="fr-FR" sz="2000" dirty="0" smtClean="0"/>
          </a:p>
        </p:txBody>
      </p:sp>
      <p:sp>
        <p:nvSpPr>
          <p:cNvPr id="10" name="Espace réservé du contenu 6"/>
          <p:cNvSpPr txBox="1">
            <a:spLocks/>
          </p:cNvSpPr>
          <p:nvPr/>
        </p:nvSpPr>
        <p:spPr>
          <a:xfrm>
            <a:off x="-36512" y="3573016"/>
            <a:ext cx="2898534" cy="5517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err="1" smtClean="0"/>
              <a:t>Experiment</a:t>
            </a:r>
            <a:r>
              <a:rPr lang="fr-FR" sz="2000" dirty="0" smtClean="0"/>
              <a:t> room for ~18 people</a:t>
            </a:r>
          </a:p>
          <a:p>
            <a:r>
              <a:rPr lang="fr-FR" sz="2000" dirty="0" smtClean="0"/>
              <a:t>Meeting room, </a:t>
            </a:r>
            <a:r>
              <a:rPr lang="fr-FR" sz="2000" dirty="0" err="1" smtClean="0"/>
              <a:t>kitchen</a:t>
            </a:r>
            <a:r>
              <a:rPr lang="fr-FR" sz="2000" dirty="0" smtClean="0"/>
              <a:t>, …</a:t>
            </a:r>
          </a:p>
          <a:p>
            <a:r>
              <a:rPr lang="fr-FR" sz="2000" dirty="0" smtClean="0"/>
              <a:t>New immersive software for </a:t>
            </a:r>
            <a:r>
              <a:rPr lang="fr-FR" sz="2000" dirty="0" err="1" smtClean="0"/>
              <a:t>remote</a:t>
            </a:r>
            <a:r>
              <a:rPr lang="fr-FR" sz="2000" dirty="0" smtClean="0"/>
              <a:t> participation</a:t>
            </a:r>
          </a:p>
          <a:p>
            <a:r>
              <a:rPr lang="fr-FR" sz="2000" dirty="0" smtClean="0"/>
              <a:t>Imminent tests </a:t>
            </a:r>
            <a:r>
              <a:rPr lang="fr-FR" sz="2000" dirty="0" err="1" smtClean="0"/>
              <a:t>during</a:t>
            </a:r>
            <a:r>
              <a:rPr lang="fr-FR" sz="2000" dirty="0" smtClean="0"/>
              <a:t> WEST C6</a:t>
            </a:r>
            <a:endParaRPr lang="fr-FR" sz="2000" dirty="0" smtClean="0"/>
          </a:p>
        </p:txBody>
      </p:sp>
      <p:sp>
        <p:nvSpPr>
          <p:cNvPr id="11" name="Segnaposto piè di pagina 3">
            <a:extLst>
              <a:ext uri="{FF2B5EF4-FFF2-40B4-BE49-F238E27FC236}">
                <a16:creationId xmlns:a16="http://schemas.microsoft.com/office/drawing/2014/main" id="{3EF71BCE-68C1-7C4B-9A44-855D860E6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/>
          <a:p>
            <a:pPr algn="r"/>
            <a:r>
              <a:rPr lang="en-GB" dirty="0" smtClean="0"/>
              <a:t>F. Imbeaux | WPSA </a:t>
            </a:r>
            <a:r>
              <a:rPr lang="en-GB" dirty="0"/>
              <a:t>Meeting | </a:t>
            </a:r>
            <a:r>
              <a:rPr lang="en-GB" dirty="0"/>
              <a:t>6</a:t>
            </a:r>
            <a:r>
              <a:rPr lang="en-GB" dirty="0" smtClean="0"/>
              <a:t> May 2022 </a:t>
            </a:r>
            <a:r>
              <a:rPr lang="en-GB" dirty="0"/>
              <a:t>| Page </a:t>
            </a:r>
            <a:fld id="{6A6D9FA1-99C7-4910-8E32-B85D378B0060}" type="slidenum">
              <a:rPr lang="en-GB" smtClean="0"/>
              <a:pPr algn="r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47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7787208" cy="891216"/>
          </a:xfrm>
        </p:spPr>
        <p:txBody>
          <a:bodyPr/>
          <a:lstStyle/>
          <a:p>
            <a:r>
              <a:rPr lang="it-IT" b="1" dirty="0" smtClean="0"/>
              <a:t>Perspectives / q</a:t>
            </a:r>
            <a:r>
              <a:rPr lang="it-IT" b="1" dirty="0" smtClean="0"/>
              <a:t>uestions to the audience</a:t>
            </a:r>
            <a:endParaRPr lang="en-US" b="1" i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791824"/>
            <a:ext cx="8229600" cy="551749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Task 2 will produce a report – but may also trigger important actions needed by the experimental teams </a:t>
            </a:r>
            <a:r>
              <a:rPr lang="en-US" dirty="0" smtClean="0">
                <a:sym typeface="Wingdings" panose="05000000000000000000" pitchFamily="2" charset="2"/>
              </a:rPr>
              <a:t>  interaction needed on a regular basis !</a:t>
            </a:r>
            <a:endParaRPr lang="en-US" dirty="0" smtClean="0"/>
          </a:p>
          <a:p>
            <a:r>
              <a:rPr lang="en-US" dirty="0" smtClean="0"/>
              <a:t>Are there important aspects still missing in view of the commissioning ?</a:t>
            </a:r>
          </a:p>
          <a:p>
            <a:r>
              <a:rPr lang="en-US" dirty="0" smtClean="0"/>
              <a:t>Priorities in view of the commissioning ?</a:t>
            </a:r>
          </a:p>
          <a:p>
            <a:r>
              <a:rPr lang="fr-FR" dirty="0" smtClean="0"/>
              <a:t>Are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Remote</a:t>
            </a:r>
            <a:r>
              <a:rPr lang="fr-FR" dirty="0"/>
              <a:t> </a:t>
            </a:r>
            <a:r>
              <a:rPr lang="fr-FR" dirty="0" err="1"/>
              <a:t>Experiment</a:t>
            </a:r>
            <a:r>
              <a:rPr lang="fr-FR" dirty="0"/>
              <a:t> </a:t>
            </a:r>
            <a:r>
              <a:rPr lang="fr-FR" dirty="0" err="1"/>
              <a:t>Centers</a:t>
            </a:r>
            <a:r>
              <a:rPr lang="fr-FR" dirty="0"/>
              <a:t> </a:t>
            </a:r>
            <a:r>
              <a:rPr lang="fr-FR" dirty="0" err="1"/>
              <a:t>available</a:t>
            </a:r>
            <a:r>
              <a:rPr lang="fr-FR" dirty="0"/>
              <a:t> to </a:t>
            </a:r>
            <a:r>
              <a:rPr lang="fr-FR" dirty="0" err="1"/>
              <a:t>EUROfusion</a:t>
            </a:r>
            <a:r>
              <a:rPr lang="fr-FR" dirty="0"/>
              <a:t> on the short </a:t>
            </a:r>
            <a:r>
              <a:rPr lang="fr-FR" dirty="0" err="1"/>
              <a:t>term</a:t>
            </a:r>
            <a:r>
              <a:rPr lang="fr-FR" dirty="0"/>
              <a:t> </a:t>
            </a:r>
            <a:r>
              <a:rPr lang="fr-FR" dirty="0" smtClean="0"/>
              <a:t>?</a:t>
            </a:r>
          </a:p>
          <a:p>
            <a:r>
              <a:rPr lang="fr-FR" dirty="0" err="1" smtClean="0"/>
              <a:t>Opportunity</a:t>
            </a:r>
            <a:r>
              <a:rPr lang="fr-FR" dirty="0" smtClean="0"/>
              <a:t> to </a:t>
            </a:r>
            <a:r>
              <a:rPr lang="fr-FR" dirty="0" err="1" smtClean="0"/>
              <a:t>participate</a:t>
            </a:r>
            <a:r>
              <a:rPr lang="fr-FR" dirty="0" smtClean="0"/>
              <a:t> to the JT-60SA first plasma </a:t>
            </a:r>
            <a:r>
              <a:rPr lang="fr-FR" dirty="0" err="1" smtClean="0"/>
              <a:t>from</a:t>
            </a:r>
            <a:r>
              <a:rPr lang="fr-FR" dirty="0" smtClean="0"/>
              <a:t> La Bergerie ?</a:t>
            </a:r>
          </a:p>
          <a:p>
            <a:endParaRPr lang="fr-FR" dirty="0"/>
          </a:p>
          <a:p>
            <a:r>
              <a:rPr lang="fr-FR" dirty="0" err="1" smtClean="0"/>
              <a:t>Potential</a:t>
            </a:r>
            <a:r>
              <a:rPr lang="fr-FR" dirty="0" smtClean="0"/>
              <a:t> </a:t>
            </a:r>
            <a:r>
              <a:rPr lang="fr-FR" dirty="0" err="1" smtClean="0"/>
              <a:t>difficulties</a:t>
            </a:r>
            <a:endParaRPr lang="fr-FR" dirty="0"/>
          </a:p>
          <a:p>
            <a:pPr lvl="1"/>
            <a:r>
              <a:rPr lang="fr-FR" dirty="0" err="1" smtClean="0"/>
              <a:t>Getting</a:t>
            </a:r>
            <a:r>
              <a:rPr lang="fr-FR" dirty="0" smtClean="0"/>
              <a:t> </a:t>
            </a:r>
            <a:r>
              <a:rPr lang="fr-FR" dirty="0" err="1" smtClean="0"/>
              <a:t>access</a:t>
            </a:r>
            <a:r>
              <a:rPr lang="fr-FR" dirty="0" smtClean="0"/>
              <a:t> to JT-60SA computers for the </a:t>
            </a:r>
            <a:r>
              <a:rPr lang="fr-FR" dirty="0" err="1" smtClean="0"/>
              <a:t>members</a:t>
            </a:r>
            <a:r>
              <a:rPr lang="fr-FR" dirty="0" smtClean="0"/>
              <a:t> of the </a:t>
            </a:r>
            <a:r>
              <a:rPr lang="fr-FR" dirty="0" err="1" smtClean="0"/>
              <a:t>task</a:t>
            </a:r>
            <a:endParaRPr lang="fr-FR" dirty="0" smtClean="0"/>
          </a:p>
          <a:p>
            <a:pPr lvl="1"/>
            <a:r>
              <a:rPr lang="fr-FR" dirty="0" err="1"/>
              <a:t>Several</a:t>
            </a:r>
            <a:r>
              <a:rPr lang="fr-FR" dirty="0"/>
              <a:t> </a:t>
            </a:r>
            <a:r>
              <a:rPr lang="fr-FR" dirty="0" err="1"/>
              <a:t>uncertainties</a:t>
            </a:r>
            <a:r>
              <a:rPr lang="fr-FR" dirty="0"/>
              <a:t> on </a:t>
            </a:r>
            <a:r>
              <a:rPr lang="fr-FR" dirty="0" err="1"/>
              <a:t>policy</a:t>
            </a:r>
            <a:r>
              <a:rPr lang="fr-FR" dirty="0"/>
              <a:t> issues</a:t>
            </a:r>
          </a:p>
          <a:p>
            <a:pPr lvl="1"/>
            <a:r>
              <a:rPr lang="fr-FR" dirty="0" err="1" smtClean="0"/>
              <a:t>Level</a:t>
            </a:r>
            <a:r>
              <a:rPr lang="fr-FR" dirty="0" smtClean="0"/>
              <a:t> of </a:t>
            </a:r>
            <a:r>
              <a:rPr lang="fr-FR" dirty="0" err="1" smtClean="0"/>
              <a:t>priority</a:t>
            </a:r>
            <a:r>
              <a:rPr lang="fr-FR" dirty="0" smtClean="0"/>
              <a:t> of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task</a:t>
            </a:r>
            <a:r>
              <a:rPr lang="fr-FR" dirty="0" smtClean="0"/>
              <a:t> to QST and F4E</a:t>
            </a:r>
            <a:endParaRPr lang="fr-FR" dirty="0"/>
          </a:p>
        </p:txBody>
      </p:sp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3EF71BCE-68C1-7C4B-9A44-855D860E6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/>
          <a:p>
            <a:pPr algn="r"/>
            <a:r>
              <a:rPr lang="en-GB" dirty="0" smtClean="0"/>
              <a:t>F. Imbeaux | WPSA </a:t>
            </a:r>
            <a:r>
              <a:rPr lang="en-GB" dirty="0"/>
              <a:t>Meeting | </a:t>
            </a:r>
            <a:r>
              <a:rPr lang="en-GB" dirty="0"/>
              <a:t>6</a:t>
            </a:r>
            <a:r>
              <a:rPr lang="en-GB" dirty="0" smtClean="0"/>
              <a:t> May 2022 </a:t>
            </a:r>
            <a:r>
              <a:rPr lang="en-GB" dirty="0"/>
              <a:t>| Page </a:t>
            </a:r>
            <a:fld id="{6A6D9FA1-99C7-4910-8E32-B85D378B0060}" type="slidenum">
              <a:rPr lang="en-GB" smtClean="0"/>
              <a:pPr algn="r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60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8414</TotalTime>
  <Words>495</Words>
  <Application>Microsoft Office PowerPoint</Application>
  <PresentationFormat>Affichage à l'écran (4:3)</PresentationFormat>
  <Paragraphs>49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Office Theme</vt:lpstr>
      <vt:lpstr>Task 2 : Actions needed to setup effective remote participation to JT-60SA</vt:lpstr>
      <vt:lpstr>What tools are needed to setup effective remote participation to JT-60SA ?</vt:lpstr>
      <vt:lpstr>In an ideal world, remote participation for the JT-60SA integrated commisioning would feature :</vt:lpstr>
      <vt:lpstr>A REC facility has been built at Cadarache in the framework of the Broader Approach</vt:lpstr>
      <vt:lpstr>Perspectives / questions to the audience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Nieckchen Petra</dc:creator>
  <cp:lastModifiedBy>IMBEAUX Frederic 144135</cp:lastModifiedBy>
  <cp:revision>532</cp:revision>
  <cp:lastPrinted>2014-10-16T14:51:28Z</cp:lastPrinted>
  <dcterms:created xsi:type="dcterms:W3CDTF">2014-10-17T14:45:18Z</dcterms:created>
  <dcterms:modified xsi:type="dcterms:W3CDTF">2022-05-05T08:26:45Z</dcterms:modified>
</cp:coreProperties>
</file>