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6327" autoAdjust="0"/>
  </p:normalViewPr>
  <p:slideViewPr>
    <p:cSldViewPr showGuides="1">
      <p:cViewPr varScale="1">
        <p:scale>
          <a:sx n="162" d="100"/>
          <a:sy n="162" d="100"/>
        </p:scale>
        <p:origin x="200" y="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05/05/2022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05/05/2022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dm.euro-fusion.org/?uid=2N39XB" TargetMode="External"/><Relationship Id="rId2" Type="http://schemas.openxmlformats.org/officeDocument/2006/relationships/hyperlink" Target="https://idm.euro-fusion.org/?uid=2NJ8J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idm.euro-fusion.org/?uid=2NJL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003798"/>
            <a:ext cx="5112568" cy="1200329"/>
          </a:xfrm>
        </p:spPr>
        <p:txBody>
          <a:bodyPr>
            <a:normAutofit/>
          </a:bodyPr>
          <a:lstStyle/>
          <a:p>
            <a:r>
              <a:rPr lang="en-US" sz="1100" dirty="0"/>
              <a:t>G. De Tommasi</a:t>
            </a:r>
            <a:r>
              <a:rPr lang="en-US" sz="1100" baseline="30000" dirty="0"/>
              <a:t>1,2</a:t>
            </a:r>
          </a:p>
          <a:p>
            <a:r>
              <a:rPr lang="en-US" sz="1050" dirty="0"/>
              <a:t>Task contributors : H. </a:t>
            </a:r>
            <a:r>
              <a:rPr lang="en-US" sz="1050" dirty="0" err="1"/>
              <a:t>Ancher</a:t>
            </a:r>
            <a:r>
              <a:rPr lang="en-US" sz="1050" dirty="0"/>
              <a:t> (CEA), F. </a:t>
            </a:r>
            <a:r>
              <a:rPr lang="en-US" sz="1050" dirty="0" err="1"/>
              <a:t>Imbeaux</a:t>
            </a:r>
            <a:r>
              <a:rPr lang="en-US" sz="1050" dirty="0"/>
              <a:t> (CEA), </a:t>
            </a:r>
            <a:br>
              <a:rPr lang="en-US" sz="1050" dirty="0"/>
            </a:br>
            <a:r>
              <a:rPr lang="en-US" sz="1050" dirty="0"/>
              <a:t>C. Fuchs (IPP), A. Winter (IPP), G. </a:t>
            </a:r>
            <a:r>
              <a:rPr lang="en-US" sz="1050" dirty="0" err="1"/>
              <a:t>Manduchi</a:t>
            </a:r>
            <a:r>
              <a:rPr lang="en-US" sz="1050" dirty="0"/>
              <a:t> (RFX)</a:t>
            </a:r>
          </a:p>
          <a:p>
            <a:r>
              <a:rPr lang="en-US" sz="800" b="0" baseline="30000" dirty="0"/>
              <a:t>1</a:t>
            </a:r>
            <a:r>
              <a:rPr lang="en-US" sz="800" b="0" dirty="0"/>
              <a:t>Consorzio CREATE</a:t>
            </a:r>
          </a:p>
          <a:p>
            <a:r>
              <a:rPr lang="en-US" sz="800" b="0" baseline="30000" dirty="0"/>
              <a:t>2</a:t>
            </a:r>
            <a:r>
              <a:rPr lang="en-US" sz="800" b="0" dirty="0"/>
              <a:t>Department of Electrical Engineering and Information Technology, University of Naples Federico II, Italy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EB95C9-8A4A-374F-84D7-550A7671B92F}"/>
              </a:ext>
            </a:extLst>
          </p:cNvPr>
          <p:cNvSpPr/>
          <p:nvPr/>
        </p:nvSpPr>
        <p:spPr>
          <a:xfrm>
            <a:off x="222038" y="1707654"/>
            <a:ext cx="5186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2022 Remote Experimentation Centre Activities  </a:t>
            </a:r>
            <a:br>
              <a:rPr lang="en-US" sz="2400" b="1" dirty="0"/>
            </a:br>
            <a:r>
              <a:rPr lang="en-US" sz="2400" b="1" dirty="0"/>
              <a:t>6</a:t>
            </a:r>
            <a:r>
              <a:rPr lang="en-US" b="1" dirty="0"/>
              <a:t> May 2022</a:t>
            </a:r>
            <a:endParaRPr lang="en-GB" sz="24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4D7329C-809C-6049-8793-0FF88984B6A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12" y="4352370"/>
            <a:ext cx="576063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FCCC64-5162-DF47-80F4-493FA8E6C7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68" y="4395316"/>
            <a:ext cx="1977028" cy="50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F60FF-A512-9C49-8EEC-9AD63EB0A6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5416" y="4374017"/>
            <a:ext cx="2089584" cy="6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B9B4-FA2C-C24A-9352-55D0348E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35546"/>
            <a:ext cx="8229600" cy="3672408"/>
          </a:xfrm>
        </p:spPr>
        <p:txBody>
          <a:bodyPr/>
          <a:lstStyle/>
          <a:p>
            <a:r>
              <a:rPr lang="en-GB" dirty="0"/>
              <a:t>REC activities in 2022</a:t>
            </a:r>
          </a:p>
          <a:p>
            <a:pPr lvl="1"/>
            <a:r>
              <a:rPr lang="en-GB" dirty="0"/>
              <a:t>Task 1 - Support to the development of the JT-60SA remote participation tools (Task 1)</a:t>
            </a:r>
          </a:p>
          <a:p>
            <a:pPr lvl="1"/>
            <a:r>
              <a:rPr lang="en-GB" dirty="0"/>
              <a:t>Task 2 - Actions needed to setup effective remote participation to JT-60SA (next presentation by F. </a:t>
            </a:r>
            <a:r>
              <a:rPr lang="en-GB" dirty="0" err="1"/>
              <a:t>Imbeaux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REC tasks | 6 May 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19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GB" dirty="0"/>
              <a:t>REC under FP8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B9B4-FA2C-C24A-9352-55D0348E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35546"/>
            <a:ext cx="8229600" cy="3672408"/>
          </a:xfrm>
        </p:spPr>
        <p:txBody>
          <a:bodyPr/>
          <a:lstStyle/>
          <a:p>
            <a:r>
              <a:rPr lang="en-GB" dirty="0"/>
              <a:t>In 2018 (FP8) REC Working Group setup</a:t>
            </a:r>
          </a:p>
          <a:p>
            <a:pPr lvl="1"/>
            <a:r>
              <a:rPr lang="en-GB" dirty="0"/>
              <a:t>Main </a:t>
            </a:r>
            <a:r>
              <a:rPr lang="en-GB" dirty="0">
                <a:hlinkClick r:id="rId2"/>
              </a:rPr>
              <a:t>Use Cases</a:t>
            </a:r>
            <a:endParaRPr lang="en-GB" dirty="0"/>
          </a:p>
          <a:p>
            <a:pPr lvl="1"/>
            <a:r>
              <a:rPr lang="en-GB" dirty="0"/>
              <a:t>Main </a:t>
            </a:r>
            <a:r>
              <a:rPr lang="en-GB" dirty="0">
                <a:hlinkClick r:id="rId3"/>
              </a:rPr>
              <a:t>Tech Specs and Cost Estimation</a:t>
            </a:r>
            <a:endParaRPr lang="en-GB" dirty="0"/>
          </a:p>
          <a:p>
            <a:pPr lvl="1"/>
            <a:r>
              <a:rPr lang="en-GB" dirty="0"/>
              <a:t>A possible </a:t>
            </a:r>
            <a:r>
              <a:rPr lang="en-GB" dirty="0">
                <a:hlinkClick r:id="rId4"/>
              </a:rPr>
              <a:t>Development Plans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REC tasks | 6 May 2022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63A74B24-2A5E-97B2-58D7-5990B0C62A4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1" b="25820"/>
          <a:stretch/>
        </p:blipFill>
        <p:spPr bwMode="auto">
          <a:xfrm>
            <a:off x="137056" y="2871293"/>
            <a:ext cx="3312368" cy="2076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05DA1-C92A-9C8A-1B2C-0DB10FE8941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84887"/>
            <a:ext cx="3816424" cy="1178172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60CF5D7-D4EE-D433-9F9C-D5CF55E81FEB}"/>
              </a:ext>
            </a:extLst>
          </p:cNvPr>
          <p:cNvSpPr txBox="1">
            <a:spLocks/>
          </p:cNvSpPr>
          <p:nvPr/>
        </p:nvSpPr>
        <p:spPr>
          <a:xfrm>
            <a:off x="1486000" y="2367212"/>
            <a:ext cx="5904656" cy="3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C00000"/>
                </a:solidFill>
              </a:rPr>
              <a:t>2018 Scenario</a:t>
            </a:r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BEF848C3-0CDF-3FF9-6A43-A9DC81237AA9}"/>
              </a:ext>
            </a:extLst>
          </p:cNvPr>
          <p:cNvSpPr/>
          <p:nvPr/>
        </p:nvSpPr>
        <p:spPr>
          <a:xfrm rot="18835056">
            <a:off x="2813695" y="2266341"/>
            <a:ext cx="3024776" cy="2994588"/>
          </a:xfrm>
          <a:prstGeom prst="plus">
            <a:avLst>
              <a:gd name="adj" fmla="val 3793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706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GB" dirty="0"/>
              <a:t>IC 2020-2022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B9B4-FA2C-C24A-9352-55D0348E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912" y="2279639"/>
            <a:ext cx="8892480" cy="3672408"/>
          </a:xfrm>
        </p:spPr>
        <p:txBody>
          <a:bodyPr>
            <a:normAutofit/>
          </a:bodyPr>
          <a:lstStyle/>
          <a:p>
            <a:r>
              <a:rPr lang="en-GB" sz="1700" b="1" dirty="0">
                <a:solidFill>
                  <a:srgbClr val="C00000"/>
                </a:solidFill>
              </a:rPr>
              <a:t>COVID-19 came into the picture</a:t>
            </a:r>
          </a:p>
          <a:p>
            <a:r>
              <a:rPr lang="en-GB" sz="1700" b="1" dirty="0">
                <a:solidFill>
                  <a:srgbClr val="00B050"/>
                </a:solidFill>
              </a:rPr>
              <a:t>Some remote participation tools have been made available by QST (see my previous talk)…</a:t>
            </a:r>
          </a:p>
          <a:p>
            <a:r>
              <a:rPr lang="en-GB" sz="1700" b="1" dirty="0">
                <a:solidFill>
                  <a:srgbClr val="00B050"/>
                </a:solidFill>
              </a:rPr>
              <a:t>…others are under development…</a:t>
            </a:r>
            <a:endParaRPr lang="en-GB" sz="1700" dirty="0">
              <a:solidFill>
                <a:srgbClr val="003399"/>
              </a:solidFill>
            </a:endParaRPr>
          </a:p>
          <a:p>
            <a:pPr algn="just"/>
            <a:r>
              <a:rPr lang="en-GB" sz="1700" b="1" dirty="0">
                <a:solidFill>
                  <a:srgbClr val="003399"/>
                </a:solidFill>
              </a:rPr>
              <a:t>…however to to realize a successful experiments, </a:t>
            </a:r>
            <a:r>
              <a:rPr lang="en-GB" sz="1700" b="1" i="1" dirty="0">
                <a:solidFill>
                  <a:srgbClr val="003399"/>
                </a:solidFill>
              </a:rPr>
              <a:t>it would be nice</a:t>
            </a:r>
          </a:p>
          <a:p>
            <a:pPr lvl="1" algn="just"/>
            <a:r>
              <a:rPr lang="en-GB" sz="1700" b="1" dirty="0">
                <a:solidFill>
                  <a:srgbClr val="003399"/>
                </a:solidFill>
              </a:rPr>
              <a:t>to have members of the experimental team in EU close to each other (</a:t>
            </a:r>
            <a:r>
              <a:rPr lang="en-GB" sz="1700" b="1" i="1" dirty="0">
                <a:solidFill>
                  <a:srgbClr val="003399"/>
                </a:solidFill>
              </a:rPr>
              <a:t>human factor</a:t>
            </a:r>
            <a:r>
              <a:rPr lang="en-GB" sz="1700" b="1" dirty="0">
                <a:solidFill>
                  <a:srgbClr val="003399"/>
                </a:solidFill>
              </a:rPr>
              <a:t>)</a:t>
            </a:r>
          </a:p>
          <a:p>
            <a:pPr lvl="1" algn="just"/>
            <a:r>
              <a:rPr lang="en-GB" sz="1700" b="1" dirty="0">
                <a:solidFill>
                  <a:srgbClr val="003399"/>
                </a:solidFill>
              </a:rPr>
              <a:t>to facilitate access to all tools and information related to the device and previous experiments (without struggling with personal devices)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REC tasks | 6 May 2022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1026" name="Picture 2" descr="COVID-19 e SLA: l'esperto risponde">
            <a:extLst>
              <a:ext uri="{FF2B5EF4-FFF2-40B4-BE49-F238E27FC236}">
                <a16:creationId xmlns:a16="http://schemas.microsoft.com/office/drawing/2014/main" id="{FE28E7A2-820E-A95B-5716-DE02B385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5246"/>
            <a:ext cx="5724128" cy="15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GB" dirty="0"/>
              <a:t>REC 2022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B9B4-FA2C-C24A-9352-55D0348E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" y="627534"/>
            <a:ext cx="8892480" cy="3672408"/>
          </a:xfrm>
        </p:spPr>
        <p:txBody>
          <a:bodyPr>
            <a:normAutofit fontScale="92500" lnSpcReduction="10000"/>
          </a:bodyPr>
          <a:lstStyle/>
          <a:p>
            <a:r>
              <a:rPr lang="en-GB" sz="1800" b="1" dirty="0">
                <a:solidFill>
                  <a:srgbClr val="00B050"/>
                </a:solidFill>
              </a:rPr>
              <a:t>Task 1 - Support to the development of the JT-60SA remote participation tools (this presentation)</a:t>
            </a:r>
          </a:p>
          <a:p>
            <a:pPr lvl="1"/>
            <a:r>
              <a:rPr lang="en-GB" sz="1800" b="1" dirty="0"/>
              <a:t>Assessment of usability and performance of the JT-60SA remote participation tools</a:t>
            </a:r>
          </a:p>
          <a:p>
            <a:pPr lvl="1"/>
            <a:r>
              <a:rPr lang="en-GB" sz="1800" b="1" dirty="0"/>
              <a:t>Support of development of wrappers for the remote data access tools</a:t>
            </a:r>
          </a:p>
          <a:p>
            <a:pPr lvl="1"/>
            <a:r>
              <a:rPr lang="en-GB" sz="1800" b="1" dirty="0"/>
              <a:t>Development of an IMAS layer on top of the data access tools to expose a uniform data view</a:t>
            </a:r>
          </a:p>
          <a:p>
            <a:pPr lvl="1"/>
            <a:r>
              <a:rPr lang="en-GB" sz="1800" b="1" dirty="0"/>
              <a:t>Contribute to documentation </a:t>
            </a:r>
            <a:br>
              <a:rPr lang="en-GB" sz="1800" b="1" dirty="0"/>
            </a:br>
            <a:endParaRPr lang="en-GB" sz="1800" dirty="0"/>
          </a:p>
          <a:p>
            <a:r>
              <a:rPr lang="en-GB" sz="1800" b="1" dirty="0">
                <a:solidFill>
                  <a:srgbClr val="003399"/>
                </a:solidFill>
              </a:rPr>
              <a:t>Task 2 - Actions needed to setup effective remote participation to JT-60SA (next presentation by F. </a:t>
            </a:r>
            <a:r>
              <a:rPr lang="en-GB" sz="1800" b="1" dirty="0" err="1">
                <a:solidFill>
                  <a:srgbClr val="003399"/>
                </a:solidFill>
              </a:rPr>
              <a:t>Imbeaux</a:t>
            </a:r>
            <a:r>
              <a:rPr lang="en-GB" sz="1800" b="1" dirty="0">
                <a:solidFill>
                  <a:srgbClr val="003399"/>
                </a:solidFill>
              </a:rPr>
              <a:t>)</a:t>
            </a:r>
          </a:p>
          <a:p>
            <a:pPr lvl="1"/>
            <a:r>
              <a:rPr lang="en-GB" sz="1800" b="1" dirty="0"/>
              <a:t>Review of the final report of the EU-REC working group</a:t>
            </a:r>
          </a:p>
          <a:p>
            <a:pPr lvl="1"/>
            <a:r>
              <a:rPr lang="en-GB" sz="1800" b="1" dirty="0"/>
              <a:t>Guidelines to setup effective remote participation to JT-60SA</a:t>
            </a:r>
          </a:p>
          <a:p>
            <a:pPr lvl="1"/>
            <a:endParaRPr lang="en-GB" sz="1800" b="1" dirty="0">
              <a:solidFill>
                <a:srgbClr val="003399"/>
              </a:solidFill>
            </a:endParaRPr>
          </a:p>
          <a:p>
            <a:pPr lvl="1"/>
            <a:endParaRPr lang="en-GB" sz="1400" b="1" dirty="0">
              <a:solidFill>
                <a:srgbClr val="003399"/>
              </a:solidFill>
            </a:endParaRP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REC tasks | 6 May 2022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17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GB" dirty="0"/>
              <a:t>Task 1 -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B9B4-FA2C-C24A-9352-55D0348E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" y="627534"/>
            <a:ext cx="9032459" cy="4176464"/>
          </a:xfrm>
        </p:spPr>
        <p:txBody>
          <a:bodyPr>
            <a:normAutofit fontScale="92500" lnSpcReduction="10000"/>
          </a:bodyPr>
          <a:lstStyle/>
          <a:p>
            <a:r>
              <a:rPr lang="en-GB" sz="1400" b="1" dirty="0"/>
              <a:t>Assessment of usability and performance of the JT-60SA remote participation tools</a:t>
            </a:r>
          </a:p>
          <a:p>
            <a:pPr lvl="1"/>
            <a:r>
              <a:rPr lang="en-GB" sz="1400" b="1" dirty="0"/>
              <a:t>This is a continuous activity </a:t>
            </a:r>
          </a:p>
          <a:p>
            <a:pPr lvl="2"/>
            <a:r>
              <a:rPr lang="en-GB" sz="1400" b="1" dirty="0"/>
              <a:t>Participation to the so called data access </a:t>
            </a:r>
            <a:r>
              <a:rPr lang="en-GB" sz="1400" b="1"/>
              <a:t>meetings </a:t>
            </a:r>
            <a:br>
              <a:rPr lang="en-GB" sz="1400" b="1"/>
            </a:br>
            <a:r>
              <a:rPr lang="en-GB" sz="1400" b="1"/>
              <a:t>(</a:t>
            </a:r>
            <a:r>
              <a:rPr lang="en-GB" sz="1400" b="1" dirty="0"/>
              <a:t>F4E and QST + 1 </a:t>
            </a:r>
            <a:r>
              <a:rPr lang="en-GB" sz="1400" b="1" dirty="0" err="1"/>
              <a:t>EUROfusion</a:t>
            </a:r>
            <a:r>
              <a:rPr lang="en-GB" sz="1400" b="1" dirty="0"/>
              <a:t> representative </a:t>
            </a:r>
            <a:r>
              <a:rPr lang="en-GB" sz="1400" b="1" dirty="0">
                <a:sym typeface="Wingdings" pitchFamily="2" charset="2"/>
              </a:rPr>
              <a:t> G. De </a:t>
            </a:r>
            <a:r>
              <a:rPr lang="en-GB" sz="1400" b="1" dirty="0" err="1">
                <a:sym typeface="Wingdings" pitchFamily="2" charset="2"/>
              </a:rPr>
              <a:t>Tommasi</a:t>
            </a:r>
            <a:r>
              <a:rPr lang="en-GB" sz="1400" b="1" dirty="0"/>
              <a:t>)</a:t>
            </a:r>
          </a:p>
          <a:p>
            <a:pPr lvl="2"/>
            <a:r>
              <a:rPr lang="en-GB" sz="1400" b="1" dirty="0"/>
              <a:t>Various data transfer tests have been performed (also in collaboration with F4E)</a:t>
            </a:r>
          </a:p>
          <a:p>
            <a:pPr lvl="2"/>
            <a:r>
              <a:rPr lang="en-GB" sz="1400" b="1" dirty="0">
                <a:solidFill>
                  <a:srgbClr val="FF0000"/>
                </a:solidFill>
              </a:rPr>
              <a:t>CEA, IPP and RFX task contributors still need access to QST tool</a:t>
            </a:r>
          </a:p>
          <a:p>
            <a:pPr lvl="2"/>
            <a:r>
              <a:rPr lang="en-GB" sz="1400" b="1" dirty="0"/>
              <a:t>E. </a:t>
            </a:r>
            <a:r>
              <a:rPr lang="en-GB" sz="1400" b="1" dirty="0" err="1"/>
              <a:t>Belonohy</a:t>
            </a:r>
            <a:r>
              <a:rPr lang="en-GB" sz="1400" b="1" dirty="0"/>
              <a:t> recently sent request for additional users to F4E (the process goes through the Implementing Agency)</a:t>
            </a:r>
          </a:p>
          <a:p>
            <a:pPr lvl="3"/>
            <a:r>
              <a:rPr lang="en-GB" sz="1400" b="1" dirty="0">
                <a:solidFill>
                  <a:srgbClr val="FF0000"/>
                </a:solidFill>
              </a:rPr>
              <a:t>Action may be needed by Area Coordinator/PL in the near future if no reply from F4E/QST will be received before June</a:t>
            </a:r>
          </a:p>
          <a:p>
            <a:pPr lvl="2"/>
            <a:endParaRPr lang="en-GB" sz="1400" b="1" dirty="0"/>
          </a:p>
          <a:p>
            <a:r>
              <a:rPr lang="en-GB" sz="1400" b="1" dirty="0"/>
              <a:t>Support of development of wrappers for the remote data access tools</a:t>
            </a:r>
          </a:p>
          <a:p>
            <a:pPr lvl="1"/>
            <a:r>
              <a:rPr lang="en-GB" sz="1400" b="1" dirty="0"/>
              <a:t>Prototype of a </a:t>
            </a:r>
            <a:r>
              <a:rPr lang="en-GB" sz="1400" b="1" dirty="0" err="1"/>
              <a:t>Matlab</a:t>
            </a:r>
            <a:r>
              <a:rPr lang="en-GB" sz="1400" b="1" dirty="0"/>
              <a:t> wrapper for the </a:t>
            </a:r>
            <a:r>
              <a:rPr lang="en-GB" sz="1400" b="1" dirty="0" err="1"/>
              <a:t>webAPI</a:t>
            </a:r>
            <a:r>
              <a:rPr lang="en-GB" sz="1400" b="1" dirty="0"/>
              <a:t> </a:t>
            </a:r>
            <a:r>
              <a:rPr lang="en-GB" sz="1400" b="1" dirty="0">
                <a:sym typeface="Wingdings" pitchFamily="2" charset="2"/>
              </a:rPr>
              <a:t> other wrappers envisaged</a:t>
            </a:r>
            <a:endParaRPr lang="en-GB" sz="1400" b="1" dirty="0"/>
          </a:p>
          <a:p>
            <a:pPr lvl="1"/>
            <a:endParaRPr lang="en-GB" sz="1400" b="1" dirty="0"/>
          </a:p>
          <a:p>
            <a:r>
              <a:rPr lang="en-GB" sz="1400" b="1" dirty="0"/>
              <a:t>Development of an IMAS layer on top of the data access tools to expose a uniform data view </a:t>
            </a:r>
          </a:p>
          <a:p>
            <a:pPr lvl="1"/>
            <a:r>
              <a:rPr lang="en-GB" sz="1400" b="1" dirty="0">
                <a:solidFill>
                  <a:srgbClr val="FF0000"/>
                </a:solidFill>
              </a:rPr>
              <a:t>Waiting access for other task contributors</a:t>
            </a:r>
          </a:p>
          <a:p>
            <a:pPr lvl="1"/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b="1" dirty="0"/>
              <a:t>Support F4E decision for the funding of the Naka server HW (EU in-cash contribution) </a:t>
            </a:r>
          </a:p>
          <a:p>
            <a:pPr lvl="1"/>
            <a:r>
              <a:rPr lang="en-GB" sz="1400" b="1" dirty="0">
                <a:solidFill>
                  <a:srgbClr val="003399"/>
                </a:solidFill>
              </a:rPr>
              <a:t>G. De </a:t>
            </a:r>
            <a:r>
              <a:rPr lang="en-GB" sz="1400" b="1" dirty="0" err="1">
                <a:solidFill>
                  <a:srgbClr val="003399"/>
                </a:solidFill>
              </a:rPr>
              <a:t>Tommasi</a:t>
            </a:r>
            <a:r>
              <a:rPr lang="en-GB" sz="1400" b="1" dirty="0">
                <a:solidFill>
                  <a:srgbClr val="003399"/>
                </a:solidFill>
              </a:rPr>
              <a:t> and H. </a:t>
            </a:r>
            <a:r>
              <a:rPr lang="en-GB" sz="1400" b="1" dirty="0" err="1">
                <a:solidFill>
                  <a:srgbClr val="003399"/>
                </a:solidFill>
              </a:rPr>
              <a:t>Ancher</a:t>
            </a:r>
            <a:r>
              <a:rPr lang="en-GB" sz="1400" b="1" dirty="0">
                <a:solidFill>
                  <a:srgbClr val="003399"/>
                </a:solidFill>
              </a:rPr>
              <a:t> revised QST proposal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REC tasks | 6 May 2022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10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GB" dirty="0" err="1"/>
              <a:t>Matlab</a:t>
            </a:r>
            <a:r>
              <a:rPr lang="en-GB" dirty="0"/>
              <a:t> wrapper for </a:t>
            </a:r>
            <a:r>
              <a:rPr lang="en-GB" dirty="0" err="1"/>
              <a:t>webAPI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REC tasks | 6 May 2022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69315-451E-CD8D-E4D2-BBA76DE792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87303"/>
            <a:ext cx="3153058" cy="432162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B3CC461-FFE3-27F1-7B91-A45C480EA688}"/>
              </a:ext>
            </a:extLst>
          </p:cNvPr>
          <p:cNvSpPr txBox="1">
            <a:spLocks/>
          </p:cNvSpPr>
          <p:nvPr/>
        </p:nvSpPr>
        <p:spPr>
          <a:xfrm>
            <a:off x="3306465" y="1059582"/>
            <a:ext cx="5600083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 err="1"/>
              <a:t>Announced</a:t>
            </a:r>
            <a:r>
              <a:rPr lang="it-IT" sz="1600" dirty="0"/>
              <a:t> by QST </a:t>
            </a:r>
            <a:r>
              <a:rPr lang="it-IT" sz="1600" dirty="0" err="1"/>
              <a:t>at</a:t>
            </a:r>
            <a:r>
              <a:rPr lang="it-IT" sz="1600" dirty="0"/>
              <a:t> TCM-36 in June 2021 (</a:t>
            </a:r>
            <a:r>
              <a:rPr lang="it-IT" sz="1600" dirty="0" err="1"/>
              <a:t>see</a:t>
            </a:r>
            <a:r>
              <a:rPr lang="it-IT" sz="1600" dirty="0"/>
              <a:t> Urano-san </a:t>
            </a:r>
            <a:r>
              <a:rPr lang="it-IT" sz="1600" dirty="0" err="1"/>
              <a:t>presentation</a:t>
            </a:r>
            <a:r>
              <a:rPr lang="it-IT" sz="1600" dirty="0"/>
              <a:t>)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 err="1"/>
              <a:t>Released</a:t>
            </a:r>
            <a:r>
              <a:rPr lang="it-IT" sz="1600" dirty="0"/>
              <a:t> in </a:t>
            </a:r>
            <a:r>
              <a:rPr lang="it-IT" sz="1600" dirty="0" err="1"/>
              <a:t>September</a:t>
            </a:r>
            <a:r>
              <a:rPr lang="it-IT" sz="1600" dirty="0"/>
              <a:t> 2021 to a small group of beta testers (M. Verrecchia, V. Tomarchio, G. De Tommasi)</a:t>
            </a:r>
          </a:p>
          <a:p>
            <a:pPr marL="0" indent="0" algn="just">
              <a:buNone/>
            </a:pPr>
            <a:r>
              <a:rPr lang="it-IT" sz="1600" dirty="0"/>
              <a:t> 	</a:t>
            </a:r>
            <a:r>
              <a:rPr lang="it-IT" sz="1600" dirty="0">
                <a:sym typeface="Wingdings" pitchFamily="2" charset="2"/>
              </a:rPr>
              <a:t> </a:t>
            </a:r>
            <a:r>
              <a:rPr lang="it-IT" sz="1600" dirty="0" err="1">
                <a:sym typeface="Wingdings" pitchFamily="2" charset="2"/>
              </a:rPr>
              <a:t>Recently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err="1">
                <a:sym typeface="Wingdings" pitchFamily="2" charset="2"/>
              </a:rPr>
              <a:t>also</a:t>
            </a:r>
            <a:r>
              <a:rPr lang="it-IT" sz="1600" dirty="0">
                <a:sym typeface="Wingdings" pitchFamily="2" charset="2"/>
              </a:rPr>
              <a:t> E. </a:t>
            </a:r>
            <a:r>
              <a:rPr lang="it-IT" sz="1600" dirty="0" err="1">
                <a:sym typeface="Wingdings" pitchFamily="2" charset="2"/>
              </a:rPr>
              <a:t>Belonohy</a:t>
            </a:r>
            <a:r>
              <a:rPr lang="it-IT" sz="1600" dirty="0">
                <a:sym typeface="Wingdings" pitchFamily="2" charset="2"/>
              </a:rPr>
              <a:t> and M. </a:t>
            </a:r>
            <a:r>
              <a:rPr lang="it-IT" sz="1600" dirty="0" err="1">
                <a:sym typeface="Wingdings" pitchFamily="2" charset="2"/>
              </a:rPr>
              <a:t>Iafrati</a:t>
            </a:r>
            <a:r>
              <a:rPr lang="it-IT" sz="1600" dirty="0">
                <a:sym typeface="Wingdings" pitchFamily="2" charset="2"/>
              </a:rPr>
              <a:t> 	      </a:t>
            </a:r>
            <a:r>
              <a:rPr lang="it-IT" sz="1600" dirty="0" err="1">
                <a:sym typeface="Wingdings" pitchFamily="2" charset="2"/>
              </a:rPr>
              <a:t>granted</a:t>
            </a:r>
            <a:r>
              <a:rPr lang="it-IT" sz="1600" dirty="0">
                <a:sym typeface="Wingdings" pitchFamily="2" charset="2"/>
              </a:rPr>
              <a:t> access </a:t>
            </a:r>
            <a:r>
              <a:rPr lang="it-IT" sz="1600" dirty="0" err="1">
                <a:sym typeface="Wingdings" pitchFamily="2" charset="2"/>
              </a:rPr>
              <a:t>as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err="1">
                <a:sym typeface="Wingdings" pitchFamily="2" charset="2"/>
              </a:rPr>
              <a:t>well</a:t>
            </a:r>
            <a:endParaRPr lang="it-IT" sz="1600" dirty="0"/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Connection to SSL-VPN </a:t>
            </a:r>
            <a:r>
              <a:rPr lang="it-IT" sz="1600" dirty="0" err="1"/>
              <a:t>needed</a:t>
            </a:r>
            <a:r>
              <a:rPr lang="it-IT" sz="1600" dirty="0"/>
              <a:t> </a:t>
            </a:r>
            <a:r>
              <a:rPr lang="it-IT" sz="1600" dirty="0" err="1"/>
              <a:t>anyway</a:t>
            </a:r>
            <a:endParaRPr lang="it-IT" sz="1600" dirty="0"/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An </a:t>
            </a:r>
            <a:r>
              <a:rPr lang="it-IT" sz="1600" dirty="0" err="1"/>
              <a:t>additional</a:t>
            </a:r>
            <a:r>
              <a:rPr lang="it-IT" sz="1600" dirty="0"/>
              <a:t> </a:t>
            </a:r>
            <a:r>
              <a:rPr lang="it-IT" sz="1600" dirty="0" err="1"/>
              <a:t>authorization</a:t>
            </a:r>
            <a:r>
              <a:rPr lang="it-IT" sz="1600" dirty="0"/>
              <a:t> from QST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needed</a:t>
            </a:r>
            <a:r>
              <a:rPr lang="it-IT" sz="1600" dirty="0"/>
              <a:t> to use </a:t>
            </a:r>
            <a:r>
              <a:rPr lang="it-IT" sz="1600" dirty="0" err="1"/>
              <a:t>this</a:t>
            </a:r>
            <a:r>
              <a:rPr lang="it-IT" sz="1600" dirty="0"/>
              <a:t> service</a:t>
            </a:r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pPr algn="just"/>
            <a:endParaRPr lang="en-US" sz="1200" dirty="0"/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938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GB" dirty="0" err="1"/>
              <a:t>Matlab</a:t>
            </a:r>
            <a:r>
              <a:rPr lang="en-GB" dirty="0"/>
              <a:t> wrapper for </a:t>
            </a:r>
            <a:r>
              <a:rPr lang="en-GB" dirty="0" err="1"/>
              <a:t>webAPI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REC tasks | 6 May 2022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BCC31EE-1F75-C64F-3AAA-4686CFD0E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4407"/>
            <a:ext cx="9108504" cy="1567031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A </a:t>
            </a:r>
            <a:r>
              <a:rPr lang="en-US" sz="2000" dirty="0" err="1"/>
              <a:t>Matlab</a:t>
            </a:r>
            <a:r>
              <a:rPr lang="en-US" sz="2000" dirty="0"/>
              <a:t> class that wraps the Web API </a:t>
            </a:r>
            <a:r>
              <a:rPr lang="en-US" sz="2000" dirty="0">
                <a:sym typeface="Wingdings" pitchFamily="2" charset="2"/>
              </a:rPr>
              <a:t> implements also a basic </a:t>
            </a:r>
            <a:r>
              <a:rPr lang="en-US" sz="2000" i="1" dirty="0">
                <a:sym typeface="Wingdings" pitchFamily="2" charset="2"/>
              </a:rPr>
              <a:t>local cache</a:t>
            </a:r>
          </a:p>
          <a:p>
            <a:pPr lvl="1" algn="just"/>
            <a:r>
              <a:rPr lang="en-US" sz="1600" dirty="0">
                <a:sym typeface="Wingdings" pitchFamily="2" charset="2"/>
              </a:rPr>
              <a:t>Can be easily ported to </a:t>
            </a:r>
            <a:r>
              <a:rPr lang="en-US" sz="1600" i="1" dirty="0">
                <a:sym typeface="Wingdings" pitchFamily="2" charset="2"/>
              </a:rPr>
              <a:t>Python </a:t>
            </a:r>
            <a:r>
              <a:rPr lang="en-US" sz="1600" dirty="0">
                <a:sym typeface="Wingdings" pitchFamily="2" charset="2"/>
              </a:rPr>
              <a:t>and other languages </a:t>
            </a:r>
          </a:p>
          <a:p>
            <a:pPr algn="just"/>
            <a:r>
              <a:rPr lang="en-US" sz="2000" dirty="0">
                <a:sym typeface="Wingdings" pitchFamily="2" charset="2"/>
              </a:rPr>
              <a:t>Tested also on the Naka server</a:t>
            </a:r>
          </a:p>
          <a:p>
            <a:pPr algn="just"/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Shared with QST in September 2021  no feedback received (!)</a:t>
            </a:r>
            <a:endParaRPr lang="en-US" sz="1800" dirty="0">
              <a:solidFill>
                <a:srgbClr val="C00000"/>
              </a:solidFill>
            </a:endParaRPr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927780-8709-CBD6-424F-C7DF4546F9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18" y="2229467"/>
            <a:ext cx="3132856" cy="2908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250F8F-5FC2-E74B-9557-32B443036E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293564"/>
            <a:ext cx="4248472" cy="27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GB"/>
              <a:t>Naka servers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REC tasks | 6 May 2022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30D04-65B3-1623-0707-4DF3F2DE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32" y="1095392"/>
            <a:ext cx="4550123" cy="3381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A1089-A8B3-9BBC-5BA4-C47099CDB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"/>
          <a:stretch/>
        </p:blipFill>
        <p:spPr>
          <a:xfrm>
            <a:off x="4644008" y="1059582"/>
            <a:ext cx="4438103" cy="33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741</Words>
  <Application>Microsoft Macintosh PowerPoint</Application>
  <PresentationFormat>On-screen Show (16:9)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 </vt:lpstr>
      <vt:lpstr>Contents</vt:lpstr>
      <vt:lpstr>REC under FP8</vt:lpstr>
      <vt:lpstr>IC 2020-2022</vt:lpstr>
      <vt:lpstr>REC 2022 Tasks</vt:lpstr>
      <vt:lpstr>Task 1 - Activities</vt:lpstr>
      <vt:lpstr>Matlab wrapper for webAPI</vt:lpstr>
      <vt:lpstr>Matlab wrapper for webAPI</vt:lpstr>
      <vt:lpstr>Naka servers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GIANMARIA DE TOMMASI</cp:lastModifiedBy>
  <cp:revision>29</cp:revision>
  <cp:lastPrinted>2014-10-16T14:51:28Z</cp:lastPrinted>
  <dcterms:created xsi:type="dcterms:W3CDTF">2021-12-22T14:29:37Z</dcterms:created>
  <dcterms:modified xsi:type="dcterms:W3CDTF">2022-05-05T10:13:56Z</dcterms:modified>
</cp:coreProperties>
</file>