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361" r:id="rId6"/>
    <p:sldId id="362" r:id="rId7"/>
    <p:sldId id="363" r:id="rId8"/>
    <p:sldId id="364" r:id="rId9"/>
    <p:sldId id="365" r:id="rId10"/>
    <p:sldId id="366" r:id="rId11"/>
    <p:sldId id="367" r:id="rId12"/>
    <p:sldId id="369" r:id="rId13"/>
    <p:sldId id="370" r:id="rId14"/>
    <p:sldId id="372" r:id="rId15"/>
    <p:sldId id="373" r:id="rId16"/>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pring" id="{D5F0ED87-7609-4B17-9190-EF089F0BC637}">
          <p14:sldIdLst>
            <p14:sldId id="256"/>
            <p14:sldId id="361"/>
            <p14:sldId id="362"/>
            <p14:sldId id="363"/>
            <p14:sldId id="364"/>
            <p14:sldId id="365"/>
            <p14:sldId id="366"/>
            <p14:sldId id="367"/>
            <p14:sldId id="369"/>
            <p14:sldId id="370"/>
            <p14:sldId id="372"/>
            <p14:sldId id="37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 de Andrés Sanchis" initials="CDAS" lastIdx="18" clrIdx="0">
    <p:extLst>
      <p:ext uri="{19B8F6BF-5375-455C-9EA6-DF929625EA0E}">
        <p15:presenceInfo xmlns:p15="http://schemas.microsoft.com/office/powerpoint/2012/main" userId="Carme de Andrés Sanch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E3E3E3"/>
    <a:srgbClr val="3F8179"/>
    <a:srgbClr val="003399"/>
    <a:srgbClr val="489289"/>
    <a:srgbClr val="5DAF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6E9B5A-7E89-491A-8D19-A42FD142E736}" v="1085" dt="2022-03-03T10:37:24.8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15" autoAdjust="0"/>
    <p:restoredTop sz="90150" autoAdjust="0"/>
  </p:normalViewPr>
  <p:slideViewPr>
    <p:cSldViewPr showGuides="1">
      <p:cViewPr varScale="1">
        <p:scale>
          <a:sx n="83" d="100"/>
          <a:sy n="83" d="100"/>
        </p:scale>
        <p:origin x="396"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0"/>
    </p:cViewPr>
  </p:sorterViewPr>
  <p:notesViewPr>
    <p:cSldViewPr showGuides="1">
      <p:cViewPr varScale="1">
        <p:scale>
          <a:sx n="85" d="100"/>
          <a:sy n="85" d="100"/>
        </p:scale>
        <p:origin x="-3834" y="-96"/>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51"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oria Falchetto" userId="S::gloria.falchetto_gmail.com#ext#@eurofusionpilot.onmicrosoft.com::6db4edd4-9c18-4362-92dc-42a37d37f423" providerId="AD" clId="Web-{9A6E9B5A-7E89-491A-8D19-A42FD142E736}"/>
    <pc:docChg chg="modSld">
      <pc:chgData name="Gloria Falchetto" userId="S::gloria.falchetto_gmail.com#ext#@eurofusionpilot.onmicrosoft.com::6db4edd4-9c18-4362-92dc-42a37d37f423" providerId="AD" clId="Web-{9A6E9B5A-7E89-491A-8D19-A42FD142E736}" dt="2022-03-03T10:26:58.271" v="962"/>
      <pc:docMkLst>
        <pc:docMk/>
      </pc:docMkLst>
      <pc:sldChg chg="modSp">
        <pc:chgData name="Gloria Falchetto" userId="S::gloria.falchetto_gmail.com#ext#@eurofusionpilot.onmicrosoft.com::6db4edd4-9c18-4362-92dc-42a37d37f423" providerId="AD" clId="Web-{9A6E9B5A-7E89-491A-8D19-A42FD142E736}" dt="2022-03-03T10:15:21.048" v="637" actId="1076"/>
        <pc:sldMkLst>
          <pc:docMk/>
          <pc:sldMk cId="2515601659" sldId="318"/>
        </pc:sldMkLst>
        <pc:spChg chg="mod">
          <ac:chgData name="Gloria Falchetto" userId="S::gloria.falchetto_gmail.com#ext#@eurofusionpilot.onmicrosoft.com::6db4edd4-9c18-4362-92dc-42a37d37f423" providerId="AD" clId="Web-{9A6E9B5A-7E89-491A-8D19-A42FD142E736}" dt="2022-03-03T10:15:21.048" v="637" actId="1076"/>
          <ac:spMkLst>
            <pc:docMk/>
            <pc:sldMk cId="2515601659" sldId="318"/>
            <ac:spMk id="8" creationId="{00000000-0000-0000-0000-000000000000}"/>
          </ac:spMkLst>
        </pc:spChg>
      </pc:sldChg>
      <pc:sldChg chg="modSp">
        <pc:chgData name="Gloria Falchetto" userId="S::gloria.falchetto_gmail.com#ext#@eurofusionpilot.onmicrosoft.com::6db4edd4-9c18-4362-92dc-42a37d37f423" providerId="AD" clId="Web-{9A6E9B5A-7E89-491A-8D19-A42FD142E736}" dt="2022-03-03T10:16:44.127" v="667" actId="14100"/>
        <pc:sldMkLst>
          <pc:docMk/>
          <pc:sldMk cId="4099960523" sldId="324"/>
        </pc:sldMkLst>
        <pc:spChg chg="mod">
          <ac:chgData name="Gloria Falchetto" userId="S::gloria.falchetto_gmail.com#ext#@eurofusionpilot.onmicrosoft.com::6db4edd4-9c18-4362-92dc-42a37d37f423" providerId="AD" clId="Web-{9A6E9B5A-7E89-491A-8D19-A42FD142E736}" dt="2022-03-03T10:16:44.127" v="667" actId="14100"/>
          <ac:spMkLst>
            <pc:docMk/>
            <pc:sldMk cId="4099960523" sldId="324"/>
            <ac:spMk id="6" creationId="{00000000-0000-0000-0000-000000000000}"/>
          </ac:spMkLst>
        </pc:spChg>
      </pc:sldChg>
      <pc:sldChg chg="modSp">
        <pc:chgData name="Gloria Falchetto" userId="S::gloria.falchetto_gmail.com#ext#@eurofusionpilot.onmicrosoft.com::6db4edd4-9c18-4362-92dc-42a37d37f423" providerId="AD" clId="Web-{9A6E9B5A-7E89-491A-8D19-A42FD142E736}" dt="2022-03-03T10:16:01.845" v="651" actId="1076"/>
        <pc:sldMkLst>
          <pc:docMk/>
          <pc:sldMk cId="2074600589" sldId="325"/>
        </pc:sldMkLst>
        <pc:spChg chg="mod">
          <ac:chgData name="Gloria Falchetto" userId="S::gloria.falchetto_gmail.com#ext#@eurofusionpilot.onmicrosoft.com::6db4edd4-9c18-4362-92dc-42a37d37f423" providerId="AD" clId="Web-{9A6E9B5A-7E89-491A-8D19-A42FD142E736}" dt="2022-03-03T10:16:01.845" v="651" actId="1076"/>
          <ac:spMkLst>
            <pc:docMk/>
            <pc:sldMk cId="2074600589" sldId="325"/>
            <ac:spMk id="7" creationId="{00000000-0000-0000-0000-000000000000}"/>
          </ac:spMkLst>
        </pc:spChg>
      </pc:sldChg>
      <pc:sldChg chg="modSp">
        <pc:chgData name="Gloria Falchetto" userId="S::gloria.falchetto_gmail.com#ext#@eurofusionpilot.onmicrosoft.com::6db4edd4-9c18-4362-92dc-42a37d37f423" providerId="AD" clId="Web-{9A6E9B5A-7E89-491A-8D19-A42FD142E736}" dt="2022-03-03T09:51:00.461" v="2" actId="1076"/>
        <pc:sldMkLst>
          <pc:docMk/>
          <pc:sldMk cId="646261872" sldId="341"/>
        </pc:sldMkLst>
        <pc:graphicFrameChg chg="mod">
          <ac:chgData name="Gloria Falchetto" userId="S::gloria.falchetto_gmail.com#ext#@eurofusionpilot.onmicrosoft.com::6db4edd4-9c18-4362-92dc-42a37d37f423" providerId="AD" clId="Web-{9A6E9B5A-7E89-491A-8D19-A42FD142E736}" dt="2022-03-03T09:51:00.461" v="2" actId="1076"/>
          <ac:graphicFrameMkLst>
            <pc:docMk/>
            <pc:sldMk cId="646261872" sldId="341"/>
            <ac:graphicFrameMk id="7" creationId="{00000000-0000-0000-0000-000000000000}"/>
          </ac:graphicFrameMkLst>
        </pc:graphicFrameChg>
      </pc:sldChg>
      <pc:sldChg chg="modSp">
        <pc:chgData name="Gloria Falchetto" userId="S::gloria.falchetto_gmail.com#ext#@eurofusionpilot.onmicrosoft.com::6db4edd4-9c18-4362-92dc-42a37d37f423" providerId="AD" clId="Web-{9A6E9B5A-7E89-491A-8D19-A42FD142E736}" dt="2022-03-03T10:26:58.271" v="962"/>
        <pc:sldMkLst>
          <pc:docMk/>
          <pc:sldMk cId="1738778709" sldId="349"/>
        </pc:sldMkLst>
        <pc:graphicFrameChg chg="mod modGraphic">
          <ac:chgData name="Gloria Falchetto" userId="S::gloria.falchetto_gmail.com#ext#@eurofusionpilot.onmicrosoft.com::6db4edd4-9c18-4362-92dc-42a37d37f423" providerId="AD" clId="Web-{9A6E9B5A-7E89-491A-8D19-A42FD142E736}" dt="2022-03-03T10:26:58.271" v="962"/>
          <ac:graphicFrameMkLst>
            <pc:docMk/>
            <pc:sldMk cId="1738778709" sldId="349"/>
            <ac:graphicFrameMk id="6" creationId="{00000000-0000-0000-0000-000000000000}"/>
          </ac:graphicFrameMkLst>
        </pc:graphicFrameChg>
      </pc:sldChg>
      <pc:sldChg chg="modSp">
        <pc:chgData name="Gloria Falchetto" userId="S::gloria.falchetto_gmail.com#ext#@eurofusionpilot.onmicrosoft.com::6db4edd4-9c18-4362-92dc-42a37d37f423" providerId="AD" clId="Web-{9A6E9B5A-7E89-491A-8D19-A42FD142E736}" dt="2022-03-03T09:49:18.555" v="1" actId="20577"/>
        <pc:sldMkLst>
          <pc:docMk/>
          <pc:sldMk cId="4115052923" sldId="355"/>
        </pc:sldMkLst>
        <pc:spChg chg="mod">
          <ac:chgData name="Gloria Falchetto" userId="S::gloria.falchetto_gmail.com#ext#@eurofusionpilot.onmicrosoft.com::6db4edd4-9c18-4362-92dc-42a37d37f423" providerId="AD" clId="Web-{9A6E9B5A-7E89-491A-8D19-A42FD142E736}" dt="2022-03-03T09:49:18.555" v="1" actId="20577"/>
          <ac:spMkLst>
            <pc:docMk/>
            <pc:sldMk cId="4115052923" sldId="355"/>
            <ac:spMk id="5" creationId="{00000000-0000-0000-0000-000000000000}"/>
          </ac:spMkLst>
        </pc:spChg>
      </pc:sldChg>
      <pc:sldChg chg="modSp">
        <pc:chgData name="Gloria Falchetto" userId="S::gloria.falchetto_gmail.com#ext#@eurofusionpilot.onmicrosoft.com::6db4edd4-9c18-4362-92dc-42a37d37f423" providerId="AD" clId="Web-{9A6E9B5A-7E89-491A-8D19-A42FD142E736}" dt="2022-03-03T10:25:17.958" v="926"/>
        <pc:sldMkLst>
          <pc:docMk/>
          <pc:sldMk cId="3932242454" sldId="356"/>
        </pc:sldMkLst>
        <pc:graphicFrameChg chg="mod modGraphic">
          <ac:chgData name="Gloria Falchetto" userId="S::gloria.falchetto_gmail.com#ext#@eurofusionpilot.onmicrosoft.com::6db4edd4-9c18-4362-92dc-42a37d37f423" providerId="AD" clId="Web-{9A6E9B5A-7E89-491A-8D19-A42FD142E736}" dt="2022-03-03T10:25:17.958" v="926"/>
          <ac:graphicFrameMkLst>
            <pc:docMk/>
            <pc:sldMk cId="3932242454" sldId="356"/>
            <ac:graphicFrameMk id="1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938" cy="493633"/>
          </a:xfrm>
          <a:prstGeom prst="rect">
            <a:avLst/>
          </a:prstGeom>
        </p:spPr>
        <p:txBody>
          <a:bodyPr vert="horz" lIns="94507" tIns="47254" rIns="94507" bIns="47254"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777609" y="2"/>
            <a:ext cx="2889938" cy="493633"/>
          </a:xfrm>
          <a:prstGeom prst="rect">
            <a:avLst/>
          </a:prstGeom>
        </p:spPr>
        <p:txBody>
          <a:bodyPr vert="horz" lIns="94507" tIns="47254" rIns="94507" bIns="47254" rtlCol="0"/>
          <a:lstStyle>
            <a:lvl1pPr algn="r">
              <a:defRPr sz="1200"/>
            </a:lvl1pPr>
          </a:lstStyle>
          <a:p>
            <a:fld id="{15B2C45A-E869-45FE-B529-AF49C0F3C669}" type="datetimeFigureOut">
              <a:rPr lang="en-GB" smtClean="0">
                <a:latin typeface="Arial" panose="020B0604020202020204" pitchFamily="34" charset="0"/>
              </a:rPr>
              <a:pPr/>
              <a:t>12/04/2022</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377318"/>
            <a:ext cx="2889938" cy="493633"/>
          </a:xfrm>
          <a:prstGeom prst="rect">
            <a:avLst/>
          </a:prstGeom>
        </p:spPr>
        <p:txBody>
          <a:bodyPr vert="horz" lIns="94507" tIns="47254" rIns="94507" bIns="47254"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777609" y="9377318"/>
            <a:ext cx="2889938" cy="493633"/>
          </a:xfrm>
          <a:prstGeom prst="rect">
            <a:avLst/>
          </a:prstGeom>
        </p:spPr>
        <p:txBody>
          <a:bodyPr vert="horz" lIns="94507" tIns="47254" rIns="94507" bIns="47254" rtlCol="0" anchor="b"/>
          <a:lstStyle>
            <a:lvl1pPr algn="r">
              <a:defRPr sz="1200"/>
            </a:lvl1pPr>
          </a:lstStyle>
          <a:p>
            <a:fld id="{A1166760-0E69-430F-A97F-08802152DB5E}" type="slidenum">
              <a:rPr lang="en-GB" smtClean="0">
                <a:latin typeface="Arial" panose="020B0604020202020204" pitchFamily="34" charset="0"/>
              </a:rPr>
              <a:pPr/>
              <a:t>‹N°›</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938" cy="493633"/>
          </a:xfrm>
          <a:prstGeom prst="rect">
            <a:avLst/>
          </a:prstGeom>
        </p:spPr>
        <p:txBody>
          <a:bodyPr vert="horz" lIns="94507" tIns="47254" rIns="94507" bIns="47254"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777609" y="2"/>
            <a:ext cx="2889938" cy="493633"/>
          </a:xfrm>
          <a:prstGeom prst="rect">
            <a:avLst/>
          </a:prstGeom>
        </p:spPr>
        <p:txBody>
          <a:bodyPr vert="horz" lIns="94507" tIns="47254" rIns="94507" bIns="47254" rtlCol="0"/>
          <a:lstStyle>
            <a:lvl1pPr algn="r">
              <a:defRPr sz="1200">
                <a:latin typeface="Arial" panose="020B0604020202020204" pitchFamily="34" charset="0"/>
              </a:defRPr>
            </a:lvl1pPr>
          </a:lstStyle>
          <a:p>
            <a:fld id="{F93E6C17-F35F-4654-8DE9-B693AC206066}" type="datetimeFigureOut">
              <a:rPr lang="en-GB" smtClean="0"/>
              <a:pPr/>
              <a:t>12/04/2022</a:t>
            </a:fld>
            <a:endParaRPr lang="en-GB" dirty="0"/>
          </a:p>
        </p:txBody>
      </p:sp>
      <p:sp>
        <p:nvSpPr>
          <p:cNvPr id="4" name="Slide Image Placeholder 3"/>
          <p:cNvSpPr>
            <a:spLocks noGrp="1" noRot="1" noChangeAspect="1"/>
          </p:cNvSpPr>
          <p:nvPr>
            <p:ph type="sldImg" idx="2"/>
          </p:nvPr>
        </p:nvSpPr>
        <p:spPr>
          <a:xfrm>
            <a:off x="46038" y="741363"/>
            <a:ext cx="6577012" cy="3700462"/>
          </a:xfrm>
          <a:prstGeom prst="rect">
            <a:avLst/>
          </a:prstGeom>
          <a:noFill/>
          <a:ln w="12700">
            <a:solidFill>
              <a:prstClr val="black"/>
            </a:solidFill>
          </a:ln>
        </p:spPr>
        <p:txBody>
          <a:bodyPr vert="horz" lIns="94507" tIns="47254" rIns="94507" bIns="47254" rtlCol="0" anchor="ctr"/>
          <a:lstStyle/>
          <a:p>
            <a:endParaRPr lang="en-GB" dirty="0"/>
          </a:p>
        </p:txBody>
      </p:sp>
      <p:sp>
        <p:nvSpPr>
          <p:cNvPr id="5" name="Notes Placeholder 4"/>
          <p:cNvSpPr>
            <a:spLocks noGrp="1"/>
          </p:cNvSpPr>
          <p:nvPr>
            <p:ph type="body" sz="quarter" idx="3"/>
          </p:nvPr>
        </p:nvSpPr>
        <p:spPr>
          <a:xfrm>
            <a:off x="666909" y="4689518"/>
            <a:ext cx="5335270" cy="4442698"/>
          </a:xfrm>
          <a:prstGeom prst="rect">
            <a:avLst/>
          </a:prstGeom>
        </p:spPr>
        <p:txBody>
          <a:bodyPr vert="horz" lIns="94507" tIns="47254" rIns="94507" bIns="4725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377318"/>
            <a:ext cx="2889938" cy="493633"/>
          </a:xfrm>
          <a:prstGeom prst="rect">
            <a:avLst/>
          </a:prstGeom>
        </p:spPr>
        <p:txBody>
          <a:bodyPr vert="horz" lIns="94507" tIns="47254" rIns="94507" bIns="47254"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777609" y="9377318"/>
            <a:ext cx="2889938" cy="493633"/>
          </a:xfrm>
          <a:prstGeom prst="rect">
            <a:avLst/>
          </a:prstGeom>
        </p:spPr>
        <p:txBody>
          <a:bodyPr vert="horz" lIns="94507" tIns="47254" rIns="94507" bIns="47254" rtlCol="0" anchor="b"/>
          <a:lstStyle>
            <a:lvl1pPr algn="r">
              <a:defRPr sz="1200">
                <a:latin typeface="Arial" panose="020B0604020202020204" pitchFamily="34" charset="0"/>
              </a:defRPr>
            </a:lvl1pPr>
          </a:lstStyle>
          <a:p>
            <a:fld id="{49027E0A-1465-4A40-B1D5-9126D49509FC}" type="slidenum">
              <a:rPr lang="en-GB" smtClean="0"/>
              <a:pPr/>
              <a:t>‹N°›</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4" name="Bild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7348"/>
          <a:stretch/>
        </p:blipFill>
        <p:spPr>
          <a:xfrm>
            <a:off x="-1" y="0"/>
            <a:ext cx="12197925" cy="5570706"/>
          </a:xfrm>
          <a:prstGeom prst="rect">
            <a:avLst/>
          </a:prstGeom>
        </p:spPr>
      </p:pic>
      <p:grpSp>
        <p:nvGrpSpPr>
          <p:cNvPr id="4" name="Gruppieren 3"/>
          <p:cNvGrpSpPr/>
          <p:nvPr userDrawn="1"/>
        </p:nvGrpSpPr>
        <p:grpSpPr>
          <a:xfrm>
            <a:off x="5735960" y="5812522"/>
            <a:ext cx="6120680" cy="784830"/>
            <a:chOff x="5735960" y="5717361"/>
            <a:chExt cx="6120680" cy="784830"/>
          </a:xfrm>
        </p:grpSpPr>
        <p:pic>
          <p:nvPicPr>
            <p:cNvPr id="25" name="Grafik 24"/>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784830"/>
            </a:xfrm>
            <a:prstGeom prst="rect">
              <a:avLst/>
            </a:prstGeom>
          </p:spPr>
          <p:txBody>
            <a:bodyPr wrap="square">
              <a:spAutoFit/>
            </a:bodyPr>
            <a:lstStyle/>
            <a:p>
              <a:pPr algn="just">
                <a:lnSpc>
                  <a:spcPct val="90000"/>
                </a:lnSpc>
              </a:pPr>
              <a:r>
                <a:rPr lang="en-GB" sz="1000"/>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ffectLst/>
              <a:latin typeface="+mj-lt"/>
            </a:endParaRPr>
          </a:p>
        </p:txBody>
      </p:sp>
      <p:sp>
        <p:nvSpPr>
          <p:cNvPr id="2" name="Title 1"/>
          <p:cNvSpPr>
            <a:spLocks noGrp="1"/>
          </p:cNvSpPr>
          <p:nvPr>
            <p:ph type="title"/>
          </p:nvPr>
        </p:nvSpPr>
        <p:spPr>
          <a:xfrm>
            <a:off x="609600" y="116632"/>
            <a:ext cx="10058400" cy="457200"/>
          </a:xfrm>
        </p:spPr>
        <p:txBody>
          <a:bodyPr>
            <a:noAutofit/>
          </a:bodyPr>
          <a:lstStyle>
            <a:lvl1pPr algn="l">
              <a:lnSpc>
                <a:spcPts val="2400"/>
              </a:lnSpc>
              <a:defRPr sz="2400" b="1">
                <a:latin typeface="+mn-lt"/>
                <a:cs typeface="Arial" panose="020B0604020202020204" pitchFamily="34" charset="0"/>
              </a:defRPr>
            </a:lvl1pPr>
          </a:lstStyle>
          <a:p>
            <a:r>
              <a:rPr lang="en-US" dirty="0"/>
              <a:t>Click to edit Master title style</a:t>
            </a:r>
            <a:endParaRPr lang="en-GB" dirty="0"/>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36560" y="116632"/>
            <a:ext cx="466915" cy="465708"/>
          </a:xfrm>
          <a:prstGeom prst="rect">
            <a:avLst/>
          </a:prstGeom>
        </p:spPr>
      </p:pic>
      <p:sp>
        <p:nvSpPr>
          <p:cNvPr id="8" name="Footer Placeholder 7"/>
          <p:cNvSpPr>
            <a:spLocks noGrp="1"/>
          </p:cNvSpPr>
          <p:nvPr>
            <p:ph type="ftr" sz="quarter" idx="11"/>
          </p:nvPr>
        </p:nvSpPr>
        <p:spPr>
          <a:xfrm>
            <a:off x="609600" y="6528386"/>
            <a:ext cx="3470176" cy="329614"/>
          </a:xfrm>
        </p:spPr>
        <p:txBody>
          <a:bodyPr anchor="t"/>
          <a:lstStyle>
            <a:lvl1pPr>
              <a:defRPr sz="1100"/>
            </a:lvl1pPr>
          </a:lstStyle>
          <a:p>
            <a:r>
              <a:rPr lang="fr-FR" dirty="0" smtClean="0"/>
              <a:t>X. </a:t>
            </a:r>
            <a:r>
              <a:rPr lang="fr-FR" smtClean="0"/>
              <a:t>LITAUDON |  IMAS FSD Meeting  |  12 04 2022 </a:t>
            </a:r>
            <a:endParaRPr lang="en-GB" dirty="0"/>
          </a:p>
        </p:txBody>
      </p:sp>
      <p:sp>
        <p:nvSpPr>
          <p:cNvPr id="9" name="Slide Number Placeholder 8"/>
          <p:cNvSpPr>
            <a:spLocks noGrp="1"/>
          </p:cNvSpPr>
          <p:nvPr>
            <p:ph type="sldNum" sz="quarter" idx="12"/>
          </p:nvPr>
        </p:nvSpPr>
        <p:spPr>
          <a:xfrm>
            <a:off x="10992544" y="6525344"/>
            <a:ext cx="720080" cy="199174"/>
          </a:xfrm>
        </p:spPr>
        <p:txBody>
          <a:bodyPr anchor="t"/>
          <a:lstStyle>
            <a:lvl1pPr>
              <a:defRPr sz="1100"/>
            </a:lvl1pPr>
          </a:lstStyle>
          <a:p>
            <a:fld id="{6A6D9FA1-99C7-4910-8E32-B85D378B0060}" type="slidenum">
              <a:rPr lang="en-GB" smtClean="0"/>
              <a:pPr/>
              <a:t>‹N°›</a:t>
            </a:fld>
            <a:endParaRPr lang="en-GB" dirty="0"/>
          </a:p>
        </p:txBody>
      </p:sp>
      <p:sp>
        <p:nvSpPr>
          <p:cNvPr id="10" name="Content Placeholder 2"/>
          <p:cNvSpPr>
            <a:spLocks noGrp="1"/>
          </p:cNvSpPr>
          <p:nvPr>
            <p:ph idx="1"/>
          </p:nvPr>
        </p:nvSpPr>
        <p:spPr>
          <a:xfrm>
            <a:off x="609600" y="850846"/>
            <a:ext cx="11103024" cy="5571038"/>
          </a:xfrm>
        </p:spPr>
        <p:txBody>
          <a:bodyPr/>
          <a:lstStyle>
            <a:lvl1pPr marL="342900" indent="-342900">
              <a:lnSpc>
                <a:spcPct val="150000"/>
              </a:lnSpc>
              <a:spcAft>
                <a:spcPts val="600"/>
              </a:spcAft>
              <a:buFont typeface="Arial" panose="020B0604020202020204" pitchFamily="34" charset="0"/>
              <a:buChar char="•"/>
              <a:defRPr sz="2400" b="1">
                <a:latin typeface="+mj-lt"/>
                <a:cs typeface="Arial" panose="020B0604020202020204" pitchFamily="34" charset="0"/>
              </a:defRPr>
            </a:lvl1pPr>
            <a:lvl2pPr marL="742950" indent="-285750">
              <a:lnSpc>
                <a:spcPct val="150000"/>
              </a:lnSpc>
              <a:buFont typeface="Arial" panose="020B0604020202020204" pitchFamily="34" charset="0"/>
              <a:buChar char="−"/>
              <a:defRPr sz="2000">
                <a:solidFill>
                  <a:srgbClr val="002060"/>
                </a:solidFill>
                <a:latin typeface="+mj-lt"/>
                <a:cs typeface="Arial" panose="020B0604020202020204" pitchFamily="34" charset="0"/>
              </a:defRPr>
            </a:lvl2pPr>
            <a:lvl3pPr marL="1143000" indent="-228600">
              <a:lnSpc>
                <a:spcPct val="150000"/>
              </a:lnSpc>
              <a:buFont typeface="Courier New" panose="02070309020205020404" pitchFamily="49" charset="0"/>
              <a:buChar char="o"/>
              <a:defRPr sz="2000">
                <a:latin typeface="+mj-lt"/>
                <a:cs typeface="Arial" panose="020B0604020202020204" pitchFamily="34" charset="0"/>
              </a:defRPr>
            </a:lvl3pPr>
            <a:lvl4pPr marL="1714500" indent="-342900">
              <a:lnSpc>
                <a:spcPct val="150000"/>
              </a:lnSpc>
              <a:buFont typeface="Arial" panose="020B0604020202020204" pitchFamily="34" charset="0"/>
              <a:buChar char="•"/>
              <a:defRPr sz="2000" baseline="0">
                <a:solidFill>
                  <a:srgbClr val="002060"/>
                </a:solidFill>
                <a:latin typeface="+mj-lt"/>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3392" y="6356353"/>
            <a:ext cx="3860800"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r>
              <a:rPr lang="fr-FR"/>
              <a:t>A. Author  |  XYZ PB Meeting  |  dd Mth yyyy</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fld id="{6A6D9FA1-99C7-4910-8E32-B85D378B0060}" type="slidenum">
              <a:rPr lang="en-GB" smtClean="0"/>
              <a:pPr/>
              <a:t>‹N°›</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iki.euro-fusion.org/wiki/WPPrIO_wikipages:_Preparation_of_ITER_Operation_Work_Pack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terphysicswiki.euro-fusion.org/images/5/59/Pedestal_db_variables_list_on_wiki.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idx="4294967295"/>
          </p:nvPr>
        </p:nvSpPr>
        <p:spPr>
          <a:xfrm>
            <a:off x="372848" y="2420888"/>
            <a:ext cx="11377264" cy="1296144"/>
          </a:xfrm>
        </p:spPr>
        <p:txBody>
          <a:bodyPr/>
          <a:lstStyle/>
          <a:p>
            <a:pPr lvl="0" algn="l">
              <a:defRPr sz="1800" b="0"/>
            </a:pPr>
            <a:r>
              <a:rPr lang="de-DE" sz="2700" b="1" dirty="0" smtClean="0"/>
              <a:t>Update on IMAS </a:t>
            </a:r>
            <a:r>
              <a:rPr lang="de-DE" sz="2700" b="1" dirty="0" err="1" smtClean="0"/>
              <a:t>activities</a:t>
            </a:r>
            <a:r>
              <a:rPr lang="de-DE" sz="2700" b="1" dirty="0" smtClean="0"/>
              <a:t> </a:t>
            </a:r>
            <a:r>
              <a:rPr lang="de-DE" sz="2700" b="1" dirty="0" err="1" smtClean="0"/>
              <a:t>related</a:t>
            </a:r>
            <a:r>
              <a:rPr lang="de-DE" sz="2700" b="1" dirty="0" smtClean="0"/>
              <a:t> </a:t>
            </a:r>
            <a:r>
              <a:rPr lang="de-DE" sz="2700" b="1" dirty="0" err="1" smtClean="0"/>
              <a:t>to</a:t>
            </a:r>
            <a:r>
              <a:rPr lang="de-DE" sz="2700" b="1" dirty="0" smtClean="0"/>
              <a:t> </a:t>
            </a:r>
            <a:r>
              <a:rPr lang="en-US" sz="2800" b="1" dirty="0" err="1" smtClean="0"/>
              <a:t>WPPrIO</a:t>
            </a:r>
            <a:r>
              <a:rPr lang="en-US" sz="2800" b="1" dirty="0" smtClean="0"/>
              <a:t> </a:t>
            </a:r>
            <a:r>
              <a:rPr lang="en-US" sz="2800" b="1" dirty="0">
                <a:solidFill>
                  <a:srgbClr val="FF0000"/>
                </a:solidFill>
              </a:rPr>
              <a:t>Pr</a:t>
            </a:r>
            <a:r>
              <a:rPr lang="en-US" sz="2800" b="1" dirty="0"/>
              <a:t>eparation of </a:t>
            </a:r>
            <a:r>
              <a:rPr lang="en-US" sz="2800" b="1" dirty="0">
                <a:solidFill>
                  <a:srgbClr val="FF0000"/>
                </a:solidFill>
              </a:rPr>
              <a:t>I</a:t>
            </a:r>
            <a:r>
              <a:rPr lang="en-US" sz="2800" b="1" dirty="0"/>
              <a:t>TER </a:t>
            </a:r>
            <a:r>
              <a:rPr lang="en-US" sz="2800" b="1" dirty="0">
                <a:solidFill>
                  <a:srgbClr val="FF0000"/>
                </a:solidFill>
              </a:rPr>
              <a:t>O</a:t>
            </a:r>
            <a:r>
              <a:rPr lang="en-US" sz="2800" b="1" dirty="0"/>
              <a:t>peration </a:t>
            </a:r>
            <a:br>
              <a:rPr lang="en-US" sz="2800" b="1" dirty="0"/>
            </a:br>
            <a:r>
              <a:rPr lang="en-US" sz="2800" dirty="0" smtClean="0"/>
              <a:t>FSD 2022-04-12  </a:t>
            </a:r>
            <a:endParaRPr lang="en-GB" sz="2700" b="1" dirty="0"/>
          </a:p>
        </p:txBody>
      </p:sp>
      <p:sp>
        <p:nvSpPr>
          <p:cNvPr id="9" name="Subtitle 2">
            <a:extLst>
              <a:ext uri="{FF2B5EF4-FFF2-40B4-BE49-F238E27FC236}">
                <a16:creationId xmlns:a16="http://schemas.microsoft.com/office/drawing/2014/main" id="{C9E3BA09-BBCC-413B-A9AB-F5D43B9BD8F6}"/>
              </a:ext>
            </a:extLst>
          </p:cNvPr>
          <p:cNvSpPr txBox="1">
            <a:spLocks/>
          </p:cNvSpPr>
          <p:nvPr/>
        </p:nvSpPr>
        <p:spPr>
          <a:xfrm>
            <a:off x="372848" y="4437112"/>
            <a:ext cx="10835720" cy="504056"/>
          </a:xfrm>
          <a:prstGeom prst="rect">
            <a:avLst/>
          </a:prstGeom>
        </p:spPr>
        <p:txBody>
          <a:bodyPr>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b="1" dirty="0" smtClean="0">
                <a:solidFill>
                  <a:schemeClr val="bg1"/>
                </a:solidFill>
              </a:rPr>
              <a:t>X. Litaudon, </a:t>
            </a:r>
            <a:r>
              <a:rPr lang="en-GB" b="1" dirty="0">
                <a:solidFill>
                  <a:schemeClr val="bg1"/>
                </a:solidFill>
              </a:rPr>
              <a:t>A. </a:t>
            </a:r>
            <a:r>
              <a:rPr lang="en-GB" b="1" dirty="0" smtClean="0">
                <a:solidFill>
                  <a:schemeClr val="bg1"/>
                </a:solidFill>
              </a:rPr>
              <a:t>Dinklage, </a:t>
            </a:r>
            <a:r>
              <a:rPr lang="en-GB" b="1" dirty="0">
                <a:solidFill>
                  <a:schemeClr val="bg1"/>
                </a:solidFill>
              </a:rPr>
              <a:t>G. </a:t>
            </a:r>
            <a:r>
              <a:rPr lang="en-GB" b="1" dirty="0" err="1">
                <a:solidFill>
                  <a:schemeClr val="bg1"/>
                </a:solidFill>
              </a:rPr>
              <a:t>Falchetto</a:t>
            </a:r>
            <a:r>
              <a:rPr lang="en-GB" b="1" dirty="0">
                <a:solidFill>
                  <a:schemeClr val="bg1"/>
                </a:solidFill>
              </a:rPr>
              <a:t> </a:t>
            </a:r>
            <a:r>
              <a:rPr lang="en-GB" b="1" dirty="0" smtClean="0">
                <a:solidFill>
                  <a:schemeClr val="bg1"/>
                </a:solidFill>
              </a:rPr>
              <a:t>, L. Frassinetti </a:t>
            </a:r>
          </a:p>
        </p:txBody>
      </p:sp>
    </p:spTree>
    <p:extLst>
      <p:ext uri="{BB962C8B-B14F-4D97-AF65-F5344CB8AC3E}">
        <p14:creationId xmlns:p14="http://schemas.microsoft.com/office/powerpoint/2010/main" val="697402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3352" y="188640"/>
            <a:ext cx="10598968" cy="457200"/>
          </a:xfrm>
        </p:spPr>
        <p:txBody>
          <a:bodyPr/>
          <a:lstStyle/>
          <a:p>
            <a:r>
              <a:rPr lang="de-DE" dirty="0" err="1"/>
              <a:t>Bringing</a:t>
            </a:r>
            <a:r>
              <a:rPr lang="de-DE" dirty="0"/>
              <a:t> </a:t>
            </a:r>
            <a:r>
              <a:rPr lang="fr-FR" dirty="0"/>
              <a:t>International Stellarator-</a:t>
            </a:r>
            <a:r>
              <a:rPr lang="fr-FR" dirty="0" err="1"/>
              <a:t>Heliotron</a:t>
            </a:r>
            <a:r>
              <a:rPr lang="fr-FR" dirty="0"/>
              <a:t> Profile </a:t>
            </a:r>
            <a:r>
              <a:rPr lang="de-DE" dirty="0" err="1" smtClean="0"/>
              <a:t>Confinement</a:t>
            </a:r>
            <a:r>
              <a:rPr lang="de-DE" dirty="0" smtClean="0"/>
              <a:t> </a:t>
            </a:r>
            <a:r>
              <a:rPr lang="de-DE" dirty="0" err="1" smtClean="0"/>
              <a:t>DataBase</a:t>
            </a:r>
            <a:r>
              <a:rPr lang="de-DE" dirty="0" smtClean="0"/>
              <a:t> (ISCDB) </a:t>
            </a:r>
            <a:r>
              <a:rPr lang="de-DE" dirty="0" err="1" smtClean="0"/>
              <a:t>into</a:t>
            </a:r>
            <a:r>
              <a:rPr lang="de-DE" dirty="0" smtClean="0"/>
              <a:t> </a:t>
            </a:r>
            <a:r>
              <a:rPr lang="de-DE" dirty="0"/>
              <a:t>Interface Data </a:t>
            </a:r>
            <a:r>
              <a:rPr lang="de-DE" dirty="0" err="1" smtClean="0"/>
              <a:t>Structures</a:t>
            </a:r>
            <a:r>
              <a:rPr lang="de-DE" dirty="0" smtClean="0"/>
              <a:t> [2/2]</a:t>
            </a:r>
            <a:endParaRPr lang="fr-FR" dirty="0"/>
          </a:p>
        </p:txBody>
      </p:sp>
      <p:sp>
        <p:nvSpPr>
          <p:cNvPr id="3" name="Espace réservé du pied de page 2"/>
          <p:cNvSpPr>
            <a:spLocks noGrp="1"/>
          </p:cNvSpPr>
          <p:nvPr>
            <p:ph type="ftr" sz="quarter" idx="11"/>
          </p:nvPr>
        </p:nvSpPr>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10</a:t>
            </a:fld>
            <a:endParaRPr lang="en-GB" dirty="0"/>
          </a:p>
        </p:txBody>
      </p:sp>
      <p:sp>
        <p:nvSpPr>
          <p:cNvPr id="5" name="Espace réservé du contenu 4"/>
          <p:cNvSpPr>
            <a:spLocks noGrp="1"/>
          </p:cNvSpPr>
          <p:nvPr>
            <p:ph idx="1"/>
          </p:nvPr>
        </p:nvSpPr>
        <p:spPr>
          <a:xfrm>
            <a:off x="119336" y="836712"/>
            <a:ext cx="11751096" cy="5688632"/>
          </a:xfrm>
        </p:spPr>
        <p:txBody>
          <a:bodyPr>
            <a:normAutofit fontScale="85000" lnSpcReduction="10000"/>
          </a:bodyPr>
          <a:lstStyle/>
          <a:p>
            <a:r>
              <a:rPr lang="fr-FR" dirty="0"/>
              <a:t>New </a:t>
            </a:r>
            <a:r>
              <a:rPr lang="fr-FR" dirty="0" err="1"/>
              <a:t>metadata</a:t>
            </a:r>
            <a:r>
              <a:rPr lang="fr-FR" dirty="0"/>
              <a:t>: </a:t>
            </a:r>
            <a:endParaRPr lang="fr-FR" dirty="0" smtClean="0"/>
          </a:p>
          <a:p>
            <a:pPr lvl="1"/>
            <a:r>
              <a:rPr lang="fr-FR" dirty="0" smtClean="0"/>
              <a:t>version </a:t>
            </a:r>
            <a:r>
              <a:rPr lang="fr-FR" dirty="0"/>
              <a:t>of </a:t>
            </a:r>
            <a:r>
              <a:rPr lang="fr-FR" dirty="0" smtClean="0"/>
              <a:t>IMAS</a:t>
            </a:r>
            <a:r>
              <a:rPr lang="fr-FR" dirty="0"/>
              <a:t>, data </a:t>
            </a:r>
            <a:r>
              <a:rPr lang="fr-FR" dirty="0" err="1"/>
              <a:t>dictionary</a:t>
            </a:r>
            <a:r>
              <a:rPr lang="fr-FR" dirty="0"/>
              <a:t>, </a:t>
            </a:r>
            <a:r>
              <a:rPr lang="fr-FR" dirty="0" err="1"/>
              <a:t>access</a:t>
            </a:r>
            <a:r>
              <a:rPr lang="fr-FR" dirty="0"/>
              <a:t> layer</a:t>
            </a:r>
          </a:p>
          <a:p>
            <a:pPr lvl="1"/>
            <a:r>
              <a:rPr lang="fr-FR" dirty="0" err="1"/>
              <a:t>parameters</a:t>
            </a:r>
            <a:r>
              <a:rPr lang="fr-FR" dirty="0"/>
              <a:t> </a:t>
            </a:r>
            <a:r>
              <a:rPr lang="fr-FR" dirty="0" smtClean="0"/>
              <a:t>for the ISS04 </a:t>
            </a:r>
            <a:r>
              <a:rPr lang="fr-FR" dirty="0" err="1" smtClean="0"/>
              <a:t>scaling</a:t>
            </a:r>
            <a:r>
              <a:rPr lang="fr-FR" dirty="0" smtClean="0"/>
              <a:t> </a:t>
            </a:r>
            <a:r>
              <a:rPr lang="en-US" dirty="0"/>
              <a:t>law of the energy confinement </a:t>
            </a:r>
            <a:r>
              <a:rPr lang="en-US" dirty="0" smtClean="0"/>
              <a:t>time</a:t>
            </a:r>
            <a:r>
              <a:rPr lang="fr-FR" dirty="0" smtClean="0"/>
              <a:t> </a:t>
            </a:r>
            <a:r>
              <a:rPr lang="fr-FR" dirty="0" err="1"/>
              <a:t>already</a:t>
            </a:r>
            <a:r>
              <a:rPr lang="fr-FR" dirty="0"/>
              <a:t> </a:t>
            </a:r>
            <a:r>
              <a:rPr lang="fr-FR" dirty="0" err="1" smtClean="0"/>
              <a:t>incorporated</a:t>
            </a:r>
            <a:r>
              <a:rPr lang="fr-FR" dirty="0" smtClean="0"/>
              <a:t> (</a:t>
            </a:r>
            <a:r>
              <a:rPr lang="fr-FR" dirty="0" err="1" smtClean="0"/>
              <a:t>e.g</a:t>
            </a:r>
            <a:r>
              <a:rPr lang="fr-FR" dirty="0"/>
              <a:t>. summary.local.r_eff_norm_2_3.plateau_factor)</a:t>
            </a:r>
          </a:p>
          <a:p>
            <a:r>
              <a:rPr lang="fr-FR" dirty="0" err="1" smtClean="0"/>
              <a:t>Lacking</a:t>
            </a:r>
            <a:r>
              <a:rPr lang="fr-FR" dirty="0" smtClean="0"/>
              <a:t> </a:t>
            </a:r>
            <a:r>
              <a:rPr lang="fr-FR" dirty="0"/>
              <a:t>in </a:t>
            </a:r>
            <a:r>
              <a:rPr lang="fr-FR" dirty="0" smtClean="0"/>
              <a:t>IMAS - to </a:t>
            </a:r>
            <a:r>
              <a:rPr lang="fr-FR" dirty="0" err="1"/>
              <a:t>be</a:t>
            </a:r>
            <a:r>
              <a:rPr lang="fr-FR" dirty="0"/>
              <a:t> </a:t>
            </a:r>
            <a:r>
              <a:rPr lang="fr-FR" dirty="0" err="1"/>
              <a:t>agreed</a:t>
            </a:r>
            <a:r>
              <a:rPr lang="fr-FR" dirty="0"/>
              <a:t> in expert </a:t>
            </a:r>
            <a:r>
              <a:rPr lang="fr-FR" dirty="0" smtClean="0"/>
              <a:t>meetings - </a:t>
            </a:r>
            <a:endParaRPr lang="fr-FR" dirty="0" smtClean="0"/>
          </a:p>
          <a:p>
            <a:pPr lvl="1"/>
            <a:r>
              <a:rPr lang="fr-FR" dirty="0" err="1"/>
              <a:t>physics</a:t>
            </a:r>
            <a:r>
              <a:rPr lang="fr-FR" dirty="0"/>
              <a:t> </a:t>
            </a:r>
            <a:r>
              <a:rPr lang="fr-FR" dirty="0" err="1"/>
              <a:t>definitions</a:t>
            </a:r>
            <a:r>
              <a:rPr lang="fr-FR" dirty="0"/>
              <a:t>: </a:t>
            </a:r>
            <a:r>
              <a:rPr lang="fr-FR" dirty="0" err="1"/>
              <a:t>geometry</a:t>
            </a:r>
            <a:r>
              <a:rPr lang="fr-FR" dirty="0"/>
              <a:t> (RGEO, </a:t>
            </a:r>
            <a:r>
              <a:rPr lang="fr-FR" dirty="0" err="1"/>
              <a:t>elongation</a:t>
            </a:r>
            <a:r>
              <a:rPr lang="fr-FR" dirty="0"/>
              <a:t>, …) </a:t>
            </a:r>
            <a:endParaRPr lang="fr-FR" dirty="0" smtClean="0"/>
          </a:p>
          <a:p>
            <a:pPr lvl="1"/>
            <a:r>
              <a:rPr lang="fr-FR" dirty="0" err="1" smtClean="0"/>
              <a:t>days_since_evap</a:t>
            </a:r>
            <a:r>
              <a:rPr lang="fr-FR" dirty="0"/>
              <a:t>, …, PFLUX, </a:t>
            </a:r>
            <a:r>
              <a:rPr lang="fr-FR" dirty="0" err="1"/>
              <a:t>peaking_Te</a:t>
            </a:r>
            <a:r>
              <a:rPr lang="fr-FR" dirty="0"/>
              <a:t>, … </a:t>
            </a:r>
            <a:r>
              <a:rPr lang="fr-FR" dirty="0" err="1"/>
              <a:t>tauL</a:t>
            </a:r>
            <a:r>
              <a:rPr lang="fr-FR" dirty="0"/>
              <a:t>/R, </a:t>
            </a:r>
            <a:r>
              <a:rPr lang="fr-FR" dirty="0" err="1"/>
              <a:t>tauPulse</a:t>
            </a:r>
            <a:r>
              <a:rPr lang="fr-FR" dirty="0"/>
              <a:t>, </a:t>
            </a:r>
            <a:r>
              <a:rPr lang="fr-FR" dirty="0" err="1"/>
              <a:t>nTtau</a:t>
            </a:r>
            <a:r>
              <a:rPr lang="fr-FR" dirty="0"/>
              <a:t>, </a:t>
            </a:r>
            <a:r>
              <a:rPr lang="fr-FR" dirty="0" err="1"/>
              <a:t>detachment</a:t>
            </a:r>
            <a:r>
              <a:rPr lang="fr-FR" dirty="0"/>
              <a:t> </a:t>
            </a:r>
            <a:r>
              <a:rPr lang="fr-FR" dirty="0" err="1"/>
              <a:t>indicator</a:t>
            </a:r>
            <a:r>
              <a:rPr lang="fr-FR" dirty="0"/>
              <a:t>, confinement mode </a:t>
            </a:r>
            <a:r>
              <a:rPr lang="fr-FR" dirty="0" err="1" smtClean="0"/>
              <a:t>indicator</a:t>
            </a:r>
            <a:r>
              <a:rPr lang="fr-FR" dirty="0" smtClean="0"/>
              <a:t>?</a:t>
            </a:r>
            <a:endParaRPr lang="fr-FR" dirty="0"/>
          </a:p>
          <a:p>
            <a:pPr lvl="1"/>
            <a:r>
              <a:rPr lang="fr-FR" dirty="0" err="1" smtClean="0"/>
              <a:t>Expected</a:t>
            </a:r>
            <a:r>
              <a:rPr lang="fr-FR" dirty="0" smtClean="0"/>
              <a:t> </a:t>
            </a:r>
            <a:r>
              <a:rPr lang="fr-FR" dirty="0"/>
              <a:t>confinement time </a:t>
            </a:r>
            <a:r>
              <a:rPr lang="fr-FR" dirty="0" err="1"/>
              <a:t>from</a:t>
            </a:r>
            <a:r>
              <a:rPr lang="fr-FR" dirty="0"/>
              <a:t> </a:t>
            </a:r>
            <a:r>
              <a:rPr lang="fr-FR" dirty="0" err="1"/>
              <a:t>scalings</a:t>
            </a:r>
            <a:r>
              <a:rPr lang="fr-FR" dirty="0"/>
              <a:t> </a:t>
            </a:r>
            <a:r>
              <a:rPr lang="fr-FR" dirty="0" err="1"/>
              <a:t>requires</a:t>
            </a:r>
            <a:r>
              <a:rPr lang="fr-FR" dirty="0"/>
              <a:t> </a:t>
            </a:r>
            <a:r>
              <a:rPr lang="fr-FR" dirty="0" err="1"/>
              <a:t>processing</a:t>
            </a:r>
            <a:r>
              <a:rPr lang="fr-FR" dirty="0"/>
              <a:t> of </a:t>
            </a:r>
            <a:r>
              <a:rPr lang="fr-FR" dirty="0" err="1"/>
              <a:t>Ip</a:t>
            </a:r>
            <a:r>
              <a:rPr lang="fr-FR" dirty="0"/>
              <a:t> (</a:t>
            </a:r>
            <a:r>
              <a:rPr lang="fr-FR" dirty="0" err="1"/>
              <a:t>from</a:t>
            </a:r>
            <a:r>
              <a:rPr lang="fr-FR" dirty="0"/>
              <a:t> IMAS) or </a:t>
            </a:r>
            <a:r>
              <a:rPr lang="fr-FR" dirty="0" smtClean="0"/>
              <a:t>q</a:t>
            </a:r>
            <a:r>
              <a:rPr lang="fr-FR" baseline="-25000" dirty="0" smtClean="0"/>
              <a:t>23  </a:t>
            </a:r>
            <a:r>
              <a:rPr lang="fr-FR" dirty="0" smtClean="0"/>
              <a:t>(1/</a:t>
            </a:r>
            <a:r>
              <a:rPr lang="fr-FR" dirty="0" err="1" smtClean="0"/>
              <a:t>rotational</a:t>
            </a:r>
            <a:r>
              <a:rPr lang="fr-FR" dirty="0" smtClean="0"/>
              <a:t> </a:t>
            </a:r>
            <a:r>
              <a:rPr lang="fr-FR" dirty="0" err="1" smtClean="0"/>
              <a:t>transform</a:t>
            </a:r>
            <a:r>
              <a:rPr lang="fr-FR" dirty="0" smtClean="0"/>
              <a:t>) </a:t>
            </a:r>
            <a:r>
              <a:rPr lang="fr-FR" dirty="0"/>
              <a:t>at</a:t>
            </a:r>
            <a:r>
              <a:rPr lang="fr-FR" dirty="0" smtClean="0"/>
              <a:t> </a:t>
            </a:r>
            <a:r>
              <a:rPr lang="fr-FR" dirty="0"/>
              <a:t>r/a = </a:t>
            </a:r>
            <a:r>
              <a:rPr lang="fr-FR" dirty="0" smtClean="0"/>
              <a:t>2/3 </a:t>
            </a:r>
            <a:endParaRPr lang="fr-FR" baseline="-25000" dirty="0" smtClean="0"/>
          </a:p>
          <a:p>
            <a:r>
              <a:rPr lang="fr-FR" dirty="0" err="1" smtClean="0"/>
              <a:t>Dictionary</a:t>
            </a:r>
            <a:r>
              <a:rPr lang="fr-FR" dirty="0" smtClean="0"/>
              <a:t> IMAS, ITPA DB5.2.3., ISCDB </a:t>
            </a:r>
            <a:r>
              <a:rPr lang="fr-FR" dirty="0" err="1" smtClean="0"/>
              <a:t>underway</a:t>
            </a:r>
            <a:r>
              <a:rPr lang="fr-FR" dirty="0" smtClean="0"/>
              <a:t> </a:t>
            </a:r>
          </a:p>
          <a:p>
            <a:r>
              <a:rPr lang="fr-FR" dirty="0" err="1" smtClean="0"/>
              <a:t>Next</a:t>
            </a:r>
            <a:r>
              <a:rPr lang="fr-FR" dirty="0" smtClean="0"/>
              <a:t> </a:t>
            </a:r>
            <a:r>
              <a:rPr lang="fr-FR" dirty="0" err="1"/>
              <a:t>step</a:t>
            </a:r>
            <a:r>
              <a:rPr lang="fr-FR" dirty="0"/>
              <a:t>: </a:t>
            </a:r>
            <a:r>
              <a:rPr lang="fr-FR" dirty="0" err="1"/>
              <a:t>t</a:t>
            </a:r>
            <a:r>
              <a:rPr lang="fr-FR" dirty="0" err="1" smtClean="0"/>
              <a:t>ransfer</a:t>
            </a:r>
            <a:r>
              <a:rPr lang="fr-FR" dirty="0" smtClean="0"/>
              <a:t> </a:t>
            </a:r>
            <a:r>
              <a:rPr lang="fr-FR" dirty="0"/>
              <a:t>documentation of W7-X data for </a:t>
            </a:r>
            <a:r>
              <a:rPr lang="fr-FR" dirty="0" smtClean="0"/>
              <a:t>CICLOP performance </a:t>
            </a:r>
            <a:r>
              <a:rPr lang="fr-FR" dirty="0" err="1" smtClean="0"/>
              <a:t>database</a:t>
            </a:r>
            <a:r>
              <a:rPr lang="fr-FR" dirty="0" smtClean="0"/>
              <a:t> </a:t>
            </a:r>
            <a:r>
              <a:rPr lang="fr-FR" dirty="0" smtClean="0"/>
              <a:t>update (</a:t>
            </a:r>
            <a:r>
              <a:rPr lang="fr-FR" dirty="0" err="1" smtClean="0"/>
              <a:t>including</a:t>
            </a:r>
            <a:r>
              <a:rPr lang="fr-FR" dirty="0" smtClean="0"/>
              <a:t> </a:t>
            </a:r>
            <a:r>
              <a:rPr lang="fr-FR" dirty="0" smtClean="0"/>
              <a:t>Kikuchi-</a:t>
            </a:r>
            <a:r>
              <a:rPr lang="fr-FR" dirty="0" err="1" smtClean="0"/>
              <a:t>diagram</a:t>
            </a:r>
            <a:r>
              <a:rPr lang="fr-FR" dirty="0" smtClean="0"/>
              <a:t> update)</a:t>
            </a:r>
            <a:endParaRPr lang="fr-FR" dirty="0"/>
          </a:p>
          <a:p>
            <a:endParaRPr lang="fr-FR" dirty="0"/>
          </a:p>
        </p:txBody>
      </p:sp>
    </p:spTree>
    <p:extLst>
      <p:ext uri="{BB962C8B-B14F-4D97-AF65-F5344CB8AC3E}">
        <p14:creationId xmlns:p14="http://schemas.microsoft.com/office/powerpoint/2010/main" val="2393176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CICLOP database:  Fusion </a:t>
            </a:r>
            <a:r>
              <a:rPr lang="en-US" dirty="0"/>
              <a:t>triple product versus high performance duration </a:t>
            </a:r>
            <a:endParaRPr lang="fr-FR" dirty="0"/>
          </a:p>
        </p:txBody>
      </p:sp>
      <p:sp>
        <p:nvSpPr>
          <p:cNvPr id="6" name="Rectangle 5"/>
          <p:cNvSpPr/>
          <p:nvPr/>
        </p:nvSpPr>
        <p:spPr>
          <a:xfrm>
            <a:off x="479376" y="6093296"/>
            <a:ext cx="9865096" cy="646331"/>
          </a:xfrm>
          <a:prstGeom prst="rect">
            <a:avLst/>
          </a:prstGeom>
        </p:spPr>
        <p:txBody>
          <a:bodyPr wrap="square">
            <a:spAutoFit/>
          </a:bodyPr>
          <a:lstStyle/>
          <a:p>
            <a:r>
              <a:rPr lang="en-US" b="1" dirty="0"/>
              <a:t>Reduction of fusion performance:  two orders of magnitude when increasing the plasma duration from one second to </a:t>
            </a:r>
            <a:r>
              <a:rPr lang="en-US" b="1" dirty="0" smtClean="0"/>
              <a:t>100s (JET </a:t>
            </a:r>
            <a:r>
              <a:rPr lang="en-US" b="1" dirty="0"/>
              <a:t>DTE2 progress up to 5s not included </a:t>
            </a:r>
            <a:r>
              <a:rPr lang="en-US" b="1" dirty="0" smtClean="0"/>
              <a:t>)</a:t>
            </a:r>
            <a:endParaRPr lang="fr-FR" b="1" dirty="0"/>
          </a:p>
        </p:txBody>
      </p:sp>
      <p:sp>
        <p:nvSpPr>
          <p:cNvPr id="5" name="ZoneTexte 4"/>
          <p:cNvSpPr txBox="1"/>
          <p:nvPr/>
        </p:nvSpPr>
        <p:spPr>
          <a:xfrm>
            <a:off x="6528048" y="557205"/>
            <a:ext cx="601447" cy="369332"/>
          </a:xfrm>
          <a:prstGeom prst="rect">
            <a:avLst/>
          </a:prstGeom>
          <a:solidFill>
            <a:srgbClr val="FFCC00"/>
          </a:solidFill>
        </p:spPr>
        <p:txBody>
          <a:bodyPr wrap="none" rtlCol="0">
            <a:spAutoFit/>
          </a:bodyPr>
          <a:lstStyle/>
          <a:p>
            <a:r>
              <a:rPr lang="fr-FR" b="1" dirty="0"/>
              <a:t>ITER</a:t>
            </a:r>
          </a:p>
        </p:txBody>
      </p:sp>
      <p:pic>
        <p:nvPicPr>
          <p:cNvPr id="7" name="Espace réservé du contenu 3"/>
          <p:cNvPicPr>
            <a:picLocks noGrp="1" noChangeAspect="1"/>
          </p:cNvPicPr>
          <p:nvPr>
            <p:ph idx="1"/>
          </p:nvPr>
        </p:nvPicPr>
        <p:blipFill rotWithShape="1">
          <a:blip r:embed="rId2">
            <a:extLst>
              <a:ext uri="{28A0092B-C50C-407E-A947-70E740481C1C}">
                <a14:useLocalDpi xmlns:a14="http://schemas.microsoft.com/office/drawing/2010/main" val="0"/>
              </a:ext>
            </a:extLst>
          </a:blip>
          <a:srcRect t="6217" r="4990"/>
          <a:stretch/>
        </p:blipFill>
        <p:spPr>
          <a:xfrm>
            <a:off x="2855640" y="1052736"/>
            <a:ext cx="6840760" cy="4788162"/>
          </a:xfrm>
        </p:spPr>
      </p:pic>
    </p:spTree>
    <p:extLst>
      <p:ext uri="{BB962C8B-B14F-4D97-AF65-F5344CB8AC3E}">
        <p14:creationId xmlns:p14="http://schemas.microsoft.com/office/powerpoint/2010/main" val="271519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du contenu 3"/>
          <p:cNvPicPr>
            <a:picLocks noChangeAspect="1"/>
          </p:cNvPicPr>
          <p:nvPr/>
        </p:nvPicPr>
        <p:blipFill rotWithShape="1">
          <a:blip r:embed="rId2">
            <a:extLst>
              <a:ext uri="{28A0092B-C50C-407E-A947-70E740481C1C}">
                <a14:useLocalDpi xmlns:a14="http://schemas.microsoft.com/office/drawing/2010/main" val="0"/>
              </a:ext>
            </a:extLst>
          </a:blip>
          <a:srcRect t="6379" r="31208"/>
          <a:stretch/>
        </p:blipFill>
        <p:spPr>
          <a:xfrm>
            <a:off x="6071915" y="1104234"/>
            <a:ext cx="4424008" cy="4450397"/>
          </a:xfrm>
          <a:prstGeom prst="rect">
            <a:avLst/>
          </a:prstGeom>
        </p:spPr>
      </p:pic>
      <p:sp>
        <p:nvSpPr>
          <p:cNvPr id="3" name="Titre 2"/>
          <p:cNvSpPr>
            <a:spLocks noGrp="1"/>
          </p:cNvSpPr>
          <p:nvPr>
            <p:ph type="title"/>
          </p:nvPr>
        </p:nvSpPr>
        <p:spPr>
          <a:xfrm>
            <a:off x="623392" y="0"/>
            <a:ext cx="9289032" cy="914400"/>
          </a:xfrm>
        </p:spPr>
        <p:txBody>
          <a:bodyPr/>
          <a:lstStyle/>
          <a:p>
            <a:r>
              <a:rPr lang="en-US" dirty="0"/>
              <a:t>CICLOP database: </a:t>
            </a:r>
            <a:r>
              <a:rPr lang="fr-FR" dirty="0" err="1" smtClean="0"/>
              <a:t>Core</a:t>
            </a:r>
            <a:r>
              <a:rPr lang="fr-FR" dirty="0" smtClean="0"/>
              <a:t> </a:t>
            </a:r>
            <a:r>
              <a:rPr lang="fr-FR" dirty="0"/>
              <a:t>ion </a:t>
            </a:r>
            <a:r>
              <a:rPr lang="fr-FR" dirty="0" err="1" smtClean="0"/>
              <a:t>temperature</a:t>
            </a:r>
            <a:r>
              <a:rPr lang="fr-FR" dirty="0" smtClean="0"/>
              <a:t>/pressure versus </a:t>
            </a:r>
            <a:r>
              <a:rPr lang="en-US" dirty="0" smtClean="0"/>
              <a:t>duration</a:t>
            </a:r>
            <a:endParaRPr lang="fr-FR" dirty="0"/>
          </a:p>
        </p:txBody>
      </p:sp>
      <p:sp>
        <p:nvSpPr>
          <p:cNvPr id="5" name="Rectangle 4"/>
          <p:cNvSpPr/>
          <p:nvPr/>
        </p:nvSpPr>
        <p:spPr>
          <a:xfrm>
            <a:off x="835077" y="5843585"/>
            <a:ext cx="9336955" cy="923330"/>
          </a:xfrm>
          <a:prstGeom prst="rect">
            <a:avLst/>
          </a:prstGeom>
        </p:spPr>
        <p:txBody>
          <a:bodyPr wrap="square">
            <a:spAutoFit/>
          </a:bodyPr>
          <a:lstStyle/>
          <a:p>
            <a:r>
              <a:rPr lang="en-US" b="1" dirty="0">
                <a:ea typeface="Times New Roman" panose="02020603050405020304" pitchFamily="18" charset="0"/>
              </a:rPr>
              <a:t>LPO in dominant electron-heating modes at reduced density (current drive issues for tokamaks ) but with low </a:t>
            </a:r>
            <a:r>
              <a:rPr lang="en-US" b="1" dirty="0" err="1">
                <a:ea typeface="Times New Roman" panose="02020603050405020304" pitchFamily="18" charset="0"/>
              </a:rPr>
              <a:t>T</a:t>
            </a:r>
            <a:r>
              <a:rPr lang="en-US" b="1" baseline="-25000" dirty="0" err="1">
                <a:ea typeface="Times New Roman" panose="02020603050405020304" pitchFamily="18" charset="0"/>
              </a:rPr>
              <a:t>io</a:t>
            </a:r>
            <a:r>
              <a:rPr lang="en-US" b="1" dirty="0">
                <a:ea typeface="Times New Roman" panose="02020603050405020304" pitchFamily="18" charset="0"/>
              </a:rPr>
              <a:t> 1 to 3 </a:t>
            </a:r>
            <a:r>
              <a:rPr lang="en-US" b="1" dirty="0" err="1">
                <a:ea typeface="Times New Roman" panose="02020603050405020304" pitchFamily="18" charset="0"/>
              </a:rPr>
              <a:t>keV</a:t>
            </a:r>
            <a:r>
              <a:rPr lang="en-US" b="1" dirty="0">
                <a:ea typeface="Times New Roman" panose="02020603050405020304" pitchFamily="18" charset="0"/>
              </a:rPr>
              <a:t> / low pressure for discharges above 100s: progress should be made to increase ion temperature at high density  ?? </a:t>
            </a:r>
            <a:endParaRPr lang="fr-FR" b="1" dirty="0"/>
          </a:p>
        </p:txBody>
      </p:sp>
      <p:pic>
        <p:nvPicPr>
          <p:cNvPr id="7" name="Espace réservé du contenu 3"/>
          <p:cNvPicPr>
            <a:picLocks noGrp="1" noChangeAspect="1"/>
          </p:cNvPicPr>
          <p:nvPr>
            <p:ph idx="1"/>
          </p:nvPr>
        </p:nvPicPr>
        <p:blipFill rotWithShape="1">
          <a:blip r:embed="rId3">
            <a:extLst>
              <a:ext uri="{28A0092B-C50C-407E-A947-70E740481C1C}">
                <a14:useLocalDpi xmlns:a14="http://schemas.microsoft.com/office/drawing/2010/main" val="0"/>
              </a:ext>
            </a:extLst>
          </a:blip>
          <a:srcRect t="4735" r="32786"/>
          <a:stretch/>
        </p:blipFill>
        <p:spPr>
          <a:xfrm>
            <a:off x="1524001" y="983568"/>
            <a:ext cx="4448811" cy="4608513"/>
          </a:xfrm>
        </p:spPr>
      </p:pic>
      <p:sp>
        <p:nvSpPr>
          <p:cNvPr id="6" name="Flèche vers le haut 5"/>
          <p:cNvSpPr/>
          <p:nvPr/>
        </p:nvSpPr>
        <p:spPr>
          <a:xfrm>
            <a:off x="4511824" y="2495736"/>
            <a:ext cx="432048" cy="8640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a:t>
            </a:r>
          </a:p>
        </p:txBody>
      </p:sp>
      <p:pic>
        <p:nvPicPr>
          <p:cNvPr id="8" name="Espace réservé du contenu 3"/>
          <p:cNvPicPr>
            <a:picLocks noChangeAspect="1"/>
          </p:cNvPicPr>
          <p:nvPr/>
        </p:nvPicPr>
        <p:blipFill rotWithShape="1">
          <a:blip r:embed="rId3">
            <a:extLst>
              <a:ext uri="{28A0092B-C50C-407E-A947-70E740481C1C}">
                <a14:useLocalDpi xmlns:a14="http://schemas.microsoft.com/office/drawing/2010/main" val="0"/>
              </a:ext>
            </a:extLst>
          </a:blip>
          <a:srcRect l="67864" t="5017" r="4989" b="49740"/>
          <a:stretch/>
        </p:blipFill>
        <p:spPr>
          <a:xfrm>
            <a:off x="9344085" y="590757"/>
            <a:ext cx="1368152" cy="1710190"/>
          </a:xfrm>
          <a:prstGeom prst="rect">
            <a:avLst/>
          </a:prstGeom>
        </p:spPr>
      </p:pic>
      <p:sp>
        <p:nvSpPr>
          <p:cNvPr id="2" name="Ellipse 1"/>
          <p:cNvSpPr/>
          <p:nvPr/>
        </p:nvSpPr>
        <p:spPr>
          <a:xfrm>
            <a:off x="8723480" y="2519812"/>
            <a:ext cx="408546" cy="4771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avec flèche 12"/>
          <p:cNvCxnSpPr/>
          <p:nvPr/>
        </p:nvCxnSpPr>
        <p:spPr>
          <a:xfrm flipH="1">
            <a:off x="7990542" y="2996952"/>
            <a:ext cx="815529"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7188111" y="4412531"/>
            <a:ext cx="1739643" cy="307777"/>
          </a:xfrm>
          <a:prstGeom prst="rect">
            <a:avLst/>
          </a:prstGeom>
          <a:noFill/>
        </p:spPr>
        <p:txBody>
          <a:bodyPr wrap="none" rtlCol="0">
            <a:spAutoFit/>
          </a:bodyPr>
          <a:lstStyle/>
          <a:p>
            <a:r>
              <a:rPr lang="fr-FR" sz="1400" dirty="0"/>
              <a:t>30s </a:t>
            </a:r>
            <a:r>
              <a:rPr lang="fr-FR" sz="1400" dirty="0" err="1"/>
              <a:t>Detached</a:t>
            </a:r>
            <a:r>
              <a:rPr lang="fr-FR" sz="1400" dirty="0"/>
              <a:t> plasma</a:t>
            </a:r>
          </a:p>
        </p:txBody>
      </p:sp>
      <p:sp>
        <p:nvSpPr>
          <p:cNvPr id="15" name="Flèche vers le haut 14"/>
          <p:cNvSpPr/>
          <p:nvPr/>
        </p:nvSpPr>
        <p:spPr>
          <a:xfrm rot="5400000">
            <a:off x="9523960" y="2329628"/>
            <a:ext cx="432048" cy="8640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dirty="0"/>
          </a:p>
        </p:txBody>
      </p:sp>
    </p:spTree>
    <p:extLst>
      <p:ext uri="{BB962C8B-B14F-4D97-AF65-F5344CB8AC3E}">
        <p14:creationId xmlns:p14="http://schemas.microsoft.com/office/powerpoint/2010/main" val="247727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9" y="688254"/>
            <a:ext cx="11669855" cy="6229594"/>
          </a:xfrm>
          <a:prstGeom prst="rect">
            <a:avLst/>
          </a:prstGeom>
        </p:spPr>
      </p:pic>
      <p:sp>
        <p:nvSpPr>
          <p:cNvPr id="2" name="Titre 1"/>
          <p:cNvSpPr>
            <a:spLocks noGrp="1"/>
          </p:cNvSpPr>
          <p:nvPr>
            <p:ph type="title"/>
          </p:nvPr>
        </p:nvSpPr>
        <p:spPr/>
        <p:txBody>
          <a:bodyPr/>
          <a:lstStyle/>
          <a:p>
            <a:r>
              <a:rPr lang="fr-FR" dirty="0" err="1"/>
              <a:t>PrIO</a:t>
            </a:r>
            <a:r>
              <a:rPr lang="fr-FR" dirty="0"/>
              <a:t> </a:t>
            </a:r>
            <a:r>
              <a:rPr lang="fr-FR" dirty="0" smtClean="0"/>
              <a:t>and IMAS </a:t>
            </a:r>
            <a:r>
              <a:rPr lang="fr-FR" dirty="0" err="1" smtClean="0"/>
              <a:t>activities</a:t>
            </a: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2</a:t>
            </a:fld>
            <a:endParaRPr lang="en-GB" dirty="0"/>
          </a:p>
        </p:txBody>
      </p:sp>
      <p:sp>
        <p:nvSpPr>
          <p:cNvPr id="7" name="Ellipse 6"/>
          <p:cNvSpPr/>
          <p:nvPr/>
        </p:nvSpPr>
        <p:spPr>
          <a:xfrm>
            <a:off x="191344" y="1902612"/>
            <a:ext cx="3600400" cy="31825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0" y="5199606"/>
            <a:ext cx="3935760" cy="13521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8688288" y="4437112"/>
            <a:ext cx="3172912" cy="3868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avec flèche 7"/>
          <p:cNvCxnSpPr/>
          <p:nvPr/>
        </p:nvCxnSpPr>
        <p:spPr>
          <a:xfrm flipH="1">
            <a:off x="7320136" y="5013176"/>
            <a:ext cx="1296144" cy="1152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6182997" y="6165304"/>
            <a:ext cx="2274277" cy="646331"/>
          </a:xfrm>
          <a:prstGeom prst="rect">
            <a:avLst/>
          </a:prstGeom>
          <a:noFill/>
        </p:spPr>
        <p:txBody>
          <a:bodyPr wrap="none" rtlCol="0">
            <a:spAutoFit/>
          </a:bodyPr>
          <a:lstStyle/>
          <a:p>
            <a:r>
              <a:rPr lang="fr-FR" dirty="0"/>
              <a:t>IMAS </a:t>
            </a:r>
            <a:r>
              <a:rPr lang="fr-FR" dirty="0" err="1" smtClean="0"/>
              <a:t>database</a:t>
            </a:r>
            <a:r>
              <a:rPr lang="fr-FR" dirty="0" smtClean="0"/>
              <a:t> format</a:t>
            </a:r>
          </a:p>
          <a:p>
            <a:r>
              <a:rPr lang="fr-FR" dirty="0" err="1" smtClean="0"/>
              <a:t>under</a:t>
            </a:r>
            <a:r>
              <a:rPr lang="fr-FR" dirty="0" smtClean="0"/>
              <a:t> discussion</a:t>
            </a:r>
            <a:endParaRPr lang="fr-FR" dirty="0"/>
          </a:p>
        </p:txBody>
      </p:sp>
      <p:sp>
        <p:nvSpPr>
          <p:cNvPr id="16" name="Espace réservé du pied de page 2"/>
          <p:cNvSpPr>
            <a:spLocks noGrp="1"/>
          </p:cNvSpPr>
          <p:nvPr>
            <p:ph type="ftr" sz="quarter" idx="11"/>
          </p:nvPr>
        </p:nvSpPr>
        <p:spPr>
          <a:xfrm>
            <a:off x="609600" y="6528386"/>
            <a:ext cx="3470176" cy="329614"/>
          </a:xfrm>
        </p:spPr>
        <p:txBody>
          <a:bodyPr/>
          <a:lstStyle/>
          <a:p>
            <a:r>
              <a:rPr lang="fr-FR" dirty="0" smtClean="0"/>
              <a:t>X. LITAUDON |  IMAS FSD Meeting  |  12 04 2022 </a:t>
            </a:r>
            <a:endParaRPr lang="en-GB" dirty="0"/>
          </a:p>
        </p:txBody>
      </p:sp>
      <p:sp>
        <p:nvSpPr>
          <p:cNvPr id="17" name="ZoneTexte 16"/>
          <p:cNvSpPr txBox="1"/>
          <p:nvPr/>
        </p:nvSpPr>
        <p:spPr>
          <a:xfrm>
            <a:off x="3790392" y="4528154"/>
            <a:ext cx="1561646" cy="369332"/>
          </a:xfrm>
          <a:prstGeom prst="rect">
            <a:avLst/>
          </a:prstGeom>
          <a:noFill/>
        </p:spPr>
        <p:txBody>
          <a:bodyPr wrap="none" rtlCol="0">
            <a:spAutoFit/>
          </a:bodyPr>
          <a:lstStyle/>
          <a:p>
            <a:r>
              <a:rPr lang="fr-FR" dirty="0" smtClean="0"/>
              <a:t>IMAS </a:t>
            </a:r>
            <a:r>
              <a:rPr lang="fr-FR" dirty="0" err="1" smtClean="0"/>
              <a:t>activities</a:t>
            </a:r>
            <a:endParaRPr lang="fr-FR" dirty="0"/>
          </a:p>
        </p:txBody>
      </p:sp>
      <p:cxnSp>
        <p:nvCxnSpPr>
          <p:cNvPr id="19" name="Connecteur droit avec flèche 18"/>
          <p:cNvCxnSpPr/>
          <p:nvPr/>
        </p:nvCxnSpPr>
        <p:spPr>
          <a:xfrm flipH="1" flipV="1">
            <a:off x="3790392" y="3843525"/>
            <a:ext cx="912041" cy="684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4013593" y="4982930"/>
            <a:ext cx="786263" cy="750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641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PrIO</a:t>
            </a:r>
            <a:r>
              <a:rPr lang="fr-FR" dirty="0" smtClean="0"/>
              <a:t> Plans: </a:t>
            </a:r>
            <a:r>
              <a:rPr lang="fr-FR" sz="1800" dirty="0" smtClean="0"/>
              <a:t>more </a:t>
            </a:r>
            <a:r>
              <a:rPr lang="fr-FR" sz="1800" dirty="0" err="1" smtClean="0"/>
              <a:t>under</a:t>
            </a:r>
            <a:r>
              <a:rPr lang="fr-FR" sz="1800" dirty="0" smtClean="0"/>
              <a:t> </a:t>
            </a:r>
            <a:r>
              <a:rPr lang="fr-FR" sz="1800" dirty="0" err="1">
                <a:hlinkClick r:id="rId2"/>
              </a:rPr>
              <a:t>WPPrIO</a:t>
            </a:r>
            <a:r>
              <a:rPr lang="fr-FR" sz="1800" dirty="0">
                <a:hlinkClick r:id="rId2"/>
              </a:rPr>
              <a:t> </a:t>
            </a:r>
            <a:r>
              <a:rPr lang="fr-FR" sz="1800" dirty="0" err="1">
                <a:hlinkClick r:id="rId2"/>
              </a:rPr>
              <a:t>wikipages</a:t>
            </a:r>
            <a:r>
              <a:rPr lang="fr-FR" sz="1800" dirty="0">
                <a:hlinkClick r:id="rId2"/>
              </a:rPr>
              <a:t>: </a:t>
            </a:r>
            <a:r>
              <a:rPr lang="fr-FR" sz="1800" dirty="0" err="1">
                <a:hlinkClick r:id="rId2"/>
              </a:rPr>
              <a:t>Preparation</a:t>
            </a:r>
            <a:r>
              <a:rPr lang="fr-FR" sz="1800" dirty="0">
                <a:hlinkClick r:id="rId2"/>
              </a:rPr>
              <a:t> of ITER </a:t>
            </a:r>
            <a:r>
              <a:rPr lang="fr-FR" sz="1800" dirty="0" err="1">
                <a:hlinkClick r:id="rId2"/>
              </a:rPr>
              <a:t>Operation</a:t>
            </a:r>
            <a:r>
              <a:rPr lang="fr-FR" sz="1800" dirty="0">
                <a:hlinkClick r:id="rId2"/>
              </a:rPr>
              <a:t> </a:t>
            </a:r>
            <a:r>
              <a:rPr lang="fr-FR" sz="1800" dirty="0" err="1">
                <a:hlinkClick r:id="rId2"/>
              </a:rPr>
              <a:t>Work</a:t>
            </a:r>
            <a:r>
              <a:rPr lang="fr-FR" sz="1800" dirty="0">
                <a:hlinkClick r:id="rId2"/>
              </a:rPr>
              <a:t> Package - </a:t>
            </a:r>
            <a:r>
              <a:rPr lang="fr-FR" sz="1800" dirty="0" err="1">
                <a:hlinkClick r:id="rId2"/>
              </a:rPr>
              <a:t>EUROfusion</a:t>
            </a:r>
            <a:r>
              <a:rPr lang="fr-FR" sz="1800" dirty="0">
                <a:hlinkClick r:id="rId2"/>
              </a:rPr>
              <a:t> </a:t>
            </a:r>
            <a:r>
              <a:rPr lang="fr-FR" sz="1800" dirty="0" err="1">
                <a:hlinkClick r:id="rId2"/>
              </a:rPr>
              <a:t>MediaWiki</a:t>
            </a:r>
            <a:r>
              <a:rPr lang="fr-FR" sz="1800" dirty="0">
                <a:hlinkClick r:id="rId2"/>
              </a:rPr>
              <a:t> (euro-fusion.org</a:t>
            </a:r>
            <a:r>
              <a:rPr lang="fr-FR" sz="1800" dirty="0" smtClean="0">
                <a:hlinkClick r:id="rId2"/>
              </a:rPr>
              <a:t>)</a:t>
            </a:r>
            <a:r>
              <a:rPr lang="fr-FR" sz="1800" dirty="0" smtClean="0"/>
              <a:t> </a:t>
            </a:r>
            <a:endParaRPr lang="fr-FR" sz="1800" dirty="0"/>
          </a:p>
        </p:txBody>
      </p:sp>
      <p:sp>
        <p:nvSpPr>
          <p:cNvPr id="3" name="Espace réservé du pied de page 2"/>
          <p:cNvSpPr>
            <a:spLocks noGrp="1"/>
          </p:cNvSpPr>
          <p:nvPr>
            <p:ph type="ftr" sz="quarter" idx="11"/>
          </p:nvPr>
        </p:nvSpPr>
        <p:spPr/>
        <p:txBody>
          <a:bodyPr/>
          <a:lstStyle/>
          <a:p>
            <a:r>
              <a:rPr lang="fr-FR" dirty="0" smtClean="0"/>
              <a:t>X. LITAUDON |  IMAS FSD Meeting  |  12 04 2022 </a:t>
            </a:r>
            <a:endParaRPr lang="en-GB"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3</a:t>
            </a:fld>
            <a:endParaRPr lang="en-GB" dirty="0"/>
          </a:p>
        </p:txBody>
      </p:sp>
      <p:sp>
        <p:nvSpPr>
          <p:cNvPr id="5" name="Espace réservé du contenu 4"/>
          <p:cNvSpPr>
            <a:spLocks noGrp="1"/>
          </p:cNvSpPr>
          <p:nvPr>
            <p:ph idx="1"/>
          </p:nvPr>
        </p:nvSpPr>
        <p:spPr/>
        <p:txBody>
          <a:bodyPr>
            <a:normAutofit fontScale="77500" lnSpcReduction="20000"/>
          </a:bodyPr>
          <a:lstStyle/>
          <a:p>
            <a:r>
              <a:rPr lang="en-GB" dirty="0"/>
              <a:t>Development of plasma breakdown/burn-through simulation tools and application for ITER operation</a:t>
            </a:r>
            <a:endParaRPr lang="fr-FR" dirty="0"/>
          </a:p>
          <a:p>
            <a:pPr lvl="1"/>
            <a:r>
              <a:rPr lang="en-GB" dirty="0"/>
              <a:t>Make the IMAS interface of DYON (with ACH support and link with TSVV11) and map </a:t>
            </a:r>
            <a:r>
              <a:rPr lang="en-GB" dirty="0" smtClean="0"/>
              <a:t>data for coupling to </a:t>
            </a:r>
            <a:r>
              <a:rPr lang="en-GB" dirty="0"/>
              <a:t>the High Fidelity Pulse Simulator </a:t>
            </a:r>
            <a:r>
              <a:rPr lang="en-GB" dirty="0" smtClean="0"/>
              <a:t> (TSVV11) </a:t>
            </a:r>
          </a:p>
          <a:p>
            <a:pPr lvl="1"/>
            <a:r>
              <a:rPr lang="en-GB" dirty="0"/>
              <a:t>Finalise the adaptation of the breakdown simulation workflow CREATE-BD/BKD0/GRAY to IMAS </a:t>
            </a:r>
            <a:r>
              <a:rPr lang="en-GB" dirty="0" smtClean="0"/>
              <a:t>(with </a:t>
            </a:r>
            <a:r>
              <a:rPr lang="en-GB" dirty="0"/>
              <a:t>ACH </a:t>
            </a:r>
            <a:r>
              <a:rPr lang="en-GB" dirty="0" smtClean="0"/>
              <a:t>support) </a:t>
            </a:r>
          </a:p>
          <a:p>
            <a:r>
              <a:rPr lang="en-GB" dirty="0"/>
              <a:t>Fibre Optic Current Sensor (FOCS</a:t>
            </a:r>
            <a:r>
              <a:rPr lang="en-GB" dirty="0" smtClean="0"/>
              <a:t>) </a:t>
            </a:r>
          </a:p>
          <a:p>
            <a:pPr lvl="1"/>
            <a:r>
              <a:rPr lang="en-US" dirty="0"/>
              <a:t>First release of the simulation code </a:t>
            </a:r>
            <a:r>
              <a:rPr lang="en-US" dirty="0" smtClean="0"/>
              <a:t>(Python) for </a:t>
            </a:r>
            <a:r>
              <a:rPr lang="en-US" dirty="0"/>
              <a:t>the Fiber Optics Current Sensor synthetic </a:t>
            </a:r>
            <a:r>
              <a:rPr lang="en-US" dirty="0" smtClean="0"/>
              <a:t>diagnostics </a:t>
            </a:r>
            <a:r>
              <a:rPr lang="en-US" dirty="0"/>
              <a:t>compatible  </a:t>
            </a:r>
            <a:r>
              <a:rPr lang="en-US" dirty="0" smtClean="0"/>
              <a:t>to </a:t>
            </a:r>
            <a:r>
              <a:rPr lang="en-US" dirty="0"/>
              <a:t>IMAS </a:t>
            </a:r>
            <a:r>
              <a:rPr lang="en-US" dirty="0" smtClean="0"/>
              <a:t>(2022) and finalization in 2023</a:t>
            </a:r>
            <a:endParaRPr lang="fr-FR" dirty="0"/>
          </a:p>
          <a:p>
            <a:r>
              <a:rPr lang="en-US" dirty="0"/>
              <a:t>ITER - FILD: simulations in support to ITER design and synthetic diagnostic   </a:t>
            </a:r>
            <a:endParaRPr lang="fr-FR" dirty="0"/>
          </a:p>
          <a:p>
            <a:pPr lvl="1"/>
            <a:r>
              <a:rPr lang="en-US" dirty="0"/>
              <a:t>Assess the work to be done for </a:t>
            </a:r>
            <a:r>
              <a:rPr lang="en-US" dirty="0" smtClean="0"/>
              <a:t>mapping </a:t>
            </a:r>
            <a:r>
              <a:rPr lang="en-US" dirty="0"/>
              <a:t>the FILDSIM’s inputs and outputs into IMAS </a:t>
            </a:r>
            <a:r>
              <a:rPr lang="en-US" dirty="0" smtClean="0"/>
              <a:t> (2022) </a:t>
            </a:r>
          </a:p>
          <a:p>
            <a:r>
              <a:rPr lang="en-GB" dirty="0"/>
              <a:t>IR temperature synthetic diagnostic for ITER real-time application and offline analysis</a:t>
            </a:r>
            <a:endParaRPr lang="fr-FR" dirty="0"/>
          </a:p>
          <a:p>
            <a:pPr lvl="1"/>
            <a:r>
              <a:rPr lang="en-US" dirty="0"/>
              <a:t>Integrating IR synthetic </a:t>
            </a:r>
            <a:r>
              <a:rPr lang="en-US" dirty="0" smtClean="0"/>
              <a:t>diagnostics </a:t>
            </a:r>
            <a:r>
              <a:rPr lang="en-US" dirty="0"/>
              <a:t>and associated tools </a:t>
            </a:r>
            <a:r>
              <a:rPr lang="en-US" dirty="0" smtClean="0"/>
              <a:t>into IMAS </a:t>
            </a:r>
            <a:r>
              <a:rPr lang="fr-FR" dirty="0" smtClean="0"/>
              <a:t> as long </a:t>
            </a:r>
            <a:r>
              <a:rPr lang="fr-FR" dirty="0" err="1"/>
              <a:t>term</a:t>
            </a:r>
            <a:r>
              <a:rPr lang="fr-FR" dirty="0"/>
              <a:t> </a:t>
            </a:r>
            <a:r>
              <a:rPr lang="fr-FR" dirty="0" err="1"/>
              <a:t>activity</a:t>
            </a:r>
            <a:r>
              <a:rPr lang="fr-FR" dirty="0"/>
              <a:t> ( 2023 and </a:t>
            </a:r>
            <a:r>
              <a:rPr lang="fr-FR" dirty="0" err="1"/>
              <a:t>beyond</a:t>
            </a:r>
            <a:r>
              <a:rPr lang="fr-FR" dirty="0"/>
              <a:t>) </a:t>
            </a:r>
          </a:p>
          <a:p>
            <a:r>
              <a:rPr lang="fr-FR" dirty="0" err="1"/>
              <a:t>Databases</a:t>
            </a:r>
            <a:r>
              <a:rPr lang="fr-FR" dirty="0"/>
              <a:t> </a:t>
            </a:r>
          </a:p>
          <a:p>
            <a:pPr lvl="1"/>
            <a:r>
              <a:rPr lang="fr-FR" dirty="0" err="1"/>
              <a:t>Cf</a:t>
            </a:r>
            <a:r>
              <a:rPr lang="fr-FR" dirty="0"/>
              <a:t> </a:t>
            </a:r>
            <a:r>
              <a:rPr lang="fr-FR" dirty="0" err="1"/>
              <a:t>next</a:t>
            </a:r>
            <a:r>
              <a:rPr lang="fr-FR" dirty="0"/>
              <a:t> slides </a:t>
            </a:r>
          </a:p>
          <a:p>
            <a:pPr marL="457200" lvl="1" indent="0">
              <a:buNone/>
            </a:pPr>
            <a:endParaRPr lang="fr-FR" dirty="0"/>
          </a:p>
        </p:txBody>
      </p:sp>
    </p:spTree>
    <p:extLst>
      <p:ext uri="{BB962C8B-B14F-4D97-AF65-F5344CB8AC3E}">
        <p14:creationId xmlns:p14="http://schemas.microsoft.com/office/powerpoint/2010/main" val="1824539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0" y="6527800"/>
            <a:ext cx="3470275" cy="330200"/>
          </a:xfrm>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4294967295"/>
          </p:nvPr>
        </p:nvSpPr>
        <p:spPr>
          <a:xfrm>
            <a:off x="11471275" y="6524625"/>
            <a:ext cx="720725" cy="200025"/>
          </a:xfrm>
        </p:spPr>
        <p:txBody>
          <a:bodyPr/>
          <a:lstStyle/>
          <a:p>
            <a:fld id="{6A6D9FA1-99C7-4910-8E32-B85D378B0060}" type="slidenum">
              <a:rPr lang="en-GB" smtClean="0"/>
              <a:pPr/>
              <a:t>4</a:t>
            </a:fld>
            <a:endParaRPr lang="en-GB" dirty="0"/>
          </a:p>
        </p:txBody>
      </p:sp>
      <p:sp>
        <p:nvSpPr>
          <p:cNvPr id="8" name="Rectangle 7"/>
          <p:cNvSpPr/>
          <p:nvPr/>
        </p:nvSpPr>
        <p:spPr>
          <a:xfrm>
            <a:off x="263352" y="3140968"/>
            <a:ext cx="8675132" cy="584775"/>
          </a:xfrm>
          <a:prstGeom prst="rect">
            <a:avLst/>
          </a:prstGeom>
        </p:spPr>
        <p:txBody>
          <a:bodyPr wrap="none">
            <a:spAutoFit/>
          </a:bodyPr>
          <a:lstStyle/>
          <a:p>
            <a:r>
              <a:rPr lang="fr-FR" sz="3200" b="1" dirty="0"/>
              <a:t>EUROfusion </a:t>
            </a:r>
            <a:r>
              <a:rPr lang="fr-FR" sz="3200" b="1" dirty="0" smtClean="0"/>
              <a:t>multi-machine </a:t>
            </a:r>
            <a:r>
              <a:rPr lang="fr-FR" sz="3200" b="1" dirty="0" err="1"/>
              <a:t>databases</a:t>
            </a:r>
            <a:r>
              <a:rPr lang="fr-FR" sz="3200" b="1" dirty="0"/>
              <a:t> </a:t>
            </a:r>
            <a:r>
              <a:rPr lang="fr-FR" sz="3200" b="1" dirty="0" smtClean="0"/>
              <a:t>and IMAS  </a:t>
            </a:r>
            <a:endParaRPr lang="fr-FR" sz="3200" b="1" dirty="0"/>
          </a:p>
        </p:txBody>
      </p:sp>
      <p:sp>
        <p:nvSpPr>
          <p:cNvPr id="9" name="Subtitle 2">
            <a:extLst>
              <a:ext uri="{FF2B5EF4-FFF2-40B4-BE49-F238E27FC236}">
                <a16:creationId xmlns:a16="http://schemas.microsoft.com/office/drawing/2014/main" id="{C9E3BA09-BBCC-413B-A9AB-F5D43B9BD8F6}"/>
              </a:ext>
            </a:extLst>
          </p:cNvPr>
          <p:cNvSpPr txBox="1">
            <a:spLocks/>
          </p:cNvSpPr>
          <p:nvPr/>
        </p:nvSpPr>
        <p:spPr>
          <a:xfrm>
            <a:off x="372848" y="4437112"/>
            <a:ext cx="8640960" cy="504056"/>
          </a:xfrm>
          <a:prstGeom prst="rect">
            <a:avLst/>
          </a:prstGeom>
        </p:spPr>
        <p:txBody>
          <a:bodyPr>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b="1" dirty="0" smtClean="0">
                <a:solidFill>
                  <a:schemeClr val="bg1"/>
                </a:solidFill>
              </a:rPr>
              <a:t>L. Frassinetti</a:t>
            </a:r>
          </a:p>
        </p:txBody>
      </p:sp>
    </p:spTree>
    <p:extLst>
      <p:ext uri="{BB962C8B-B14F-4D97-AF65-F5344CB8AC3E}">
        <p14:creationId xmlns:p14="http://schemas.microsoft.com/office/powerpoint/2010/main" val="193113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v-SE" dirty="0"/>
              <a:t>EUROfusion tokamak </a:t>
            </a:r>
            <a:r>
              <a:rPr lang="sv-SE" dirty="0" smtClean="0"/>
              <a:t>multi-machine databases </a:t>
            </a:r>
            <a:endParaRPr lang="fr-FR" dirty="0"/>
          </a:p>
        </p:txBody>
      </p:sp>
      <p:sp>
        <p:nvSpPr>
          <p:cNvPr id="3" name="Espace réservé du pied de page 2"/>
          <p:cNvSpPr>
            <a:spLocks noGrp="1"/>
          </p:cNvSpPr>
          <p:nvPr>
            <p:ph type="ftr" sz="quarter" idx="11"/>
          </p:nvPr>
        </p:nvSpPr>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5</a:t>
            </a:fld>
            <a:endParaRPr lang="en-GB" dirty="0"/>
          </a:p>
        </p:txBody>
      </p:sp>
      <p:sp>
        <p:nvSpPr>
          <p:cNvPr id="5" name="Espace réservé du contenu 4"/>
          <p:cNvSpPr>
            <a:spLocks noGrp="1"/>
          </p:cNvSpPr>
          <p:nvPr>
            <p:ph idx="1"/>
          </p:nvPr>
        </p:nvSpPr>
        <p:spPr>
          <a:xfrm>
            <a:off x="609600" y="850846"/>
            <a:ext cx="11391056" cy="5571038"/>
          </a:xfrm>
        </p:spPr>
        <p:txBody>
          <a:bodyPr>
            <a:normAutofit/>
          </a:bodyPr>
          <a:lstStyle/>
          <a:p>
            <a:r>
              <a:rPr lang="sv-SE" dirty="0" smtClean="0"/>
              <a:t>Three </a:t>
            </a:r>
            <a:r>
              <a:rPr lang="sv-SE" dirty="0"/>
              <a:t>EUROfusion tokamak </a:t>
            </a:r>
            <a:r>
              <a:rPr lang="sv-SE" dirty="0" smtClean="0"/>
              <a:t>multi-machine </a:t>
            </a:r>
            <a:r>
              <a:rPr lang="sv-SE" dirty="0"/>
              <a:t>databases (so far</a:t>
            </a:r>
            <a:r>
              <a:rPr lang="sv-SE" dirty="0" smtClean="0"/>
              <a:t>):</a:t>
            </a:r>
          </a:p>
          <a:p>
            <a:pPr lvl="1"/>
            <a:r>
              <a:rPr lang="en-US" dirty="0"/>
              <a:t>Confinement (coordinator E. Peluso)</a:t>
            </a:r>
          </a:p>
          <a:p>
            <a:pPr lvl="1"/>
            <a:r>
              <a:rPr lang="en-US" dirty="0"/>
              <a:t>Disruptions (coordinator A. Pau)</a:t>
            </a:r>
          </a:p>
          <a:p>
            <a:pPr lvl="1"/>
            <a:r>
              <a:rPr lang="en-US" dirty="0"/>
              <a:t>Pedestal (coordinator L. Frassinetti) with definitions presented and discussed in the ITPA-PEP </a:t>
            </a:r>
            <a:r>
              <a:rPr lang="en-US" dirty="0" smtClean="0"/>
              <a:t>meeting</a:t>
            </a:r>
            <a:endParaRPr lang="fr-FR" dirty="0" smtClean="0"/>
          </a:p>
          <a:p>
            <a:r>
              <a:rPr lang="fr-FR" dirty="0" err="1" smtClean="0"/>
              <a:t>Strong</a:t>
            </a:r>
            <a:r>
              <a:rPr lang="fr-FR" dirty="0" smtClean="0"/>
              <a:t> interaction </a:t>
            </a:r>
            <a:r>
              <a:rPr lang="fr-FR" dirty="0" err="1" smtClean="0"/>
              <a:t>with</a:t>
            </a:r>
            <a:r>
              <a:rPr lang="fr-FR" dirty="0" smtClean="0"/>
              <a:t> ITPA (IO)</a:t>
            </a:r>
          </a:p>
          <a:p>
            <a:r>
              <a:rPr lang="fr-FR" dirty="0" smtClean="0"/>
              <a:t>Plan 2022 and </a:t>
            </a:r>
            <a:r>
              <a:rPr lang="fr-FR" dirty="0" err="1" smtClean="0"/>
              <a:t>beyond</a:t>
            </a:r>
            <a:r>
              <a:rPr lang="fr-FR" dirty="0" smtClean="0"/>
              <a:t> </a:t>
            </a:r>
          </a:p>
          <a:p>
            <a:pPr lvl="1"/>
            <a:r>
              <a:rPr lang="sv-SE" dirty="0"/>
              <a:t>Store all the databases </a:t>
            </a:r>
            <a:r>
              <a:rPr lang="sv-SE" dirty="0" smtClean="0"/>
              <a:t>in </a:t>
            </a:r>
            <a:r>
              <a:rPr lang="sv-SE" dirty="0"/>
              <a:t>IMAS on the </a:t>
            </a:r>
            <a:r>
              <a:rPr lang="sv-SE" dirty="0" smtClean="0"/>
              <a:t>EUROfusion Gateway</a:t>
            </a:r>
            <a:r>
              <a:rPr lang="fr-FR" dirty="0" smtClean="0"/>
              <a:t> </a:t>
            </a:r>
            <a:endParaRPr lang="fr-FR" dirty="0"/>
          </a:p>
        </p:txBody>
      </p:sp>
      <p:sp>
        <p:nvSpPr>
          <p:cNvPr id="7" name="ZoneTexte 6"/>
          <p:cNvSpPr txBox="1"/>
          <p:nvPr/>
        </p:nvSpPr>
        <p:spPr>
          <a:xfrm>
            <a:off x="191344" y="6156012"/>
            <a:ext cx="1875000" cy="369332"/>
          </a:xfrm>
          <a:prstGeom prst="rect">
            <a:avLst/>
          </a:prstGeom>
          <a:noFill/>
        </p:spPr>
        <p:txBody>
          <a:bodyPr wrap="none" rtlCol="0">
            <a:spAutoFit/>
          </a:bodyPr>
          <a:lstStyle/>
          <a:p>
            <a:r>
              <a:rPr lang="fr-FR" dirty="0"/>
              <a:t>L. </a:t>
            </a:r>
            <a:r>
              <a:rPr lang="fr-FR" dirty="0" smtClean="0"/>
              <a:t>Frassinetti et al.</a:t>
            </a:r>
            <a:endParaRPr lang="fr-FR" dirty="0"/>
          </a:p>
        </p:txBody>
      </p:sp>
    </p:spTree>
    <p:extLst>
      <p:ext uri="{BB962C8B-B14F-4D97-AF65-F5344CB8AC3E}">
        <p14:creationId xmlns:p14="http://schemas.microsoft.com/office/powerpoint/2010/main" val="185297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Work</a:t>
            </a:r>
            <a:r>
              <a:rPr lang="fr-FR" dirty="0" smtClean="0"/>
              <a:t> </a:t>
            </a:r>
            <a:r>
              <a:rPr lang="fr-FR" dirty="0" err="1" smtClean="0"/>
              <a:t>done</a:t>
            </a:r>
            <a:r>
              <a:rPr lang="fr-FR" dirty="0" smtClean="0"/>
              <a:t> </a:t>
            </a:r>
            <a:r>
              <a:rPr lang="fr-FR" dirty="0" err="1" smtClean="0"/>
              <a:t>so</a:t>
            </a:r>
            <a:r>
              <a:rPr lang="fr-FR" dirty="0" smtClean="0"/>
              <a:t> far</a:t>
            </a:r>
            <a:endParaRPr lang="fr-FR" dirty="0"/>
          </a:p>
        </p:txBody>
      </p:sp>
      <p:sp>
        <p:nvSpPr>
          <p:cNvPr id="3" name="Espace réservé du pied de page 2"/>
          <p:cNvSpPr>
            <a:spLocks noGrp="1"/>
          </p:cNvSpPr>
          <p:nvPr>
            <p:ph type="ftr" sz="quarter" idx="11"/>
          </p:nvPr>
        </p:nvSpPr>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6</a:t>
            </a:fld>
            <a:endParaRPr lang="en-GB" dirty="0"/>
          </a:p>
        </p:txBody>
      </p:sp>
      <p:sp>
        <p:nvSpPr>
          <p:cNvPr id="5" name="Espace réservé du contenu 4"/>
          <p:cNvSpPr>
            <a:spLocks noGrp="1"/>
          </p:cNvSpPr>
          <p:nvPr>
            <p:ph idx="1"/>
          </p:nvPr>
        </p:nvSpPr>
        <p:spPr>
          <a:xfrm>
            <a:off x="40282" y="643481"/>
            <a:ext cx="12151717" cy="5571038"/>
          </a:xfrm>
        </p:spPr>
        <p:txBody>
          <a:bodyPr>
            <a:noAutofit/>
          </a:bodyPr>
          <a:lstStyle/>
          <a:p>
            <a:pPr>
              <a:lnSpc>
                <a:spcPct val="100000"/>
              </a:lnSpc>
            </a:pPr>
            <a:r>
              <a:rPr lang="en-US" dirty="0"/>
              <a:t>Script to transfer the 0D variables into IMAS is ready</a:t>
            </a:r>
          </a:p>
          <a:p>
            <a:pPr lvl="1">
              <a:lnSpc>
                <a:spcPct val="100000"/>
              </a:lnSpc>
            </a:pPr>
            <a:r>
              <a:rPr lang="en-US" dirty="0"/>
              <a:t>Language: </a:t>
            </a:r>
            <a:r>
              <a:rPr lang="en-US" dirty="0" smtClean="0"/>
              <a:t>python</a:t>
            </a:r>
            <a:endParaRPr lang="en-US" dirty="0"/>
          </a:p>
          <a:p>
            <a:pPr lvl="1">
              <a:lnSpc>
                <a:spcPct val="100000"/>
              </a:lnSpc>
            </a:pPr>
            <a:r>
              <a:rPr lang="en-US" dirty="0"/>
              <a:t>Latest update: </a:t>
            </a:r>
            <a:r>
              <a:rPr lang="en-US" dirty="0" smtClean="0"/>
              <a:t>November </a:t>
            </a:r>
            <a:r>
              <a:rPr lang="en-US" dirty="0"/>
              <a:t>2021 to reflect the latest </a:t>
            </a:r>
            <a:r>
              <a:rPr lang="en-US" dirty="0" smtClean="0"/>
              <a:t>IMAS version </a:t>
            </a:r>
            <a:endParaRPr lang="en-US" dirty="0"/>
          </a:p>
          <a:p>
            <a:pPr lvl="1">
              <a:lnSpc>
                <a:spcPct val="100000"/>
              </a:lnSpc>
            </a:pPr>
            <a:r>
              <a:rPr lang="en-US" dirty="0" smtClean="0"/>
              <a:t>About 175 parameters </a:t>
            </a:r>
            <a:r>
              <a:rPr lang="en-US" dirty="0"/>
              <a:t>for each entry.</a:t>
            </a:r>
          </a:p>
          <a:p>
            <a:pPr lvl="1">
              <a:lnSpc>
                <a:spcPct val="100000"/>
              </a:lnSpc>
            </a:pPr>
            <a:r>
              <a:rPr lang="en-US" dirty="0"/>
              <a:t>For each parameter, the IMAS </a:t>
            </a:r>
            <a:r>
              <a:rPr lang="en-US" i="1" dirty="0"/>
              <a:t>summary </a:t>
            </a:r>
            <a:r>
              <a:rPr lang="en-US" i="1" dirty="0" smtClean="0"/>
              <a:t>IDS </a:t>
            </a:r>
            <a:r>
              <a:rPr lang="en-US" dirty="0"/>
              <a:t>contains:</a:t>
            </a:r>
          </a:p>
          <a:p>
            <a:pPr lvl="2">
              <a:lnSpc>
                <a:spcPct val="100000"/>
              </a:lnSpc>
            </a:pPr>
            <a:r>
              <a:rPr lang="en-US" sz="1800" dirty="0"/>
              <a:t>*/value: </a:t>
            </a:r>
            <a:r>
              <a:rPr lang="en-US" sz="1800" dirty="0" smtClean="0"/>
              <a:t>value </a:t>
            </a:r>
            <a:r>
              <a:rPr lang="en-US" sz="1800" dirty="0"/>
              <a:t>of the parameter</a:t>
            </a:r>
          </a:p>
          <a:p>
            <a:pPr lvl="2">
              <a:lnSpc>
                <a:spcPct val="100000"/>
              </a:lnSpc>
            </a:pPr>
            <a:r>
              <a:rPr lang="en-US" sz="1800" dirty="0"/>
              <a:t>*/</a:t>
            </a:r>
            <a:r>
              <a:rPr lang="en-US" sz="1800" dirty="0" err="1"/>
              <a:t>value_error_upper</a:t>
            </a:r>
            <a:r>
              <a:rPr lang="en-US" sz="1800" dirty="0"/>
              <a:t>: </a:t>
            </a:r>
            <a:r>
              <a:rPr lang="en-US" sz="1800" dirty="0" smtClean="0"/>
              <a:t>uncertainty </a:t>
            </a:r>
            <a:r>
              <a:rPr lang="en-US" sz="1800" dirty="0"/>
              <a:t>on the parameter</a:t>
            </a:r>
          </a:p>
          <a:p>
            <a:pPr lvl="2">
              <a:lnSpc>
                <a:spcPct val="100000"/>
              </a:lnSpc>
            </a:pPr>
            <a:r>
              <a:rPr lang="en-US" sz="1800" dirty="0"/>
              <a:t>*/source:  </a:t>
            </a:r>
            <a:r>
              <a:rPr lang="en-US" sz="1800" dirty="0" smtClean="0"/>
              <a:t>metadata </a:t>
            </a:r>
            <a:r>
              <a:rPr lang="en-US" sz="1800" dirty="0"/>
              <a:t>containing the source of the parameter</a:t>
            </a:r>
          </a:p>
          <a:p>
            <a:pPr>
              <a:lnSpc>
                <a:spcPct val="100000"/>
              </a:lnSpc>
            </a:pPr>
            <a:r>
              <a:rPr lang="fr-FR" dirty="0"/>
              <a:t>The script has been </a:t>
            </a:r>
            <a:r>
              <a:rPr lang="fr-FR" dirty="0" err="1"/>
              <a:t>tested</a:t>
            </a:r>
            <a:r>
              <a:rPr lang="fr-FR" dirty="0"/>
              <a:t> for the </a:t>
            </a:r>
            <a:r>
              <a:rPr lang="fr-FR" dirty="0" err="1"/>
              <a:t>pedestal</a:t>
            </a:r>
            <a:r>
              <a:rPr lang="fr-FR" dirty="0"/>
              <a:t> </a:t>
            </a:r>
            <a:r>
              <a:rPr lang="fr-FR" dirty="0" err="1"/>
              <a:t>database</a:t>
            </a:r>
            <a:r>
              <a:rPr lang="fr-FR" dirty="0"/>
              <a:t>:</a:t>
            </a:r>
          </a:p>
          <a:p>
            <a:pPr lvl="1">
              <a:lnSpc>
                <a:spcPct val="100000"/>
              </a:lnSpc>
            </a:pPr>
            <a:r>
              <a:rPr lang="fr-FR" sz="1800" dirty="0" smtClean="0"/>
              <a:t>3 test </a:t>
            </a:r>
            <a:r>
              <a:rPr lang="fr-FR" sz="1800" dirty="0" err="1"/>
              <a:t>shots</a:t>
            </a:r>
            <a:r>
              <a:rPr lang="fr-FR" sz="1800" dirty="0"/>
              <a:t> </a:t>
            </a:r>
            <a:r>
              <a:rPr lang="fr-FR" sz="1800" dirty="0" err="1"/>
              <a:t>from</a:t>
            </a:r>
            <a:r>
              <a:rPr lang="fr-FR" sz="1800" dirty="0"/>
              <a:t> JET have been </a:t>
            </a:r>
            <a:r>
              <a:rPr lang="fr-FR" sz="1800" dirty="0" err="1"/>
              <a:t>stored</a:t>
            </a:r>
            <a:r>
              <a:rPr lang="fr-FR" sz="1800" dirty="0"/>
              <a:t> in IMAS on the </a:t>
            </a:r>
            <a:r>
              <a:rPr lang="fr-FR" sz="1800" dirty="0" smtClean="0"/>
              <a:t>Gateway: /g2lfrass/public/</a:t>
            </a:r>
            <a:r>
              <a:rPr lang="fr-FR" sz="1800" dirty="0" err="1" smtClean="0"/>
              <a:t>imasdb</a:t>
            </a:r>
            <a:r>
              <a:rPr lang="fr-FR" sz="1800" dirty="0" smtClean="0"/>
              <a:t>/pedestalDB_test_nov2021/3/0/</a:t>
            </a:r>
          </a:p>
          <a:p>
            <a:pPr lvl="1">
              <a:lnSpc>
                <a:spcPct val="100000"/>
              </a:lnSpc>
            </a:pPr>
            <a:r>
              <a:rPr lang="fr-FR" sz="1800" dirty="0" smtClean="0"/>
              <a:t>3 test </a:t>
            </a:r>
            <a:r>
              <a:rPr lang="fr-FR" sz="1800" dirty="0" err="1"/>
              <a:t>shots</a:t>
            </a:r>
            <a:r>
              <a:rPr lang="fr-FR" sz="1800" dirty="0"/>
              <a:t> </a:t>
            </a:r>
            <a:r>
              <a:rPr lang="fr-FR" sz="1800" dirty="0" err="1"/>
              <a:t>from</a:t>
            </a:r>
            <a:r>
              <a:rPr lang="fr-FR" sz="1800" dirty="0"/>
              <a:t> TCV have been </a:t>
            </a:r>
            <a:r>
              <a:rPr lang="fr-FR" sz="1800" dirty="0" err="1"/>
              <a:t>stored</a:t>
            </a:r>
            <a:r>
              <a:rPr lang="fr-FR" sz="1800" dirty="0"/>
              <a:t> in IMAS on the </a:t>
            </a:r>
            <a:r>
              <a:rPr lang="fr-FR" sz="1800" dirty="0" smtClean="0"/>
              <a:t>Gateway: /g2mvan/public/</a:t>
            </a:r>
            <a:r>
              <a:rPr lang="fr-FR" sz="1800" dirty="0" err="1" smtClean="0"/>
              <a:t>imasdb</a:t>
            </a:r>
            <a:r>
              <a:rPr lang="fr-FR" sz="1800" dirty="0" smtClean="0"/>
              <a:t>/pedestalDB_test_nov2021/3/0</a:t>
            </a:r>
          </a:p>
          <a:p>
            <a:pPr lvl="1">
              <a:lnSpc>
                <a:spcPct val="100000"/>
              </a:lnSpc>
            </a:pPr>
            <a:r>
              <a:rPr lang="fr-FR" sz="1800" dirty="0" smtClean="0"/>
              <a:t>Full </a:t>
            </a:r>
            <a:r>
              <a:rPr lang="fr-FR" sz="1800" dirty="0"/>
              <a:t>TCV </a:t>
            </a:r>
            <a:r>
              <a:rPr lang="fr-FR" sz="1800" dirty="0" err="1"/>
              <a:t>pedestal</a:t>
            </a:r>
            <a:r>
              <a:rPr lang="fr-FR" sz="1800" dirty="0"/>
              <a:t> </a:t>
            </a:r>
            <a:r>
              <a:rPr lang="fr-FR" sz="1800" dirty="0" err="1"/>
              <a:t>database</a:t>
            </a:r>
            <a:r>
              <a:rPr lang="fr-FR" sz="1800" dirty="0"/>
              <a:t> has been </a:t>
            </a:r>
            <a:r>
              <a:rPr lang="fr-FR" sz="1800" dirty="0" err="1"/>
              <a:t>stored</a:t>
            </a:r>
            <a:r>
              <a:rPr lang="fr-FR" sz="1800" dirty="0"/>
              <a:t> in IMAS on the </a:t>
            </a:r>
            <a:r>
              <a:rPr lang="fr-FR" sz="1800" dirty="0" smtClean="0"/>
              <a:t>Gateway:  /g2mvan/public/</a:t>
            </a:r>
            <a:r>
              <a:rPr lang="fr-FR" sz="1800" dirty="0" err="1" smtClean="0"/>
              <a:t>imasdb</a:t>
            </a:r>
            <a:r>
              <a:rPr lang="fr-FR" sz="1800" dirty="0" smtClean="0"/>
              <a:t>/</a:t>
            </a:r>
            <a:r>
              <a:rPr lang="fr-FR" sz="1800" dirty="0" err="1" smtClean="0"/>
              <a:t>TCV_PedestalDB</a:t>
            </a:r>
            <a:r>
              <a:rPr lang="fr-FR" sz="1800" dirty="0" smtClean="0"/>
              <a:t>/3/0</a:t>
            </a:r>
          </a:p>
          <a:p>
            <a:pPr lvl="1">
              <a:lnSpc>
                <a:spcPct val="100000"/>
              </a:lnSpc>
            </a:pPr>
            <a:r>
              <a:rPr lang="en-US" sz="1800" dirty="0" smtClean="0"/>
              <a:t>The </a:t>
            </a:r>
            <a:r>
              <a:rPr lang="en-US" sz="1800" dirty="0"/>
              <a:t>full list of IMAS </a:t>
            </a:r>
            <a:r>
              <a:rPr lang="en-US" sz="1800" dirty="0" smtClean="0"/>
              <a:t>pedestal variables </a:t>
            </a:r>
            <a:r>
              <a:rPr lang="en-US" sz="1800" dirty="0"/>
              <a:t>can be found on the </a:t>
            </a:r>
            <a:r>
              <a:rPr lang="en-US" sz="1800" dirty="0" err="1"/>
              <a:t>WPPrIO</a:t>
            </a:r>
            <a:r>
              <a:rPr lang="en-US" sz="1800" dirty="0"/>
              <a:t> </a:t>
            </a:r>
            <a:r>
              <a:rPr lang="en-US" sz="1800" dirty="0" err="1"/>
              <a:t>wikipages</a:t>
            </a:r>
            <a:r>
              <a:rPr lang="en-US" sz="1800" dirty="0"/>
              <a:t>: </a:t>
            </a:r>
            <a:endParaRPr lang="en-US" sz="1800" dirty="0" smtClean="0"/>
          </a:p>
          <a:p>
            <a:pPr marL="893763" lvl="1" indent="-436563">
              <a:lnSpc>
                <a:spcPct val="100000"/>
              </a:lnSpc>
              <a:buNone/>
              <a:tabLst>
                <a:tab pos="803275" algn="l"/>
              </a:tabLst>
            </a:pPr>
            <a:r>
              <a:rPr lang="en-US" dirty="0" smtClean="0">
                <a:hlinkClick r:id="rId2"/>
              </a:rPr>
              <a:t>https</a:t>
            </a:r>
            <a:r>
              <a:rPr lang="en-US" dirty="0">
                <a:hlinkClick r:id="rId2"/>
              </a:rPr>
              <a:t>://</a:t>
            </a:r>
            <a:r>
              <a:rPr lang="en-US" dirty="0" smtClean="0">
                <a:hlinkClick r:id="rId2"/>
              </a:rPr>
              <a:t>iterphysicswiki.euro-fusion.org/images/5/59/Pedestal_db_variables_list_on_wiki.pdf</a:t>
            </a:r>
            <a:r>
              <a:rPr lang="en-US" dirty="0" smtClean="0"/>
              <a:t>  </a:t>
            </a:r>
            <a:endParaRPr lang="en-US" dirty="0"/>
          </a:p>
          <a:p>
            <a:pPr marL="893763" lvl="1" indent="-436563">
              <a:lnSpc>
                <a:spcPct val="100000"/>
              </a:lnSpc>
              <a:buNone/>
              <a:tabLst>
                <a:tab pos="803275" algn="l"/>
              </a:tabLst>
            </a:pPr>
            <a:r>
              <a:rPr lang="en-US" sz="1800" dirty="0" smtClean="0"/>
              <a:t>Full pedestal </a:t>
            </a:r>
            <a:r>
              <a:rPr lang="en-US" sz="1800" dirty="0"/>
              <a:t>database </a:t>
            </a:r>
            <a:r>
              <a:rPr lang="en-US" sz="1800" dirty="0" smtClean="0"/>
              <a:t>can be transferred at </a:t>
            </a:r>
            <a:r>
              <a:rPr lang="en-US" sz="1800" dirty="0"/>
              <a:t>any time </a:t>
            </a:r>
            <a:r>
              <a:rPr lang="en-US" sz="1800" dirty="0" smtClean="0"/>
              <a:t>(pending inclusion of Peeling-Ballooning </a:t>
            </a:r>
            <a:r>
              <a:rPr lang="en-US" sz="1800" dirty="0"/>
              <a:t>stability </a:t>
            </a:r>
            <a:r>
              <a:rPr lang="en-US" sz="1800" dirty="0" smtClean="0"/>
              <a:t>data).</a:t>
            </a:r>
            <a:endParaRPr lang="fr-FR" sz="1800" dirty="0" smtClean="0"/>
          </a:p>
        </p:txBody>
      </p:sp>
      <p:sp>
        <p:nvSpPr>
          <p:cNvPr id="6" name="ZoneTexte 5"/>
          <p:cNvSpPr txBox="1"/>
          <p:nvPr/>
        </p:nvSpPr>
        <p:spPr>
          <a:xfrm>
            <a:off x="8544272" y="6357970"/>
            <a:ext cx="1875000" cy="369332"/>
          </a:xfrm>
          <a:prstGeom prst="rect">
            <a:avLst/>
          </a:prstGeom>
          <a:noFill/>
        </p:spPr>
        <p:txBody>
          <a:bodyPr wrap="none" rtlCol="0">
            <a:spAutoFit/>
          </a:bodyPr>
          <a:lstStyle/>
          <a:p>
            <a:r>
              <a:rPr lang="fr-FR" dirty="0"/>
              <a:t>L. </a:t>
            </a:r>
            <a:r>
              <a:rPr lang="fr-FR" dirty="0" smtClean="0"/>
              <a:t>Frassinetti et al.</a:t>
            </a:r>
            <a:endParaRPr lang="fr-FR" dirty="0"/>
          </a:p>
        </p:txBody>
      </p:sp>
    </p:spTree>
    <p:extLst>
      <p:ext uri="{BB962C8B-B14F-4D97-AF65-F5344CB8AC3E}">
        <p14:creationId xmlns:p14="http://schemas.microsoft.com/office/powerpoint/2010/main" val="3117776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2022 and </a:t>
            </a:r>
            <a:r>
              <a:rPr lang="fr-FR" dirty="0" err="1" smtClean="0"/>
              <a:t>beyond</a:t>
            </a:r>
            <a:r>
              <a:rPr lang="fr-FR" dirty="0" smtClean="0"/>
              <a:t> plans </a:t>
            </a:r>
            <a:endParaRPr lang="fr-FR" dirty="0"/>
          </a:p>
        </p:txBody>
      </p:sp>
      <p:sp>
        <p:nvSpPr>
          <p:cNvPr id="3" name="Espace réservé du pied de page 2"/>
          <p:cNvSpPr>
            <a:spLocks noGrp="1"/>
          </p:cNvSpPr>
          <p:nvPr>
            <p:ph type="ftr" sz="quarter" idx="11"/>
          </p:nvPr>
        </p:nvSpPr>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7</a:t>
            </a:fld>
            <a:endParaRPr lang="en-GB" dirty="0"/>
          </a:p>
        </p:txBody>
      </p:sp>
      <p:sp>
        <p:nvSpPr>
          <p:cNvPr id="5" name="Espace réservé du contenu 4"/>
          <p:cNvSpPr>
            <a:spLocks noGrp="1"/>
          </p:cNvSpPr>
          <p:nvPr>
            <p:ph idx="1"/>
          </p:nvPr>
        </p:nvSpPr>
        <p:spPr/>
        <p:txBody>
          <a:bodyPr/>
          <a:lstStyle/>
          <a:p>
            <a:r>
              <a:rPr lang="en-US" dirty="0" smtClean="0"/>
              <a:t>Transfer </a:t>
            </a:r>
            <a:r>
              <a:rPr lang="en-US" dirty="0"/>
              <a:t>the whole 0D </a:t>
            </a:r>
            <a:r>
              <a:rPr lang="en-US" dirty="0" smtClean="0"/>
              <a:t>pedestal </a:t>
            </a:r>
            <a:r>
              <a:rPr lang="en-US" dirty="0"/>
              <a:t>database </a:t>
            </a:r>
            <a:r>
              <a:rPr lang="en-US" dirty="0" smtClean="0"/>
              <a:t>into </a:t>
            </a:r>
            <a:r>
              <a:rPr lang="en-US" dirty="0"/>
              <a:t>IMAS</a:t>
            </a:r>
          </a:p>
          <a:p>
            <a:r>
              <a:rPr lang="en-US" dirty="0"/>
              <a:t>Start testing the transfer to IMAS </a:t>
            </a:r>
            <a:r>
              <a:rPr lang="en-US" dirty="0" smtClean="0"/>
              <a:t>for the </a:t>
            </a:r>
            <a:r>
              <a:rPr lang="sv-SE" dirty="0"/>
              <a:t>confinement and the disruption</a:t>
            </a:r>
            <a:r>
              <a:rPr lang="en-US" dirty="0" smtClean="0"/>
              <a:t> </a:t>
            </a:r>
            <a:r>
              <a:rPr lang="en-US" dirty="0"/>
              <a:t>databases</a:t>
            </a:r>
          </a:p>
          <a:p>
            <a:r>
              <a:rPr lang="en-US" dirty="0"/>
              <a:t>Include profiles in the database and extend the scripts to transfer </a:t>
            </a:r>
            <a:r>
              <a:rPr lang="en-US" dirty="0" smtClean="0"/>
              <a:t>1D data </a:t>
            </a:r>
            <a:r>
              <a:rPr lang="en-US" dirty="0"/>
              <a:t>to </a:t>
            </a:r>
            <a:r>
              <a:rPr lang="en-US" dirty="0" smtClean="0"/>
              <a:t>IMAS</a:t>
            </a:r>
          </a:p>
          <a:p>
            <a:r>
              <a:rPr lang="sv-SE" dirty="0"/>
              <a:t>Store all the </a:t>
            </a:r>
            <a:r>
              <a:rPr lang="sv-SE" dirty="0" smtClean="0"/>
              <a:t>databases in IMAS </a:t>
            </a:r>
            <a:r>
              <a:rPr lang="sv-SE" dirty="0"/>
              <a:t>on the EUROfusion Gateway</a:t>
            </a:r>
            <a:r>
              <a:rPr lang="fr-FR" dirty="0"/>
              <a:t> </a:t>
            </a:r>
          </a:p>
          <a:p>
            <a:endParaRPr lang="en-US" dirty="0"/>
          </a:p>
          <a:p>
            <a:endParaRPr lang="fr-FR" dirty="0"/>
          </a:p>
        </p:txBody>
      </p:sp>
      <p:sp>
        <p:nvSpPr>
          <p:cNvPr id="6" name="ZoneTexte 5"/>
          <p:cNvSpPr txBox="1"/>
          <p:nvPr/>
        </p:nvSpPr>
        <p:spPr>
          <a:xfrm>
            <a:off x="47328" y="6156012"/>
            <a:ext cx="1875000" cy="369332"/>
          </a:xfrm>
          <a:prstGeom prst="rect">
            <a:avLst/>
          </a:prstGeom>
          <a:noFill/>
        </p:spPr>
        <p:txBody>
          <a:bodyPr wrap="none" rtlCol="0">
            <a:spAutoFit/>
          </a:bodyPr>
          <a:lstStyle/>
          <a:p>
            <a:r>
              <a:rPr lang="fr-FR" dirty="0"/>
              <a:t>L. </a:t>
            </a:r>
            <a:r>
              <a:rPr lang="fr-FR" dirty="0" smtClean="0"/>
              <a:t>Frassinetti et al.</a:t>
            </a:r>
            <a:endParaRPr lang="fr-FR" dirty="0"/>
          </a:p>
        </p:txBody>
      </p:sp>
    </p:spTree>
    <p:extLst>
      <p:ext uri="{BB962C8B-B14F-4D97-AF65-F5344CB8AC3E}">
        <p14:creationId xmlns:p14="http://schemas.microsoft.com/office/powerpoint/2010/main" val="406440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0" y="6527800"/>
            <a:ext cx="3470275" cy="330200"/>
          </a:xfrm>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4294967295"/>
          </p:nvPr>
        </p:nvSpPr>
        <p:spPr>
          <a:xfrm>
            <a:off x="11471275" y="6524625"/>
            <a:ext cx="720725" cy="200025"/>
          </a:xfrm>
        </p:spPr>
        <p:txBody>
          <a:bodyPr/>
          <a:lstStyle/>
          <a:p>
            <a:fld id="{6A6D9FA1-99C7-4910-8E32-B85D378B0060}" type="slidenum">
              <a:rPr lang="en-GB" smtClean="0"/>
              <a:pPr/>
              <a:t>8</a:t>
            </a:fld>
            <a:endParaRPr lang="en-GB" dirty="0"/>
          </a:p>
        </p:txBody>
      </p:sp>
      <p:sp>
        <p:nvSpPr>
          <p:cNvPr id="8" name="Rectangle 7"/>
          <p:cNvSpPr/>
          <p:nvPr/>
        </p:nvSpPr>
        <p:spPr>
          <a:xfrm>
            <a:off x="263352" y="3140968"/>
            <a:ext cx="8310352" cy="584775"/>
          </a:xfrm>
          <a:prstGeom prst="rect">
            <a:avLst/>
          </a:prstGeom>
        </p:spPr>
        <p:txBody>
          <a:bodyPr wrap="none">
            <a:spAutoFit/>
          </a:bodyPr>
          <a:lstStyle/>
          <a:p>
            <a:r>
              <a:rPr lang="en-US" sz="3200" b="1" dirty="0"/>
              <a:t>IMAS version of the </a:t>
            </a:r>
            <a:r>
              <a:rPr lang="en-US" sz="3200" b="1" dirty="0" err="1"/>
              <a:t>stellarator</a:t>
            </a:r>
            <a:r>
              <a:rPr lang="en-US" sz="3200" b="1" dirty="0"/>
              <a:t> confinement DB </a:t>
            </a:r>
            <a:endParaRPr lang="fr-FR" sz="3200" b="1" dirty="0"/>
          </a:p>
        </p:txBody>
      </p:sp>
      <p:sp>
        <p:nvSpPr>
          <p:cNvPr id="9" name="Subtitle 2">
            <a:extLst>
              <a:ext uri="{FF2B5EF4-FFF2-40B4-BE49-F238E27FC236}">
                <a16:creationId xmlns:a16="http://schemas.microsoft.com/office/drawing/2014/main" id="{C9E3BA09-BBCC-413B-A9AB-F5D43B9BD8F6}"/>
              </a:ext>
            </a:extLst>
          </p:cNvPr>
          <p:cNvSpPr txBox="1">
            <a:spLocks/>
          </p:cNvSpPr>
          <p:nvPr/>
        </p:nvSpPr>
        <p:spPr>
          <a:xfrm>
            <a:off x="372848" y="4437112"/>
            <a:ext cx="8640960" cy="504056"/>
          </a:xfrm>
          <a:prstGeom prst="rect">
            <a:avLst/>
          </a:prstGeom>
        </p:spPr>
        <p:txBody>
          <a:bodyPr>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b="1" dirty="0">
                <a:solidFill>
                  <a:schemeClr val="bg1"/>
                </a:solidFill>
              </a:rPr>
              <a:t>A. Dinklage</a:t>
            </a:r>
          </a:p>
        </p:txBody>
      </p:sp>
    </p:spTree>
    <p:extLst>
      <p:ext uri="{BB962C8B-B14F-4D97-AF65-F5344CB8AC3E}">
        <p14:creationId xmlns:p14="http://schemas.microsoft.com/office/powerpoint/2010/main" val="3994713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7918" y="188640"/>
            <a:ext cx="10598968" cy="457200"/>
          </a:xfrm>
        </p:spPr>
        <p:txBody>
          <a:bodyPr/>
          <a:lstStyle/>
          <a:p>
            <a:r>
              <a:rPr lang="de-DE" dirty="0" err="1"/>
              <a:t>Bringing</a:t>
            </a:r>
            <a:r>
              <a:rPr lang="de-DE" dirty="0"/>
              <a:t> </a:t>
            </a:r>
            <a:r>
              <a:rPr lang="fr-FR" dirty="0"/>
              <a:t>International </a:t>
            </a:r>
            <a:r>
              <a:rPr lang="fr-FR" dirty="0" err="1" smtClean="0"/>
              <a:t>Stellarator</a:t>
            </a:r>
            <a:r>
              <a:rPr lang="fr-FR" dirty="0" smtClean="0"/>
              <a:t>/</a:t>
            </a:r>
            <a:r>
              <a:rPr lang="fr-FR" dirty="0" err="1" smtClean="0"/>
              <a:t>Heliotron</a:t>
            </a:r>
            <a:r>
              <a:rPr lang="fr-FR" dirty="0" smtClean="0"/>
              <a:t> </a:t>
            </a:r>
            <a:r>
              <a:rPr lang="de-DE" dirty="0" err="1" smtClean="0"/>
              <a:t>Confinement</a:t>
            </a:r>
            <a:r>
              <a:rPr lang="de-DE" dirty="0" smtClean="0"/>
              <a:t> </a:t>
            </a:r>
            <a:r>
              <a:rPr lang="de-DE" dirty="0" err="1" smtClean="0"/>
              <a:t>DataBase</a:t>
            </a:r>
            <a:r>
              <a:rPr lang="de-DE" dirty="0" smtClean="0"/>
              <a:t> (ISCDB) </a:t>
            </a:r>
            <a:r>
              <a:rPr lang="de-DE" dirty="0" err="1" smtClean="0"/>
              <a:t>into</a:t>
            </a:r>
            <a:r>
              <a:rPr lang="de-DE" dirty="0" smtClean="0"/>
              <a:t> </a:t>
            </a:r>
            <a:r>
              <a:rPr lang="de-DE" dirty="0"/>
              <a:t>Interface Data </a:t>
            </a:r>
            <a:r>
              <a:rPr lang="de-DE" dirty="0" err="1" smtClean="0"/>
              <a:t>Structures</a:t>
            </a:r>
            <a:r>
              <a:rPr lang="de-DE" dirty="0" smtClean="0"/>
              <a:t> [1/2</a:t>
            </a:r>
            <a:r>
              <a:rPr lang="de-DE" dirty="0"/>
              <a:t>]</a:t>
            </a:r>
            <a:endParaRPr lang="fr-FR" dirty="0"/>
          </a:p>
        </p:txBody>
      </p:sp>
      <p:sp>
        <p:nvSpPr>
          <p:cNvPr id="3" name="Espace réservé du pied de page 2"/>
          <p:cNvSpPr>
            <a:spLocks noGrp="1"/>
          </p:cNvSpPr>
          <p:nvPr>
            <p:ph type="ftr" sz="quarter" idx="11"/>
          </p:nvPr>
        </p:nvSpPr>
        <p:spPr/>
        <p:txBody>
          <a:bodyPr/>
          <a:lstStyle/>
          <a:p>
            <a:r>
              <a:rPr lang="fr-FR" smtClean="0"/>
              <a:t>X. LITAUDON |  IMAS FSD Meeting  |  12 04 2022 </a:t>
            </a:r>
            <a:endParaRPr lang="en-GB" dirty="0"/>
          </a:p>
        </p:txBody>
      </p:sp>
      <p:sp>
        <p:nvSpPr>
          <p:cNvPr id="4" name="Espace réservé du numéro de diapositive 3"/>
          <p:cNvSpPr>
            <a:spLocks noGrp="1"/>
          </p:cNvSpPr>
          <p:nvPr>
            <p:ph type="sldNum" sz="quarter" idx="12"/>
          </p:nvPr>
        </p:nvSpPr>
        <p:spPr/>
        <p:txBody>
          <a:bodyPr/>
          <a:lstStyle/>
          <a:p>
            <a:fld id="{6A6D9FA1-99C7-4910-8E32-B85D378B0060}" type="slidenum">
              <a:rPr lang="en-GB" smtClean="0"/>
              <a:pPr/>
              <a:t>9</a:t>
            </a:fld>
            <a:endParaRPr lang="en-GB" dirty="0"/>
          </a:p>
        </p:txBody>
      </p:sp>
      <p:sp>
        <p:nvSpPr>
          <p:cNvPr id="5" name="Espace réservé du contenu 4"/>
          <p:cNvSpPr>
            <a:spLocks noGrp="1"/>
          </p:cNvSpPr>
          <p:nvPr>
            <p:ph idx="1"/>
          </p:nvPr>
        </p:nvSpPr>
        <p:spPr>
          <a:xfrm>
            <a:off x="61379" y="954306"/>
            <a:ext cx="12130621" cy="5571038"/>
          </a:xfrm>
        </p:spPr>
        <p:txBody>
          <a:bodyPr>
            <a:normAutofit lnSpcReduction="10000"/>
          </a:bodyPr>
          <a:lstStyle/>
          <a:p>
            <a:r>
              <a:rPr lang="en-US" dirty="0"/>
              <a:t>The ISCDB is a joint database </a:t>
            </a:r>
            <a:r>
              <a:rPr lang="en-US" dirty="0" smtClean="0"/>
              <a:t>effort </a:t>
            </a:r>
            <a:r>
              <a:rPr lang="en-US" dirty="0"/>
              <a:t>conducted within the Coordinated Working </a:t>
            </a:r>
            <a:r>
              <a:rPr lang="en-US" dirty="0" smtClean="0"/>
              <a:t>Group in </a:t>
            </a:r>
            <a:r>
              <a:rPr lang="en-US" dirty="0"/>
              <a:t>the IEA Technology Collaboration </a:t>
            </a:r>
            <a:r>
              <a:rPr lang="en-US" dirty="0" err="1"/>
              <a:t>Programme</a:t>
            </a:r>
            <a:r>
              <a:rPr lang="en-US" dirty="0"/>
              <a:t> on </a:t>
            </a:r>
            <a:r>
              <a:rPr lang="en-US" dirty="0" err="1"/>
              <a:t>Stellarators</a:t>
            </a:r>
            <a:r>
              <a:rPr lang="en-US" dirty="0"/>
              <a:t> and </a:t>
            </a:r>
            <a:r>
              <a:rPr lang="en-US" dirty="0" err="1"/>
              <a:t>Heliotrons</a:t>
            </a:r>
            <a:r>
              <a:rPr lang="en-US" b="0" dirty="0" smtClean="0"/>
              <a:t>.</a:t>
            </a:r>
          </a:p>
          <a:p>
            <a:pPr lvl="1"/>
            <a:r>
              <a:rPr lang="en-US" b="0" dirty="0"/>
              <a:t>inclusion of </a:t>
            </a:r>
            <a:r>
              <a:rPr lang="en-US" b="0" dirty="0" smtClean="0"/>
              <a:t>confinement </a:t>
            </a:r>
            <a:r>
              <a:rPr lang="en-US" b="0" dirty="0"/>
              <a:t>data from </a:t>
            </a:r>
            <a:r>
              <a:rPr lang="en-US" b="0" dirty="0" err="1"/>
              <a:t>Wendelstein</a:t>
            </a:r>
            <a:r>
              <a:rPr lang="en-US" b="0" dirty="0"/>
              <a:t> 7-X from </a:t>
            </a:r>
            <a:r>
              <a:rPr lang="en-US" b="0" dirty="0" smtClean="0"/>
              <a:t>its initial </a:t>
            </a:r>
            <a:r>
              <a:rPr lang="en-US" b="0" dirty="0"/>
              <a:t>campaigns with a limiter and a test-</a:t>
            </a:r>
            <a:r>
              <a:rPr lang="en-US" b="0" dirty="0" err="1"/>
              <a:t>divertor</a:t>
            </a:r>
            <a:r>
              <a:rPr lang="en-US" b="0" dirty="0"/>
              <a:t> unit.</a:t>
            </a:r>
            <a:endParaRPr lang="de-DE" dirty="0" smtClean="0"/>
          </a:p>
          <a:p>
            <a:r>
              <a:rPr lang="en-US" dirty="0" smtClean="0"/>
              <a:t>Ongoing activity to map the ISCDB data into the </a:t>
            </a:r>
            <a:r>
              <a:rPr lang="en-US" dirty="0"/>
              <a:t>IMAS data </a:t>
            </a:r>
            <a:r>
              <a:rPr lang="en-US" dirty="0" smtClean="0"/>
              <a:t>structure</a:t>
            </a:r>
            <a:r>
              <a:rPr lang="fr-FR" dirty="0" smtClean="0"/>
              <a:t> </a:t>
            </a:r>
          </a:p>
          <a:p>
            <a:r>
              <a:rPr lang="fr-FR" dirty="0" err="1" smtClean="0"/>
              <a:t>Written</a:t>
            </a:r>
            <a:r>
              <a:rPr lang="fr-FR" dirty="0" smtClean="0"/>
              <a:t> </a:t>
            </a:r>
            <a:r>
              <a:rPr lang="fr-FR" dirty="0" smtClean="0"/>
              <a:t>document has been </a:t>
            </a:r>
            <a:r>
              <a:rPr lang="fr-FR" dirty="0" err="1" smtClean="0"/>
              <a:t>elaborated</a:t>
            </a:r>
            <a:r>
              <a:rPr lang="fr-FR" dirty="0" smtClean="0"/>
              <a:t> </a:t>
            </a:r>
            <a:r>
              <a:rPr lang="fr-FR" dirty="0" err="1" smtClean="0"/>
              <a:t>recently</a:t>
            </a:r>
            <a:r>
              <a:rPr lang="fr-FR" dirty="0" smtClean="0"/>
              <a:t> on </a:t>
            </a:r>
            <a:r>
              <a:rPr lang="fr-FR" dirty="0" smtClean="0"/>
              <a:t>the </a:t>
            </a:r>
            <a:r>
              <a:rPr lang="fr-FR" dirty="0" err="1" smtClean="0"/>
              <a:t>mapping</a:t>
            </a:r>
            <a:r>
              <a:rPr lang="fr-FR" dirty="0" smtClean="0"/>
              <a:t> </a:t>
            </a:r>
            <a:r>
              <a:rPr lang="fr-FR" dirty="0"/>
              <a:t>by Andreas Dinklage (</a:t>
            </a:r>
            <a:r>
              <a:rPr lang="fr-FR" dirty="0" err="1"/>
              <a:t>Dated</a:t>
            </a:r>
            <a:r>
              <a:rPr lang="fr-FR" dirty="0"/>
              <a:t>: April 1, 2022)</a:t>
            </a:r>
            <a:endParaRPr lang="fr-FR" dirty="0" smtClean="0"/>
          </a:p>
          <a:p>
            <a:pPr lvl="1"/>
            <a:r>
              <a:rPr lang="fr-FR" dirty="0" smtClean="0"/>
              <a:t>Description and </a:t>
            </a:r>
            <a:r>
              <a:rPr lang="fr-FR" dirty="0" err="1" smtClean="0"/>
              <a:t>definition</a:t>
            </a:r>
            <a:r>
              <a:rPr lang="fr-FR" dirty="0" smtClean="0"/>
              <a:t> of all IMAS data </a:t>
            </a:r>
          </a:p>
          <a:p>
            <a:pPr lvl="1"/>
            <a:r>
              <a:rPr lang="fr-FR" dirty="0" err="1" smtClean="0"/>
              <a:t>Lastest</a:t>
            </a:r>
            <a:r>
              <a:rPr lang="fr-FR" dirty="0" smtClean="0"/>
              <a:t> version 27 of ISCDB </a:t>
            </a:r>
            <a:r>
              <a:rPr lang="fr-FR" dirty="0" err="1" smtClean="0"/>
              <a:t>that</a:t>
            </a:r>
            <a:r>
              <a:rPr lang="fr-FR" dirty="0" smtClean="0"/>
              <a:t> </a:t>
            </a:r>
            <a:r>
              <a:rPr lang="fr-FR" dirty="0" err="1" smtClean="0"/>
              <a:t>includes</a:t>
            </a:r>
            <a:r>
              <a:rPr lang="fr-FR" dirty="0" smtClean="0"/>
              <a:t> </a:t>
            </a:r>
            <a:r>
              <a:rPr lang="fr-FR" dirty="0" err="1" smtClean="0"/>
              <a:t>latest</a:t>
            </a:r>
            <a:r>
              <a:rPr lang="fr-FR" dirty="0" smtClean="0"/>
              <a:t> W7-X </a:t>
            </a:r>
            <a:r>
              <a:rPr lang="fr-FR" dirty="0" err="1" smtClean="0"/>
              <a:t>discharges</a:t>
            </a:r>
            <a:r>
              <a:rPr lang="fr-FR" dirty="0" smtClean="0"/>
              <a:t> </a:t>
            </a:r>
          </a:p>
          <a:p>
            <a:pPr marL="457200" lvl="1" indent="0">
              <a:buNone/>
            </a:pPr>
            <a:r>
              <a:rPr lang="fr-FR" dirty="0" smtClean="0">
                <a:solidFill>
                  <a:srgbClr val="FF0000"/>
                </a:solidFill>
              </a:rPr>
              <a:t>Unique </a:t>
            </a:r>
            <a:r>
              <a:rPr lang="fr-FR" dirty="0" err="1" smtClean="0">
                <a:solidFill>
                  <a:srgbClr val="FF0000"/>
                </a:solidFill>
              </a:rPr>
              <a:t>opportunity</a:t>
            </a:r>
            <a:r>
              <a:rPr lang="fr-FR" dirty="0" smtClean="0">
                <a:solidFill>
                  <a:srgbClr val="FF0000"/>
                </a:solidFill>
              </a:rPr>
              <a:t> to </a:t>
            </a:r>
            <a:r>
              <a:rPr lang="fr-FR" dirty="0" err="1" smtClean="0">
                <a:solidFill>
                  <a:srgbClr val="FF0000"/>
                </a:solidFill>
              </a:rPr>
              <a:t>contribute</a:t>
            </a:r>
            <a:r>
              <a:rPr lang="fr-FR" dirty="0" smtClean="0">
                <a:solidFill>
                  <a:srgbClr val="FF0000"/>
                </a:solidFill>
              </a:rPr>
              <a:t> to joint tokamak-stellarator confinement </a:t>
            </a:r>
            <a:r>
              <a:rPr lang="fr-FR" dirty="0" err="1" smtClean="0">
                <a:solidFill>
                  <a:srgbClr val="FF0000"/>
                </a:solidFill>
              </a:rPr>
              <a:t>physics</a:t>
            </a:r>
            <a:r>
              <a:rPr lang="fr-FR" dirty="0" smtClean="0">
                <a:solidFill>
                  <a:srgbClr val="FF0000"/>
                </a:solidFill>
              </a:rPr>
              <a:t> </a:t>
            </a:r>
            <a:r>
              <a:rPr lang="fr-FR" dirty="0" err="1" smtClean="0">
                <a:solidFill>
                  <a:srgbClr val="FF0000"/>
                </a:solidFill>
              </a:rPr>
              <a:t>with</a:t>
            </a:r>
            <a:r>
              <a:rPr lang="fr-FR" dirty="0" smtClean="0">
                <a:solidFill>
                  <a:srgbClr val="FF0000"/>
                </a:solidFill>
              </a:rPr>
              <a:t> the </a:t>
            </a:r>
            <a:r>
              <a:rPr lang="fr-FR" dirty="0" err="1" smtClean="0">
                <a:solidFill>
                  <a:srgbClr val="FF0000"/>
                </a:solidFill>
              </a:rPr>
              <a:t>same</a:t>
            </a:r>
            <a:r>
              <a:rPr lang="fr-FR" dirty="0" smtClean="0">
                <a:solidFill>
                  <a:srgbClr val="FF0000"/>
                </a:solidFill>
              </a:rPr>
              <a:t> </a:t>
            </a:r>
            <a:r>
              <a:rPr lang="fr-FR" dirty="0" err="1" smtClean="0">
                <a:solidFill>
                  <a:srgbClr val="FF0000"/>
                </a:solidFill>
              </a:rPr>
              <a:t>language</a:t>
            </a:r>
            <a:r>
              <a:rPr lang="fr-FR" dirty="0" smtClean="0">
                <a:solidFill>
                  <a:srgbClr val="FF0000"/>
                </a:solidFill>
              </a:rPr>
              <a:t> ! </a:t>
            </a:r>
            <a:endParaRPr lang="de-DE" dirty="0" smtClean="0">
              <a:solidFill>
                <a:srgbClr val="FF0000"/>
              </a:solidFill>
            </a:endParaRPr>
          </a:p>
        </p:txBody>
      </p:sp>
    </p:spTree>
    <p:extLst>
      <p:ext uri="{BB962C8B-B14F-4D97-AF65-F5344CB8AC3E}">
        <p14:creationId xmlns:p14="http://schemas.microsoft.com/office/powerpoint/2010/main" val="379691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D887D8CEF3174EBF1C10D6E8BD86BB" ma:contentTypeVersion="10" ma:contentTypeDescription="Create a new document." ma:contentTypeScope="" ma:versionID="15e74c89c48643791f4ed0f0dceaf4cc">
  <xsd:schema xmlns:xsd="http://www.w3.org/2001/XMLSchema" xmlns:xs="http://www.w3.org/2001/XMLSchema" xmlns:p="http://schemas.microsoft.com/office/2006/metadata/properties" xmlns:ns2="ceebf156-3aa6-4a56-9fae-c541f08b09ff" targetNamespace="http://schemas.microsoft.com/office/2006/metadata/properties" ma:root="true" ma:fieldsID="fffb55230f81639db2bf79d6b7fc176e" ns2:_="">
    <xsd:import namespace="ceebf156-3aa6-4a56-9fae-c541f08b09ff"/>
    <xsd:element name="properties">
      <xsd:complexType>
        <xsd:sequence>
          <xsd:element name="documentManagement">
            <xsd:complexType>
              <xsd:all>
                <xsd:element ref="ns2:Category" minOccurs="0"/>
                <xsd:element ref="ns2:Deadline" minOccurs="0"/>
                <xsd:element ref="ns2:FirstAuthor" minOccurs="0"/>
                <xsd:element ref="ns2:Status" minOccurs="0"/>
                <xsd:element ref="ns2:MediaServiceMetadata" minOccurs="0"/>
                <xsd:element ref="ns2:MediaServiceFastMetadata" minOccurs="0"/>
                <xsd:element ref="ns2:Comment" minOccurs="0"/>
                <xsd:element ref="ns2:MediaServiceAutoKeyPoints" minOccurs="0"/>
                <xsd:element ref="ns2:MediaServiceKeyPoints" minOccurs="0"/>
                <xsd:element ref="ns2:Subproje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bf156-3aa6-4a56-9fae-c541f08b09ff"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Financial"/>
          <xsd:enumeration value="PMP"/>
          <xsd:enumeration value="Project Board"/>
          <xsd:enumeration value="Resources"/>
          <xsd:enumeration value="Other"/>
        </xsd:restriction>
      </xsd:simpleType>
    </xsd:element>
    <xsd:element name="Deadline" ma:index="9" nillable="true" ma:displayName="Deadline" ma:format="DateOnly" ma:internalName="Deadline">
      <xsd:simpleType>
        <xsd:restriction base="dms:DateTime"/>
      </xsd:simpleType>
    </xsd:element>
    <xsd:element name="FirstAuthor" ma:index="10" nillable="true" ma:displayName="First Author" ma:format="Dropdown" ma:list="UserInfo" ma:SharePointGroup="0" ma:internalName="Firs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11" nillable="true" ma:displayName="Status" ma:format="Dropdown" ma:internalName="Status">
      <xsd:simpleType>
        <xsd:restriction base="dms:Choice">
          <xsd:enumeration value="Trash"/>
          <xsd:enumeration value="Final"/>
          <xsd:enumeration value="Ongoing"/>
          <xsd:enumeration value="Reference"/>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Comment" ma:index="14" nillable="true" ma:displayName="Comment" ma:format="Dropdown" ma:internalName="Comment">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Subproject" ma:index="17" nillable="true" ma:displayName="Subproject" ma:format="Dropdown" ma:internalName="Subproject">
      <xsd:simpleType>
        <xsd:restriction base="dms:Choice">
          <xsd:enumeration value="SP1"/>
          <xsd:enumeration value="SP2"/>
          <xsd:enumeration value="SP3"/>
          <xsd:enumeration value="SP4"/>
          <xsd:enumeration value="SP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ceebf156-3aa6-4a56-9fae-c541f08b09ff">Project Board</Category>
    <Subproject xmlns="ceebf156-3aa6-4a56-9fae-c541f08b09ff" xsi:nil="true"/>
    <Status xmlns="ceebf156-3aa6-4a56-9fae-c541f08b09ff">Ongoing</Status>
    <Comment xmlns="ceebf156-3aa6-4a56-9fae-c541f08b09ff" xsi:nil="true"/>
    <FirstAuthor xmlns="ceebf156-3aa6-4a56-9fae-c541f08b09ff">
      <UserInfo>
        <DisplayName>xavier.litaudon</DisplayName>
        <AccountId>16</AccountId>
        <AccountType/>
      </UserInfo>
    </FirstAuthor>
    <Deadline xmlns="ceebf156-3aa6-4a56-9fae-c541f08b09f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C258A6-6A10-4279-AA2B-49E9599A7F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bf156-3aa6-4a56-9fae-c541f08b09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CDE988-15BF-4E33-95B9-B7948E53D32C}">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ceebf156-3aa6-4a56-9fae-c541f08b09ff"/>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D22A168E-A114-44BE-B383-DFE104A77F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EUROfusion.1line_5_3_2019</Template>
  <TotalTime>6033</TotalTime>
  <Words>987</Words>
  <Application>Microsoft Office PowerPoint</Application>
  <PresentationFormat>Grand écran</PresentationFormat>
  <Paragraphs>97</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Courier New</vt:lpstr>
      <vt:lpstr>Times New Roman</vt:lpstr>
      <vt:lpstr>EUROfusion.1line_5_3_2019</vt:lpstr>
      <vt:lpstr>Update on IMAS activities related to WPPrIO Preparation of ITER Operation  FSD 2022-04-12  </vt:lpstr>
      <vt:lpstr>PrIO and IMAS activities </vt:lpstr>
      <vt:lpstr>PrIO Plans: more under WPPrIO wikipages: Preparation of ITER Operation Work Package - EUROfusion MediaWiki (euro-fusion.org) </vt:lpstr>
      <vt:lpstr>Présentation PowerPoint</vt:lpstr>
      <vt:lpstr>EUROfusion tokamak multi-machine databases </vt:lpstr>
      <vt:lpstr>Work done so far</vt:lpstr>
      <vt:lpstr>2022 and beyond plans </vt:lpstr>
      <vt:lpstr>Présentation PowerPoint</vt:lpstr>
      <vt:lpstr>Bringing International Stellarator/Heliotron Confinement DataBase (ISCDB) into Interface Data Structures [1/2]</vt:lpstr>
      <vt:lpstr>Bringing International Stellarator-Heliotron Profile Confinement DataBase (ISCDB) into Interface Data Structures [2/2]</vt:lpstr>
      <vt:lpstr>CICLOP database:  Fusion triple product versus high performance duration </vt:lpstr>
      <vt:lpstr>CICLOP database: Core ion temperature/pressure versus duration</vt:lpstr>
    </vt:vector>
  </TitlesOfParts>
  <Company>Windows User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PB-Presentation Template</dc:title>
  <dc:creator>juergen.gafert@kit.edu</dc:creator>
  <cp:lastModifiedBy>LITAUDON Xavier 124529</cp:lastModifiedBy>
  <cp:revision>736</cp:revision>
  <cp:lastPrinted>2022-03-14T07:20:07Z</cp:lastPrinted>
  <dcterms:created xsi:type="dcterms:W3CDTF">2019-04-02T13:59:54Z</dcterms:created>
  <dcterms:modified xsi:type="dcterms:W3CDTF">2022-04-12T08:28:30Z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0x010100ECD887D8CEF3174EBF1C10D6E8BD86BB</vt:lpwstr>
  </property>
</Properties>
</file>