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9" r:id="rId2"/>
    <p:sldId id="290" r:id="rId3"/>
    <p:sldId id="291" r:id="rId4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howGuides="1">
      <p:cViewPr varScale="1">
        <p:scale>
          <a:sx n="83" d="100"/>
          <a:sy n="83" d="100"/>
        </p:scale>
        <p:origin x="80" y="1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20/04/2022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20/04/2022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187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00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20/04/2022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05" t="2092" b="15205"/>
          <a:stretch/>
        </p:blipFill>
        <p:spPr>
          <a:xfrm>
            <a:off x="5742189" y="2067694"/>
            <a:ext cx="2702039" cy="305751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50" b="13389"/>
          <a:stretch/>
        </p:blipFill>
        <p:spPr>
          <a:xfrm>
            <a:off x="500906" y="2615466"/>
            <a:ext cx="4895470" cy="246073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Mask functions for flexible wall geometry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07343" y="627534"/>
                <a:ext cx="8757145" cy="1554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fr-FR" dirty="0" smtClean="0"/>
                  <a:t>Flexible </a:t>
                </a:r>
                <a:r>
                  <a:rPr lang="fr-FR" dirty="0" err="1" smtClean="0"/>
                  <a:t>wall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geometry</a:t>
                </a:r>
                <a:r>
                  <a:rPr lang="fr-FR" dirty="0" smtClean="0"/>
                  <a:t> in spite of </a:t>
                </a:r>
                <a:r>
                  <a:rPr lang="fr-FR" dirty="0" err="1" smtClean="0"/>
                  <a:t>structured</a:t>
                </a:r>
                <a:r>
                  <a:rPr lang="fr-FR" dirty="0" smtClean="0"/>
                  <a:t> FS-</a:t>
                </a:r>
                <a:r>
                  <a:rPr lang="fr-FR" dirty="0" err="1" smtClean="0"/>
                  <a:t>aligned</a:t>
                </a:r>
                <a:r>
                  <a:rPr lang="fr-FR" dirty="0" smtClean="0"/>
                  <a:t> quadrangles </a:t>
                </a:r>
                <a:r>
                  <a:rPr lang="fr-FR" dirty="0" err="1" smtClean="0"/>
                  <a:t>grid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handled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through</a:t>
                </a:r>
                <a:r>
                  <a:rPr lang="fr-FR" dirty="0" smtClean="0"/>
                  <a:t> </a:t>
                </a:r>
                <a:r>
                  <a:rPr lang="fr-FR" b="1" dirty="0" err="1" smtClean="0">
                    <a:solidFill>
                      <a:srgbClr val="FF0000"/>
                    </a:solidFill>
                  </a:rPr>
                  <a:t>mask</a:t>
                </a:r>
                <a:r>
                  <a:rPr lang="fr-FR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b="1" dirty="0" err="1" smtClean="0">
                    <a:solidFill>
                      <a:srgbClr val="FF0000"/>
                    </a:solidFill>
                  </a:rPr>
                  <a:t>function</a:t>
                </a:r>
                <a:r>
                  <a:rPr lang="fr-FR" dirty="0" smtClean="0"/>
                  <a:t>:</a:t>
                </a:r>
                <a14:m>
                  <m:oMath xmlns:m="http://schemas.openxmlformats.org/officeDocument/2006/math">
                    <m:r>
                      <a:rPr lang="fr-FR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𝝌</m:t>
                    </m:r>
                    <m:r>
                      <a:rPr lang="fr-FR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fr-FR" b="1" dirty="0" smtClean="0">
                    <a:solidFill>
                      <a:srgbClr val="0000FF"/>
                    </a:solidFill>
                  </a:rPr>
                  <a:t> in the </a:t>
                </a:r>
                <a:r>
                  <a:rPr lang="fr-FR" b="1" dirty="0" err="1" smtClean="0">
                    <a:solidFill>
                      <a:srgbClr val="0000FF"/>
                    </a:solidFill>
                  </a:rPr>
                  <a:t>wall</a:t>
                </a:r>
                <a:r>
                  <a:rPr lang="fr-FR" dirty="0" smtClean="0"/>
                  <a:t>,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𝜒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fr-FR" dirty="0"/>
                  <a:t> </a:t>
                </a:r>
                <a:r>
                  <a:rPr lang="fr-FR" dirty="0" smtClean="0"/>
                  <a:t>elsewhere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dirty="0" err="1" smtClean="0"/>
                  <a:t>wall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seen</a:t>
                </a:r>
                <a:r>
                  <a:rPr lang="fr-FR" dirty="0" smtClean="0"/>
                  <a:t> as </a:t>
                </a:r>
                <a:r>
                  <a:rPr lang="fr-FR" dirty="0" err="1" smtClean="0"/>
                  <a:t>staircase</a:t>
                </a:r>
                <a:r>
                  <a:rPr lang="fr-FR" dirty="0" smtClean="0"/>
                  <a:t> by the plasma, 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alignement </a:t>
                </a:r>
                <a:r>
                  <a:rPr lang="fr-FR" b="1" dirty="0" err="1" smtClean="0">
                    <a:solidFill>
                      <a:srgbClr val="0000FF"/>
                    </a:solidFill>
                  </a:rPr>
                  <a:t>necessary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 at </a:t>
                </a:r>
                <a:r>
                  <a:rPr lang="fr-FR" b="1" dirty="0" err="1" smtClean="0">
                    <a:solidFill>
                      <a:srgbClr val="0000FF"/>
                    </a:solidFill>
                  </a:rPr>
                  <a:t>strike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-points</a:t>
                </a:r>
              </a:p>
              <a:p>
                <a:pPr marL="285750" indent="-285750">
                  <a:spcBef>
                    <a:spcPts val="600"/>
                  </a:spcBef>
                  <a:buClr>
                    <a:schemeClr val="tx1"/>
                  </a:buClr>
                  <a:buFont typeface="Wingdings" panose="05000000000000000000" pitchFamily="2" charset="2"/>
                  <a:buChar char="q"/>
                </a:pPr>
                <a:r>
                  <a:rPr lang="fr-FR" b="1" dirty="0" smtClean="0">
                    <a:solidFill>
                      <a:srgbClr val="FF0000"/>
                    </a:solidFill>
                  </a:rPr>
                  <a:t>No </a:t>
                </a:r>
                <a:r>
                  <a:rPr lang="fr-FR" b="1" dirty="0" err="1" smtClean="0">
                    <a:solidFill>
                      <a:srgbClr val="FF0000"/>
                    </a:solidFill>
                  </a:rPr>
                  <a:t>penalization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just</a:t>
                </a:r>
                <a:r>
                  <a:rPr lang="fr-FR" dirty="0" smtClean="0"/>
                  <a:t> 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auto-</a:t>
                </a:r>
                <a:r>
                  <a:rPr lang="fr-FR" b="1" dirty="0" err="1" smtClean="0">
                    <a:solidFill>
                      <a:srgbClr val="0000FF"/>
                    </a:solidFill>
                  </a:rPr>
                  <a:t>detection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 of </a:t>
                </a:r>
                <a:r>
                  <a:rPr lang="fr-FR" b="1" dirty="0" err="1" smtClean="0">
                    <a:solidFill>
                      <a:srgbClr val="0000FF"/>
                    </a:solidFill>
                  </a:rPr>
                  <a:t>mask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fr-FR" b="1" dirty="0" err="1" smtClean="0">
                    <a:solidFill>
                      <a:srgbClr val="0000FF"/>
                    </a:solidFill>
                  </a:rPr>
                  <a:t>edges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fr-FR" dirty="0" smtClean="0"/>
                  <a:t>to </a:t>
                </a:r>
                <a:r>
                  <a:rPr lang="fr-FR" dirty="0" err="1" smtClean="0"/>
                  <a:t>apply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automatically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boundary</a:t>
                </a:r>
                <a:r>
                  <a:rPr lang="fr-FR" dirty="0" smtClean="0"/>
                  <a:t> conditions</a:t>
                </a: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343" y="627534"/>
                <a:ext cx="8757145" cy="1554272"/>
              </a:xfrm>
              <a:prstGeom prst="rect">
                <a:avLst/>
              </a:prstGeom>
              <a:blipFill>
                <a:blip r:embed="rId5"/>
                <a:stretch>
                  <a:fillRect l="-418" t="-2353" b="-5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843808" y="3911610"/>
            <a:ext cx="432048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 flipV="1">
            <a:off x="3274114" y="2812820"/>
            <a:ext cx="3088266" cy="10987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274114" y="4555071"/>
            <a:ext cx="3072898" cy="15570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Boundary conditions in SOLEDGE3X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07343" y="483518"/>
                <a:ext cx="8757145" cy="4674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fr-FR" b="1" dirty="0" smtClean="0"/>
                  <a:t>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r>
                      <a:rPr lang="fr-FR" b="1" i="1" dirty="0" smtClean="0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fr-FR" b="1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acc>
                    <m:r>
                      <a:rPr lang="fr-FR" b="1" i="1" dirty="0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fr-FR" b="1" i="1" dirty="0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dirty="0" smtClean="0"/>
                  <a:t>:</a:t>
                </a:r>
              </a:p>
              <a:p>
                <a:pPr marL="742950" lvl="1" indent="-285750"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fr-FR" b="1" dirty="0" err="1" smtClean="0">
                    <a:solidFill>
                      <a:srgbClr val="FF0000"/>
                    </a:solidFill>
                  </a:rPr>
                  <a:t>uncentered</a:t>
                </a:r>
                <a:r>
                  <a:rPr lang="fr-FR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b="1" dirty="0" err="1" smtClean="0">
                    <a:solidFill>
                      <a:srgbClr val="FF0000"/>
                    </a:solidFill>
                  </a:rPr>
                  <a:t>derivatives</a:t>
                </a:r>
                <a:r>
                  <a:rPr lang="fr-FR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dirty="0" err="1" smtClean="0"/>
                  <a:t>wherever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needed</a:t>
                </a:r>
                <a:r>
                  <a:rPr lang="fr-FR" dirty="0" smtClean="0"/>
                  <a:t> (</a:t>
                </a:r>
                <a:r>
                  <a:rPr lang="fr-FR" dirty="0" err="1" smtClean="0"/>
                  <a:t>somehow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automatic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with</a:t>
                </a:r>
                <a:r>
                  <a:rPr lang="fr-FR" dirty="0" smtClean="0"/>
                  <a:t> WENO advection) =&gt; </a:t>
                </a:r>
                <a:r>
                  <a:rPr lang="fr-FR" dirty="0" err="1" smtClean="0"/>
                  <a:t>equivalent</a:t>
                </a:r>
                <a:r>
                  <a:rPr lang="fr-FR" dirty="0" smtClean="0"/>
                  <a:t> to </a:t>
                </a:r>
                <a:r>
                  <a:rPr lang="fr-FR" dirty="0" err="1" smtClean="0"/>
                  <a:t>zero</a:t>
                </a:r>
                <a:r>
                  <a:rPr lang="fr-FR" dirty="0" smtClean="0"/>
                  <a:t> second </a:t>
                </a:r>
                <a:r>
                  <a:rPr lang="fr-FR" dirty="0" err="1" smtClean="0"/>
                  <a:t>derivative</a:t>
                </a:r>
                <a:r>
                  <a:rPr lang="fr-FR" dirty="0" smtClean="0"/>
                  <a:t>?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dirty="0" err="1" smtClean="0"/>
                  <a:t>zero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perpendicular</a:t>
                </a:r>
                <a:r>
                  <a:rPr lang="fr-FR" dirty="0" smtClean="0"/>
                  <a:t> diffusive fluxes</a:t>
                </a:r>
              </a:p>
              <a:p>
                <a:pPr marL="742950" lvl="1" indent="-285750"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fr-FR" dirty="0" err="1" smtClean="0"/>
                  <a:t>Bohm-Chodurah</a:t>
                </a:r>
                <a:r>
                  <a:rPr lang="fr-FR" dirty="0" smtClean="0"/>
                  <a:t>: </a:t>
                </a:r>
                <a:endParaRPr lang="fr-FR" b="1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1200150" lvl="2" indent="-285750">
                  <a:buClr>
                    <a:schemeClr val="tx1"/>
                  </a:buClr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</m:acc>
                      </m:e>
                      <m:sub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acc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  <m:acc>
                      <m:accPr>
                        <m:chr m:val="⃗"/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acc>
                  </m:oMath>
                </a14:m>
                <a:r>
                  <a:rPr lang="fr-FR" dirty="0" smtClean="0"/>
                  <a:t>       </a:t>
                </a:r>
                <a:r>
                  <a:rPr lang="fr-FR" dirty="0" err="1" smtClean="0"/>
                  <a:t>with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r>
                  <a:rPr lang="fr-FR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fr-F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</m:sSub>
                    <m:sSub>
                      <m:sSubPr>
                        <m:ctrlP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</m:acc>
                      </m:e>
                      <m:sub>
                        <m:r>
                          <a:rPr lang="fr-F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</m:sSub>
                    <m:r>
                      <a:rPr lang="fr-FR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acc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fr-FR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fr-FR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fr-FR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𝒁</m:t>
                                </m:r>
                              </m:e>
                              <m:sub>
                                <m:r>
                                  <a:rPr lang="fr-FR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lang="fr-FR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fr-FR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𝒗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fr-FR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fr-FR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acc>
                              <m:accPr>
                                <m:chr m:val="⃗"/>
                                <m:ctrlPr>
                                  <a:rPr lang="fr-FR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acc>
                          </m:e>
                        </m:nary>
                      </m:e>
                    </m:d>
                    <m:sSup>
                      <m:sSupPr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fr-FR" b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𝚲</m:t>
                        </m:r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fr-FR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𝝓</m:t>
                            </m:r>
                          </m:num>
                          <m:den>
                            <m:sSub>
                              <m:sSubPr>
                                <m:ctrlPr>
                                  <a:rPr lang="fr-FR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fr-FR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sub>
                            </m:sSub>
                          </m:den>
                        </m:f>
                      </m:sup>
                    </m:sSup>
                  </m:oMath>
                </a14:m>
                <a:endParaRPr lang="fr-FR" b="1" dirty="0" smtClean="0"/>
              </a:p>
              <a:p>
                <a:pPr marL="1200150" lvl="2" indent="-285750">
                  <a:buClr>
                    <a:schemeClr val="tx1"/>
                  </a:buClr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</m:acc>
                      </m:e>
                      <m:sub>
                        <m:r>
                          <a:rPr lang="fr-F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fr-F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fr-F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fr-FR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acc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</m:acc>
                      </m:e>
                      <m:sub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acc>
                    <m:sSub>
                      <m:sSubPr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fr-FR" dirty="0" smtClean="0"/>
                  <a:t> (</a:t>
                </a:r>
                <a:r>
                  <a:rPr lang="fr-FR" dirty="0" err="1" smtClean="0"/>
                  <a:t>includes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heat</a:t>
                </a:r>
                <a:r>
                  <a:rPr lang="fr-FR" dirty="0" smtClean="0"/>
                  <a:t> conduction contribution)</a:t>
                </a:r>
                <a:endParaRPr lang="fr-FR" b="1" dirty="0"/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endParaRPr lang="fr-FR" dirty="0" smtClean="0"/>
              </a:p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fr-FR" b="1" dirty="0"/>
                  <a:t>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1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r>
                      <a:rPr lang="fr-FR" b="1" i="1" dirty="0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acc>
                    <m:r>
                      <a:rPr lang="fr-FR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1" i="1" dirty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b="1" dirty="0" smtClean="0"/>
                  <a:t>:</a:t>
                </a:r>
              </a:p>
              <a:p>
                <a:pPr marL="742950" lvl="1" indent="-285750"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fr-FR" b="1" dirty="0" err="1" smtClean="0">
                    <a:solidFill>
                      <a:srgbClr val="FF0000"/>
                    </a:solidFill>
                  </a:rPr>
                  <a:t>Homogeneous</a:t>
                </a:r>
                <a:r>
                  <a:rPr lang="fr-FR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b="1" dirty="0" err="1" smtClean="0">
                    <a:solidFill>
                      <a:srgbClr val="FF0000"/>
                    </a:solidFill>
                  </a:rPr>
                  <a:t>Neuman</a:t>
                </a:r>
                <a:r>
                  <a:rPr lang="fr-FR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dirty="0" smtClean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0" smtClean="0">
                            <a:latin typeface="Cambria Math" panose="02040503050406030204" pitchFamily="18" charset="0"/>
                          </a:rPr>
                          <m:t>∇</m:t>
                        </m:r>
                      </m:e>
                    </m:acc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fr-FR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fr-FR" dirty="0" smtClean="0"/>
                  <a:t>) for all </a:t>
                </a:r>
                <a:r>
                  <a:rPr lang="fr-FR" dirty="0" err="1" smtClean="0"/>
                  <a:t>fields</a:t>
                </a:r>
                <a:r>
                  <a:rPr lang="fr-FR" dirty="0" smtClean="0"/>
                  <a:t> (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∥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fr-FR" dirty="0" smtClean="0"/>
                  <a:t>…)</a:t>
                </a:r>
              </a:p>
              <a:p>
                <a:pPr marL="742950" lvl="1" indent="-285750"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fr-FR" b="1" dirty="0" smtClean="0">
                    <a:solidFill>
                      <a:srgbClr val="FF0000"/>
                    </a:solidFill>
                  </a:rPr>
                  <a:t>Control of fluxes</a:t>
                </a:r>
                <a:r>
                  <a:rPr lang="fr-FR" dirty="0" smtClean="0"/>
                  <a:t>:</a:t>
                </a:r>
              </a:p>
              <a:p>
                <a:pPr marL="1200150" lvl="2" indent="-285750">
                  <a:buClr>
                    <a:schemeClr val="tx1"/>
                  </a:buClr>
                  <a:buFont typeface="Courier New" panose="02070309020205020404" pitchFamily="49" charset="0"/>
                  <a:buChar char="o"/>
                </a:pPr>
                <a:r>
                  <a:rPr lang="fr-FR" b="1" dirty="0" err="1" smtClean="0">
                    <a:solidFill>
                      <a:srgbClr val="0000FF"/>
                    </a:solidFill>
                  </a:rPr>
                  <a:t>Zero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 flux </a:t>
                </a:r>
                <a:r>
                  <a:rPr lang="fr-FR" dirty="0" smtClean="0"/>
                  <a:t>of </a:t>
                </a:r>
                <a:r>
                  <a:rPr lang="fr-FR" dirty="0" err="1" smtClean="0"/>
                  <a:t>particles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momentum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energy</a:t>
                </a:r>
                <a:r>
                  <a:rPr lang="fr-FR" dirty="0" smtClean="0"/>
                  <a:t>, charge at </a:t>
                </a:r>
                <a:r>
                  <a:rPr lang="fr-FR" dirty="0" err="1" smtClean="0"/>
                  <a:t>core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boundary</a:t>
                </a:r>
                <a:endParaRPr lang="fr-FR" dirty="0" smtClean="0"/>
              </a:p>
              <a:p>
                <a:pPr marL="1200150" lvl="2" indent="-285750">
                  <a:buClr>
                    <a:schemeClr val="tx1"/>
                  </a:buClr>
                  <a:buFont typeface="Courier New" panose="02070309020205020404" pitchFamily="49" charset="0"/>
                  <a:buChar char="o"/>
                </a:pPr>
                <a:r>
                  <a:rPr lang="fr-FR" b="1" dirty="0" smtClean="0">
                    <a:solidFill>
                      <a:srgbClr val="0000FF"/>
                    </a:solidFill>
                  </a:rPr>
                  <a:t>Buffer</a:t>
                </a:r>
                <a:r>
                  <a:rPr lang="fr-FR" dirty="0" smtClean="0"/>
                  <a:t> (</a:t>
                </a:r>
                <a:r>
                  <a:rPr lang="fr-FR" dirty="0" err="1" smtClean="0"/>
                  <a:t>infinite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poloial</a:t>
                </a:r>
                <a:r>
                  <a:rPr lang="fr-FR" dirty="0" smtClean="0"/>
                  <a:t> diffusion) </a:t>
                </a:r>
                <a:r>
                  <a:rPr lang="fr-FR" dirty="0" err="1" smtClean="0"/>
                  <a:t>region</a:t>
                </a:r>
                <a:r>
                  <a:rPr lang="fr-FR" dirty="0" smtClean="0"/>
                  <a:t> in front of </a:t>
                </a:r>
                <a:r>
                  <a:rPr lang="fr-FR" dirty="0" err="1" smtClean="0"/>
                  <a:t>core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boundary</a:t>
                </a:r>
                <a:endParaRPr lang="fr-FR" dirty="0"/>
              </a:p>
              <a:p>
                <a:pPr marL="1200150" lvl="2" indent="-285750">
                  <a:buClr>
                    <a:schemeClr val="tx1"/>
                  </a:buClr>
                  <a:buFont typeface="Courier New" panose="02070309020205020404" pitchFamily="49" charset="0"/>
                  <a:buChar char="o"/>
                </a:pPr>
                <a:r>
                  <a:rPr lang="fr-FR" b="1" dirty="0" err="1" smtClean="0">
                    <a:solidFill>
                      <a:srgbClr val="0000FF"/>
                    </a:solidFill>
                  </a:rPr>
                  <a:t>Outgoing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 flux </a:t>
                </a:r>
                <a:r>
                  <a:rPr lang="fr-FR" b="1" dirty="0" err="1" smtClean="0">
                    <a:solidFill>
                      <a:srgbClr val="0000FF"/>
                    </a:solidFill>
                  </a:rPr>
                  <a:t>only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fr-FR" dirty="0" smtClean="0"/>
                  <a:t>for </a:t>
                </a:r>
                <a:r>
                  <a:rPr lang="fr-FR" dirty="0" err="1" smtClean="0"/>
                  <a:t>particles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energy</a:t>
                </a:r>
                <a:r>
                  <a:rPr lang="fr-FR" dirty="0" smtClean="0"/>
                  <a:t> at </a:t>
                </a:r>
                <a:r>
                  <a:rPr lang="fr-FR" dirty="0" err="1" smtClean="0"/>
                  <a:t>wall</a:t>
                </a:r>
                <a:r>
                  <a:rPr lang="fr-FR" dirty="0" smtClean="0"/>
                  <a:t> (if </a:t>
                </a:r>
                <a:r>
                  <a:rPr lang="fr-FR" dirty="0" err="1" smtClean="0"/>
                  <a:t>particle</a:t>
                </a:r>
                <a:r>
                  <a:rPr lang="fr-FR" dirty="0" smtClean="0"/>
                  <a:t> flux </a:t>
                </a:r>
                <a:r>
                  <a:rPr lang="fr-FR" dirty="0" err="1" smtClean="0"/>
                  <a:t>killed</a:t>
                </a:r>
                <a:r>
                  <a:rPr lang="fr-FR" dirty="0" smtClean="0"/>
                  <a:t>, all </a:t>
                </a:r>
                <a:r>
                  <a:rPr lang="fr-FR" dirty="0" err="1" smtClean="0"/>
                  <a:t>other</a:t>
                </a:r>
                <a:r>
                  <a:rPr lang="fr-FR" dirty="0" smtClean="0"/>
                  <a:t> fluxes - </a:t>
                </a:r>
                <a:r>
                  <a:rPr lang="fr-FR" dirty="0" err="1" smtClean="0"/>
                  <a:t>including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momentum</a:t>
                </a:r>
                <a:r>
                  <a:rPr lang="fr-FR" dirty="0" smtClean="0"/>
                  <a:t> and charge - </a:t>
                </a:r>
                <a:r>
                  <a:rPr lang="fr-FR" dirty="0" err="1" smtClean="0"/>
                  <a:t>killed</a:t>
                </a:r>
                <a:r>
                  <a:rPr lang="fr-FR" dirty="0" smtClean="0"/>
                  <a:t>)</a:t>
                </a: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343" y="483518"/>
                <a:ext cx="8757145" cy="4674806"/>
              </a:xfrm>
              <a:prstGeom prst="rect">
                <a:avLst/>
              </a:prstGeom>
              <a:blipFill>
                <a:blip r:embed="rId3"/>
                <a:stretch>
                  <a:fillRect l="-418" b="-117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36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Issues and needs</a:t>
            </a:r>
            <a:endParaRPr lang="en-US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207343" y="627534"/>
            <a:ext cx="645288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err="1" smtClean="0"/>
              <a:t>Numerical</a:t>
            </a:r>
            <a:r>
              <a:rPr lang="fr-FR" dirty="0" smtClean="0"/>
              <a:t> issues: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dirty="0" err="1" smtClean="0"/>
              <a:t>sometimes</a:t>
            </a:r>
            <a:r>
              <a:rPr lang="fr-FR" dirty="0" smtClean="0"/>
              <a:t> </a:t>
            </a:r>
            <a:r>
              <a:rPr lang="fr-FR" dirty="0" err="1" smtClean="0"/>
              <a:t>instabilities</a:t>
            </a:r>
            <a:r>
              <a:rPr lang="fr-FR" dirty="0" smtClean="0"/>
              <a:t> due to interactions </a:t>
            </a:r>
            <a:r>
              <a:rPr lang="fr-FR" dirty="0" err="1" smtClean="0"/>
              <a:t>between</a:t>
            </a:r>
            <a:r>
              <a:rPr lang="fr-FR" dirty="0" smtClean="0"/>
              <a:t> plasma </a:t>
            </a:r>
            <a:r>
              <a:rPr lang="fr-FR" dirty="0" err="1" smtClean="0"/>
              <a:t>potential</a:t>
            </a:r>
            <a:r>
              <a:rPr lang="fr-FR" dirty="0" smtClean="0"/>
              <a:t> and </a:t>
            </a:r>
            <a:r>
              <a:rPr lang="fr-FR" dirty="0" err="1" smtClean="0"/>
              <a:t>wall</a:t>
            </a:r>
            <a:r>
              <a:rPr lang="fr-FR" dirty="0" smtClean="0"/>
              <a:t> </a:t>
            </a:r>
            <a:r>
              <a:rPr lang="fr-FR" dirty="0" err="1" smtClean="0"/>
              <a:t>staircase</a:t>
            </a:r>
            <a:r>
              <a:rPr lang="fr-FR" dirty="0" smtClean="0"/>
              <a:t> (</a:t>
            </a:r>
            <a:r>
              <a:rPr lang="fr-FR" dirty="0" err="1" smtClean="0"/>
              <a:t>hence</a:t>
            </a:r>
            <a:r>
              <a:rPr lang="fr-FR" dirty="0" smtClean="0"/>
              <a:t> </a:t>
            </a:r>
            <a:r>
              <a:rPr lang="fr-FR" dirty="0" err="1" smtClean="0"/>
              <a:t>necessity</a:t>
            </a:r>
            <a:r>
              <a:rPr lang="fr-FR" dirty="0" smtClean="0"/>
              <a:t> of alignement at places of </a:t>
            </a:r>
            <a:r>
              <a:rPr lang="fr-FR" dirty="0" err="1" smtClean="0"/>
              <a:t>strong</a:t>
            </a:r>
            <a:r>
              <a:rPr lang="fr-FR" dirty="0" smtClean="0"/>
              <a:t> interaction)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Physical issues and </a:t>
            </a:r>
            <a:r>
              <a:rPr lang="fr-FR" b="1" dirty="0" err="1" smtClean="0">
                <a:solidFill>
                  <a:srgbClr val="FF0000"/>
                </a:solidFill>
              </a:rPr>
              <a:t>needs</a:t>
            </a:r>
            <a:r>
              <a:rPr lang="fr-FR" dirty="0" smtClean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dirty="0" smtClean="0"/>
              <a:t>Flow reversal at </a:t>
            </a:r>
            <a:r>
              <a:rPr lang="fr-FR" b="1" dirty="0" err="1" smtClean="0">
                <a:solidFill>
                  <a:srgbClr val="0000FF"/>
                </a:solidFill>
              </a:rPr>
              <a:t>shallow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grazing</a:t>
            </a:r>
            <a:r>
              <a:rPr lang="fr-FR" b="1" dirty="0" smtClean="0">
                <a:solidFill>
                  <a:srgbClr val="0000FF"/>
                </a:solidFill>
              </a:rPr>
              <a:t> incidences </a:t>
            </a:r>
            <a:r>
              <a:rPr lang="fr-FR" dirty="0" smtClean="0"/>
              <a:t>due to drift contribution to </a:t>
            </a:r>
            <a:r>
              <a:rPr lang="fr-FR" dirty="0" err="1" smtClean="0"/>
              <a:t>strong</a:t>
            </a:r>
            <a:r>
              <a:rPr lang="fr-FR" dirty="0" smtClean="0"/>
              <a:t> =&gt; </a:t>
            </a:r>
            <a:r>
              <a:rPr lang="fr-FR" dirty="0" err="1" smtClean="0"/>
              <a:t>physical</a:t>
            </a:r>
            <a:r>
              <a:rPr lang="fr-FR" dirty="0" smtClean="0"/>
              <a:t>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dirty="0" err="1" smtClean="0"/>
              <a:t>What</a:t>
            </a:r>
            <a:r>
              <a:rPr lang="fr-FR" dirty="0" smtClean="0"/>
              <a:t> BC on large </a:t>
            </a:r>
            <a:r>
              <a:rPr lang="fr-FR" dirty="0" err="1" smtClean="0"/>
              <a:t>poloidally</a:t>
            </a:r>
            <a:r>
              <a:rPr lang="fr-FR" dirty="0" smtClean="0"/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tangential</a:t>
            </a:r>
            <a:r>
              <a:rPr lang="fr-FR" b="1" dirty="0" smtClean="0">
                <a:solidFill>
                  <a:srgbClr val="0000FF"/>
                </a:solidFill>
              </a:rPr>
              <a:t> surfaces</a:t>
            </a:r>
            <a:r>
              <a:rPr lang="fr-FR" dirty="0" smtClean="0"/>
              <a:t>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dirty="0" smtClean="0"/>
              <a:t>BC for </a:t>
            </a:r>
            <a:r>
              <a:rPr lang="fr-FR" b="1" dirty="0" err="1" smtClean="0">
                <a:solidFill>
                  <a:srgbClr val="0000FF"/>
                </a:solidFill>
              </a:rPr>
              <a:t>collisional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sheath</a:t>
            </a:r>
            <a:r>
              <a:rPr lang="fr-FR" b="1" dirty="0" smtClean="0">
                <a:solidFill>
                  <a:srgbClr val="0000FF"/>
                </a:solidFill>
              </a:rPr>
              <a:t> and multi-</a:t>
            </a:r>
            <a:r>
              <a:rPr lang="fr-FR" b="1" dirty="0" err="1" smtClean="0">
                <a:solidFill>
                  <a:srgbClr val="0000FF"/>
                </a:solidFill>
              </a:rPr>
              <a:t>species</a:t>
            </a:r>
            <a:r>
              <a:rPr lang="fr-FR" b="1" dirty="0" smtClean="0">
                <a:solidFill>
                  <a:srgbClr val="0000FF"/>
                </a:solidFill>
              </a:rPr>
              <a:t> plasmas</a:t>
            </a:r>
            <a:r>
              <a:rPr lang="fr-FR" dirty="0" smtClean="0"/>
              <a:t>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Field </a:t>
            </a:r>
            <a:r>
              <a:rPr lang="fr-FR" dirty="0" err="1" smtClean="0"/>
              <a:t>concerned</a:t>
            </a:r>
            <a:r>
              <a:rPr lang="fr-FR" dirty="0" smtClean="0"/>
              <a:t> by BC </a:t>
            </a:r>
            <a:r>
              <a:rPr lang="fr-FR" dirty="0" err="1" smtClean="0"/>
              <a:t>needs</a:t>
            </a:r>
            <a:r>
              <a:rPr lang="fr-FR" dirty="0" smtClean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dirty="0" smtClean="0"/>
              <a:t>Dirichlet </a:t>
            </a:r>
            <a:r>
              <a:rPr lang="fr-FR" dirty="0" err="1" smtClean="0"/>
              <a:t>BCs</a:t>
            </a:r>
            <a:r>
              <a:rPr lang="fr-FR" dirty="0" smtClean="0"/>
              <a:t> for </a:t>
            </a:r>
            <a:r>
              <a:rPr lang="fr-FR" dirty="0" err="1" smtClean="0"/>
              <a:t>fluid</a:t>
            </a:r>
            <a:r>
              <a:rPr lang="fr-FR" dirty="0" smtClean="0"/>
              <a:t> moments or for </a:t>
            </a:r>
            <a:r>
              <a:rPr lang="fr-FR" dirty="0" err="1" smtClean="0"/>
              <a:t>their</a:t>
            </a:r>
            <a:r>
              <a:rPr lang="fr-FR" dirty="0" smtClean="0"/>
              <a:t> fluxes (</a:t>
            </a:r>
            <a:r>
              <a:rPr lang="fr-FR" dirty="0" err="1" smtClean="0"/>
              <a:t>particles</a:t>
            </a:r>
            <a:r>
              <a:rPr lang="fr-FR" dirty="0" smtClean="0"/>
              <a:t>, </a:t>
            </a:r>
            <a:r>
              <a:rPr lang="fr-FR" dirty="0" err="1" smtClean="0"/>
              <a:t>momentum</a:t>
            </a:r>
            <a:r>
              <a:rPr lang="fr-FR" dirty="0" smtClean="0"/>
              <a:t>/</a:t>
            </a:r>
            <a:r>
              <a:rPr lang="fr-FR" dirty="0" err="1" smtClean="0"/>
              <a:t>velocity</a:t>
            </a:r>
            <a:r>
              <a:rPr lang="fr-FR" dirty="0" smtClean="0"/>
              <a:t>, </a:t>
            </a:r>
            <a:r>
              <a:rPr lang="fr-FR" dirty="0" err="1" smtClean="0"/>
              <a:t>energy</a:t>
            </a:r>
            <a:r>
              <a:rPr lang="fr-FR" dirty="0" smtClean="0"/>
              <a:t>/</a:t>
            </a:r>
            <a:r>
              <a:rPr lang="fr-FR" dirty="0" err="1" smtClean="0"/>
              <a:t>temperature</a:t>
            </a:r>
            <a:r>
              <a:rPr lang="fr-FR" dirty="0" smtClean="0"/>
              <a:t>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10" t="8820" b="15617"/>
          <a:stretch/>
        </p:blipFill>
        <p:spPr>
          <a:xfrm>
            <a:off x="7092280" y="2805286"/>
            <a:ext cx="1872208" cy="233821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0" r="45691" b="15617"/>
          <a:stretch/>
        </p:blipFill>
        <p:spPr>
          <a:xfrm>
            <a:off x="6739111" y="539157"/>
            <a:ext cx="2225377" cy="233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46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2951</TotalTime>
  <Words>465</Words>
  <Application>Microsoft Office PowerPoint</Application>
  <PresentationFormat>Affichage à l'écran (16:9)</PresentationFormat>
  <Paragraphs>32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Cambria Math</vt:lpstr>
      <vt:lpstr>Courier New</vt:lpstr>
      <vt:lpstr>Wingdings</vt:lpstr>
      <vt:lpstr>Thème Office</vt:lpstr>
      <vt:lpstr>Mask functions for flexible wall geometry</vt:lpstr>
      <vt:lpstr>Boundary conditions in SOLEDGE3X</vt:lpstr>
      <vt:lpstr>Issues and needs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174</cp:revision>
  <cp:lastPrinted>2014-10-16T14:51:28Z</cp:lastPrinted>
  <dcterms:created xsi:type="dcterms:W3CDTF">2021-03-22T08:41:36Z</dcterms:created>
  <dcterms:modified xsi:type="dcterms:W3CDTF">2022-04-20T11:57:58Z</dcterms:modified>
</cp:coreProperties>
</file>