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  <p:sldMasterId id="2147483698" r:id="rId2"/>
    <p:sldMasterId id="2147483691" r:id="rId3"/>
    <p:sldMasterId id="2147483703" r:id="rId4"/>
  </p:sldMasterIdLst>
  <p:notesMasterIdLst>
    <p:notesMasterId r:id="rId9"/>
  </p:notesMasterIdLst>
  <p:sldIdLst>
    <p:sldId id="295" r:id="rId5"/>
    <p:sldId id="294" r:id="rId6"/>
    <p:sldId id="297" r:id="rId7"/>
    <p:sldId id="296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AA"/>
    <a:srgbClr val="FCFCFC"/>
    <a:srgbClr val="FCFCFD"/>
    <a:srgbClr val="FCFDFD"/>
    <a:srgbClr val="FDFDFD"/>
    <a:srgbClr val="FDFDFE"/>
    <a:srgbClr val="FDFEFE"/>
    <a:srgbClr val="FEFEFE"/>
    <a:srgbClr val="FEFEFF"/>
    <a:srgbClr val="FE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44BC3B-7E3F-4AC4-8795-CDFBA7708C5B}" v="18" dt="2022-02-18T19:29:46.7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5226" autoAdjust="0"/>
  </p:normalViewPr>
  <p:slideViewPr>
    <p:cSldViewPr snapToGrid="0">
      <p:cViewPr varScale="1">
        <p:scale>
          <a:sx n="114" d="100"/>
          <a:sy n="114" d="100"/>
        </p:scale>
        <p:origin x="420" y="63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nika Kubkowska" userId="25346329-7603-4c1d-a653-c77d05ca6294" providerId="ADAL" clId="{6B44BC3B-7E3F-4AC4-8795-CDFBA7708C5B}"/>
    <pc:docChg chg="undo custSel addSld modSld">
      <pc:chgData name="Monika Kubkowska" userId="25346329-7603-4c1d-a653-c77d05ca6294" providerId="ADAL" clId="{6B44BC3B-7E3F-4AC4-8795-CDFBA7708C5B}" dt="2022-02-18T19:29:46.742" v="1622"/>
      <pc:docMkLst>
        <pc:docMk/>
      </pc:docMkLst>
      <pc:sldChg chg="addSp modSp mod">
        <pc:chgData name="Monika Kubkowska" userId="25346329-7603-4c1d-a653-c77d05ca6294" providerId="ADAL" clId="{6B44BC3B-7E3F-4AC4-8795-CDFBA7708C5B}" dt="2022-02-18T19:29:44.126" v="1621" actId="1076"/>
        <pc:sldMkLst>
          <pc:docMk/>
          <pc:sldMk cId="234870055" sldId="273"/>
        </pc:sldMkLst>
        <pc:spChg chg="mod">
          <ac:chgData name="Monika Kubkowska" userId="25346329-7603-4c1d-a653-c77d05ca6294" providerId="ADAL" clId="{6B44BC3B-7E3F-4AC4-8795-CDFBA7708C5B}" dt="2022-02-18T19:25:06.525" v="1604" actId="6549"/>
          <ac:spMkLst>
            <pc:docMk/>
            <pc:sldMk cId="234870055" sldId="273"/>
            <ac:spMk id="6" creationId="{00000000-0000-0000-0000-000000000000}"/>
          </ac:spMkLst>
        </pc:spChg>
        <pc:spChg chg="mod">
          <ac:chgData name="Monika Kubkowska" userId="25346329-7603-4c1d-a653-c77d05ca6294" providerId="ADAL" clId="{6B44BC3B-7E3F-4AC4-8795-CDFBA7708C5B}" dt="2022-02-16T13:18:16.123" v="1452"/>
          <ac:spMkLst>
            <pc:docMk/>
            <pc:sldMk cId="234870055" sldId="273"/>
            <ac:spMk id="7" creationId="{00000000-0000-0000-0000-000000000000}"/>
          </ac:spMkLst>
        </pc:spChg>
        <pc:picChg chg="add mod">
          <ac:chgData name="Monika Kubkowska" userId="25346329-7603-4c1d-a653-c77d05ca6294" providerId="ADAL" clId="{6B44BC3B-7E3F-4AC4-8795-CDFBA7708C5B}" dt="2022-02-18T19:29:44.126" v="1621" actId="1076"/>
          <ac:picMkLst>
            <pc:docMk/>
            <pc:sldMk cId="234870055" sldId="273"/>
            <ac:picMk id="8" creationId="{B4BA498B-1422-4B61-A59F-D0163A4E3238}"/>
          </ac:picMkLst>
        </pc:picChg>
      </pc:sldChg>
      <pc:sldChg chg="addSp delSp modSp mod">
        <pc:chgData name="Monika Kubkowska" userId="25346329-7603-4c1d-a653-c77d05ca6294" providerId="ADAL" clId="{6B44BC3B-7E3F-4AC4-8795-CDFBA7708C5B}" dt="2022-02-18T19:24:58.923" v="1602" actId="20577"/>
        <pc:sldMkLst>
          <pc:docMk/>
          <pc:sldMk cId="444309558" sldId="293"/>
        </pc:sldMkLst>
        <pc:spChg chg="mod">
          <ac:chgData name="Monika Kubkowska" userId="25346329-7603-4c1d-a653-c77d05ca6294" providerId="ADAL" clId="{6B44BC3B-7E3F-4AC4-8795-CDFBA7708C5B}" dt="2022-02-18T19:24:58.923" v="1602" actId="20577"/>
          <ac:spMkLst>
            <pc:docMk/>
            <pc:sldMk cId="444309558" sldId="293"/>
            <ac:spMk id="4" creationId="{00000000-0000-0000-0000-000000000000}"/>
          </ac:spMkLst>
        </pc:spChg>
        <pc:spChg chg="mod">
          <ac:chgData name="Monika Kubkowska" userId="25346329-7603-4c1d-a653-c77d05ca6294" providerId="ADAL" clId="{6B44BC3B-7E3F-4AC4-8795-CDFBA7708C5B}" dt="2022-02-18T19:02:12.317" v="1489" actId="20577"/>
          <ac:spMkLst>
            <pc:docMk/>
            <pc:sldMk cId="444309558" sldId="293"/>
            <ac:spMk id="7" creationId="{00000000-0000-0000-0000-000000000000}"/>
          </ac:spMkLst>
        </pc:spChg>
        <pc:spChg chg="mod">
          <ac:chgData name="Monika Kubkowska" userId="25346329-7603-4c1d-a653-c77d05ca6294" providerId="ADAL" clId="{6B44BC3B-7E3F-4AC4-8795-CDFBA7708C5B}" dt="2022-02-15T16:44:10.061" v="241" actId="20577"/>
          <ac:spMkLst>
            <pc:docMk/>
            <pc:sldMk cId="444309558" sldId="293"/>
            <ac:spMk id="9" creationId="{00000000-0000-0000-0000-000000000000}"/>
          </ac:spMkLst>
        </pc:spChg>
        <pc:graphicFrameChg chg="mod modGraphic">
          <ac:chgData name="Monika Kubkowska" userId="25346329-7603-4c1d-a653-c77d05ca6294" providerId="ADAL" clId="{6B44BC3B-7E3F-4AC4-8795-CDFBA7708C5B}" dt="2022-02-16T08:56:43.989" v="1370" actId="6549"/>
          <ac:graphicFrameMkLst>
            <pc:docMk/>
            <pc:sldMk cId="444309558" sldId="293"/>
            <ac:graphicFrameMk id="6" creationId="{00000000-0000-0000-0000-000000000000}"/>
          </ac:graphicFrameMkLst>
        </pc:graphicFrameChg>
        <pc:graphicFrameChg chg="mod modGraphic">
          <ac:chgData name="Monika Kubkowska" userId="25346329-7603-4c1d-a653-c77d05ca6294" providerId="ADAL" clId="{6B44BC3B-7E3F-4AC4-8795-CDFBA7708C5B}" dt="2022-02-18T19:02:42.175" v="1498" actId="14100"/>
          <ac:graphicFrameMkLst>
            <pc:docMk/>
            <pc:sldMk cId="444309558" sldId="293"/>
            <ac:graphicFrameMk id="12" creationId="{00000000-0000-0000-0000-000000000000}"/>
          </ac:graphicFrameMkLst>
        </pc:graphicFrameChg>
        <pc:graphicFrameChg chg="del mod">
          <ac:chgData name="Monika Kubkowska" userId="25346329-7603-4c1d-a653-c77d05ca6294" providerId="ADAL" clId="{6B44BC3B-7E3F-4AC4-8795-CDFBA7708C5B}" dt="2022-02-18T19:00:25.032" v="1454" actId="478"/>
          <ac:graphicFrameMkLst>
            <pc:docMk/>
            <pc:sldMk cId="444309558" sldId="293"/>
            <ac:graphicFrameMk id="13" creationId="{00000000-0000-0000-0000-000000000000}"/>
          </ac:graphicFrameMkLst>
        </pc:graphicFrameChg>
        <pc:picChg chg="add del mod">
          <ac:chgData name="Monika Kubkowska" userId="25346329-7603-4c1d-a653-c77d05ca6294" providerId="ADAL" clId="{6B44BC3B-7E3F-4AC4-8795-CDFBA7708C5B}" dt="2022-02-18T19:00:58.326" v="1462" actId="478"/>
          <ac:picMkLst>
            <pc:docMk/>
            <pc:sldMk cId="444309558" sldId="293"/>
            <ac:picMk id="2" creationId="{E06F87C8-466B-4BA7-AA1B-F81431D51D85}"/>
          </ac:picMkLst>
        </pc:picChg>
        <pc:picChg chg="add mod modCrop">
          <ac:chgData name="Monika Kubkowska" userId="25346329-7603-4c1d-a653-c77d05ca6294" providerId="ADAL" clId="{6B44BC3B-7E3F-4AC4-8795-CDFBA7708C5B}" dt="2022-02-18T19:01:37.022" v="1471" actId="732"/>
          <ac:picMkLst>
            <pc:docMk/>
            <pc:sldMk cId="444309558" sldId="293"/>
            <ac:picMk id="3" creationId="{498FA5BB-FFDF-48B5-892A-7EED78C3552A}"/>
          </ac:picMkLst>
        </pc:picChg>
      </pc:sldChg>
      <pc:sldChg chg="addSp delSp modSp add mod">
        <pc:chgData name="Monika Kubkowska" userId="25346329-7603-4c1d-a653-c77d05ca6294" providerId="ADAL" clId="{6B44BC3B-7E3F-4AC4-8795-CDFBA7708C5B}" dt="2022-02-18T19:28:07.211" v="1617" actId="732"/>
        <pc:sldMkLst>
          <pc:docMk/>
          <pc:sldMk cId="1445309417" sldId="294"/>
        </pc:sldMkLst>
        <pc:spChg chg="mod">
          <ac:chgData name="Monika Kubkowska" userId="25346329-7603-4c1d-a653-c77d05ca6294" providerId="ADAL" clId="{6B44BC3B-7E3F-4AC4-8795-CDFBA7708C5B}" dt="2022-02-18T19:24:21.204" v="1584" actId="20577"/>
          <ac:spMkLst>
            <pc:docMk/>
            <pc:sldMk cId="1445309417" sldId="294"/>
            <ac:spMk id="4" creationId="{00000000-0000-0000-0000-000000000000}"/>
          </ac:spMkLst>
        </pc:spChg>
        <pc:spChg chg="mod">
          <ac:chgData name="Monika Kubkowska" userId="25346329-7603-4c1d-a653-c77d05ca6294" providerId="ADAL" clId="{6B44BC3B-7E3F-4AC4-8795-CDFBA7708C5B}" dt="2022-02-18T19:22:50.120" v="1550" actId="20577"/>
          <ac:spMkLst>
            <pc:docMk/>
            <pc:sldMk cId="1445309417" sldId="294"/>
            <ac:spMk id="7" creationId="{00000000-0000-0000-0000-000000000000}"/>
          </ac:spMkLst>
        </pc:spChg>
        <pc:spChg chg="mod">
          <ac:chgData name="Monika Kubkowska" userId="25346329-7603-4c1d-a653-c77d05ca6294" providerId="ADAL" clId="{6B44BC3B-7E3F-4AC4-8795-CDFBA7708C5B}" dt="2022-02-16T08:29:31.991" v="926" actId="20577"/>
          <ac:spMkLst>
            <pc:docMk/>
            <pc:sldMk cId="1445309417" sldId="294"/>
            <ac:spMk id="9" creationId="{00000000-0000-0000-0000-000000000000}"/>
          </ac:spMkLst>
        </pc:spChg>
        <pc:graphicFrameChg chg="add del mod">
          <ac:chgData name="Monika Kubkowska" userId="25346329-7603-4c1d-a653-c77d05ca6294" providerId="ADAL" clId="{6B44BC3B-7E3F-4AC4-8795-CDFBA7708C5B}" dt="2022-02-18T19:25:22.353" v="1608"/>
          <ac:graphicFrameMkLst>
            <pc:docMk/>
            <pc:sldMk cId="1445309417" sldId="294"/>
            <ac:graphicFrameMk id="2" creationId="{75FD2CF9-42E4-45B5-A95F-6675FF4482C1}"/>
          </ac:graphicFrameMkLst>
        </pc:graphicFrameChg>
        <pc:graphicFrameChg chg="mod modGraphic">
          <ac:chgData name="Monika Kubkowska" userId="25346329-7603-4c1d-a653-c77d05ca6294" providerId="ADAL" clId="{6B44BC3B-7E3F-4AC4-8795-CDFBA7708C5B}" dt="2022-02-18T19:23:00.265" v="1553" actId="1076"/>
          <ac:graphicFrameMkLst>
            <pc:docMk/>
            <pc:sldMk cId="1445309417" sldId="294"/>
            <ac:graphicFrameMk id="6" creationId="{00000000-0000-0000-0000-000000000000}"/>
          </ac:graphicFrameMkLst>
        </pc:graphicFrameChg>
        <pc:graphicFrameChg chg="mod modGraphic">
          <ac:chgData name="Monika Kubkowska" userId="25346329-7603-4c1d-a653-c77d05ca6294" providerId="ADAL" clId="{6B44BC3B-7E3F-4AC4-8795-CDFBA7708C5B}" dt="2022-02-18T19:23:03.877" v="1554" actId="1076"/>
          <ac:graphicFrameMkLst>
            <pc:docMk/>
            <pc:sldMk cId="1445309417" sldId="294"/>
            <ac:graphicFrameMk id="12" creationId="{00000000-0000-0000-0000-000000000000}"/>
          </ac:graphicFrameMkLst>
        </pc:graphicFrameChg>
        <pc:graphicFrameChg chg="del mod">
          <ac:chgData name="Monika Kubkowska" userId="25346329-7603-4c1d-a653-c77d05ca6294" providerId="ADAL" clId="{6B44BC3B-7E3F-4AC4-8795-CDFBA7708C5B}" dt="2022-02-18T19:25:17.705" v="1606" actId="478"/>
          <ac:graphicFrameMkLst>
            <pc:docMk/>
            <pc:sldMk cId="1445309417" sldId="294"/>
            <ac:graphicFrameMk id="13" creationId="{00000000-0000-0000-0000-000000000000}"/>
          </ac:graphicFrameMkLst>
        </pc:graphicFrameChg>
        <pc:picChg chg="add del mod">
          <ac:chgData name="Monika Kubkowska" userId="25346329-7603-4c1d-a653-c77d05ca6294" providerId="ADAL" clId="{6B44BC3B-7E3F-4AC4-8795-CDFBA7708C5B}" dt="2022-02-18T19:25:27.766" v="1612" actId="478"/>
          <ac:picMkLst>
            <pc:docMk/>
            <pc:sldMk cId="1445309417" sldId="294"/>
            <ac:picMk id="3" creationId="{9164F3CA-A3FA-4C35-AC8F-D8C794477155}"/>
          </ac:picMkLst>
        </pc:picChg>
        <pc:picChg chg="add mod modCrop">
          <ac:chgData name="Monika Kubkowska" userId="25346329-7603-4c1d-a653-c77d05ca6294" providerId="ADAL" clId="{6B44BC3B-7E3F-4AC4-8795-CDFBA7708C5B}" dt="2022-02-18T19:28:07.211" v="1617" actId="732"/>
          <ac:picMkLst>
            <pc:docMk/>
            <pc:sldMk cId="1445309417" sldId="294"/>
            <ac:picMk id="11" creationId="{1C8CB517-A43D-44FF-99DE-1F6D2C4334D0}"/>
          </ac:picMkLst>
        </pc:picChg>
      </pc:sldChg>
      <pc:sldChg chg="addSp modSp add mod">
        <pc:chgData name="Monika Kubkowska" userId="25346329-7603-4c1d-a653-c77d05ca6294" providerId="ADAL" clId="{6B44BC3B-7E3F-4AC4-8795-CDFBA7708C5B}" dt="2022-02-18T19:29:46.742" v="1622"/>
        <pc:sldMkLst>
          <pc:docMk/>
          <pc:sldMk cId="675091720" sldId="295"/>
        </pc:sldMkLst>
        <pc:spChg chg="mod">
          <ac:chgData name="Monika Kubkowska" userId="25346329-7603-4c1d-a653-c77d05ca6294" providerId="ADAL" clId="{6B44BC3B-7E3F-4AC4-8795-CDFBA7708C5B}" dt="2022-02-18T19:24:34.705" v="1586" actId="6549"/>
          <ac:spMkLst>
            <pc:docMk/>
            <pc:sldMk cId="675091720" sldId="295"/>
            <ac:spMk id="6" creationId="{00000000-0000-0000-0000-000000000000}"/>
          </ac:spMkLst>
        </pc:spChg>
        <pc:spChg chg="mod">
          <ac:chgData name="Monika Kubkowska" userId="25346329-7603-4c1d-a653-c77d05ca6294" providerId="ADAL" clId="{6B44BC3B-7E3F-4AC4-8795-CDFBA7708C5B}" dt="2022-02-16T13:18:43.393" v="1453"/>
          <ac:spMkLst>
            <pc:docMk/>
            <pc:sldMk cId="675091720" sldId="295"/>
            <ac:spMk id="7" creationId="{00000000-0000-0000-0000-000000000000}"/>
          </ac:spMkLst>
        </pc:spChg>
        <pc:picChg chg="add mod">
          <ac:chgData name="Monika Kubkowska" userId="25346329-7603-4c1d-a653-c77d05ca6294" providerId="ADAL" clId="{6B44BC3B-7E3F-4AC4-8795-CDFBA7708C5B}" dt="2022-02-18T19:29:46.742" v="1622"/>
          <ac:picMkLst>
            <pc:docMk/>
            <pc:sldMk cId="675091720" sldId="295"/>
            <ac:picMk id="8" creationId="{5A4E37CE-0B3B-4DAA-8508-D706D1AAE70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0716D5-ACEA-43FB-9282-292FC8262548}" type="datetimeFigureOut">
              <a:rPr lang="de-DE" smtClean="0"/>
              <a:t>21.04.2022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546895-DAEF-47E5-8529-7A3EBD843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5632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emf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7-X w/o acknowledg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Untertitel 2"/>
          <p:cNvSpPr>
            <a:spLocks noGrp="1"/>
          </p:cNvSpPr>
          <p:nvPr>
            <p:ph type="subTitle" idx="1"/>
          </p:nvPr>
        </p:nvSpPr>
        <p:spPr>
          <a:xfrm>
            <a:off x="1533144" y="3690256"/>
            <a:ext cx="9144000" cy="119470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 dirty="0"/>
          </a:p>
        </p:txBody>
      </p:sp>
      <p:sp>
        <p:nvSpPr>
          <p:cNvPr id="20" name="Titel 7"/>
          <p:cNvSpPr>
            <a:spLocks noGrp="1"/>
          </p:cNvSpPr>
          <p:nvPr>
            <p:ph type="title"/>
          </p:nvPr>
        </p:nvSpPr>
        <p:spPr>
          <a:xfrm>
            <a:off x="1533144" y="1501919"/>
            <a:ext cx="9144000" cy="2055378"/>
          </a:xfrm>
          <a:prstGeom prst="rect">
            <a:avLst/>
          </a:prstGeom>
        </p:spPr>
        <p:txBody>
          <a:bodyPr anchor="b"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D30F-1230-4D37-B402-B3F6CC592B20}" type="datetime1">
              <a:rPr lang="de-DE" smtClean="0"/>
              <a:t>21.04.2022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grpSp>
        <p:nvGrpSpPr>
          <p:cNvPr id="21" name="Gruppieren 20"/>
          <p:cNvGrpSpPr/>
          <p:nvPr userDrawn="1"/>
        </p:nvGrpSpPr>
        <p:grpSpPr>
          <a:xfrm>
            <a:off x="3520800" y="5270400"/>
            <a:ext cx="5177783" cy="716032"/>
            <a:chOff x="3520800" y="5270400"/>
            <a:chExt cx="5177783" cy="716032"/>
          </a:xfrm>
        </p:grpSpPr>
        <p:pic>
          <p:nvPicPr>
            <p:cNvPr id="23" name="Grafik 22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62800" y="5425200"/>
              <a:ext cx="2135783" cy="507600"/>
            </a:xfrm>
            <a:prstGeom prst="rect">
              <a:avLst/>
            </a:prstGeom>
          </p:spPr>
        </p:pic>
        <p:pic>
          <p:nvPicPr>
            <p:cNvPr id="24" name="Grafik 23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0800" y="5270400"/>
              <a:ext cx="2382977" cy="7160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568427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7-X w/o acknowledgement w/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49395"/>
            <a:ext cx="12192000" cy="2264910"/>
          </a:xfrm>
          <a:prstGeom prst="rect">
            <a:avLst/>
          </a:prstGeom>
        </p:spPr>
      </p:pic>
      <p:sp>
        <p:nvSpPr>
          <p:cNvPr id="14" name="Datumsplatzhalter 2"/>
          <p:cNvSpPr>
            <a:spLocks noGrp="1"/>
          </p:cNvSpPr>
          <p:nvPr>
            <p:ph type="dt" sz="half" idx="10"/>
          </p:nvPr>
        </p:nvSpPr>
        <p:spPr>
          <a:xfrm>
            <a:off x="479425" y="6490520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BF47D05D-6055-4222-B0EB-5507A02448A2}" type="datetime1">
              <a:rPr lang="de-DE" smtClean="0"/>
              <a:t>21.04.2022</a:t>
            </a:fld>
            <a:endParaRPr lang="de-DE" dirty="0"/>
          </a:p>
        </p:txBody>
      </p:sp>
      <p:sp>
        <p:nvSpPr>
          <p:cNvPr id="15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813845" y="6488564"/>
            <a:ext cx="8564310" cy="365125"/>
          </a:xfrm>
        </p:spPr>
        <p:txBody>
          <a:bodyPr/>
          <a:lstStyle>
            <a:lvl1pPr>
              <a:defRPr lang="en-US" sz="1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/>
              <a:t>F. Reimold - EMC3 Drift Project</a:t>
            </a:r>
            <a:endParaRPr lang="en-US" dirty="0"/>
          </a:p>
        </p:txBody>
      </p:sp>
      <p:sp>
        <p:nvSpPr>
          <p:cNvPr id="16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10632575" y="6490519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7" name="Untertitel 2"/>
          <p:cNvSpPr>
            <a:spLocks noGrp="1"/>
          </p:cNvSpPr>
          <p:nvPr>
            <p:ph type="subTitle" idx="1"/>
          </p:nvPr>
        </p:nvSpPr>
        <p:spPr>
          <a:xfrm>
            <a:off x="1524000" y="2510472"/>
            <a:ext cx="9144000" cy="74802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 dirty="0"/>
          </a:p>
        </p:txBody>
      </p:sp>
      <p:sp>
        <p:nvSpPr>
          <p:cNvPr id="23" name="Titel 7"/>
          <p:cNvSpPr>
            <a:spLocks noGrp="1"/>
          </p:cNvSpPr>
          <p:nvPr>
            <p:ph type="title"/>
          </p:nvPr>
        </p:nvSpPr>
        <p:spPr>
          <a:xfrm>
            <a:off x="1524000" y="1136247"/>
            <a:ext cx="9144000" cy="1316396"/>
          </a:xfrm>
          <a:prstGeom prst="rect">
            <a:avLst/>
          </a:prstGeom>
        </p:spPr>
        <p:txBody>
          <a:bodyPr anchor="b"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grpSp>
        <p:nvGrpSpPr>
          <p:cNvPr id="12" name="Gruppieren 11"/>
          <p:cNvGrpSpPr/>
          <p:nvPr userDrawn="1"/>
        </p:nvGrpSpPr>
        <p:grpSpPr>
          <a:xfrm>
            <a:off x="3520800" y="3312000"/>
            <a:ext cx="5163857" cy="662400"/>
            <a:chOff x="3520800" y="5270400"/>
            <a:chExt cx="5163857" cy="662400"/>
          </a:xfrm>
        </p:grpSpPr>
        <p:pic>
          <p:nvPicPr>
            <p:cNvPr id="13" name="Grafik 12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5200" y="5418000"/>
              <a:ext cx="1999457" cy="475200"/>
            </a:xfrm>
            <a:prstGeom prst="rect">
              <a:avLst/>
            </a:prstGeom>
          </p:spPr>
        </p:pic>
        <p:pic>
          <p:nvPicPr>
            <p:cNvPr id="18" name="Grafik 17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0800" y="5270400"/>
              <a:ext cx="2204488" cy="662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217388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101549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32D1F97-944A-47FA-B3A7-57FA9FD3E176}" type="datetime1">
              <a:rPr lang="de-DE" smtClean="0"/>
              <a:t>21.04.2022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780" y="1096930"/>
            <a:ext cx="11232438" cy="510449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>
              <a:defRPr>
                <a:latin typeface="+mj-lt"/>
              </a:defRPr>
            </a:lvl4pPr>
            <a:lvl5pPr>
              <a:defRPr lang="de-DE" sz="16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6675698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101549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6614F8E-5C74-4029-AC4F-3C2743C239DA}" type="datetime1">
              <a:rPr lang="de-DE" smtClean="0"/>
              <a:t>21.04.2022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780" y="1096930"/>
            <a:ext cx="11232438" cy="510449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>
              <a:defRPr>
                <a:latin typeface="+mj-lt"/>
              </a:defRPr>
            </a:lvl4pPr>
            <a:lvl5pPr>
              <a:defRPr lang="de-DE" sz="16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1164771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101549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F0BCE79-F5CA-4B90-A7D3-531D84128233}" type="datetime1">
              <a:rPr lang="de-DE" smtClean="0"/>
              <a:t>21.04.2022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969885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101549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24909CB-D01F-4396-A3E5-6F41D03F70CD}" type="datetime1">
              <a:rPr lang="de-DE" smtClean="0"/>
              <a:t>21.04.2022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780" y="1089025"/>
            <a:ext cx="5540020" cy="5129212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7" name="Inhaltsplatzhalter 2"/>
          <p:cNvSpPr>
            <a:spLocks noGrp="1"/>
          </p:cNvSpPr>
          <p:nvPr>
            <p:ph idx="18"/>
          </p:nvPr>
        </p:nvSpPr>
        <p:spPr>
          <a:xfrm>
            <a:off x="6175248" y="1089025"/>
            <a:ext cx="5540020" cy="5129212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7366454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101549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0319D1D-4B03-4086-8635-0F0D64F95940}" type="datetime1">
              <a:rPr lang="de-DE" smtClean="0"/>
              <a:t>21.04.2022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425" y="1912937"/>
            <a:ext cx="5540020" cy="4314721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7" name="Inhaltsplatzhalter 2"/>
          <p:cNvSpPr>
            <a:spLocks noGrp="1"/>
          </p:cNvSpPr>
          <p:nvPr>
            <p:ph idx="18"/>
          </p:nvPr>
        </p:nvSpPr>
        <p:spPr>
          <a:xfrm>
            <a:off x="6175248" y="1912937"/>
            <a:ext cx="5540020" cy="430530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6" name="Textplatzhalter 2"/>
          <p:cNvSpPr>
            <a:spLocks noGrp="1"/>
          </p:cNvSpPr>
          <p:nvPr>
            <p:ph type="body" idx="19"/>
          </p:nvPr>
        </p:nvSpPr>
        <p:spPr>
          <a:xfrm>
            <a:off x="479426" y="1089025"/>
            <a:ext cx="5540020" cy="823912"/>
          </a:xfrm>
          <a:prstGeom prst="rect">
            <a:avLst/>
          </a:prstGeom>
        </p:spPr>
        <p:txBody>
          <a:bodyPr lIns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18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136" y="1089025"/>
            <a:ext cx="5539678" cy="823912"/>
          </a:xfrm>
          <a:prstGeom prst="rect">
            <a:avLst/>
          </a:prstGeom>
        </p:spPr>
        <p:txBody>
          <a:bodyPr lIns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34300001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16170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7-X w/ acknowledg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Untertitel 2"/>
          <p:cNvSpPr>
            <a:spLocks noGrp="1"/>
          </p:cNvSpPr>
          <p:nvPr userDrawn="1">
            <p:ph type="subTitle" idx="1"/>
          </p:nvPr>
        </p:nvSpPr>
        <p:spPr>
          <a:xfrm>
            <a:off x="1524000" y="3429000"/>
            <a:ext cx="9144000" cy="119470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 dirty="0"/>
          </a:p>
        </p:txBody>
      </p:sp>
      <p:sp>
        <p:nvSpPr>
          <p:cNvPr id="34" name="Titel 7"/>
          <p:cNvSpPr>
            <a:spLocks noGrp="1"/>
          </p:cNvSpPr>
          <p:nvPr userDrawn="1">
            <p:ph type="title"/>
          </p:nvPr>
        </p:nvSpPr>
        <p:spPr>
          <a:xfrm>
            <a:off x="1524000" y="1240663"/>
            <a:ext cx="9144000" cy="2055378"/>
          </a:xfrm>
          <a:prstGeom prst="rect">
            <a:avLst/>
          </a:prstGeom>
        </p:spPr>
        <p:txBody>
          <a:bodyPr anchor="b"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grpSp>
        <p:nvGrpSpPr>
          <p:cNvPr id="14" name="Gruppieren 13"/>
          <p:cNvGrpSpPr/>
          <p:nvPr userDrawn="1"/>
        </p:nvGrpSpPr>
        <p:grpSpPr>
          <a:xfrm>
            <a:off x="1930906" y="5892965"/>
            <a:ext cx="8434419" cy="566770"/>
            <a:chOff x="507813" y="5834863"/>
            <a:chExt cx="8135786" cy="566770"/>
          </a:xfrm>
        </p:grpSpPr>
        <p:pic>
          <p:nvPicPr>
            <p:cNvPr id="15" name="Grafik 1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7813" y="5834863"/>
              <a:ext cx="560411" cy="373742"/>
            </a:xfrm>
            <a:prstGeom prst="rect">
              <a:avLst/>
            </a:prstGeom>
          </p:spPr>
        </p:pic>
        <p:sp>
          <p:nvSpPr>
            <p:cNvPr id="18" name="Subtitle 2"/>
            <p:cNvSpPr txBox="1">
              <a:spLocks/>
            </p:cNvSpPr>
            <p:nvPr userDrawn="1"/>
          </p:nvSpPr>
          <p:spPr>
            <a:xfrm>
              <a:off x="1068224" y="5834863"/>
              <a:ext cx="7575375" cy="56677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dirty="0">
                  <a:latin typeface="Arial Narrow" panose="020B0606020202030204" pitchFamily="34" charset="0"/>
                </a:rPr>
                <a:t>This work has been carried out within the framework of the EUROfusion Consortium and has received funding from the </a:t>
              </a:r>
              <a:r>
                <a:rPr lang="en-US" sz="1000" dirty="0" err="1">
                  <a:latin typeface="Arial Narrow" panose="020B0606020202030204" pitchFamily="34" charset="0"/>
                </a:rPr>
                <a:t>Euratom</a:t>
              </a:r>
              <a:r>
                <a:rPr lang="en-US" sz="1000" dirty="0">
                  <a:latin typeface="Arial Narrow" panose="020B0606020202030204" pitchFamily="34" charset="0"/>
                </a:rPr>
                <a:t> research and training </a:t>
              </a:r>
              <a:r>
                <a:rPr lang="en-US" sz="1000" dirty="0" err="1">
                  <a:latin typeface="Arial Narrow" panose="020B0606020202030204" pitchFamily="34" charset="0"/>
                </a:rPr>
                <a:t>programme</a:t>
              </a:r>
              <a:r>
                <a:rPr lang="en-US" sz="1000" dirty="0">
                  <a:latin typeface="Arial Narrow" panose="020B0606020202030204" pitchFamily="34" charset="0"/>
                </a:rPr>
                <a:t> 2014-2018 and 2019-2020 under grant agreement No 633053. The views and opinions expressed herein do not necessarily reflect those of the European Commission.</a:t>
              </a:r>
            </a:p>
          </p:txBody>
        </p:sp>
      </p:grp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B28AF-A054-41C9-BC77-03A5A745352B}" type="datetime1">
              <a:rPr lang="de-DE" smtClean="0"/>
              <a:t>21.04.2022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grpSp>
        <p:nvGrpSpPr>
          <p:cNvPr id="16" name="Gruppieren 15"/>
          <p:cNvGrpSpPr/>
          <p:nvPr userDrawn="1"/>
        </p:nvGrpSpPr>
        <p:grpSpPr>
          <a:xfrm>
            <a:off x="3520800" y="4874400"/>
            <a:ext cx="5177783" cy="716032"/>
            <a:chOff x="3520800" y="5270400"/>
            <a:chExt cx="5177783" cy="716032"/>
          </a:xfrm>
        </p:grpSpPr>
        <p:pic>
          <p:nvPicPr>
            <p:cNvPr id="17" name="Grafik 16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62800" y="5425200"/>
              <a:ext cx="2135783" cy="507600"/>
            </a:xfrm>
            <a:prstGeom prst="rect">
              <a:avLst/>
            </a:prstGeom>
          </p:spPr>
        </p:pic>
        <p:pic>
          <p:nvPicPr>
            <p:cNvPr id="19" name="Grafik 18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0800" y="5270400"/>
              <a:ext cx="2382977" cy="7160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279222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7-X w/o acknowledgement w/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49395"/>
            <a:ext cx="12192000" cy="2264910"/>
          </a:xfrm>
          <a:prstGeom prst="rect">
            <a:avLst/>
          </a:prstGeom>
        </p:spPr>
      </p:pic>
      <p:sp>
        <p:nvSpPr>
          <p:cNvPr id="14" name="Datumsplatzhalter 2"/>
          <p:cNvSpPr>
            <a:spLocks noGrp="1"/>
          </p:cNvSpPr>
          <p:nvPr>
            <p:ph type="dt" sz="half" idx="10"/>
          </p:nvPr>
        </p:nvSpPr>
        <p:spPr>
          <a:xfrm>
            <a:off x="479425" y="6490520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BF47D05D-6055-4222-B0EB-5507A02448A2}" type="datetime1">
              <a:rPr lang="de-DE" smtClean="0"/>
              <a:t>21.04.2022</a:t>
            </a:fld>
            <a:endParaRPr lang="de-DE" dirty="0"/>
          </a:p>
        </p:txBody>
      </p:sp>
      <p:sp>
        <p:nvSpPr>
          <p:cNvPr id="15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813845" y="6488564"/>
            <a:ext cx="8564310" cy="365125"/>
          </a:xfrm>
        </p:spPr>
        <p:txBody>
          <a:bodyPr/>
          <a:lstStyle>
            <a:lvl1pPr>
              <a:defRPr lang="en-US" sz="1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/>
              <a:t>F. Reimold - EMC3 Drift Project</a:t>
            </a:r>
            <a:endParaRPr lang="en-US" dirty="0"/>
          </a:p>
        </p:txBody>
      </p:sp>
      <p:sp>
        <p:nvSpPr>
          <p:cNvPr id="16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10632575" y="6490519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7" name="Untertitel 2"/>
          <p:cNvSpPr>
            <a:spLocks noGrp="1"/>
          </p:cNvSpPr>
          <p:nvPr>
            <p:ph type="subTitle" idx="1"/>
          </p:nvPr>
        </p:nvSpPr>
        <p:spPr>
          <a:xfrm>
            <a:off x="1524000" y="2510472"/>
            <a:ext cx="9144000" cy="74802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 dirty="0"/>
          </a:p>
        </p:txBody>
      </p:sp>
      <p:sp>
        <p:nvSpPr>
          <p:cNvPr id="23" name="Titel 7"/>
          <p:cNvSpPr>
            <a:spLocks noGrp="1"/>
          </p:cNvSpPr>
          <p:nvPr>
            <p:ph type="title"/>
          </p:nvPr>
        </p:nvSpPr>
        <p:spPr>
          <a:xfrm>
            <a:off x="1524000" y="1136247"/>
            <a:ext cx="9144000" cy="1316396"/>
          </a:xfrm>
          <a:prstGeom prst="rect">
            <a:avLst/>
          </a:prstGeom>
        </p:spPr>
        <p:txBody>
          <a:bodyPr anchor="b"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grpSp>
        <p:nvGrpSpPr>
          <p:cNvPr id="12" name="Gruppieren 11"/>
          <p:cNvGrpSpPr/>
          <p:nvPr userDrawn="1"/>
        </p:nvGrpSpPr>
        <p:grpSpPr>
          <a:xfrm>
            <a:off x="3520800" y="3312000"/>
            <a:ext cx="5163857" cy="662400"/>
            <a:chOff x="3520800" y="5270400"/>
            <a:chExt cx="5163857" cy="662400"/>
          </a:xfrm>
        </p:grpSpPr>
        <p:pic>
          <p:nvPicPr>
            <p:cNvPr id="13" name="Grafik 12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5200" y="5418000"/>
              <a:ext cx="1999457" cy="475200"/>
            </a:xfrm>
            <a:prstGeom prst="rect">
              <a:avLst/>
            </a:prstGeom>
          </p:spPr>
        </p:pic>
        <p:pic>
          <p:nvPicPr>
            <p:cNvPr id="18" name="Grafik 17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0800" y="5270400"/>
              <a:ext cx="2204488" cy="662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590383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7-X w/ acknowledgement w/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fik 1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28"/>
          <a:stretch/>
        </p:blipFill>
        <p:spPr>
          <a:xfrm>
            <a:off x="0" y="4462943"/>
            <a:ext cx="12192000" cy="2051362"/>
          </a:xfrm>
          <a:prstGeom prst="rect">
            <a:avLst/>
          </a:prstGeom>
        </p:spPr>
      </p:pic>
      <p:sp>
        <p:nvSpPr>
          <p:cNvPr id="14" name="Datumsplatzhalter 2"/>
          <p:cNvSpPr>
            <a:spLocks noGrp="1"/>
          </p:cNvSpPr>
          <p:nvPr>
            <p:ph type="dt" sz="half" idx="10"/>
          </p:nvPr>
        </p:nvSpPr>
        <p:spPr>
          <a:xfrm>
            <a:off x="479425" y="6490520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6F83A5EB-46B4-4FE8-BBF5-99A291CD15E4}" type="datetime1">
              <a:rPr lang="de-DE" smtClean="0"/>
              <a:t>21.04.2022</a:t>
            </a:fld>
            <a:endParaRPr lang="de-DE" dirty="0"/>
          </a:p>
        </p:txBody>
      </p:sp>
      <p:sp>
        <p:nvSpPr>
          <p:cNvPr id="15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813845" y="6488564"/>
            <a:ext cx="8564310" cy="365125"/>
          </a:xfrm>
        </p:spPr>
        <p:txBody>
          <a:bodyPr/>
          <a:lstStyle>
            <a:lvl1pPr>
              <a:defRPr lang="en-US" sz="1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/>
              <a:t>F. Reimold - EMC3 Drift Project</a:t>
            </a:r>
            <a:endParaRPr lang="en-US" dirty="0"/>
          </a:p>
        </p:txBody>
      </p:sp>
      <p:sp>
        <p:nvSpPr>
          <p:cNvPr id="16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10632575" y="6490519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7" name="Untertitel 2"/>
          <p:cNvSpPr>
            <a:spLocks noGrp="1"/>
          </p:cNvSpPr>
          <p:nvPr>
            <p:ph type="subTitle" idx="1"/>
          </p:nvPr>
        </p:nvSpPr>
        <p:spPr>
          <a:xfrm>
            <a:off x="1524000" y="2407920"/>
            <a:ext cx="9144000" cy="74802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 dirty="0"/>
          </a:p>
        </p:txBody>
      </p:sp>
      <p:sp>
        <p:nvSpPr>
          <p:cNvPr id="23" name="Titel 7"/>
          <p:cNvSpPr>
            <a:spLocks noGrp="1"/>
          </p:cNvSpPr>
          <p:nvPr>
            <p:ph type="title"/>
          </p:nvPr>
        </p:nvSpPr>
        <p:spPr>
          <a:xfrm>
            <a:off x="1524000" y="1033695"/>
            <a:ext cx="9144000" cy="1316396"/>
          </a:xfrm>
          <a:prstGeom prst="rect">
            <a:avLst/>
          </a:prstGeom>
        </p:spPr>
        <p:txBody>
          <a:bodyPr anchor="b"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grpSp>
        <p:nvGrpSpPr>
          <p:cNvPr id="19" name="Gruppieren 18"/>
          <p:cNvGrpSpPr/>
          <p:nvPr userDrawn="1"/>
        </p:nvGrpSpPr>
        <p:grpSpPr>
          <a:xfrm>
            <a:off x="1155700" y="4028478"/>
            <a:ext cx="10055224" cy="566770"/>
            <a:chOff x="498625" y="5834863"/>
            <a:chExt cx="9699204" cy="566770"/>
          </a:xfrm>
        </p:grpSpPr>
        <p:pic>
          <p:nvPicPr>
            <p:cNvPr id="20" name="Grafik 19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8625" y="5834863"/>
              <a:ext cx="560411" cy="373742"/>
            </a:xfrm>
            <a:prstGeom prst="rect">
              <a:avLst/>
            </a:prstGeom>
          </p:spPr>
        </p:pic>
        <p:sp>
          <p:nvSpPr>
            <p:cNvPr id="21" name="Subtitle 2"/>
            <p:cNvSpPr txBox="1">
              <a:spLocks/>
            </p:cNvSpPr>
            <p:nvPr userDrawn="1"/>
          </p:nvSpPr>
          <p:spPr>
            <a:xfrm>
              <a:off x="1068224" y="5834863"/>
              <a:ext cx="9129605" cy="56677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dirty="0">
                  <a:latin typeface="Arial Narrow" panose="020B0606020202030204" pitchFamily="34" charset="0"/>
                </a:rPr>
                <a:t>This work has been carried out within the framework of the EUROfusion Consortium and has received funding from the </a:t>
              </a:r>
              <a:r>
                <a:rPr lang="en-US" sz="1000" dirty="0" err="1">
                  <a:latin typeface="Arial Narrow" panose="020B0606020202030204" pitchFamily="34" charset="0"/>
                </a:rPr>
                <a:t>Euratom</a:t>
              </a:r>
              <a:r>
                <a:rPr lang="en-US" sz="1000" dirty="0">
                  <a:latin typeface="Arial Narrow" panose="020B0606020202030204" pitchFamily="34" charset="0"/>
                </a:rPr>
                <a:t> research and training </a:t>
              </a:r>
              <a:r>
                <a:rPr lang="en-US" sz="1000" dirty="0" err="1">
                  <a:latin typeface="Arial Narrow" panose="020B0606020202030204" pitchFamily="34" charset="0"/>
                </a:rPr>
                <a:t>programme</a:t>
              </a:r>
              <a:r>
                <a:rPr lang="en-US" sz="1000" dirty="0">
                  <a:latin typeface="Arial Narrow" panose="020B0606020202030204" pitchFamily="34" charset="0"/>
                </a:rPr>
                <a:t> 2014-2018 and 2019-2020 under grant agreement No 633053. The views and opinions expressed herein do not necessarily reflect those of the European Commission.</a:t>
              </a:r>
            </a:p>
          </p:txBody>
        </p:sp>
      </p:grpSp>
      <p:grpSp>
        <p:nvGrpSpPr>
          <p:cNvPr id="39" name="Gruppieren 38"/>
          <p:cNvGrpSpPr/>
          <p:nvPr userDrawn="1"/>
        </p:nvGrpSpPr>
        <p:grpSpPr>
          <a:xfrm>
            <a:off x="3520800" y="3240000"/>
            <a:ext cx="5163857" cy="662400"/>
            <a:chOff x="3520800" y="5270400"/>
            <a:chExt cx="5163857" cy="662400"/>
          </a:xfrm>
        </p:grpSpPr>
        <p:pic>
          <p:nvPicPr>
            <p:cNvPr id="40" name="Grafik 39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5200" y="5418000"/>
              <a:ext cx="1999457" cy="475200"/>
            </a:xfrm>
            <a:prstGeom prst="rect">
              <a:avLst/>
            </a:prstGeom>
          </p:spPr>
        </p:pic>
        <p:pic>
          <p:nvPicPr>
            <p:cNvPr id="41" name="Grafik 40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0800" y="5270400"/>
              <a:ext cx="2204488" cy="662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393731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95027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2AD54E4-8067-40BB-AC37-F00B420FA3AA}" type="datetime1">
              <a:rPr lang="de-DE" smtClean="0"/>
              <a:t>21.04.2022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780" y="1096930"/>
            <a:ext cx="11232438" cy="510449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>
              <a:defRPr>
                <a:latin typeface="+mj-lt"/>
              </a:defRPr>
            </a:lvl4pPr>
            <a:lvl5pPr>
              <a:defRPr lang="de-DE" sz="16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51915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95027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744E4B9-5CF8-4BF8-9479-F02CCB4C5A87}" type="datetime1">
              <a:rPr lang="de-DE" smtClean="0"/>
              <a:t>21.04.2022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7"/>
          </p:nvPr>
        </p:nvSpPr>
        <p:spPr>
          <a:xfrm>
            <a:off x="479425" y="1096930"/>
            <a:ext cx="11233150" cy="509432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sz="20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9416291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95027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A217154-668A-4781-B3DC-B448FE484057}" type="datetime1">
              <a:rPr lang="de-DE" smtClean="0"/>
              <a:t>21.04.2022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83013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95027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182845D-092C-4D35-901B-C70D61C3D179}" type="datetime1">
              <a:rPr lang="de-DE" smtClean="0"/>
              <a:t>21.04.2022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780" y="1089025"/>
            <a:ext cx="5540020" cy="5129212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7" name="Inhaltsplatzhalter 2"/>
          <p:cNvSpPr>
            <a:spLocks noGrp="1"/>
          </p:cNvSpPr>
          <p:nvPr>
            <p:ph idx="18"/>
          </p:nvPr>
        </p:nvSpPr>
        <p:spPr>
          <a:xfrm>
            <a:off x="6175248" y="1089025"/>
            <a:ext cx="5540020" cy="5129212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5641956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95027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24C627D-BC07-4D62-993F-3E947EF18093}" type="datetime1">
              <a:rPr lang="de-DE" smtClean="0"/>
              <a:t>21.04.2022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425" y="1912937"/>
            <a:ext cx="5540020" cy="4314721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7" name="Inhaltsplatzhalter 2"/>
          <p:cNvSpPr>
            <a:spLocks noGrp="1"/>
          </p:cNvSpPr>
          <p:nvPr>
            <p:ph idx="18"/>
          </p:nvPr>
        </p:nvSpPr>
        <p:spPr>
          <a:xfrm>
            <a:off x="6175248" y="1912937"/>
            <a:ext cx="5540020" cy="430530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6" name="Textplatzhalter 2"/>
          <p:cNvSpPr>
            <a:spLocks noGrp="1"/>
          </p:cNvSpPr>
          <p:nvPr>
            <p:ph type="body" idx="19"/>
          </p:nvPr>
        </p:nvSpPr>
        <p:spPr>
          <a:xfrm>
            <a:off x="479426" y="1089025"/>
            <a:ext cx="5540020" cy="823912"/>
          </a:xfrm>
          <a:prstGeom prst="rect">
            <a:avLst/>
          </a:prstGeom>
        </p:spPr>
        <p:txBody>
          <a:bodyPr lIns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18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136" y="1089025"/>
            <a:ext cx="5539678" cy="823912"/>
          </a:xfrm>
          <a:prstGeom prst="rect">
            <a:avLst/>
          </a:prstGeom>
        </p:spPr>
        <p:txBody>
          <a:bodyPr lIns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7719487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w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slideLayout" Target="../slideLayouts/slideLayout7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Relationship Id="rId9" Type="http://schemas.openxmlformats.org/officeDocument/2006/relationships/image" Target="../media/image1.wmf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79425" y="6356350"/>
            <a:ext cx="1115375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 b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D7140B5F-A543-4166-8AAE-5029E4201A94}" type="datetime1">
              <a:rPr lang="de-DE" smtClean="0"/>
              <a:t>21.04.2022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812000" y="6356350"/>
            <a:ext cx="856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de-DE" sz="10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34400" y="6356350"/>
            <a:ext cx="1080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4351" y="189217"/>
            <a:ext cx="571391" cy="511634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0" y="183600"/>
            <a:ext cx="2401557" cy="516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246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5" r:id="rId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7378">
          <p15:clr>
            <a:srgbClr val="F26B43"/>
          </p15:clr>
        </p15:guide>
        <p15:guide id="3" pos="302">
          <p15:clr>
            <a:srgbClr val="F26B43"/>
          </p15:clr>
        </p15:guide>
        <p15:guide id="4" orient="horz" pos="119">
          <p15:clr>
            <a:srgbClr val="F26B43"/>
          </p15:clr>
        </p15:guide>
        <p15:guide id="5" orient="horz" pos="3997">
          <p15:clr>
            <a:srgbClr val="F26B43"/>
          </p15:clr>
        </p15:guide>
        <p15:guide id="6" orient="horz" pos="572">
          <p15:clr>
            <a:srgbClr val="F26B43"/>
          </p15:clr>
        </p15:guide>
        <p15:guide id="7" orient="horz" pos="686">
          <p15:clr>
            <a:srgbClr val="F26B43"/>
          </p15:clr>
        </p15:guide>
        <p15:guide id="8" orient="horz" pos="2286" userDrawn="1">
          <p15:clr>
            <a:srgbClr val="F26B43"/>
          </p15:clr>
        </p15:guide>
        <p15:guide id="9" orient="horz" pos="438">
          <p15:clr>
            <a:srgbClr val="F26B43"/>
          </p15:clr>
        </p15:guide>
        <p15:guide id="10" orient="horz" pos="3917">
          <p15:clr>
            <a:srgbClr val="F26B43"/>
          </p15:clr>
        </p15:guide>
        <p15:guide id="11" orient="horz" pos="238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79425" y="6356350"/>
            <a:ext cx="1115375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 b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977C6D7D-3508-4185-BD22-2B7367D51501}" type="datetime1">
              <a:rPr lang="de-DE" smtClean="0"/>
              <a:t>21.04.2022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812000" y="6356350"/>
            <a:ext cx="856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de-DE" sz="10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34400" y="6356350"/>
            <a:ext cx="1080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8" name="Picture 11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110850" y="191293"/>
            <a:ext cx="600964" cy="537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Grafik 8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570" y="191598"/>
            <a:ext cx="599049" cy="53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47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16" r:id="rId2"/>
    <p:sldLayoutId id="2147483700" r:id="rId3"/>
    <p:sldLayoutId id="2147483701" r:id="rId4"/>
    <p:sldLayoutId id="2147483702" r:id="rId5"/>
    <p:sldLayoutId id="2147483718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7378">
          <p15:clr>
            <a:srgbClr val="F26B43"/>
          </p15:clr>
        </p15:guide>
        <p15:guide id="3" pos="302">
          <p15:clr>
            <a:srgbClr val="F26B43"/>
          </p15:clr>
        </p15:guide>
        <p15:guide id="4" orient="horz" pos="119">
          <p15:clr>
            <a:srgbClr val="F26B43"/>
          </p15:clr>
        </p15:guide>
        <p15:guide id="5" orient="horz" pos="3997">
          <p15:clr>
            <a:srgbClr val="F26B43"/>
          </p15:clr>
        </p15:guide>
        <p15:guide id="6" orient="horz" pos="572">
          <p15:clr>
            <a:srgbClr val="F26B43"/>
          </p15:clr>
        </p15:guide>
        <p15:guide id="7" orient="horz" pos="686">
          <p15:clr>
            <a:srgbClr val="F26B43"/>
          </p15:clr>
        </p15:guide>
        <p15:guide id="8" orient="horz" pos="2273">
          <p15:clr>
            <a:srgbClr val="F26B43"/>
          </p15:clr>
        </p15:guide>
        <p15:guide id="9" orient="horz" pos="458">
          <p15:clr>
            <a:srgbClr val="F26B43"/>
          </p15:clr>
        </p15:guide>
        <p15:guide id="10" orient="horz" pos="3917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79425" y="6356350"/>
            <a:ext cx="1115375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 b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234A5442-DFE0-4FAD-89D3-243F895DFF9B}" type="datetime1">
              <a:rPr lang="de-DE" smtClean="0"/>
              <a:t>21.04.2022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812000" y="6356350"/>
            <a:ext cx="856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de-DE" sz="10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34400" y="6356350"/>
            <a:ext cx="1080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8" name="Picture 11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110850" y="188912"/>
            <a:ext cx="600964" cy="537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6864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717" r:id="rId2"/>
    <p:sldLayoutId id="2147483693" r:id="rId3"/>
    <p:sldLayoutId id="2147483694" r:id="rId4"/>
    <p:sldLayoutId id="2147483695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7378">
          <p15:clr>
            <a:srgbClr val="F26B43"/>
          </p15:clr>
        </p15:guide>
        <p15:guide id="3" pos="302">
          <p15:clr>
            <a:srgbClr val="F26B43"/>
          </p15:clr>
        </p15:guide>
        <p15:guide id="4" orient="horz" pos="119">
          <p15:clr>
            <a:srgbClr val="F26B43"/>
          </p15:clr>
        </p15:guide>
        <p15:guide id="5" orient="horz" pos="3997">
          <p15:clr>
            <a:srgbClr val="F26B43"/>
          </p15:clr>
        </p15:guide>
        <p15:guide id="6" orient="horz" pos="572">
          <p15:clr>
            <a:srgbClr val="F26B43"/>
          </p15:clr>
        </p15:guide>
        <p15:guide id="7" orient="horz" pos="686">
          <p15:clr>
            <a:srgbClr val="F26B43"/>
          </p15:clr>
        </p15:guide>
        <p15:guide id="8" orient="horz" pos="2273">
          <p15:clr>
            <a:srgbClr val="F26B43"/>
          </p15:clr>
        </p15:guide>
        <p15:guide id="9" orient="horz" pos="458">
          <p15:clr>
            <a:srgbClr val="F26B43"/>
          </p15:clr>
        </p15:guide>
        <p15:guide id="10" orient="horz" pos="39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79425" y="6356350"/>
            <a:ext cx="1115375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 b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3BEDEF3A-0E2A-47A4-9499-0ED7A3F4DFE2}" type="datetime1">
              <a:rPr lang="de-DE" smtClean="0"/>
              <a:t>21.04.2022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812000" y="6356350"/>
            <a:ext cx="856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de-DE" sz="10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34400" y="6356350"/>
            <a:ext cx="1080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64823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7378">
          <p15:clr>
            <a:srgbClr val="F26B43"/>
          </p15:clr>
        </p15:guide>
        <p15:guide id="3" pos="302">
          <p15:clr>
            <a:srgbClr val="F26B43"/>
          </p15:clr>
        </p15:guide>
        <p15:guide id="4" orient="horz" pos="119">
          <p15:clr>
            <a:srgbClr val="F26B43"/>
          </p15:clr>
        </p15:guide>
        <p15:guide id="5" orient="horz" pos="3997">
          <p15:clr>
            <a:srgbClr val="F26B43"/>
          </p15:clr>
        </p15:guide>
        <p15:guide id="6" orient="horz" pos="572">
          <p15:clr>
            <a:srgbClr val="F26B43"/>
          </p15:clr>
        </p15:guide>
        <p15:guide id="7" orient="horz" pos="686">
          <p15:clr>
            <a:srgbClr val="F26B43"/>
          </p15:clr>
        </p15:guide>
        <p15:guide id="8" orient="horz" pos="2273">
          <p15:clr>
            <a:srgbClr val="F26B43"/>
          </p15:clr>
        </p15:guide>
        <p15:guide id="9" orient="horz" pos="458">
          <p15:clr>
            <a:srgbClr val="F26B43"/>
          </p15:clr>
        </p15:guide>
        <p15:guide id="10" orient="horz" pos="39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101D-5EA6-4D75-92F9-B9949C71E327}" type="datetime1">
              <a:rPr lang="de-DE" smtClean="0"/>
              <a:t>21.04.2022</a:t>
            </a:fld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6" name="Untertitel 5"/>
          <p:cNvSpPr>
            <a:spLocks noGrp="1"/>
          </p:cNvSpPr>
          <p:nvPr>
            <p:ph type="subTitle" idx="1"/>
          </p:nvPr>
        </p:nvSpPr>
        <p:spPr>
          <a:xfrm>
            <a:off x="1375954" y="2440803"/>
            <a:ext cx="9144000" cy="748028"/>
          </a:xfrm>
        </p:spPr>
        <p:txBody>
          <a:bodyPr/>
          <a:lstStyle/>
          <a:p>
            <a:r>
              <a:rPr lang="de-DE" dirty="0" smtClean="0"/>
              <a:t>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search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a </a:t>
            </a:r>
            <a:r>
              <a:rPr lang="de-DE" dirty="0" err="1" smtClean="0"/>
              <a:t>practical</a:t>
            </a:r>
            <a:r>
              <a:rPr lang="de-DE" dirty="0" smtClean="0"/>
              <a:t> </a:t>
            </a:r>
            <a:r>
              <a:rPr lang="de-DE" dirty="0" err="1" smtClean="0"/>
              <a:t>key</a:t>
            </a:r>
            <a:r>
              <a:rPr lang="de-DE" dirty="0" smtClean="0"/>
              <a:t> </a:t>
            </a:r>
            <a:r>
              <a:rPr lang="de-DE" dirty="0" err="1" smtClean="0"/>
              <a:t>metric</a:t>
            </a:r>
            <a:r>
              <a:rPr lang="de-DE" dirty="0" smtClean="0"/>
              <a:t> at W7-X</a:t>
            </a:r>
          </a:p>
          <a:p>
            <a:r>
              <a:rPr lang="de-DE" sz="1200" b="1" dirty="0"/>
              <a:t>Thierry </a:t>
            </a:r>
            <a:r>
              <a:rPr lang="de-DE" sz="1200" b="1" dirty="0" smtClean="0"/>
              <a:t>Kremeyer</a:t>
            </a:r>
            <a:r>
              <a:rPr lang="de-DE" sz="1200" b="1" baseline="30000" dirty="0" smtClean="0"/>
              <a:t> </a:t>
            </a:r>
            <a:r>
              <a:rPr lang="de-DE" sz="1200" dirty="0" err="1" smtClean="0"/>
              <a:t>for</a:t>
            </a:r>
            <a:r>
              <a:rPr lang="de-DE" sz="1200" dirty="0" smtClean="0"/>
              <a:t> </a:t>
            </a:r>
            <a:r>
              <a:rPr lang="de-DE" sz="1200" dirty="0" err="1" smtClean="0"/>
              <a:t>the</a:t>
            </a:r>
            <a:r>
              <a:rPr lang="de-DE" sz="1200" dirty="0" smtClean="0"/>
              <a:t> </a:t>
            </a:r>
            <a:r>
              <a:rPr lang="de-DE" sz="1200" dirty="0" err="1" smtClean="0"/>
              <a:t>detachment</a:t>
            </a:r>
            <a:r>
              <a:rPr lang="de-DE" sz="1200" dirty="0" smtClean="0"/>
              <a:t> </a:t>
            </a:r>
            <a:r>
              <a:rPr lang="de-DE" sz="1200" dirty="0" err="1" smtClean="0"/>
              <a:t>subgroup</a:t>
            </a:r>
            <a:endParaRPr lang="de-DE" sz="1200" dirty="0" smtClean="0"/>
          </a:p>
          <a:p>
            <a:endParaRPr lang="de-DE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1524000" y="1031744"/>
            <a:ext cx="9144000" cy="1316396"/>
          </a:xfrm>
        </p:spPr>
        <p:txBody>
          <a:bodyPr/>
          <a:lstStyle/>
          <a:p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detachment</a:t>
            </a:r>
            <a:r>
              <a:rPr lang="de-DE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7509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514259" y="284432"/>
            <a:ext cx="9502775" cy="658800"/>
          </a:xfrm>
        </p:spPr>
        <p:txBody>
          <a:bodyPr>
            <a:normAutofit/>
          </a:bodyPr>
          <a:lstStyle/>
          <a:p>
            <a:r>
              <a:rPr lang="en-GB" dirty="0" smtClean="0"/>
              <a:t>Background</a:t>
            </a:r>
            <a:endParaRPr lang="de-DE" dirty="0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75EBB6F-798F-4F72-805A-333D49BE81E3}" type="datetime1">
              <a:rPr lang="de-DE" smtClean="0"/>
              <a:t>21.04.2022</a:t>
            </a:fld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435882" y="1152376"/>
            <a:ext cx="11386004" cy="5104490"/>
          </a:xfrm>
        </p:spPr>
        <p:txBody>
          <a:bodyPr lIns="0"/>
          <a:lstStyle/>
          <a:p>
            <a:pPr marL="0" indent="0">
              <a:buNone/>
            </a:pPr>
            <a:r>
              <a:rPr lang="en-US" sz="2000" dirty="0"/>
              <a:t>“We are therefore interested in ﬁnding a way to decrease the particle </a:t>
            </a:r>
            <a:r>
              <a:rPr lang="en-US" sz="2000" dirty="0" smtClean="0"/>
              <a:t>ﬂux reaching </a:t>
            </a:r>
            <a:r>
              <a:rPr lang="en-US" sz="2000" dirty="0"/>
              <a:t>the target, for given upstream conditions in the SOL. Such a state </a:t>
            </a:r>
            <a:r>
              <a:rPr lang="en-US" sz="2000" dirty="0" smtClean="0"/>
              <a:t>has been </a:t>
            </a:r>
            <a:r>
              <a:rPr lang="en-US" sz="2000" dirty="0"/>
              <a:t>found and is called </a:t>
            </a:r>
            <a:r>
              <a:rPr lang="en-US" sz="2000" dirty="0" err="1"/>
              <a:t>divertor</a:t>
            </a:r>
            <a:r>
              <a:rPr lang="en-US" sz="2000" dirty="0"/>
              <a:t> detachment. […]</a:t>
            </a:r>
            <a:endParaRPr lang="de-DE" sz="2000" dirty="0"/>
          </a:p>
          <a:p>
            <a:pPr marL="0" indent="0">
              <a:buNone/>
            </a:pPr>
            <a:r>
              <a:rPr lang="en-US" sz="2000" dirty="0"/>
              <a:t>The characteristic, in fact the deﬁning, observations of detachment are:</a:t>
            </a:r>
            <a:endParaRPr lang="de-DE" sz="2000" dirty="0"/>
          </a:p>
          <a:p>
            <a:pPr lvl="1"/>
            <a:r>
              <a:rPr lang="en-US" sz="1800" dirty="0" smtClean="0"/>
              <a:t>‘</a:t>
            </a:r>
            <a:r>
              <a:rPr lang="en-US" sz="1800" dirty="0"/>
              <a:t>roll-over’ and decrease of the ion saturation current, </a:t>
            </a:r>
            <a:r>
              <a:rPr lang="en-US" sz="1800" dirty="0" err="1"/>
              <a:t>j+sat</a:t>
            </a:r>
            <a:r>
              <a:rPr lang="en-US" sz="1800" dirty="0"/>
              <a:t>, of </a:t>
            </a:r>
            <a:r>
              <a:rPr lang="en-US" sz="1800" dirty="0" smtClean="0"/>
              <a:t>Langmuir probes </a:t>
            </a:r>
            <a:r>
              <a:rPr lang="en-US" sz="1800" dirty="0"/>
              <a:t>built into the inner and outer </a:t>
            </a:r>
            <a:r>
              <a:rPr lang="en-US" sz="1800" dirty="0" err="1"/>
              <a:t>divertor</a:t>
            </a:r>
            <a:r>
              <a:rPr lang="en-US" sz="1800" dirty="0"/>
              <a:t> targets, (d), (f), i.e. </a:t>
            </a:r>
            <a:r>
              <a:rPr lang="en-US" sz="1800" dirty="0" smtClean="0"/>
              <a:t>the ‘</a:t>
            </a:r>
            <a:r>
              <a:rPr lang="en-US" sz="1800" dirty="0" err="1" smtClean="0"/>
              <a:t>nt</a:t>
            </a:r>
            <a:r>
              <a:rPr lang="en-US" sz="1800" dirty="0" smtClean="0"/>
              <a:t> </a:t>
            </a:r>
            <a:r>
              <a:rPr lang="en-US" sz="1800" dirty="0"/>
              <a:t>-rollover’ seen on ASDEX, ﬁgure 16.4;</a:t>
            </a:r>
            <a:endParaRPr lang="de-DE" sz="1800" dirty="0"/>
          </a:p>
          <a:p>
            <a:pPr lvl="1"/>
            <a:r>
              <a:rPr lang="en-US" sz="1800" dirty="0" smtClean="0"/>
              <a:t>the </a:t>
            </a:r>
            <a:r>
              <a:rPr lang="en-US" sz="1800" dirty="0"/>
              <a:t>Dα radiation from the target regions does not roll over/decrease, </a:t>
            </a:r>
            <a:r>
              <a:rPr lang="en-US" sz="1800" dirty="0" smtClean="0"/>
              <a:t>but continues </a:t>
            </a:r>
            <a:r>
              <a:rPr lang="en-US" sz="1800" dirty="0"/>
              <a:t>to increase with ne, (e), (g).</a:t>
            </a:r>
            <a:endParaRPr lang="de-DE" sz="1800" dirty="0"/>
          </a:p>
          <a:p>
            <a:pPr marL="0" indent="0">
              <a:buNone/>
            </a:pPr>
            <a:r>
              <a:rPr lang="en-US" sz="2000" dirty="0" smtClean="0"/>
              <a:t>A </a:t>
            </a:r>
            <a:r>
              <a:rPr lang="en-US" sz="2000" dirty="0"/>
              <a:t>further feature of detachment is that it </a:t>
            </a:r>
            <a:r>
              <a:rPr lang="en-US" sz="2000" dirty="0" smtClean="0"/>
              <a:t>occurs when </a:t>
            </a:r>
            <a:r>
              <a:rPr lang="en-US" sz="2000" dirty="0"/>
              <a:t>the target Langmuir probes indicate low temperatures, </a:t>
            </a:r>
            <a:r>
              <a:rPr lang="en-US" sz="2000" dirty="0" err="1"/>
              <a:t>Te</a:t>
            </a:r>
            <a:r>
              <a:rPr lang="en-US" sz="2000" dirty="0"/>
              <a:t> ≈ a few eV </a:t>
            </a:r>
            <a:r>
              <a:rPr lang="en-US" sz="2000" dirty="0" smtClean="0"/>
              <a:t>or less “ </a:t>
            </a:r>
            <a:r>
              <a:rPr lang="en-US" dirty="0" smtClean="0"/>
              <a:t>		</a:t>
            </a:r>
            <a:r>
              <a:rPr lang="en-US" altLang="de-DE" sz="1400" dirty="0" smtClean="0">
                <a:latin typeface="Arial" panose="020B0604020202020204" pitchFamily="34" charset="0"/>
              </a:rPr>
              <a:t>-  </a:t>
            </a:r>
            <a:r>
              <a:rPr lang="en-US" altLang="de-DE" sz="1400" dirty="0" err="1" smtClean="0">
                <a:latin typeface="Arial" panose="020B0604020202020204" pitchFamily="34" charset="0"/>
              </a:rPr>
              <a:t>Stangeby</a:t>
            </a:r>
            <a:r>
              <a:rPr lang="en-US" altLang="de-DE" sz="1400" dirty="0" smtClean="0">
                <a:latin typeface="Arial" panose="020B0604020202020204" pitchFamily="34" charset="0"/>
              </a:rPr>
              <a:t>, Plasma Boundary Book </a:t>
            </a:r>
            <a:r>
              <a:rPr lang="en-US" altLang="de-DE" sz="1400" dirty="0" err="1" smtClean="0">
                <a:latin typeface="Arial" panose="020B0604020202020204" pitchFamily="34" charset="0"/>
              </a:rPr>
              <a:t>IoP</a:t>
            </a:r>
            <a:r>
              <a:rPr lang="en-US" altLang="de-DE" sz="1400" dirty="0" smtClean="0">
                <a:latin typeface="Arial" panose="020B0604020202020204" pitchFamily="34" charset="0"/>
              </a:rPr>
              <a:t> 2001</a:t>
            </a:r>
          </a:p>
          <a:p>
            <a:pPr marL="0" indent="0">
              <a:buNone/>
            </a:pPr>
            <a:endParaRPr lang="en-US" altLang="de-DE" sz="800" dirty="0" smtClean="0">
              <a:latin typeface="Arial" panose="020B0604020202020204" pitchFamily="34" charset="0"/>
            </a:endParaRPr>
          </a:p>
          <a:p>
            <a:r>
              <a:rPr lang="de-DE" altLang="de-DE" sz="1800" b="0" dirty="0" err="1" smtClean="0">
                <a:latin typeface="Arial" panose="020B0604020202020204" pitchFamily="34" charset="0"/>
              </a:rPr>
              <a:t>Less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particles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neutralizing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on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the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target</a:t>
            </a:r>
            <a:endParaRPr lang="de-DE" altLang="de-DE" sz="1800" b="0" dirty="0" smtClean="0">
              <a:latin typeface="Arial" panose="020B0604020202020204" pitchFamily="34" charset="0"/>
            </a:endParaRPr>
          </a:p>
          <a:p>
            <a:r>
              <a:rPr lang="de-DE" altLang="de-DE" sz="1800" b="0" dirty="0" err="1" smtClean="0">
                <a:latin typeface="Arial" panose="020B0604020202020204" pitchFamily="34" charset="0"/>
              </a:rPr>
              <a:t>Amount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of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particles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re-ionizing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continues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to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increase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with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n</a:t>
            </a:r>
            <a:r>
              <a:rPr lang="de-DE" altLang="de-DE" sz="1800" b="0" baseline="-25000" dirty="0" smtClean="0">
                <a:latin typeface="Arial" panose="020B0604020202020204" pitchFamily="34" charset="0"/>
              </a:rPr>
              <a:t>e</a:t>
            </a:r>
            <a:endParaRPr lang="de-DE" altLang="de-DE" sz="1800" b="0" dirty="0" smtClean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de-DE" altLang="de-DE" sz="2000" dirty="0" smtClean="0">
                <a:latin typeface="Arial" panose="020B0604020202020204" pitchFamily="34" charset="0"/>
              </a:rPr>
              <a:t>In </a:t>
            </a:r>
            <a:r>
              <a:rPr lang="de-DE" altLang="de-DE" sz="2000" dirty="0" err="1" smtClean="0">
                <a:latin typeface="Arial" panose="020B0604020202020204" pitchFamily="34" charset="0"/>
              </a:rPr>
              <a:t>practice</a:t>
            </a:r>
            <a:r>
              <a:rPr lang="de-DE" altLang="de-DE" sz="2000" dirty="0" smtClean="0">
                <a:latin typeface="Arial" panose="020B0604020202020204" pitchFamily="34" charset="0"/>
              </a:rPr>
              <a:t>:</a:t>
            </a:r>
          </a:p>
          <a:p>
            <a:r>
              <a:rPr lang="de-DE" altLang="de-DE" sz="1800" b="0" dirty="0" err="1" smtClean="0">
                <a:latin typeface="Arial" panose="020B0604020202020204" pitchFamily="34" charset="0"/>
              </a:rPr>
              <a:t>Decrease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of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peak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j+</a:t>
            </a:r>
            <a:r>
              <a:rPr lang="de-DE" altLang="de-DE" sz="1800" b="0" baseline="-25000" dirty="0" err="1" smtClean="0">
                <a:latin typeface="Arial" panose="020B0604020202020204" pitchFamily="34" charset="0"/>
              </a:rPr>
              <a:t>sat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on Langmuir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probes</a:t>
            </a:r>
            <a:endParaRPr lang="de-DE" altLang="de-DE" sz="1800" b="0" dirty="0" smtClean="0">
              <a:latin typeface="Arial" panose="020B0604020202020204" pitchFamily="34" charset="0"/>
            </a:endParaRPr>
          </a:p>
          <a:p>
            <a:r>
              <a:rPr lang="de-DE" altLang="de-DE" sz="1800" b="0" dirty="0" smtClean="0">
                <a:latin typeface="Arial" panose="020B0604020202020204" pitchFamily="34" charset="0"/>
              </a:rPr>
              <a:t>Peak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temperature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below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10 eV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or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even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5 eV</a:t>
            </a:r>
          </a:p>
          <a:p>
            <a:pPr marL="0" indent="0">
              <a:buNone/>
            </a:pPr>
            <a:r>
              <a:rPr lang="de-DE" altLang="de-DE" sz="2000" b="0" dirty="0" smtClean="0">
                <a:latin typeface="Arial" panose="020B0604020202020204" pitchFamily="34" charset="0"/>
              </a:rPr>
              <a:t>Leonard </a:t>
            </a:r>
            <a:r>
              <a:rPr lang="de-DE" altLang="de-DE" sz="2000" b="0" dirty="0" err="1" smtClean="0">
                <a:latin typeface="Arial" panose="020B0604020202020204" pitchFamily="34" charset="0"/>
              </a:rPr>
              <a:t>divides</a:t>
            </a:r>
            <a:r>
              <a:rPr lang="de-DE" altLang="de-DE" sz="2000" b="0" dirty="0" smtClean="0">
                <a:latin typeface="Arial" panose="020B0604020202020204" pitchFamily="34" charset="0"/>
              </a:rPr>
              <a:t> </a:t>
            </a:r>
            <a:r>
              <a:rPr lang="de-DE" altLang="de-DE" sz="2000" b="0" dirty="0" err="1" smtClean="0">
                <a:latin typeface="Arial" panose="020B0604020202020204" pitchFamily="34" charset="0"/>
              </a:rPr>
              <a:t>detachment</a:t>
            </a:r>
            <a:r>
              <a:rPr lang="de-DE" altLang="de-DE" sz="2000" b="0" dirty="0" smtClean="0">
                <a:latin typeface="Arial" panose="020B0604020202020204" pitchFamily="34" charset="0"/>
              </a:rPr>
              <a:t> in </a:t>
            </a:r>
            <a:r>
              <a:rPr lang="de-DE" altLang="de-DE" sz="2000" dirty="0" err="1" smtClean="0">
                <a:latin typeface="Arial" panose="020B0604020202020204" pitchFamily="34" charset="0"/>
              </a:rPr>
              <a:t>momentum</a:t>
            </a:r>
            <a:r>
              <a:rPr lang="de-DE" altLang="de-DE" sz="2000" dirty="0" smtClean="0">
                <a:latin typeface="Arial" panose="020B0604020202020204" pitchFamily="34" charset="0"/>
              </a:rPr>
              <a:t>, </a:t>
            </a:r>
            <a:r>
              <a:rPr lang="de-DE" altLang="de-DE" sz="2000" dirty="0" err="1" smtClean="0">
                <a:latin typeface="Arial" panose="020B0604020202020204" pitchFamily="34" charset="0"/>
              </a:rPr>
              <a:t>particle</a:t>
            </a:r>
            <a:r>
              <a:rPr lang="de-DE" altLang="de-DE" sz="2000" dirty="0" smtClean="0">
                <a:latin typeface="Arial" panose="020B0604020202020204" pitchFamily="34" charset="0"/>
              </a:rPr>
              <a:t>, </a:t>
            </a:r>
            <a:r>
              <a:rPr lang="de-DE" altLang="de-DE" sz="2000" b="0" dirty="0" err="1" smtClean="0">
                <a:latin typeface="Arial" panose="020B0604020202020204" pitchFamily="34" charset="0"/>
              </a:rPr>
              <a:t>and</a:t>
            </a:r>
            <a:r>
              <a:rPr lang="de-DE" altLang="de-DE" sz="2000" dirty="0" smtClean="0">
                <a:latin typeface="Arial" panose="020B0604020202020204" pitchFamily="34" charset="0"/>
              </a:rPr>
              <a:t> </a:t>
            </a:r>
            <a:r>
              <a:rPr lang="de-DE" altLang="de-DE" sz="2000" dirty="0" err="1" smtClean="0">
                <a:latin typeface="Arial" panose="020B0604020202020204" pitchFamily="34" charset="0"/>
              </a:rPr>
              <a:t>energy</a:t>
            </a:r>
            <a:r>
              <a:rPr lang="de-DE" altLang="de-DE" sz="2000" dirty="0" smtClean="0">
                <a:latin typeface="Arial" panose="020B0604020202020204" pitchFamily="34" charset="0"/>
              </a:rPr>
              <a:t> </a:t>
            </a:r>
            <a:r>
              <a:rPr lang="de-DE" altLang="de-DE" sz="2000" b="0" dirty="0" err="1" smtClean="0">
                <a:latin typeface="Arial" panose="020B0604020202020204" pitchFamily="34" charset="0"/>
              </a:rPr>
              <a:t>detachment</a:t>
            </a:r>
            <a:r>
              <a:rPr lang="de-DE" altLang="de-DE" sz="2000" b="0" dirty="0" smtClean="0">
                <a:latin typeface="Arial" panose="020B0604020202020204" pitchFamily="34" charset="0"/>
              </a:rPr>
              <a:t>.</a:t>
            </a:r>
            <a:endParaRPr lang="pl-PL" altLang="de-DE" sz="2000" b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30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detachment</a:t>
            </a:r>
            <a:r>
              <a:rPr lang="de-DE" dirty="0" smtClean="0"/>
              <a:t> </a:t>
            </a:r>
            <a:r>
              <a:rPr lang="de-DE" dirty="0" err="1" smtClean="0"/>
              <a:t>conditions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744E4B9-5CF8-4BF8-9479-F02CCB4C5A87}" type="datetime1">
              <a:rPr lang="de-DE" smtClean="0"/>
              <a:t>21.04.2022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 smtClean="0"/>
              <a:t>Necessary</a:t>
            </a:r>
            <a:r>
              <a:rPr lang="de-DE" dirty="0" smtClean="0"/>
              <a:t> </a:t>
            </a:r>
            <a:r>
              <a:rPr lang="de-DE" dirty="0" err="1" smtClean="0"/>
              <a:t>condition</a:t>
            </a:r>
            <a:r>
              <a:rPr lang="de-DE" dirty="0" smtClean="0"/>
              <a:t>; </a:t>
            </a: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true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a </a:t>
            </a:r>
            <a:r>
              <a:rPr lang="de-DE" dirty="0" err="1" smtClean="0"/>
              <a:t>discharge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called</a:t>
            </a:r>
            <a:r>
              <a:rPr lang="de-DE" dirty="0" smtClean="0"/>
              <a:t> </a:t>
            </a:r>
            <a:r>
              <a:rPr lang="de-DE" dirty="0" err="1" smtClean="0"/>
              <a:t>detached</a:t>
            </a:r>
            <a:r>
              <a:rPr lang="de-DE" dirty="0" smtClean="0"/>
              <a:t>?</a:t>
            </a:r>
            <a:endParaRPr lang="de-DE" dirty="0" smtClean="0"/>
          </a:p>
          <a:p>
            <a:r>
              <a:rPr lang="de-DE" sz="2000" b="0" dirty="0" err="1" smtClean="0"/>
              <a:t>Reduce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heat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loads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to</a:t>
            </a:r>
            <a:r>
              <a:rPr lang="de-DE" sz="2000" b="0" dirty="0" smtClean="0"/>
              <a:t> a tolerable </a:t>
            </a:r>
            <a:r>
              <a:rPr lang="de-DE" sz="2000" b="0" dirty="0" err="1" smtClean="0"/>
              <a:t>level</a:t>
            </a:r>
            <a:r>
              <a:rPr lang="de-DE" sz="2000" b="0" dirty="0" smtClean="0"/>
              <a:t> at </a:t>
            </a:r>
            <a:r>
              <a:rPr lang="de-DE" sz="2000" b="0" dirty="0" err="1" smtClean="0"/>
              <a:t>the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divertor</a:t>
            </a:r>
            <a:r>
              <a:rPr lang="de-DE" sz="2000" b="0" dirty="0" smtClean="0"/>
              <a:t> (10 </a:t>
            </a:r>
            <a:r>
              <a:rPr lang="de-DE" sz="2000" b="0" dirty="0" smtClean="0"/>
              <a:t>MW/m</a:t>
            </a:r>
            <a:r>
              <a:rPr lang="de-DE" sz="2000" b="0" baseline="30000" dirty="0" smtClean="0"/>
              <a:t>2</a:t>
            </a:r>
            <a:r>
              <a:rPr lang="de-DE" sz="2000" b="0" dirty="0" smtClean="0"/>
              <a:t>)</a:t>
            </a:r>
            <a:endParaRPr lang="de-DE" sz="2000" b="0" dirty="0" smtClean="0"/>
          </a:p>
          <a:p>
            <a:r>
              <a:rPr lang="de-DE" sz="2000" b="0" dirty="0" smtClean="0"/>
              <a:t>Low </a:t>
            </a:r>
            <a:r>
              <a:rPr lang="de-DE" sz="2000" b="0" dirty="0" err="1" smtClean="0"/>
              <a:t>target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temperatures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to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minimize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sputtering</a:t>
            </a:r>
            <a:r>
              <a:rPr lang="de-DE" sz="2000" b="0" dirty="0" smtClean="0"/>
              <a:t> (&lt; 5 eV </a:t>
            </a:r>
            <a:r>
              <a:rPr lang="de-DE" sz="2000" b="0" dirty="0" err="1" smtClean="0"/>
              <a:t>for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tungsten</a:t>
            </a:r>
            <a:r>
              <a:rPr lang="de-DE" sz="2000" b="0" dirty="0" smtClean="0"/>
              <a:t>)</a:t>
            </a:r>
          </a:p>
          <a:p>
            <a:r>
              <a:rPr lang="de-DE" sz="2000" b="0" dirty="0" smtClean="0"/>
              <a:t>…</a:t>
            </a:r>
            <a:endParaRPr lang="de-DE" sz="2000" b="0" dirty="0" smtClean="0"/>
          </a:p>
          <a:p>
            <a:endParaRPr lang="de-DE" dirty="0"/>
          </a:p>
          <a:p>
            <a:pPr marL="0" indent="0">
              <a:buNone/>
            </a:pPr>
            <a:r>
              <a:rPr lang="de-DE" dirty="0" err="1" smtClean="0"/>
              <a:t>Sufficient</a:t>
            </a:r>
            <a:r>
              <a:rPr lang="de-DE" dirty="0" smtClean="0"/>
              <a:t> </a:t>
            </a:r>
            <a:r>
              <a:rPr lang="de-DE" dirty="0" err="1" smtClean="0"/>
              <a:t>condition</a:t>
            </a:r>
            <a:r>
              <a:rPr lang="de-DE" dirty="0" smtClean="0"/>
              <a:t>; </a:t>
            </a:r>
            <a:r>
              <a:rPr lang="de-DE" dirty="0" err="1" smtClean="0"/>
              <a:t>If</a:t>
            </a:r>
            <a:r>
              <a:rPr lang="de-DE" dirty="0" smtClean="0"/>
              <a:t> a </a:t>
            </a:r>
            <a:r>
              <a:rPr lang="de-DE" dirty="0" err="1" smtClean="0"/>
              <a:t>discharge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detached</a:t>
            </a:r>
            <a:r>
              <a:rPr lang="de-DE" dirty="0" smtClean="0"/>
              <a:t> </a:t>
            </a:r>
            <a:r>
              <a:rPr lang="de-DE" dirty="0" err="1" smtClean="0"/>
              <a:t>then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following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true</a:t>
            </a:r>
            <a:r>
              <a:rPr lang="de-DE" dirty="0" smtClean="0"/>
              <a:t>:</a:t>
            </a:r>
            <a:endParaRPr lang="de-DE" dirty="0" smtClean="0"/>
          </a:p>
          <a:p>
            <a:r>
              <a:rPr lang="de-DE" sz="2000" b="0" dirty="0" smtClean="0"/>
              <a:t>…</a:t>
            </a:r>
          </a:p>
          <a:p>
            <a:endParaRPr lang="de-DE" sz="2000" b="0" dirty="0"/>
          </a:p>
          <a:p>
            <a:pPr marL="0" indent="0">
              <a:buNone/>
            </a:pPr>
            <a:r>
              <a:rPr lang="de-DE" dirty="0" err="1" smtClean="0"/>
              <a:t>Reactor</a:t>
            </a:r>
            <a:r>
              <a:rPr lang="de-DE" dirty="0" smtClean="0"/>
              <a:t> relevant </a:t>
            </a:r>
            <a:r>
              <a:rPr lang="de-DE" dirty="0" err="1" smtClean="0"/>
              <a:t>detachment</a:t>
            </a:r>
            <a:r>
              <a:rPr lang="de-DE" dirty="0" smtClean="0"/>
              <a:t>:</a:t>
            </a:r>
          </a:p>
          <a:p>
            <a:r>
              <a:rPr lang="de-DE" sz="2000" b="0" dirty="0" err="1"/>
              <a:t>Enough</a:t>
            </a:r>
            <a:r>
              <a:rPr lang="de-DE" sz="2000" b="0" dirty="0"/>
              <a:t> </a:t>
            </a:r>
            <a:r>
              <a:rPr lang="de-DE" sz="2000" b="0" dirty="0" err="1"/>
              <a:t>recycling</a:t>
            </a:r>
            <a:r>
              <a:rPr lang="de-DE" sz="2000" b="0" dirty="0"/>
              <a:t> </a:t>
            </a:r>
            <a:r>
              <a:rPr lang="de-DE" sz="2000" b="0" dirty="0" err="1"/>
              <a:t>for</a:t>
            </a:r>
            <a:r>
              <a:rPr lang="de-DE" sz="2000" b="0" dirty="0"/>
              <a:t> </a:t>
            </a:r>
            <a:r>
              <a:rPr lang="de-DE" sz="2000" b="0" dirty="0" err="1"/>
              <a:t>sufficient</a:t>
            </a:r>
            <a:r>
              <a:rPr lang="de-DE" sz="2000" b="0" dirty="0"/>
              <a:t> neutral </a:t>
            </a:r>
            <a:r>
              <a:rPr lang="de-DE" sz="2000" b="0" dirty="0" err="1"/>
              <a:t>pressure</a:t>
            </a:r>
            <a:r>
              <a:rPr lang="de-DE" sz="2000" b="0" dirty="0"/>
              <a:t> at </a:t>
            </a:r>
            <a:r>
              <a:rPr lang="de-DE" sz="2000" b="0" dirty="0" err="1"/>
              <a:t>pumpgap</a:t>
            </a:r>
            <a:r>
              <a:rPr lang="de-DE" sz="2000" b="0" dirty="0"/>
              <a:t> (</a:t>
            </a:r>
            <a:r>
              <a:rPr lang="de-DE" sz="2000" b="0" dirty="0" err="1"/>
              <a:t>continous</a:t>
            </a:r>
            <a:r>
              <a:rPr lang="de-DE" sz="2000" b="0" dirty="0"/>
              <a:t> </a:t>
            </a:r>
            <a:r>
              <a:rPr lang="de-DE" sz="2000" b="0" dirty="0" err="1"/>
              <a:t>flow</a:t>
            </a:r>
            <a:r>
              <a:rPr lang="de-DE" sz="2000" b="0" dirty="0"/>
              <a:t>, 0.1 mbar</a:t>
            </a:r>
            <a:r>
              <a:rPr lang="de-DE" sz="2000" b="0" dirty="0" smtClean="0"/>
              <a:t>)</a:t>
            </a:r>
            <a:endParaRPr lang="de-DE" sz="2000" b="0" dirty="0"/>
          </a:p>
          <a:p>
            <a:r>
              <a:rPr lang="de-DE" sz="2000" b="0" dirty="0"/>
              <a:t>High SOL </a:t>
            </a:r>
            <a:r>
              <a:rPr lang="de-DE" sz="2000" b="0" dirty="0" err="1"/>
              <a:t>density</a:t>
            </a:r>
            <a:r>
              <a:rPr lang="de-DE" sz="2000" b="0" dirty="0"/>
              <a:t> </a:t>
            </a:r>
            <a:r>
              <a:rPr lang="de-DE" sz="2000" b="0" dirty="0" err="1"/>
              <a:t>reduces</a:t>
            </a:r>
            <a:r>
              <a:rPr lang="de-DE" sz="2000" b="0" dirty="0"/>
              <a:t> </a:t>
            </a:r>
            <a:r>
              <a:rPr lang="de-DE" sz="2000" b="0" dirty="0" err="1"/>
              <a:t>impacting</a:t>
            </a:r>
            <a:r>
              <a:rPr lang="de-DE" sz="2000" b="0" dirty="0"/>
              <a:t> </a:t>
            </a:r>
            <a:r>
              <a:rPr lang="de-DE" sz="2000" b="0" dirty="0" err="1"/>
              <a:t>energy</a:t>
            </a:r>
            <a:r>
              <a:rPr lang="de-DE" sz="2000" b="0" dirty="0"/>
              <a:t> </a:t>
            </a:r>
            <a:r>
              <a:rPr lang="de-DE" sz="2000" b="0" dirty="0" err="1"/>
              <a:t>and</a:t>
            </a:r>
            <a:r>
              <a:rPr lang="de-DE" sz="2000" b="0" dirty="0"/>
              <a:t> </a:t>
            </a:r>
            <a:r>
              <a:rPr lang="de-DE" sz="2000" b="0" dirty="0" err="1"/>
              <a:t>decreaes</a:t>
            </a:r>
            <a:r>
              <a:rPr lang="de-DE" sz="2000" b="0" dirty="0"/>
              <a:t> neutral </a:t>
            </a:r>
            <a:r>
              <a:rPr lang="de-DE" sz="2000" b="0" dirty="0" err="1"/>
              <a:t>penetration</a:t>
            </a:r>
            <a:endParaRPr lang="de-DE" sz="2000" b="0" dirty="0"/>
          </a:p>
          <a:p>
            <a:r>
              <a:rPr lang="de-DE" sz="2000" b="0" dirty="0" smtClean="0"/>
              <a:t>…</a:t>
            </a:r>
            <a:endParaRPr lang="de-DE" sz="2000" b="0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17680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Detachment</a:t>
            </a:r>
            <a:r>
              <a:rPr lang="de-DE" dirty="0" smtClean="0"/>
              <a:t> at W7-X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744E4B9-5CF8-4BF8-9479-F02CCB4C5A87}" type="datetime1">
              <a:rPr lang="de-DE" smtClean="0"/>
              <a:t>21.04.2022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0" dirty="0" err="1"/>
              <a:t>Stangeby‘s</a:t>
            </a:r>
            <a:r>
              <a:rPr lang="de-DE" b="0" dirty="0"/>
              <a:t> </a:t>
            </a:r>
            <a:r>
              <a:rPr lang="de-DE" b="0" dirty="0" err="1"/>
              <a:t>detachment</a:t>
            </a:r>
            <a:r>
              <a:rPr lang="de-DE" b="0" dirty="0"/>
              <a:t> </a:t>
            </a:r>
            <a:r>
              <a:rPr lang="de-DE" b="0" dirty="0" err="1"/>
              <a:t>definition</a:t>
            </a:r>
            <a:r>
              <a:rPr lang="de-DE" b="0" dirty="0"/>
              <a:t> </a:t>
            </a:r>
            <a:r>
              <a:rPr lang="de-DE" b="0" dirty="0" err="1"/>
              <a:t>is</a:t>
            </a:r>
            <a:r>
              <a:rPr lang="de-DE" b="0" dirty="0"/>
              <a:t> not </a:t>
            </a:r>
            <a:r>
              <a:rPr lang="de-DE" b="0" dirty="0" err="1"/>
              <a:t>fulfilled</a:t>
            </a:r>
            <a:r>
              <a:rPr lang="de-DE" b="0" dirty="0"/>
              <a:t> at W7-X (H</a:t>
            </a:r>
            <a:r>
              <a:rPr lang="el-GR" b="0" baseline="-25000" dirty="0"/>
              <a:t>α</a:t>
            </a:r>
            <a:r>
              <a:rPr lang="de-DE" b="0" dirty="0"/>
              <a:t> </a:t>
            </a:r>
            <a:r>
              <a:rPr lang="de-DE" b="0" dirty="0" err="1"/>
              <a:t>radiation</a:t>
            </a:r>
            <a:r>
              <a:rPr lang="de-DE" b="0" dirty="0"/>
              <a:t> </a:t>
            </a:r>
            <a:r>
              <a:rPr lang="de-DE" b="0" dirty="0" err="1"/>
              <a:t>decreases</a:t>
            </a:r>
            <a:r>
              <a:rPr lang="de-DE" b="0" dirty="0"/>
              <a:t>)</a:t>
            </a:r>
          </a:p>
          <a:p>
            <a:r>
              <a:rPr lang="de-DE" dirty="0" smtClean="0"/>
              <a:t>Robust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practical</a:t>
            </a:r>
            <a:r>
              <a:rPr lang="de-DE" dirty="0" smtClean="0"/>
              <a:t> </a:t>
            </a:r>
            <a:r>
              <a:rPr lang="de-DE" dirty="0" err="1" smtClean="0"/>
              <a:t>definition</a:t>
            </a:r>
            <a:endParaRPr lang="de-DE" dirty="0" smtClean="0"/>
          </a:p>
          <a:p>
            <a:r>
              <a:rPr lang="de-DE" dirty="0" err="1" smtClean="0"/>
              <a:t>Based</a:t>
            </a:r>
            <a:r>
              <a:rPr lang="de-DE" dirty="0" smtClean="0"/>
              <a:t> on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multiple </a:t>
            </a:r>
            <a:r>
              <a:rPr lang="de-DE" dirty="0" err="1" smtClean="0"/>
              <a:t>metrics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applicable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all </a:t>
            </a:r>
            <a:r>
              <a:rPr lang="de-DE" dirty="0" err="1" smtClean="0"/>
              <a:t>magnetic</a:t>
            </a:r>
            <a:r>
              <a:rPr lang="de-DE" dirty="0" smtClean="0"/>
              <a:t> </a:t>
            </a:r>
            <a:r>
              <a:rPr lang="de-DE" dirty="0" err="1" smtClean="0"/>
              <a:t>field</a:t>
            </a:r>
            <a:r>
              <a:rPr lang="de-DE" dirty="0" smtClean="0"/>
              <a:t> </a:t>
            </a:r>
            <a:r>
              <a:rPr lang="de-DE" dirty="0" err="1" smtClean="0"/>
              <a:t>configurations</a:t>
            </a:r>
            <a:endParaRPr lang="de-DE" dirty="0" smtClean="0"/>
          </a:p>
          <a:p>
            <a:pPr lvl="1"/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metric</a:t>
            </a:r>
            <a:r>
              <a:rPr lang="de-DE" dirty="0" smtClean="0"/>
              <a:t> </a:t>
            </a:r>
            <a:r>
              <a:rPr lang="de-DE" dirty="0" err="1" smtClean="0"/>
              <a:t>should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a </a:t>
            </a:r>
            <a:r>
              <a:rPr lang="de-DE" dirty="0" err="1" smtClean="0"/>
              <a:t>control</a:t>
            </a:r>
            <a:r>
              <a:rPr lang="de-DE" dirty="0" smtClean="0"/>
              <a:t> </a:t>
            </a:r>
            <a:r>
              <a:rPr lang="de-DE" dirty="0" err="1" smtClean="0"/>
              <a:t>parameter</a:t>
            </a:r>
            <a:endParaRPr lang="de-DE" dirty="0" smtClean="0"/>
          </a:p>
          <a:p>
            <a:pPr lvl="1"/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don‘t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hit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exact</a:t>
            </a:r>
            <a:r>
              <a:rPr lang="de-DE" dirty="0" smtClean="0"/>
              <a:t> </a:t>
            </a:r>
            <a:r>
              <a:rPr lang="de-DE" dirty="0" err="1" smtClean="0"/>
              <a:t>value</a:t>
            </a:r>
            <a:r>
              <a:rPr lang="de-DE" dirty="0" smtClean="0"/>
              <a:t>, but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need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know</a:t>
            </a:r>
            <a:r>
              <a:rPr lang="de-DE" dirty="0" smtClean="0"/>
              <a:t> in </a:t>
            </a:r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direction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turn „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knob</a:t>
            </a:r>
            <a:r>
              <a:rPr lang="de-DE" dirty="0" smtClean="0"/>
              <a:t>“</a:t>
            </a:r>
            <a:endParaRPr lang="de-DE" dirty="0" smtClean="0"/>
          </a:p>
          <a:p>
            <a:r>
              <a:rPr lang="de-DE" dirty="0" smtClean="0"/>
              <a:t>Analog </a:t>
            </a:r>
            <a:r>
              <a:rPr lang="de-DE" dirty="0" err="1" smtClean="0"/>
              <a:t>metric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depicts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entire</a:t>
            </a:r>
            <a:r>
              <a:rPr lang="de-DE" dirty="0" smtClean="0"/>
              <a:t> </a:t>
            </a:r>
            <a:r>
              <a:rPr lang="de-DE" dirty="0" err="1" smtClean="0"/>
              <a:t>spectrum</a:t>
            </a:r>
            <a:endParaRPr lang="de-DE" dirty="0" smtClean="0"/>
          </a:p>
          <a:p>
            <a:pPr lvl="1"/>
            <a:r>
              <a:rPr lang="de-DE" dirty="0" err="1" smtClean="0"/>
              <a:t>Attached</a:t>
            </a:r>
            <a:r>
              <a:rPr lang="de-DE" dirty="0"/>
              <a:t> </a:t>
            </a:r>
            <a:r>
              <a:rPr lang="de-DE" dirty="0" smtClean="0"/>
              <a:t>– all power at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target</a:t>
            </a:r>
            <a:endParaRPr lang="de-DE" dirty="0" smtClean="0"/>
          </a:p>
          <a:p>
            <a:pPr lvl="1"/>
            <a:r>
              <a:rPr lang="de-DE" dirty="0" smtClean="0"/>
              <a:t>More power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radiated</a:t>
            </a:r>
            <a:r>
              <a:rPr lang="de-DE" dirty="0" smtClean="0"/>
              <a:t> </a:t>
            </a:r>
            <a:r>
              <a:rPr lang="de-DE" dirty="0" err="1" smtClean="0"/>
              <a:t>away</a:t>
            </a:r>
            <a:r>
              <a:rPr lang="de-DE" dirty="0" smtClean="0"/>
              <a:t>, </a:t>
            </a:r>
            <a:r>
              <a:rPr lang="de-DE" dirty="0" err="1" smtClean="0"/>
              <a:t>heat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particle</a:t>
            </a:r>
            <a:r>
              <a:rPr lang="de-DE" dirty="0" smtClean="0"/>
              <a:t> </a:t>
            </a:r>
            <a:r>
              <a:rPr lang="de-DE" dirty="0" err="1" smtClean="0"/>
              <a:t>loads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reduced</a:t>
            </a:r>
            <a:endParaRPr lang="de-DE" dirty="0" smtClean="0"/>
          </a:p>
          <a:p>
            <a:pPr lvl="1"/>
            <a:r>
              <a:rPr lang="de-DE" dirty="0" smtClean="0"/>
              <a:t>Ionisation front </a:t>
            </a:r>
            <a:r>
              <a:rPr lang="de-DE" dirty="0" err="1" smtClean="0"/>
              <a:t>moves</a:t>
            </a:r>
            <a:r>
              <a:rPr lang="de-DE" dirty="0" smtClean="0"/>
              <a:t> </a:t>
            </a:r>
            <a:r>
              <a:rPr lang="de-DE" dirty="0" err="1" smtClean="0"/>
              <a:t>inward</a:t>
            </a:r>
            <a:r>
              <a:rPr lang="de-DE" dirty="0" smtClean="0"/>
              <a:t> – </a:t>
            </a:r>
            <a:r>
              <a:rPr lang="de-DE" dirty="0" err="1" smtClean="0"/>
              <a:t>less</a:t>
            </a:r>
            <a:r>
              <a:rPr lang="de-DE" dirty="0" smtClean="0"/>
              <a:t> </a:t>
            </a:r>
            <a:r>
              <a:rPr lang="de-DE" dirty="0" err="1" smtClean="0"/>
              <a:t>plasma</a:t>
            </a:r>
            <a:r>
              <a:rPr lang="de-DE" dirty="0" smtClean="0"/>
              <a:t> in SOL – SOL </a:t>
            </a:r>
            <a:r>
              <a:rPr lang="de-DE" dirty="0" err="1" smtClean="0"/>
              <a:t>becomes</a:t>
            </a:r>
            <a:r>
              <a:rPr lang="de-DE" dirty="0" smtClean="0"/>
              <a:t> </a:t>
            </a:r>
            <a:r>
              <a:rPr lang="de-DE" dirty="0" err="1" smtClean="0"/>
              <a:t>more</a:t>
            </a:r>
            <a:r>
              <a:rPr lang="de-DE" dirty="0" smtClean="0"/>
              <a:t> transparent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neutrals</a:t>
            </a:r>
            <a:endParaRPr lang="de-DE" dirty="0" smtClean="0"/>
          </a:p>
          <a:p>
            <a:pPr lvl="1"/>
            <a:r>
              <a:rPr lang="de-DE" dirty="0" err="1" smtClean="0"/>
              <a:t>Tiny</a:t>
            </a:r>
            <a:r>
              <a:rPr lang="de-DE" dirty="0" smtClean="0"/>
              <a:t> </a:t>
            </a:r>
            <a:r>
              <a:rPr lang="de-DE" dirty="0" err="1" smtClean="0"/>
              <a:t>plasmas</a:t>
            </a:r>
            <a:r>
              <a:rPr lang="de-DE" dirty="0" smtClean="0"/>
              <a:t> –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plasma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SOL</a:t>
            </a:r>
          </a:p>
          <a:p>
            <a:r>
              <a:rPr lang="de-DE" dirty="0" err="1" smtClean="0"/>
              <a:t>f</a:t>
            </a:r>
            <a:r>
              <a:rPr lang="de-DE" baseline="-25000" dirty="0" err="1" smtClean="0"/>
              <a:t>rad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been</a:t>
            </a:r>
            <a:r>
              <a:rPr lang="de-DE" dirty="0" smtClean="0"/>
              <a:t> </a:t>
            </a:r>
            <a:r>
              <a:rPr lang="de-DE" dirty="0" err="1" smtClean="0"/>
              <a:t>used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a </a:t>
            </a:r>
            <a:r>
              <a:rPr lang="de-DE" dirty="0" err="1" smtClean="0"/>
              <a:t>variety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people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differentiate</a:t>
            </a:r>
            <a:r>
              <a:rPr lang="de-DE" dirty="0" smtClean="0"/>
              <a:t> </a:t>
            </a:r>
            <a:r>
              <a:rPr lang="de-DE" dirty="0" err="1" smtClean="0"/>
              <a:t>these</a:t>
            </a:r>
            <a:r>
              <a:rPr lang="de-DE" dirty="0" smtClean="0"/>
              <a:t> different </a:t>
            </a:r>
            <a:r>
              <a:rPr lang="de-DE" dirty="0" err="1" smtClean="0"/>
              <a:t>scenarios</a:t>
            </a:r>
            <a:r>
              <a:rPr lang="de-DE" dirty="0" smtClean="0"/>
              <a:t>.</a:t>
            </a:r>
          </a:p>
          <a:p>
            <a:pPr lvl="1"/>
            <a:r>
              <a:rPr lang="de-DE" dirty="0" err="1" smtClean="0"/>
              <a:t>Readily</a:t>
            </a:r>
            <a:r>
              <a:rPr lang="de-DE" dirty="0" smtClean="0"/>
              <a:t> </a:t>
            </a:r>
            <a:r>
              <a:rPr lang="de-DE" dirty="0" err="1" smtClean="0"/>
              <a:t>available</a:t>
            </a:r>
            <a:endParaRPr lang="de-DE" dirty="0" smtClean="0"/>
          </a:p>
          <a:p>
            <a:pPr lvl="1"/>
            <a:r>
              <a:rPr lang="de-DE" dirty="0" smtClean="0"/>
              <a:t>Covers </a:t>
            </a:r>
            <a:r>
              <a:rPr lang="de-DE" dirty="0" err="1" smtClean="0"/>
              <a:t>entire</a:t>
            </a:r>
            <a:r>
              <a:rPr lang="de-DE" dirty="0" smtClean="0"/>
              <a:t> </a:t>
            </a:r>
            <a:r>
              <a:rPr lang="de-DE" dirty="0" err="1" smtClean="0"/>
              <a:t>spectrum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„all </a:t>
            </a:r>
            <a:r>
              <a:rPr lang="de-DE" dirty="0" err="1" smtClean="0"/>
              <a:t>heat</a:t>
            </a:r>
            <a:r>
              <a:rPr lang="de-DE" dirty="0" smtClean="0"/>
              <a:t> </a:t>
            </a:r>
            <a:r>
              <a:rPr lang="de-DE" dirty="0" err="1" smtClean="0"/>
              <a:t>load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target</a:t>
            </a:r>
            <a:r>
              <a:rPr lang="de-DE" dirty="0" smtClean="0"/>
              <a:t>“ </a:t>
            </a:r>
            <a:r>
              <a:rPr lang="de-DE" dirty="0" err="1" smtClean="0"/>
              <a:t>to</a:t>
            </a:r>
            <a:r>
              <a:rPr lang="de-DE" dirty="0" smtClean="0"/>
              <a:t> „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heat</a:t>
            </a:r>
            <a:r>
              <a:rPr lang="de-DE" dirty="0" smtClean="0"/>
              <a:t> </a:t>
            </a:r>
            <a:r>
              <a:rPr lang="de-DE" dirty="0" err="1" smtClean="0"/>
              <a:t>load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target</a:t>
            </a:r>
            <a:r>
              <a:rPr lang="de-DE" dirty="0" smtClean="0"/>
              <a:t>“</a:t>
            </a:r>
          </a:p>
          <a:p>
            <a:pPr lvl="1"/>
            <a:r>
              <a:rPr lang="de-DE" dirty="0" err="1" smtClean="0"/>
              <a:t>Applicable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all </a:t>
            </a:r>
            <a:r>
              <a:rPr lang="de-DE" dirty="0" err="1" smtClean="0"/>
              <a:t>magnetic</a:t>
            </a:r>
            <a:r>
              <a:rPr lang="de-DE" dirty="0" smtClean="0"/>
              <a:t> </a:t>
            </a:r>
            <a:r>
              <a:rPr lang="de-DE" dirty="0" err="1" smtClean="0"/>
              <a:t>field</a:t>
            </a:r>
            <a:r>
              <a:rPr lang="de-DE" dirty="0" smtClean="0"/>
              <a:t> </a:t>
            </a:r>
            <a:r>
              <a:rPr lang="de-DE" dirty="0" err="1" smtClean="0"/>
              <a:t>configurations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92763551"/>
      </p:ext>
    </p:extLst>
  </p:cSld>
  <p:clrMapOvr>
    <a:masterClrMapping/>
  </p:clrMapOvr>
</p:sld>
</file>

<file path=ppt/theme/theme1.xml><?xml version="1.0" encoding="utf-8"?>
<a:theme xmlns:a="http://schemas.openxmlformats.org/drawingml/2006/main" name="Title">
  <a:themeElements>
    <a:clrScheme name="IP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BAA"/>
      </a:accent1>
      <a:accent2>
        <a:srgbClr val="B42041"/>
      </a:accent2>
      <a:accent3>
        <a:srgbClr val="70AD47"/>
      </a:accent3>
      <a:accent4>
        <a:srgbClr val="F9A807"/>
      </a:accent4>
      <a:accent5>
        <a:srgbClr val="4472C4"/>
      </a:accent5>
      <a:accent6>
        <a:srgbClr val="FF0000"/>
      </a:accent6>
      <a:hlink>
        <a:srgbClr val="005BAA"/>
      </a:hlink>
      <a:folHlink>
        <a:srgbClr val="954F72"/>
      </a:folHlink>
    </a:clrScheme>
    <a:fontScheme name="IPP Slide Arial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IPP blue">
      <a:srgbClr val="005BAA"/>
    </a:custClr>
  </a:custClrLst>
  <a:extLst>
    <a:ext uri="{05A4C25C-085E-4340-85A3-A5531E510DB2}">
      <thm15:themeFamily xmlns:thm15="http://schemas.microsoft.com/office/thememl/2012/main" name="slide_template_W7X_2021_1_16_9" id="{DB204B8B-2A32-4AB1-8B06-73C1C2016281}" vid="{A03B6DF7-8AFC-492F-A27B-F0D4904FAE74}"/>
    </a:ext>
  </a:extLst>
</a:theme>
</file>

<file path=ppt/theme/theme2.xml><?xml version="1.0" encoding="utf-8"?>
<a:theme xmlns:a="http://schemas.openxmlformats.org/drawingml/2006/main" name="Content">
  <a:themeElements>
    <a:clrScheme name="IP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BAA"/>
      </a:accent1>
      <a:accent2>
        <a:srgbClr val="B42041"/>
      </a:accent2>
      <a:accent3>
        <a:srgbClr val="70AD47"/>
      </a:accent3>
      <a:accent4>
        <a:srgbClr val="F9A807"/>
      </a:accent4>
      <a:accent5>
        <a:srgbClr val="4472C4"/>
      </a:accent5>
      <a:accent6>
        <a:srgbClr val="FF0000"/>
      </a:accent6>
      <a:hlink>
        <a:srgbClr val="005BAA"/>
      </a:hlink>
      <a:folHlink>
        <a:srgbClr val="954F72"/>
      </a:folHlink>
    </a:clrScheme>
    <a:fontScheme name="IPP Slide Arial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IPP blue">
      <a:srgbClr val="005BAA"/>
    </a:custClr>
  </a:custClrLst>
  <a:extLst>
    <a:ext uri="{05A4C25C-085E-4340-85A3-A5531E510DB2}">
      <thm15:themeFamily xmlns:thm15="http://schemas.microsoft.com/office/thememl/2012/main" name="slide_template_W7X_2021_1_16_9" id="{DB204B8B-2A32-4AB1-8B06-73C1C2016281}" vid="{79052847-E89B-4EE1-BF57-F6174897CD11}"/>
    </a:ext>
  </a:extLst>
</a:theme>
</file>

<file path=ppt/theme/theme3.xml><?xml version="1.0" encoding="utf-8"?>
<a:theme xmlns:a="http://schemas.openxmlformats.org/drawingml/2006/main" name="IPP_only">
  <a:themeElements>
    <a:clrScheme name="IP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BAA"/>
      </a:accent1>
      <a:accent2>
        <a:srgbClr val="B42041"/>
      </a:accent2>
      <a:accent3>
        <a:srgbClr val="70AD47"/>
      </a:accent3>
      <a:accent4>
        <a:srgbClr val="F9A807"/>
      </a:accent4>
      <a:accent5>
        <a:srgbClr val="4472C4"/>
      </a:accent5>
      <a:accent6>
        <a:srgbClr val="FF0000"/>
      </a:accent6>
      <a:hlink>
        <a:srgbClr val="005BAA"/>
      </a:hlink>
      <a:folHlink>
        <a:srgbClr val="954F72"/>
      </a:folHlink>
    </a:clrScheme>
    <a:fontScheme name="IPP Slide Arial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IPP blue">
      <a:srgbClr val="005BAA"/>
    </a:custClr>
  </a:custClrLst>
  <a:extLst>
    <a:ext uri="{05A4C25C-085E-4340-85A3-A5531E510DB2}">
      <thm15:themeFamily xmlns:thm15="http://schemas.microsoft.com/office/thememl/2012/main" name="slide_template_W7X_2021_1_16_9" id="{DB204B8B-2A32-4AB1-8B06-73C1C2016281}" vid="{1CB40B42-8524-476D-B45F-908EFFE5EF28}"/>
    </a:ext>
  </a:extLst>
</a:theme>
</file>

<file path=ppt/theme/theme4.xml><?xml version="1.0" encoding="utf-8"?>
<a:theme xmlns:a="http://schemas.openxmlformats.org/drawingml/2006/main" name="Blank">
  <a:themeElements>
    <a:clrScheme name="IP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BAA"/>
      </a:accent1>
      <a:accent2>
        <a:srgbClr val="B42041"/>
      </a:accent2>
      <a:accent3>
        <a:srgbClr val="70AD47"/>
      </a:accent3>
      <a:accent4>
        <a:srgbClr val="F9A807"/>
      </a:accent4>
      <a:accent5>
        <a:srgbClr val="4472C4"/>
      </a:accent5>
      <a:accent6>
        <a:srgbClr val="FF0000"/>
      </a:accent6>
      <a:hlink>
        <a:srgbClr val="005BAA"/>
      </a:hlink>
      <a:folHlink>
        <a:srgbClr val="954F72"/>
      </a:folHlink>
    </a:clrScheme>
    <a:fontScheme name="Standard">
      <a:majorFont>
        <a:latin typeface="Arial Narrow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IPP blue">
      <a:srgbClr val="005BAA"/>
    </a:custClr>
  </a:custClrLst>
  <a:extLst>
    <a:ext uri="{05A4C25C-085E-4340-85A3-A5531E510DB2}">
      <thm15:themeFamily xmlns:thm15="http://schemas.microsoft.com/office/thememl/2012/main" name="slide_template_W7X_2021_1_16_9" id="{DB204B8B-2A32-4AB1-8B06-73C1C2016281}" vid="{9D555B17-F7CD-45D6-8709-D6982EBE01C8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IPP blue">
      <a:srgbClr val="005BAA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slide_template_W7X_2021_1_16_9</Template>
  <TotalTime>0</TotalTime>
  <Words>487</Words>
  <Application>Microsoft Office PowerPoint</Application>
  <PresentationFormat>Breitbild</PresentationFormat>
  <Paragraphs>52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4</vt:i4>
      </vt:variant>
    </vt:vector>
  </HeadingPairs>
  <TitlesOfParts>
    <vt:vector size="11" baseType="lpstr">
      <vt:lpstr>Arial</vt:lpstr>
      <vt:lpstr>Arial Narrow</vt:lpstr>
      <vt:lpstr>Calibri</vt:lpstr>
      <vt:lpstr>Title</vt:lpstr>
      <vt:lpstr>Content</vt:lpstr>
      <vt:lpstr>IPP_only</vt:lpstr>
      <vt:lpstr>Blank</vt:lpstr>
      <vt:lpstr>What is detachment?</vt:lpstr>
      <vt:lpstr>Background</vt:lpstr>
      <vt:lpstr>What are the detachment conditions?</vt:lpstr>
      <vt:lpstr>Detachment at W7-X</vt:lpstr>
    </vt:vector>
  </TitlesOfParts>
  <Company>Max-Planck-Institut f. Plasmaphysik, Greifswald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</dc:title>
  <dc:creator>Felix Reimold</dc:creator>
  <cp:lastModifiedBy>Thierry Kremeyer</cp:lastModifiedBy>
  <cp:revision>148</cp:revision>
  <dcterms:created xsi:type="dcterms:W3CDTF">2021-03-10T14:07:24Z</dcterms:created>
  <dcterms:modified xsi:type="dcterms:W3CDTF">2022-04-21T08:00:56Z</dcterms:modified>
</cp:coreProperties>
</file>