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88" r:id="rId3"/>
    <p:sldId id="290" r:id="rId4"/>
    <p:sldId id="298" r:id="rId5"/>
    <p:sldId id="299" r:id="rId6"/>
    <p:sldId id="283" r:id="rId7"/>
    <p:sldId id="300" r:id="rId8"/>
    <p:sldId id="286" r:id="rId9"/>
    <p:sldId id="291" r:id="rId10"/>
    <p:sldId id="287" r:id="rId11"/>
    <p:sldId id="293" r:id="rId12"/>
    <p:sldId id="294" r:id="rId13"/>
    <p:sldId id="296" r:id="rId14"/>
    <p:sldId id="295" r:id="rId15"/>
    <p:sldId id="292" r:id="rId16"/>
    <p:sldId id="297" r:id="rId17"/>
    <p:sldId id="301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66"/>
    <a:srgbClr val="CC0099"/>
    <a:srgbClr val="006600"/>
    <a:srgbClr val="7E542A"/>
    <a:srgbClr val="996633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5055" autoAdjust="0"/>
  </p:normalViewPr>
  <p:slideViewPr>
    <p:cSldViewPr showGuides="1">
      <p:cViewPr varScale="1">
        <p:scale>
          <a:sx n="69" d="100"/>
          <a:sy n="69" d="100"/>
        </p:scale>
        <p:origin x="2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29/04/2022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29/04/2022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7543800" cy="869776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29/04/2022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892480" cy="1296144"/>
          </a:xfrm>
        </p:spPr>
        <p:txBody>
          <a:bodyPr/>
          <a:lstStyle/>
          <a:p>
            <a:r>
              <a:rPr lang="fi-FI" sz="3000" dirty="0"/>
              <a:t>EUROfusion TSVV-5</a:t>
            </a:r>
            <a:br>
              <a:rPr lang="fi-FI" sz="3000" dirty="0"/>
            </a:br>
            <a:r>
              <a:rPr lang="en-US" sz="3000" dirty="0"/>
              <a:t>Python tool(s) for basic tally reading and line integral calculations</a:t>
            </a:r>
            <a:endParaRPr lang="fi-FI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7776864" cy="864096"/>
          </a:xfrm>
        </p:spPr>
        <p:txBody>
          <a:bodyPr>
            <a:noAutofit/>
          </a:bodyPr>
          <a:lstStyle/>
          <a:p>
            <a:r>
              <a:rPr lang="fi-FI" sz="1800" dirty="0"/>
              <a:t>Andreas Holm, Mathias Groth, Vladimir Solokha</a:t>
            </a:r>
          </a:p>
          <a:p>
            <a:r>
              <a:rPr lang="fi-FI" sz="1800" dirty="0"/>
              <a:t>– Aalto University</a:t>
            </a:r>
          </a:p>
        </p:txBody>
      </p:sp>
    </p:spTree>
    <p:extLst>
      <p:ext uri="{BB962C8B-B14F-4D97-AF65-F5344CB8AC3E}">
        <p14:creationId xmlns:p14="http://schemas.microsoft.com/office/powerpoint/2010/main" val="137770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C8AAEB-05BD-884E-977B-62D5E186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74" y="5661248"/>
            <a:ext cx="8384244" cy="73417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Volume intal and outtal as in EIRENE manual tables 5.3 and 5.7 ⇒ differences in number of non-zero cells in tallies to be resolved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600" dirty="0"/>
              <a:t>Classes TalDataSet and ReadGrid + Python Matplotlib produce PDENA   </a:t>
            </a:r>
            <a:endParaRPr lang="en-US" sz="2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CFA198-B3AF-F14A-8D48-D0EF5A37A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"/>
          <a:stretch/>
        </p:blipFill>
        <p:spPr>
          <a:xfrm>
            <a:off x="4076207" y="1166242"/>
            <a:ext cx="4851019" cy="41349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993EB0-4ED5-2343-A3F3-576E79AB1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9" t="3983" r="8092"/>
          <a:stretch/>
        </p:blipFill>
        <p:spPr>
          <a:xfrm>
            <a:off x="216774" y="1238250"/>
            <a:ext cx="3600400" cy="420697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54A891-9BB8-0746-BF95-2922A47D14E0}"/>
              </a:ext>
            </a:extLst>
          </p:cNvPr>
          <p:cNvSpPr txBox="1">
            <a:spLocks/>
          </p:cNvSpPr>
          <p:nvPr/>
        </p:nvSpPr>
        <p:spPr>
          <a:xfrm>
            <a:off x="1331640" y="980728"/>
            <a:ext cx="1080120" cy="3888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GB" sz="2000" b="1" dirty="0"/>
              <a:t>Python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A41B1F-E35B-8B43-A3FA-293242D0EB02}"/>
              </a:ext>
            </a:extLst>
          </p:cNvPr>
          <p:cNvSpPr txBox="1">
            <a:spLocks/>
          </p:cNvSpPr>
          <p:nvPr/>
        </p:nvSpPr>
        <p:spPr>
          <a:xfrm>
            <a:off x="5617374" y="980728"/>
            <a:ext cx="1080120" cy="3888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GB" sz="2000" b="1" dirty="0"/>
              <a:t>FZJ IDL</a:t>
            </a:r>
          </a:p>
        </p:txBody>
      </p:sp>
    </p:spTree>
    <p:extLst>
      <p:ext uri="{BB962C8B-B14F-4D97-AF65-F5344CB8AC3E}">
        <p14:creationId xmlns:p14="http://schemas.microsoft.com/office/powerpoint/2010/main" val="154360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600" dirty="0"/>
              <a:t>For NSIGVI ≠ 0 in block 9, variances of tally parameters are also produced</a:t>
            </a:r>
            <a:endParaRPr lang="en-US" sz="2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923D9E-FA99-1B45-B437-632FAA171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67" y="2182834"/>
            <a:ext cx="4283219" cy="3212414"/>
          </a:xfrm>
          <a:prstGeom prst="rect">
            <a:avLst/>
          </a:prstGeom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id="{44301CEA-006F-0947-B509-A62459427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0" y="2182834"/>
            <a:ext cx="4283218" cy="321241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BDD0F06-3EF4-3844-8719-482A007825D1}"/>
              </a:ext>
            </a:extLst>
          </p:cNvPr>
          <p:cNvSpPr txBox="1">
            <a:spLocks/>
          </p:cNvSpPr>
          <p:nvPr/>
        </p:nvSpPr>
        <p:spPr>
          <a:xfrm>
            <a:off x="7457116" y="5375589"/>
            <a:ext cx="1430567" cy="2856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GB" sz="1400" dirty="0"/>
              <a:t>ISFN Feb 2022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362E6B-BA4B-1F4C-8C44-ED1652A1AE0D}"/>
              </a:ext>
            </a:extLst>
          </p:cNvPr>
          <p:cNvSpPr txBox="1">
            <a:spLocks/>
          </p:cNvSpPr>
          <p:nvPr/>
        </p:nvSpPr>
        <p:spPr>
          <a:xfrm>
            <a:off x="1691680" y="1731517"/>
            <a:ext cx="1584176" cy="3888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GB" sz="2000" b="1" dirty="0"/>
              <a:t>Mean value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F2C773E-14B8-0A49-B1AA-3365558815C9}"/>
              </a:ext>
            </a:extLst>
          </p:cNvPr>
          <p:cNvSpPr txBox="1">
            <a:spLocks/>
          </p:cNvSpPr>
          <p:nvPr/>
        </p:nvSpPr>
        <p:spPr>
          <a:xfrm>
            <a:off x="5652120" y="1506816"/>
            <a:ext cx="2520280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n-GB" sz="2000" b="1" dirty="0"/>
              <a:t>Standard deviation</a:t>
            </a:r>
            <a:br>
              <a:rPr lang="en-GB" sz="2000" b="1" dirty="0"/>
            </a:br>
            <a:r>
              <a:rPr lang="en-GB" sz="2000" b="1" dirty="0"/>
              <a:t>of mean value</a:t>
            </a:r>
          </a:p>
        </p:txBody>
      </p:sp>
    </p:spTree>
    <p:extLst>
      <p:ext uri="{BB962C8B-B14F-4D97-AF65-F5344CB8AC3E}">
        <p14:creationId xmlns:p14="http://schemas.microsoft.com/office/powerpoint/2010/main" val="78741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600" dirty="0"/>
              <a:t>Development of line-integration tools for comparison to spectroscopic measurements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29348-4EC0-2B48-B41B-03175E331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19551" r="16030" b="24801"/>
          <a:stretch/>
        </p:blipFill>
        <p:spPr>
          <a:xfrm rot="16200000">
            <a:off x="155279" y="1439076"/>
            <a:ext cx="4968552" cy="5064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983B70-51E2-C44A-A4C9-95EDBF63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37" y="1296144"/>
            <a:ext cx="3540942" cy="537321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CFE2D7-AFA2-F845-B65F-DB9D9327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6011410" cy="43204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sz="2000" dirty="0"/>
              <a:t>EIRENE internal integration based on pencil beams</a:t>
            </a:r>
          </a:p>
        </p:txBody>
      </p:sp>
    </p:spTree>
    <p:extLst>
      <p:ext uri="{BB962C8B-B14F-4D97-AF65-F5344CB8AC3E}">
        <p14:creationId xmlns:p14="http://schemas.microsoft.com/office/powerpoint/2010/main" val="385484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600" dirty="0"/>
              <a:t>Development of line-integration tools for comparison to spectroscopic measurements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29348-4EC0-2B48-B41B-03175E331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19551" r="16030" b="24801"/>
          <a:stretch/>
        </p:blipFill>
        <p:spPr>
          <a:xfrm rot="16200000">
            <a:off x="128950" y="1465406"/>
            <a:ext cx="2230182" cy="2273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983B70-51E2-C44A-A4C9-95EDBF637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27" y="1378710"/>
            <a:ext cx="1612214" cy="244646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CFE2D7-AFA2-F845-B65F-DB9D9327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6011410" cy="43204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sz="2000" dirty="0"/>
              <a:t>EIRENE internal integration based on pencil beams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6437B-F853-B242-9235-3FEAF63C7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27" y="3429000"/>
            <a:ext cx="5063868" cy="304393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74F78-E2A8-E440-BC07-21F275A1E50E}"/>
              </a:ext>
            </a:extLst>
          </p:cNvPr>
          <p:cNvSpPr txBox="1">
            <a:spLocks/>
          </p:cNvSpPr>
          <p:nvPr/>
        </p:nvSpPr>
        <p:spPr>
          <a:xfrm>
            <a:off x="179512" y="4876433"/>
            <a:ext cx="3131090" cy="143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sz="2000" dirty="0"/>
              <a:t>Identified issue with LOS crossing EIRENE grid second time in divertor corner</a:t>
            </a:r>
          </a:p>
        </p:txBody>
      </p:sp>
    </p:spTree>
    <p:extLst>
      <p:ext uri="{BB962C8B-B14F-4D97-AF65-F5344CB8AC3E}">
        <p14:creationId xmlns:p14="http://schemas.microsoft.com/office/powerpoint/2010/main" val="361819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600" dirty="0"/>
              <a:t>Introduction of etendue in lines-of-sight for comparison to spectroscopic measurements</a:t>
            </a: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F9317-9228-AD42-A44C-8C1951F39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009576"/>
            <a:ext cx="5040561" cy="3021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F6553-2D31-B243-A01F-11ED52E48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7628"/>
            <a:ext cx="4968553" cy="260760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B6041-1871-FF4B-A41F-8550869AE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2" y="1124744"/>
            <a:ext cx="3127660" cy="5256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Connection to SOLPSPY and Pyproc for SOLPS-ITER and EDGE2D-EIRENE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Cherab (for reflections) ⇒ IMAS objects: LOS geometry definition, spectral lines, etc.</a:t>
            </a:r>
          </a:p>
        </p:txBody>
      </p:sp>
    </p:spTree>
    <p:extLst>
      <p:ext uri="{BB962C8B-B14F-4D97-AF65-F5344CB8AC3E}">
        <p14:creationId xmlns:p14="http://schemas.microsoft.com/office/powerpoint/2010/main" val="72186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C8AAEB-05BD-884E-977B-62D5E186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384244" cy="5256584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Routines run on FZJ, JET Heimdall and Aalto Triton Linux clusters 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Standalone EIRENE output based on converged EDGE2D-EIRENE cases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Contour/vector plots for magnetic fields, particle (drift) velocities 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Variances of tally parameters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Test grid and tally formats from other coupled codes, e.g., SOLPS-ITER, SOLEDEG2D-EIRENE, …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Common plotting routines can be stored in Git repository in addition to basic routines (avoiding duplicate pain/work)</a:t>
            </a:r>
          </a:p>
          <a:p>
            <a:pPr>
              <a:spcBef>
                <a:spcPts val="1800"/>
              </a:spcBef>
              <a:buFont typeface=".Hiragino Kaku Gothic Interface W3"/>
              <a:buChar char="⇒"/>
            </a:pPr>
            <a:r>
              <a:rPr lang="en-GB" sz="2000" dirty="0">
                <a:solidFill>
                  <a:srgbClr val="0000FF"/>
                </a:solidFill>
              </a:rPr>
              <a:t>Other tally reading and plotting routines?</a:t>
            </a:r>
          </a:p>
          <a:p>
            <a:pPr>
              <a:spcBef>
                <a:spcPts val="1800"/>
              </a:spcBef>
              <a:buFont typeface=".Hiragino Kaku Gothic Interface W3"/>
              <a:buChar char="⇒"/>
            </a:pPr>
            <a:r>
              <a:rPr lang="en-GB" sz="2000" dirty="0">
                <a:solidFill>
                  <a:srgbClr val="0000FF"/>
                </a:solidFill>
              </a:rPr>
              <a:t>Place and maintenance of post-processing routines?</a:t>
            </a:r>
          </a:p>
          <a:p>
            <a:pPr>
              <a:spcBef>
                <a:spcPts val="1800"/>
              </a:spcBef>
              <a:buFont typeface=".Hiragino Kaku Gothic Interface W3"/>
              <a:buChar char="⇒"/>
            </a:pPr>
            <a:r>
              <a:rPr lang="en-GB" sz="2000" dirty="0">
                <a:solidFill>
                  <a:srgbClr val="0000FF"/>
                </a:solidFill>
              </a:rPr>
              <a:t>Fidelity check of post-processing routines, i.e., line integration tool?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600" dirty="0"/>
              <a:t>Additional ideas, issues on post-processing tool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2333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C8AAEB-05BD-884E-977B-62D5E186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384244" cy="5256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Modification to EIRENE Fortran routines ⇒ push to which Git repository? </a:t>
            </a:r>
            <a:endParaRPr lang="en-GB" dirty="0">
              <a:solidFill>
                <a:srgbClr val="0000FF"/>
              </a:solidFill>
            </a:endParaRPr>
          </a:p>
          <a:p>
            <a:pPr lvl="1">
              <a:spcBef>
                <a:spcPts val="1800"/>
              </a:spcBef>
              <a:buFont typeface="System Font Regular"/>
              <a:buChar char="-"/>
            </a:pPr>
            <a:r>
              <a:rPr lang="en-GB" dirty="0">
                <a:solidFill>
                  <a:srgbClr val="0000FF"/>
                </a:solidFill>
              </a:rPr>
              <a:t>Sven: angular resolved surface tallies</a:t>
            </a:r>
          </a:p>
          <a:p>
            <a:pPr lvl="1">
              <a:spcBef>
                <a:spcPts val="1800"/>
              </a:spcBef>
              <a:buFont typeface="System Font Regular"/>
              <a:buChar char="-"/>
            </a:pPr>
            <a:r>
              <a:rPr lang="en-GB" dirty="0">
                <a:solidFill>
                  <a:srgbClr val="0000FF"/>
                </a:solidFill>
              </a:rPr>
              <a:t>Mathias: line-integration tools in scr/diagno and src/user-routines/default-user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Fidelity/consistency check and base-case testing of modified routines?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600" dirty="0"/>
              <a:t>Issues outside post-processing tools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6933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C8AAEB-05BD-884E-977B-62D5E186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384244" cy="5256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Custom-made Python routines by Sven (</a:t>
            </a:r>
            <a:r>
              <a:rPr lang="en-GB" sz="2000" dirty="0" err="1"/>
              <a:t>Wiesen</a:t>
            </a:r>
            <a:r>
              <a:rPr lang="en-GB" sz="2000" dirty="0"/>
              <a:t>), could be also added to Git repository for post-processing routines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URL for Git repository for post-processing routines?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Sven (on general EIRENE output): what output and in what format/structure to store it? </a:t>
            </a:r>
            <a:endParaRPr lang="en-GB" dirty="0">
              <a:solidFill>
                <a:srgbClr val="0000FF"/>
              </a:solidFill>
            </a:endParaRPr>
          </a:p>
          <a:p>
            <a:pPr lvl="1">
              <a:spcBef>
                <a:spcPts val="1800"/>
              </a:spcBef>
              <a:buFont typeface="System Font Regular"/>
              <a:buChar char="-"/>
            </a:pPr>
            <a:r>
              <a:rPr lang="en-GB" dirty="0">
                <a:solidFill>
                  <a:srgbClr val="0000FF"/>
                </a:solidFill>
              </a:rPr>
              <a:t>Currently, grid and tally files are ASCII files → storage as and transfer of ASCII files, IMAS objects? </a:t>
            </a:r>
          </a:p>
          <a:p>
            <a:pPr lvl="1">
              <a:spcBef>
                <a:spcPts val="1800"/>
              </a:spcBef>
              <a:buFont typeface="System Font Regular"/>
              <a:buChar char="-"/>
            </a:pPr>
            <a:r>
              <a:rPr lang="en-GB" dirty="0">
                <a:solidFill>
                  <a:srgbClr val="0000FF"/>
                </a:solidFill>
              </a:rPr>
              <a:t>Particle distribution currently stored in </a:t>
            </a:r>
            <a:r>
              <a:rPr lang="en-GB" dirty="0" err="1">
                <a:solidFill>
                  <a:srgbClr val="0000FF"/>
                </a:solidFill>
              </a:rPr>
              <a:t>eirene.out</a:t>
            </a:r>
            <a:endParaRPr lang="en-GB" dirty="0">
              <a:solidFill>
                <a:srgbClr val="0000FF"/>
              </a:solidFill>
            </a:endParaRPr>
          </a:p>
          <a:p>
            <a:pPr>
              <a:spcBef>
                <a:spcPts val="1800"/>
              </a:spcBef>
            </a:pPr>
            <a:r>
              <a:rPr lang="en-GB" sz="2000" dirty="0"/>
              <a:t>Dmitriy: Push EIRENE code changes to </a:t>
            </a:r>
            <a:r>
              <a:rPr lang="en-GB" sz="2000" dirty="0" err="1"/>
              <a:t>Jugit</a:t>
            </a:r>
            <a:r>
              <a:rPr lang="en-GB" sz="2000" dirty="0"/>
              <a:t> EIRENE development branch → Petra: </a:t>
            </a:r>
            <a:r>
              <a:rPr lang="en-GB" sz="2000" dirty="0" err="1"/>
              <a:t>cleanup</a:t>
            </a:r>
            <a:r>
              <a:rPr lang="en-GB" sz="2000" dirty="0"/>
              <a:t> not yet finished; today, this branch is called the OpenMP branch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600" dirty="0"/>
              <a:t>Minutes re: post-processing tools and Git repository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4690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C8AAEB-05BD-884E-977B-62D5E186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188720"/>
            <a:ext cx="8384244" cy="5256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EIRENE internal graphical and numerical output of tallies controlled under block 11</a:t>
            </a:r>
          </a:p>
          <a:p>
            <a:pPr>
              <a:spcBef>
                <a:spcPts val="1800"/>
              </a:spcBef>
              <a:buFont typeface=".Hiragino Kaku Gothic Interface W3"/>
              <a:buChar char="⇒"/>
            </a:pPr>
            <a:r>
              <a:rPr lang="en-GB" sz="2000" dirty="0"/>
              <a:t>Block 11A for numerical tallies, e.g., output of tally 1 (PDENA, see table 5.3 in EIRENE manual) in fort.76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400" dirty="0"/>
              <a:t>Motivation: standard/unified and (FZJ, TSVV-5) internal vetted Python tool to read out EIRENE tallies 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DFB63-13AC-4E43-9B8A-1F7CA53CB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9" y="3222301"/>
            <a:ext cx="3438193" cy="2078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ADD5C-F500-F147-9D6D-3345993BA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46" y="3144957"/>
            <a:ext cx="3923928" cy="14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2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C8AAEB-05BD-884E-977B-62D5E186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188720"/>
            <a:ext cx="8384244" cy="5256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EIRENE internal graphical and numerical output of tallies controlled under block 11</a:t>
            </a:r>
          </a:p>
          <a:p>
            <a:pPr>
              <a:spcBef>
                <a:spcPts val="1800"/>
              </a:spcBef>
              <a:buFont typeface=".Hiragino Kaku Gothic Interface W3"/>
              <a:buChar char="⇒"/>
            </a:pPr>
            <a:r>
              <a:rPr lang="en-GB" sz="2000" dirty="0"/>
              <a:t>Block 11A for numerical tallies, e.g., output of tally 1 (PDENA, see table 5.3 in EIRENE manual) in fort.76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Setting PLIDL = T in block 11B prints output files for further processing in external tools (e.g. for FZJ IDL graphics tool) </a:t>
            </a:r>
          </a:p>
          <a:p>
            <a:pPr lvl="1">
              <a:spcBef>
                <a:spcPts val="1800"/>
              </a:spcBef>
              <a:buFont typeface="System Font Regular"/>
              <a:buChar char="-"/>
            </a:pPr>
            <a:r>
              <a:rPr lang="en-GB" sz="1800" b="1" u="sng" dirty="0">
                <a:solidFill>
                  <a:srgbClr val="0000FF"/>
                </a:solidFill>
              </a:rPr>
              <a:t>Grid</a:t>
            </a:r>
            <a:r>
              <a:rPr lang="en-GB" sz="1800" dirty="0">
                <a:solidFill>
                  <a:srgbClr val="0000FF"/>
                </a:solidFill>
              </a:rPr>
              <a:t> information as well as all </a:t>
            </a:r>
            <a:r>
              <a:rPr lang="en-GB" sz="1800" b="1" u="sng" dirty="0">
                <a:solidFill>
                  <a:srgbClr val="0000FF"/>
                </a:solidFill>
              </a:rPr>
              <a:t>input</a:t>
            </a:r>
            <a:r>
              <a:rPr lang="en-GB" sz="1800" dirty="0">
                <a:solidFill>
                  <a:srgbClr val="0000FF"/>
                </a:solidFill>
              </a:rPr>
              <a:t> (plasma) and </a:t>
            </a:r>
            <a:r>
              <a:rPr lang="en-GB" sz="1800" b="1" u="sng" dirty="0">
                <a:solidFill>
                  <a:srgbClr val="0000FF"/>
                </a:solidFill>
              </a:rPr>
              <a:t>output</a:t>
            </a:r>
            <a:r>
              <a:rPr lang="en-GB" sz="1800" dirty="0">
                <a:solidFill>
                  <a:srgbClr val="0000FF"/>
                </a:solidFill>
              </a:rPr>
              <a:t> tallies (excluding de-activated ones) are printed on files, one file per tally</a:t>
            </a:r>
          </a:p>
          <a:p>
            <a:pPr lvl="1">
              <a:spcBef>
                <a:spcPts val="1800"/>
              </a:spcBef>
              <a:buFont typeface="System Font Regular"/>
              <a:buChar char="-"/>
            </a:pPr>
            <a:r>
              <a:rPr lang="en-GB" sz="1800" dirty="0">
                <a:solidFill>
                  <a:srgbClr val="0000FF"/>
                </a:solidFill>
              </a:rPr>
              <a:t>Not all parameters are yet written out, e.g., both Lyman and Balmer emissivities as defined in block 12</a:t>
            </a:r>
          </a:p>
          <a:p>
            <a:pPr lvl="1">
              <a:spcBef>
                <a:spcPts val="1800"/>
              </a:spcBef>
              <a:buFont typeface="System Font Regular"/>
              <a:buChar char="-"/>
            </a:pPr>
            <a:r>
              <a:rPr lang="en-GB" sz="1800" dirty="0">
                <a:solidFill>
                  <a:srgbClr val="0000FF"/>
                </a:solidFill>
              </a:rPr>
              <a:t>JET EDGE2D-EIRENE cases: 10-15 MB</a:t>
            </a:r>
            <a:endParaRPr lang="en-GB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400" dirty="0"/>
              <a:t>Motivation: standard/unified and (FZJ, TSVV-5) internal vetted Python tool to read out EIRENE tallies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620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400" dirty="0"/>
              <a:t>Motivation: standard/unified and (FZJ, TSVV-5) internal vetted Python tool to read out EIRENE tallies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4AA8C-5123-6145-AD23-3B63CD89C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5730393" cy="280831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A584AF-3632-2C4C-AA6E-F1B4FDE8D7C4}"/>
              </a:ext>
            </a:extLst>
          </p:cNvPr>
          <p:cNvSpPr txBox="1">
            <a:spLocks/>
          </p:cNvSpPr>
          <p:nvPr/>
        </p:nvSpPr>
        <p:spPr>
          <a:xfrm>
            <a:off x="274320" y="1188720"/>
            <a:ext cx="8697310" cy="166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GB" sz="2000" dirty="0"/>
              <a:t>More information in numerical output via PLIDL than when turning on tally output individually </a:t>
            </a:r>
          </a:p>
          <a:p>
            <a:pPr>
              <a:spcBef>
                <a:spcPts val="1800"/>
              </a:spcBef>
              <a:buFont typeface=".Hiragino Kaku Gothic Interface W3"/>
              <a:buChar char="⇒"/>
            </a:pPr>
            <a:r>
              <a:rPr lang="en-GB" sz="2000" dirty="0"/>
              <a:t>Working with individually written tallies requires (small) modification of read routine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17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C8AAEB-05BD-884E-977B-62D5E186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188720"/>
            <a:ext cx="8384244" cy="5256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EIRENE internal graphical and numerical output of tallies controlled under block 11</a:t>
            </a:r>
          </a:p>
          <a:p>
            <a:pPr>
              <a:spcBef>
                <a:spcPts val="1800"/>
              </a:spcBef>
              <a:buFont typeface=".Hiragino Kaku Gothic Interface W3"/>
              <a:buChar char="⇒"/>
            </a:pPr>
            <a:r>
              <a:rPr lang="en-GB" sz="2000" dirty="0"/>
              <a:t>Block 11A for numerical tallies, e.g., output of tally 1 (PDENA, see table 5.3 in EIRENE manual) in fort.76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Setting PLIDL = T in block 11B prints output files for further processing in external tools (e.g. for FZJ IDL graphics tool) </a:t>
            </a:r>
          </a:p>
          <a:p>
            <a:pPr lvl="1">
              <a:spcBef>
                <a:spcPts val="1800"/>
              </a:spcBef>
              <a:buFont typeface="System Font Regular"/>
              <a:buChar char="-"/>
            </a:pPr>
            <a:r>
              <a:rPr lang="en-GB" sz="1800" dirty="0">
                <a:solidFill>
                  <a:srgbClr val="0000FF"/>
                </a:solidFill>
              </a:rPr>
              <a:t>Volume tallies, post-processed line-integrals for ADDV</a:t>
            </a:r>
            <a:r>
              <a:rPr lang="en-GB" sz="2000" dirty="0"/>
              <a:t> 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400" dirty="0"/>
              <a:t>Motivation: standard/unified and (FZJ, TSVV-5) internal vetted Python tool to read out EIRENE tallies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70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600" dirty="0"/>
              <a:t>Flexible FZJ internal IDL tool to plot EIRENE tallies, requires IDL license (and FZJ permission)</a:t>
            </a:r>
            <a:endParaRPr lang="en-US" sz="2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29D57D-4F06-D540-8ABC-A2634E3DD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4400"/>
            <a:ext cx="8240228" cy="4628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52DB84-AE90-E74E-9AFD-2C00842FA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87" y="3501008"/>
            <a:ext cx="3870913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6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C8AAEB-05BD-884E-977B-62D5E186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188720"/>
            <a:ext cx="8384244" cy="5256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EIRENE internal graphical and numerical output of tallies controlled under block 11</a:t>
            </a:r>
          </a:p>
          <a:p>
            <a:pPr>
              <a:spcBef>
                <a:spcPts val="1800"/>
              </a:spcBef>
              <a:buFont typeface=".Hiragino Kaku Gothic Interface W3"/>
              <a:buChar char="⇒"/>
            </a:pPr>
            <a:r>
              <a:rPr lang="en-GB" sz="2000" dirty="0"/>
              <a:t>Block 11A for numerical tallies, e.g., output of tally 1 (PDENA, see table 5.3 in EIRENE manual) in fort.76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Setting PLIDL = T in block 11B prints output files for further processing in external tools (e.g. for FZJ proprietary IDL graphics tool) </a:t>
            </a:r>
            <a:endParaRPr lang="en-GB" sz="1800" dirty="0">
              <a:solidFill>
                <a:srgbClr val="0000FF"/>
              </a:solidFill>
            </a:endParaRPr>
          </a:p>
          <a:p>
            <a:pPr>
              <a:spcBef>
                <a:spcPts val="1800"/>
              </a:spcBef>
            </a:pPr>
            <a:r>
              <a:rPr lang="en-GB" sz="2000" dirty="0"/>
              <a:t>FZJ-internal IDL tool to plot EIRENE “IDL” tallies, e.g., volume tallies, post-processed line-integrals</a:t>
            </a:r>
          </a:p>
          <a:p>
            <a:pPr>
              <a:spcBef>
                <a:spcPts val="1800"/>
              </a:spcBef>
              <a:buFont typeface=".Hiragino Kaku Gothic Interface W3"/>
              <a:buChar char="⇒"/>
            </a:pPr>
            <a:r>
              <a:rPr lang="en-GB" sz="2000" dirty="0"/>
              <a:t>Plotting EIRENE output outside FZJ Linux cluster and further processing of EIRENE tallies requires platform less-dependent tool ⇒ </a:t>
            </a:r>
            <a:r>
              <a:rPr lang="en-GB" sz="2000" b="1" dirty="0">
                <a:solidFill>
                  <a:srgbClr val="0000FF"/>
                </a:solidFill>
              </a:rPr>
              <a:t>Python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400" dirty="0"/>
              <a:t>Motivation: standard/unified and (FZJ, TSVV-5) internal vetted Python tool to read out EIRENE tallies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00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600" dirty="0"/>
              <a:t>Built Python read routines (classes) around reading</a:t>
            </a:r>
            <a:r>
              <a:rPr lang="en-GB" sz="2800" dirty="0"/>
              <a:t> “IDL” tallies like FZJ IDL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2EC9A-829B-2E4F-9AD8-AA141164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51560"/>
            <a:ext cx="59880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C776A-449C-3C42-8B37-91A5635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Mathias Groth &amp; Andreas Holm | EUROfusion TSVV-5 Python tally / line integration tools | Mar 18, 2022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F7D24-D212-9D4F-8F0E-3228526C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869776"/>
          </a:xfrm>
        </p:spPr>
        <p:txBody>
          <a:bodyPr/>
          <a:lstStyle/>
          <a:p>
            <a:r>
              <a:rPr lang="en-GB" sz="2600" dirty="0"/>
              <a:t>G</a:t>
            </a:r>
            <a:r>
              <a:rPr lang="en-GB" sz="2800" dirty="0"/>
              <a:t>rid files</a:t>
            </a:r>
            <a:r>
              <a:rPr lang="en-GB" sz="2600" dirty="0"/>
              <a:t> </a:t>
            </a:r>
            <a:r>
              <a:rPr lang="en-GB" sz="2600" dirty="0">
                <a:solidFill>
                  <a:srgbClr val="0000FF"/>
                </a:solidFill>
              </a:rPr>
              <a:t>triang.npco_char</a:t>
            </a:r>
            <a:r>
              <a:rPr lang="en-GB" sz="2600" dirty="0"/>
              <a:t> and </a:t>
            </a:r>
            <a:r>
              <a:rPr lang="en-GB" sz="2600" dirty="0">
                <a:solidFill>
                  <a:srgbClr val="0000FF"/>
                </a:solidFill>
              </a:rPr>
              <a:t>triang.elemente</a:t>
            </a:r>
            <a:r>
              <a:rPr lang="en-GB" sz="2600" dirty="0"/>
              <a:t> proved to be sufficient to plot grid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FD3158-B60B-1949-A155-1F53F273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51560"/>
            <a:ext cx="6333336" cy="346761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DAD3B0-2D2D-C94B-80E8-FD0269A3B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74" y="5401162"/>
            <a:ext cx="8384244" cy="76414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Third grid output file for FZJ IDL tool, triang.neighbors, not yet used </a:t>
            </a:r>
          </a:p>
        </p:txBody>
      </p:sp>
    </p:spTree>
    <p:extLst>
      <p:ext uri="{BB962C8B-B14F-4D97-AF65-F5344CB8AC3E}">
        <p14:creationId xmlns:p14="http://schemas.microsoft.com/office/powerpoint/2010/main" val="70865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1263</Words>
  <Application>Microsoft Office PowerPoint</Application>
  <PresentationFormat>Bildschirmpräsentation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.Hiragino Kaku Gothic Interface W3</vt:lpstr>
      <vt:lpstr>Arial</vt:lpstr>
      <vt:lpstr>Calibri</vt:lpstr>
      <vt:lpstr>System Font Regular</vt:lpstr>
      <vt:lpstr>Office Theme</vt:lpstr>
      <vt:lpstr>EUROfusion TSVV-5 Python tool(s) for basic tally reading and line integral calculations</vt:lpstr>
      <vt:lpstr>Motivation: standard/unified and (FZJ, TSVV-5) internal vetted Python tool to read out EIRENE tallies </vt:lpstr>
      <vt:lpstr>Motivation: standard/unified and (FZJ, TSVV-5) internal vetted Python tool to read out EIRENE tallies </vt:lpstr>
      <vt:lpstr>Motivation: standard/unified and (FZJ, TSVV-5) internal vetted Python tool to read out EIRENE tallies </vt:lpstr>
      <vt:lpstr>Motivation: standard/unified and (FZJ, TSVV-5) internal vetted Python tool to read out EIRENE tallies </vt:lpstr>
      <vt:lpstr>Flexible FZJ internal IDL tool to plot EIRENE tallies, requires IDL license (and FZJ permission)</vt:lpstr>
      <vt:lpstr>Motivation: standard/unified and (FZJ, TSVV-5) internal vetted Python tool to read out EIRENE tallies </vt:lpstr>
      <vt:lpstr>Built Python read routines (classes) around reading “IDL” tallies like FZJ IDL</vt:lpstr>
      <vt:lpstr>Grid files triang.npco_char and triang.elemente proved to be sufficient to plot grid</vt:lpstr>
      <vt:lpstr>Classes TalDataSet and ReadGrid + Python Matplotlib produce PDENA   </vt:lpstr>
      <vt:lpstr>For NSIGVI ≠ 0 in block 9, variances of tally parameters are also produced</vt:lpstr>
      <vt:lpstr>Development of line-integration tools for comparison to spectroscopic measurements</vt:lpstr>
      <vt:lpstr>Development of line-integration tools for comparison to spectroscopic measurements</vt:lpstr>
      <vt:lpstr>Introduction of etendue in lines-of-sight for comparison to spectroscopic measurements</vt:lpstr>
      <vt:lpstr>Additional ideas, issues on post-processing tool </vt:lpstr>
      <vt:lpstr>Issues outside post-processing tools</vt:lpstr>
      <vt:lpstr>Minutes re: post-processing tools and Git repository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Borodin</cp:lastModifiedBy>
  <cp:revision>204</cp:revision>
  <cp:lastPrinted>2022-03-18T07:58:59Z</cp:lastPrinted>
  <dcterms:created xsi:type="dcterms:W3CDTF">2014-10-27T16:36:40Z</dcterms:created>
  <dcterms:modified xsi:type="dcterms:W3CDTF">2022-04-29T01:44:05Z</dcterms:modified>
</cp:coreProperties>
</file>