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2652"/>
            <a:ext cx="12192001" cy="5331904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3354" y="3125336"/>
            <a:ext cx="12200420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Fusion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1" y="4594103"/>
            <a:ext cx="8968315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35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7" y="6050503"/>
            <a:ext cx="5996908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riangle 6"/>
          <p:cNvSpPr/>
          <p:nvPr userDrawn="1"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rgbClr val="132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889" y="6232874"/>
            <a:ext cx="1828503" cy="57275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16299" y="6619400"/>
            <a:ext cx="322612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Contract for the Operation of the JET Facilities Co-Funded by </a:t>
            </a:r>
            <a:r>
              <a:rPr lang="en-US" sz="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Euratom</a:t>
            </a:r>
            <a:endParaRPr lang="en-US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 descr="logo-ce-horizontal-en-neg-quadri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300" y="6300094"/>
            <a:ext cx="1351368" cy="2675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54" t="18826" r="14940" b="25392"/>
          <a:stretch/>
        </p:blipFill>
        <p:spPr>
          <a:xfrm>
            <a:off x="8431456" y="6278137"/>
            <a:ext cx="1023400" cy="3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8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55" y="-12651"/>
            <a:ext cx="12195355" cy="4839210"/>
          </a:xfrm>
          <a:prstGeom prst="rect">
            <a:avLst/>
          </a:prstGeom>
        </p:spPr>
      </p:pic>
      <p:sp>
        <p:nvSpPr>
          <p:cNvPr id="22" name="Triangle 6"/>
          <p:cNvSpPr/>
          <p:nvPr userDrawn="1"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rgbClr val="132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sp>
        <p:nvSpPr>
          <p:cNvPr id="37" name="Freeform 36"/>
          <p:cNvSpPr/>
          <p:nvPr userDrawn="1"/>
        </p:nvSpPr>
        <p:spPr>
          <a:xfrm>
            <a:off x="-3354" y="3125336"/>
            <a:ext cx="12200420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8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Fusion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1" y="4594103"/>
            <a:ext cx="8968315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35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7" y="6050503"/>
            <a:ext cx="5996908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889" y="6232874"/>
            <a:ext cx="1828503" cy="572752"/>
          </a:xfrm>
          <a:prstGeom prst="rect">
            <a:avLst/>
          </a:prstGeom>
        </p:spPr>
      </p:pic>
      <p:sp>
        <p:nvSpPr>
          <p:cNvPr id="42" name="TextBox 41"/>
          <p:cNvSpPr txBox="1"/>
          <p:nvPr userDrawn="1"/>
        </p:nvSpPr>
        <p:spPr>
          <a:xfrm>
            <a:off x="6516299" y="6619400"/>
            <a:ext cx="322612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Contract for the Operation of the JET Facilities Co-Funded by </a:t>
            </a:r>
            <a:r>
              <a:rPr lang="en-US" sz="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Euratom</a:t>
            </a:r>
            <a:endParaRPr lang="en-US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3" name="Picture 42" descr="logo-ce-horizontal-en-neg-quadri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300" y="6300094"/>
            <a:ext cx="1351368" cy="2675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54" t="18826" r="14940" b="25392"/>
          <a:stretch/>
        </p:blipFill>
        <p:spPr>
          <a:xfrm>
            <a:off x="8431456" y="6278137"/>
            <a:ext cx="1023400" cy="3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2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55" y="1"/>
            <a:ext cx="12195355" cy="5270241"/>
          </a:xfrm>
          <a:prstGeom prst="rect">
            <a:avLst/>
          </a:prstGeom>
        </p:spPr>
      </p:pic>
      <p:sp>
        <p:nvSpPr>
          <p:cNvPr id="19" name="Triangle 6"/>
          <p:cNvSpPr/>
          <p:nvPr userDrawn="1"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rgbClr val="132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sp>
        <p:nvSpPr>
          <p:cNvPr id="29" name="Freeform 28"/>
          <p:cNvSpPr/>
          <p:nvPr userDrawn="1"/>
        </p:nvSpPr>
        <p:spPr>
          <a:xfrm>
            <a:off x="-3354" y="3125336"/>
            <a:ext cx="12200420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Fusion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1" y="4594103"/>
            <a:ext cx="8968315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35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7" y="6050503"/>
            <a:ext cx="5996908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889" y="6232874"/>
            <a:ext cx="1828503" cy="572752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516299" y="6619400"/>
            <a:ext cx="322612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Contract for the Operation of the JET Facilities Co-Funded by </a:t>
            </a:r>
            <a:r>
              <a:rPr lang="en-US" sz="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Euratom</a:t>
            </a:r>
            <a:endParaRPr lang="en-US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5" name="Picture 34" descr="logo-ce-horizontal-en-neg-quadri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300" y="6300094"/>
            <a:ext cx="1351368" cy="2675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54" t="18826" r="14940" b="25392"/>
          <a:stretch/>
        </p:blipFill>
        <p:spPr>
          <a:xfrm>
            <a:off x="8431456" y="6278137"/>
            <a:ext cx="1023400" cy="3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86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55" y="-12651"/>
            <a:ext cx="12195355" cy="4721812"/>
          </a:xfrm>
          <a:prstGeom prst="rect">
            <a:avLst/>
          </a:prstGeom>
        </p:spPr>
      </p:pic>
      <p:sp>
        <p:nvSpPr>
          <p:cNvPr id="14" name="Triangle 6"/>
          <p:cNvSpPr/>
          <p:nvPr userDrawn="1"/>
        </p:nvSpPr>
        <p:spPr>
          <a:xfrm rot="10800000">
            <a:off x="10013403" y="-28915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rgbClr val="132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sp>
        <p:nvSpPr>
          <p:cNvPr id="21" name="Freeform 20"/>
          <p:cNvSpPr/>
          <p:nvPr userDrawn="1"/>
        </p:nvSpPr>
        <p:spPr>
          <a:xfrm>
            <a:off x="-3354" y="3125336"/>
            <a:ext cx="12200420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Fusion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1" y="4594103"/>
            <a:ext cx="8968315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35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7" y="6050503"/>
            <a:ext cx="5996908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889" y="6232874"/>
            <a:ext cx="1828503" cy="572752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6516299" y="6619400"/>
            <a:ext cx="322612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Contract for the Operation of the JET Facilities Co-Funded by </a:t>
            </a:r>
            <a:r>
              <a:rPr lang="en-US" sz="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Euratom</a:t>
            </a:r>
            <a:endParaRPr lang="en-US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7" name="Picture 26" descr="logo-ce-horizontal-en-neg-quadri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300" y="6300094"/>
            <a:ext cx="1351368" cy="2675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54" t="18826" r="14940" b="25392"/>
          <a:stretch/>
        </p:blipFill>
        <p:spPr>
          <a:xfrm>
            <a:off x="8431456" y="6278137"/>
            <a:ext cx="1023400" cy="3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07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55" y="1"/>
            <a:ext cx="12195355" cy="4697111"/>
          </a:xfrm>
          <a:prstGeom prst="rect">
            <a:avLst/>
          </a:prstGeom>
        </p:spPr>
      </p:pic>
      <p:sp>
        <p:nvSpPr>
          <p:cNvPr id="19" name="Triangle 6"/>
          <p:cNvSpPr/>
          <p:nvPr userDrawn="1"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rgbClr val="132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sp>
        <p:nvSpPr>
          <p:cNvPr id="29" name="Freeform 28"/>
          <p:cNvSpPr/>
          <p:nvPr userDrawn="1"/>
        </p:nvSpPr>
        <p:spPr>
          <a:xfrm>
            <a:off x="-3354" y="3125336"/>
            <a:ext cx="12200420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Fusion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1" y="4594103"/>
            <a:ext cx="8968315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35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7" y="6050503"/>
            <a:ext cx="5996908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889" y="6232874"/>
            <a:ext cx="1828503" cy="572752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516299" y="6619400"/>
            <a:ext cx="322612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Contract for the Operation of the JET Facilities Co-Funded by </a:t>
            </a:r>
            <a:r>
              <a:rPr lang="en-US" sz="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Euratom</a:t>
            </a:r>
            <a:endParaRPr lang="en-US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5" name="Picture 34" descr="logo-ce-horizontal-en-neg-quadri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300" y="6300094"/>
            <a:ext cx="1351368" cy="2675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54" t="18826" r="14940" b="25392"/>
          <a:stretch/>
        </p:blipFill>
        <p:spPr>
          <a:xfrm>
            <a:off x="8431456" y="6278137"/>
            <a:ext cx="1023400" cy="3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15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0"/>
          <a:stretch/>
        </p:blipFill>
        <p:spPr>
          <a:xfrm>
            <a:off x="0" y="4535"/>
            <a:ext cx="12192000" cy="4724415"/>
          </a:xfrm>
          <a:prstGeom prst="rect">
            <a:avLst/>
          </a:prstGeom>
        </p:spPr>
      </p:pic>
      <p:sp>
        <p:nvSpPr>
          <p:cNvPr id="19" name="Triangle 6"/>
          <p:cNvSpPr/>
          <p:nvPr userDrawn="1"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rgbClr val="132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sp>
        <p:nvSpPr>
          <p:cNvPr id="29" name="Freeform 28"/>
          <p:cNvSpPr/>
          <p:nvPr userDrawn="1"/>
        </p:nvSpPr>
        <p:spPr>
          <a:xfrm>
            <a:off x="-3354" y="3125336"/>
            <a:ext cx="12200420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Fusion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1" y="4594103"/>
            <a:ext cx="8968315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35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7" y="6050503"/>
            <a:ext cx="5996908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889" y="6232874"/>
            <a:ext cx="1828503" cy="572752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516299" y="6619400"/>
            <a:ext cx="322612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Contract for the Operation of the JET Facilities Co-Funded by </a:t>
            </a:r>
            <a:r>
              <a:rPr lang="en-US" sz="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Euratom</a:t>
            </a:r>
            <a:endParaRPr lang="en-US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5" name="Picture 34" descr="logo-ce-horizontal-en-neg-quadri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300" y="6300094"/>
            <a:ext cx="1351368" cy="2675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54" t="18826" r="14940" b="25392"/>
          <a:stretch/>
        </p:blipFill>
        <p:spPr>
          <a:xfrm>
            <a:off x="8431456" y="6278137"/>
            <a:ext cx="1023400" cy="3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64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ustom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5846" y="-1539"/>
            <a:ext cx="12207281" cy="4678205"/>
          </a:xfrm>
          <a:custGeom>
            <a:avLst/>
            <a:gdLst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5225723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2916156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2916156 h 5246988"/>
              <a:gd name="connsiteX5" fmla="*/ 0 w 12202079"/>
              <a:gd name="connsiteY5" fmla="*/ 0 h 5246988"/>
              <a:gd name="connsiteX6" fmla="*/ 0 w 12202079"/>
              <a:gd name="connsiteY6" fmla="*/ 0 h 5246988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3103533 h 5246988"/>
              <a:gd name="connsiteX5" fmla="*/ 0 w 12202079"/>
              <a:gd name="connsiteY5" fmla="*/ 0 h 5246988"/>
              <a:gd name="connsiteX6" fmla="*/ 0 w 12202079"/>
              <a:gd name="connsiteY6" fmla="*/ 0 h 5246988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21265 w 12202079"/>
              <a:gd name="connsiteY4" fmla="*/ 3124799 h 5246988"/>
              <a:gd name="connsiteX5" fmla="*/ 0 w 12202079"/>
              <a:gd name="connsiteY5" fmla="*/ 0 h 5246988"/>
              <a:gd name="connsiteX6" fmla="*/ 0 w 12202079"/>
              <a:gd name="connsiteY6" fmla="*/ 0 h 5246988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14980 w 12202079"/>
              <a:gd name="connsiteY4" fmla="*/ 3134226 h 5246988"/>
              <a:gd name="connsiteX5" fmla="*/ 0 w 12202079"/>
              <a:gd name="connsiteY5" fmla="*/ 0 h 5246988"/>
              <a:gd name="connsiteX6" fmla="*/ 0 w 12202079"/>
              <a:gd name="connsiteY6" fmla="*/ 0 h 5246988"/>
              <a:gd name="connsiteX0" fmla="*/ 0 w 12202079"/>
              <a:gd name="connsiteY0" fmla="*/ 0 h 4676667"/>
              <a:gd name="connsiteX1" fmla="*/ 10202575 w 12202079"/>
              <a:gd name="connsiteY1" fmla="*/ 0 h 4676667"/>
              <a:gd name="connsiteX2" fmla="*/ 12196763 w 12202079"/>
              <a:gd name="connsiteY2" fmla="*/ 1994188 h 4676667"/>
              <a:gd name="connsiteX3" fmla="*/ 12202079 w 12202079"/>
              <a:gd name="connsiteY3" fmla="*/ 4676667 h 4676667"/>
              <a:gd name="connsiteX4" fmla="*/ 14980 w 12202079"/>
              <a:gd name="connsiteY4" fmla="*/ 3134226 h 4676667"/>
              <a:gd name="connsiteX5" fmla="*/ 0 w 12202079"/>
              <a:gd name="connsiteY5" fmla="*/ 0 h 4676667"/>
              <a:gd name="connsiteX6" fmla="*/ 0 w 12202079"/>
              <a:gd name="connsiteY6" fmla="*/ 0 h 4676667"/>
              <a:gd name="connsiteX0" fmla="*/ 0 w 12209332"/>
              <a:gd name="connsiteY0" fmla="*/ 0 h 4676667"/>
              <a:gd name="connsiteX1" fmla="*/ 10202575 w 12209332"/>
              <a:gd name="connsiteY1" fmla="*/ 0 h 4676667"/>
              <a:gd name="connsiteX2" fmla="*/ 12209332 w 12209332"/>
              <a:gd name="connsiteY2" fmla="*/ 1635969 h 4676667"/>
              <a:gd name="connsiteX3" fmla="*/ 12202079 w 12209332"/>
              <a:gd name="connsiteY3" fmla="*/ 4676667 h 4676667"/>
              <a:gd name="connsiteX4" fmla="*/ 14980 w 12209332"/>
              <a:gd name="connsiteY4" fmla="*/ 3134226 h 4676667"/>
              <a:gd name="connsiteX5" fmla="*/ 0 w 12209332"/>
              <a:gd name="connsiteY5" fmla="*/ 0 h 4676667"/>
              <a:gd name="connsiteX6" fmla="*/ 0 w 12209332"/>
              <a:gd name="connsiteY6" fmla="*/ 0 h 4676667"/>
              <a:gd name="connsiteX0" fmla="*/ 0 w 12209332"/>
              <a:gd name="connsiteY0" fmla="*/ 4713 h 4681380"/>
              <a:gd name="connsiteX1" fmla="*/ 10032892 w 12209332"/>
              <a:gd name="connsiteY1" fmla="*/ 0 h 4681380"/>
              <a:gd name="connsiteX2" fmla="*/ 12209332 w 12209332"/>
              <a:gd name="connsiteY2" fmla="*/ 1640682 h 4681380"/>
              <a:gd name="connsiteX3" fmla="*/ 12202079 w 12209332"/>
              <a:gd name="connsiteY3" fmla="*/ 4681380 h 4681380"/>
              <a:gd name="connsiteX4" fmla="*/ 14980 w 12209332"/>
              <a:gd name="connsiteY4" fmla="*/ 3138939 h 4681380"/>
              <a:gd name="connsiteX5" fmla="*/ 0 w 12209332"/>
              <a:gd name="connsiteY5" fmla="*/ 4713 h 4681380"/>
              <a:gd name="connsiteX6" fmla="*/ 0 w 12209332"/>
              <a:gd name="connsiteY6" fmla="*/ 4713 h 4681380"/>
              <a:gd name="connsiteX0" fmla="*/ 0 w 12203048"/>
              <a:gd name="connsiteY0" fmla="*/ 4713 h 4681380"/>
              <a:gd name="connsiteX1" fmla="*/ 10032892 w 12203048"/>
              <a:gd name="connsiteY1" fmla="*/ 0 h 4681380"/>
              <a:gd name="connsiteX2" fmla="*/ 12203048 w 12203048"/>
              <a:gd name="connsiteY2" fmla="*/ 1617115 h 4681380"/>
              <a:gd name="connsiteX3" fmla="*/ 12202079 w 12203048"/>
              <a:gd name="connsiteY3" fmla="*/ 4681380 h 4681380"/>
              <a:gd name="connsiteX4" fmla="*/ 14980 w 12203048"/>
              <a:gd name="connsiteY4" fmla="*/ 3138939 h 4681380"/>
              <a:gd name="connsiteX5" fmla="*/ 0 w 12203048"/>
              <a:gd name="connsiteY5" fmla="*/ 4713 h 4681380"/>
              <a:gd name="connsiteX6" fmla="*/ 0 w 12203048"/>
              <a:gd name="connsiteY6" fmla="*/ 4713 h 4681380"/>
              <a:gd name="connsiteX0" fmla="*/ 0 w 12207281"/>
              <a:gd name="connsiteY0" fmla="*/ 4713 h 4681380"/>
              <a:gd name="connsiteX1" fmla="*/ 10032892 w 12207281"/>
              <a:gd name="connsiteY1" fmla="*/ 0 h 4681380"/>
              <a:gd name="connsiteX2" fmla="*/ 12207281 w 12207281"/>
              <a:gd name="connsiteY2" fmla="*/ 1626640 h 4681380"/>
              <a:gd name="connsiteX3" fmla="*/ 12202079 w 12207281"/>
              <a:gd name="connsiteY3" fmla="*/ 4681380 h 4681380"/>
              <a:gd name="connsiteX4" fmla="*/ 14980 w 12207281"/>
              <a:gd name="connsiteY4" fmla="*/ 3138939 h 4681380"/>
              <a:gd name="connsiteX5" fmla="*/ 0 w 12207281"/>
              <a:gd name="connsiteY5" fmla="*/ 4713 h 4681380"/>
              <a:gd name="connsiteX6" fmla="*/ 0 w 12207281"/>
              <a:gd name="connsiteY6" fmla="*/ 4713 h 4681380"/>
              <a:gd name="connsiteX0" fmla="*/ 0 w 12207281"/>
              <a:gd name="connsiteY0" fmla="*/ 1538 h 4678205"/>
              <a:gd name="connsiteX1" fmla="*/ 10020192 w 12207281"/>
              <a:gd name="connsiteY1" fmla="*/ 0 h 4678205"/>
              <a:gd name="connsiteX2" fmla="*/ 12207281 w 12207281"/>
              <a:gd name="connsiteY2" fmla="*/ 1623465 h 4678205"/>
              <a:gd name="connsiteX3" fmla="*/ 12202079 w 12207281"/>
              <a:gd name="connsiteY3" fmla="*/ 4678205 h 4678205"/>
              <a:gd name="connsiteX4" fmla="*/ 14980 w 12207281"/>
              <a:gd name="connsiteY4" fmla="*/ 3135764 h 4678205"/>
              <a:gd name="connsiteX5" fmla="*/ 0 w 12207281"/>
              <a:gd name="connsiteY5" fmla="*/ 1538 h 4678205"/>
              <a:gd name="connsiteX6" fmla="*/ 0 w 12207281"/>
              <a:gd name="connsiteY6" fmla="*/ 1538 h 4678205"/>
              <a:gd name="connsiteX0" fmla="*/ 0 w 12207281"/>
              <a:gd name="connsiteY0" fmla="*/ 1538 h 4678205"/>
              <a:gd name="connsiteX1" fmla="*/ 10024425 w 12207281"/>
              <a:gd name="connsiteY1" fmla="*/ 0 h 4678205"/>
              <a:gd name="connsiteX2" fmla="*/ 12207281 w 12207281"/>
              <a:gd name="connsiteY2" fmla="*/ 1623465 h 4678205"/>
              <a:gd name="connsiteX3" fmla="*/ 12202079 w 12207281"/>
              <a:gd name="connsiteY3" fmla="*/ 4678205 h 4678205"/>
              <a:gd name="connsiteX4" fmla="*/ 14980 w 12207281"/>
              <a:gd name="connsiteY4" fmla="*/ 3135764 h 4678205"/>
              <a:gd name="connsiteX5" fmla="*/ 0 w 12207281"/>
              <a:gd name="connsiteY5" fmla="*/ 1538 h 4678205"/>
              <a:gd name="connsiteX6" fmla="*/ 0 w 12207281"/>
              <a:gd name="connsiteY6" fmla="*/ 1538 h 4678205"/>
              <a:gd name="connsiteX0" fmla="*/ 0 w 12207281"/>
              <a:gd name="connsiteY0" fmla="*/ 1538 h 4678205"/>
              <a:gd name="connsiteX1" fmla="*/ 10032892 w 12207281"/>
              <a:gd name="connsiteY1" fmla="*/ 0 h 4678205"/>
              <a:gd name="connsiteX2" fmla="*/ 12207281 w 12207281"/>
              <a:gd name="connsiteY2" fmla="*/ 1623465 h 4678205"/>
              <a:gd name="connsiteX3" fmla="*/ 12202079 w 12207281"/>
              <a:gd name="connsiteY3" fmla="*/ 4678205 h 4678205"/>
              <a:gd name="connsiteX4" fmla="*/ 14980 w 12207281"/>
              <a:gd name="connsiteY4" fmla="*/ 3135764 h 4678205"/>
              <a:gd name="connsiteX5" fmla="*/ 0 w 12207281"/>
              <a:gd name="connsiteY5" fmla="*/ 1538 h 4678205"/>
              <a:gd name="connsiteX6" fmla="*/ 0 w 12207281"/>
              <a:gd name="connsiteY6" fmla="*/ 1538 h 4678205"/>
              <a:gd name="connsiteX0" fmla="*/ 0 w 12207281"/>
              <a:gd name="connsiteY0" fmla="*/ 1538 h 4678205"/>
              <a:gd name="connsiteX1" fmla="*/ 10032892 w 12207281"/>
              <a:gd name="connsiteY1" fmla="*/ 0 h 4678205"/>
              <a:gd name="connsiteX2" fmla="*/ 12207281 w 12207281"/>
              <a:gd name="connsiteY2" fmla="*/ 1623465 h 4678205"/>
              <a:gd name="connsiteX3" fmla="*/ 12202079 w 12207281"/>
              <a:gd name="connsiteY3" fmla="*/ 4678205 h 4678205"/>
              <a:gd name="connsiteX4" fmla="*/ 6513 w 12207281"/>
              <a:gd name="connsiteY4" fmla="*/ 3132589 h 4678205"/>
              <a:gd name="connsiteX5" fmla="*/ 0 w 12207281"/>
              <a:gd name="connsiteY5" fmla="*/ 1538 h 4678205"/>
              <a:gd name="connsiteX6" fmla="*/ 0 w 12207281"/>
              <a:gd name="connsiteY6" fmla="*/ 1538 h 46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7281" h="4678205">
                <a:moveTo>
                  <a:pt x="0" y="1538"/>
                </a:moveTo>
                <a:lnTo>
                  <a:pt x="10032892" y="0"/>
                </a:lnTo>
                <a:lnTo>
                  <a:pt x="12207281" y="1623465"/>
                </a:lnTo>
                <a:cubicBezTo>
                  <a:pt x="12204863" y="2637031"/>
                  <a:pt x="12204497" y="3664639"/>
                  <a:pt x="12202079" y="4678205"/>
                </a:cubicBezTo>
                <a:lnTo>
                  <a:pt x="6513" y="3132589"/>
                </a:lnTo>
                <a:cubicBezTo>
                  <a:pt x="1520" y="2087847"/>
                  <a:pt x="4993" y="1046280"/>
                  <a:pt x="0" y="1538"/>
                </a:cubicBezTo>
                <a:lnTo>
                  <a:pt x="0" y="1538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Triangle 6"/>
          <p:cNvSpPr/>
          <p:nvPr userDrawn="1"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rgbClr val="132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sp>
        <p:nvSpPr>
          <p:cNvPr id="25" name="Freeform 24"/>
          <p:cNvSpPr/>
          <p:nvPr userDrawn="1"/>
        </p:nvSpPr>
        <p:spPr>
          <a:xfrm>
            <a:off x="-3354" y="3125336"/>
            <a:ext cx="12200420" cy="3743248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28725"/>
              <a:gd name="connsiteY0" fmla="*/ 0 h 3743749"/>
              <a:gd name="connsiteX1" fmla="*/ 12228725 w 12228725"/>
              <a:gd name="connsiteY1" fmla="*/ 2096944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880127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28725"/>
              <a:gd name="connsiteY0" fmla="*/ 0 h 3743749"/>
              <a:gd name="connsiteX1" fmla="*/ 12228725 w 12228725"/>
              <a:gd name="connsiteY1" fmla="*/ 1540762 h 3743749"/>
              <a:gd name="connsiteX2" fmla="*/ 12225381 w 12228725"/>
              <a:gd name="connsiteY2" fmla="*/ 3743749 h 3743749"/>
              <a:gd name="connsiteX3" fmla="*/ 30043 w 12228725"/>
              <a:gd name="connsiteY3" fmla="*/ 3739538 h 3743749"/>
              <a:gd name="connsiteX4" fmla="*/ 0 w 12228725"/>
              <a:gd name="connsiteY4" fmla="*/ 0 h 3743749"/>
              <a:gd name="connsiteX0" fmla="*/ 0 w 12213946"/>
              <a:gd name="connsiteY0" fmla="*/ 0 h 3732665"/>
              <a:gd name="connsiteX1" fmla="*/ 12213946 w 12213946"/>
              <a:gd name="connsiteY1" fmla="*/ 1529678 h 3732665"/>
              <a:gd name="connsiteX2" fmla="*/ 12210602 w 12213946"/>
              <a:gd name="connsiteY2" fmla="*/ 3732665 h 3732665"/>
              <a:gd name="connsiteX3" fmla="*/ 15264 w 12213946"/>
              <a:gd name="connsiteY3" fmla="*/ 3728454 h 3732665"/>
              <a:gd name="connsiteX4" fmla="*/ 0 w 12213946"/>
              <a:gd name="connsiteY4" fmla="*/ 0 h 3732665"/>
              <a:gd name="connsiteX0" fmla="*/ 0 w 12213946"/>
              <a:gd name="connsiteY0" fmla="*/ 0 h 3738614"/>
              <a:gd name="connsiteX1" fmla="*/ 12213946 w 12213946"/>
              <a:gd name="connsiteY1" fmla="*/ 1529678 h 3738614"/>
              <a:gd name="connsiteX2" fmla="*/ 12210602 w 12213946"/>
              <a:gd name="connsiteY2" fmla="*/ 3732665 h 3738614"/>
              <a:gd name="connsiteX3" fmla="*/ 8491 w 12213946"/>
              <a:gd name="connsiteY3" fmla="*/ 3738614 h 3738614"/>
              <a:gd name="connsiteX4" fmla="*/ 0 w 12213946"/>
              <a:gd name="connsiteY4" fmla="*/ 0 h 3738614"/>
              <a:gd name="connsiteX0" fmla="*/ 3353 w 12217299"/>
              <a:gd name="connsiteY0" fmla="*/ 0 h 3738614"/>
              <a:gd name="connsiteX1" fmla="*/ 12217299 w 12217299"/>
              <a:gd name="connsiteY1" fmla="*/ 1529678 h 3738614"/>
              <a:gd name="connsiteX2" fmla="*/ 12213955 w 12217299"/>
              <a:gd name="connsiteY2" fmla="*/ 3732665 h 3738614"/>
              <a:gd name="connsiteX3" fmla="*/ 554 w 12217299"/>
              <a:gd name="connsiteY3" fmla="*/ 3738614 h 3738614"/>
              <a:gd name="connsiteX4" fmla="*/ 3353 w 12217299"/>
              <a:gd name="connsiteY4" fmla="*/ 0 h 3738614"/>
              <a:gd name="connsiteX0" fmla="*/ 3353 w 12214683"/>
              <a:gd name="connsiteY0" fmla="*/ 0 h 3738614"/>
              <a:gd name="connsiteX1" fmla="*/ 12211655 w 12214683"/>
              <a:gd name="connsiteY1" fmla="*/ 1533911 h 3738614"/>
              <a:gd name="connsiteX2" fmla="*/ 12213955 w 12214683"/>
              <a:gd name="connsiteY2" fmla="*/ 3732665 h 3738614"/>
              <a:gd name="connsiteX3" fmla="*/ 554 w 12214683"/>
              <a:gd name="connsiteY3" fmla="*/ 3738614 h 3738614"/>
              <a:gd name="connsiteX4" fmla="*/ 3353 w 12214683"/>
              <a:gd name="connsiteY4" fmla="*/ 0 h 3738614"/>
              <a:gd name="connsiteX0" fmla="*/ 3353 w 12214236"/>
              <a:gd name="connsiteY0" fmla="*/ 0 h 3738614"/>
              <a:gd name="connsiteX1" fmla="*/ 12194722 w 12214236"/>
              <a:gd name="connsiteY1" fmla="*/ 1542378 h 3738614"/>
              <a:gd name="connsiteX2" fmla="*/ 12213955 w 12214236"/>
              <a:gd name="connsiteY2" fmla="*/ 3732665 h 3738614"/>
              <a:gd name="connsiteX3" fmla="*/ 554 w 12214236"/>
              <a:gd name="connsiteY3" fmla="*/ 3738614 h 3738614"/>
              <a:gd name="connsiteX4" fmla="*/ 3353 w 12214236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40576 w 12194721"/>
              <a:gd name="connsiteY2" fmla="*/ 3732665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197748"/>
              <a:gd name="connsiteY0" fmla="*/ 0 h 3738614"/>
              <a:gd name="connsiteX1" fmla="*/ 12194722 w 12197748"/>
              <a:gd name="connsiteY1" fmla="*/ 1542378 h 3738614"/>
              <a:gd name="connsiteX2" fmla="*/ 12197020 w 12197748"/>
              <a:gd name="connsiteY2" fmla="*/ 3732665 h 3738614"/>
              <a:gd name="connsiteX3" fmla="*/ 554 w 12197748"/>
              <a:gd name="connsiteY3" fmla="*/ 3738614 h 3738614"/>
              <a:gd name="connsiteX4" fmla="*/ 3353 w 12197748"/>
              <a:gd name="connsiteY4" fmla="*/ 0 h 3738614"/>
              <a:gd name="connsiteX0" fmla="*/ 3353 w 12194721"/>
              <a:gd name="connsiteY0" fmla="*/ 0 h 3738614"/>
              <a:gd name="connsiteX1" fmla="*/ 12194722 w 12194721"/>
              <a:gd name="connsiteY1" fmla="*/ 1542378 h 3738614"/>
              <a:gd name="connsiteX2" fmla="*/ 12191376 w 12194721"/>
              <a:gd name="connsiteY2" fmla="*/ 3736898 h 3738614"/>
              <a:gd name="connsiteX3" fmla="*/ 554 w 12194721"/>
              <a:gd name="connsiteY3" fmla="*/ 3738614 h 3738614"/>
              <a:gd name="connsiteX4" fmla="*/ 3353 w 12194721"/>
              <a:gd name="connsiteY4" fmla="*/ 0 h 3738614"/>
              <a:gd name="connsiteX0" fmla="*/ 3353 w 12200417"/>
              <a:gd name="connsiteY0" fmla="*/ 0 h 3743248"/>
              <a:gd name="connsiteX1" fmla="*/ 12194722 w 12200417"/>
              <a:gd name="connsiteY1" fmla="*/ 1542378 h 3743248"/>
              <a:gd name="connsiteX2" fmla="*/ 12199842 w 12200417"/>
              <a:gd name="connsiteY2" fmla="*/ 3743248 h 3743248"/>
              <a:gd name="connsiteX3" fmla="*/ 554 w 12200417"/>
              <a:gd name="connsiteY3" fmla="*/ 3738614 h 3743248"/>
              <a:gd name="connsiteX4" fmla="*/ 3353 w 12200417"/>
              <a:gd name="connsiteY4" fmla="*/ 0 h 37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417" h="3743248">
                <a:moveTo>
                  <a:pt x="3353" y="0"/>
                </a:moveTo>
                <a:lnTo>
                  <a:pt x="12194722" y="1542378"/>
                </a:lnTo>
                <a:cubicBezTo>
                  <a:pt x="12191491" y="1885061"/>
                  <a:pt x="12203073" y="3400565"/>
                  <a:pt x="12199842" y="3743248"/>
                </a:cubicBezTo>
                <a:lnTo>
                  <a:pt x="554" y="3738614"/>
                </a:lnTo>
                <a:cubicBezTo>
                  <a:pt x="-2148" y="1983700"/>
                  <a:pt x="6055" y="1754914"/>
                  <a:pt x="3353" y="0"/>
                </a:cubicBezTo>
                <a:close/>
              </a:path>
            </a:pathLst>
          </a:cu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Fusion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1" y="4594103"/>
            <a:ext cx="8968315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35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7" y="6050503"/>
            <a:ext cx="5996908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889" y="6232874"/>
            <a:ext cx="1828503" cy="572752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6516299" y="6619400"/>
            <a:ext cx="322612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Contract for the Operation of the JET Facilities Co-Funded by </a:t>
            </a:r>
            <a:r>
              <a:rPr lang="en-US" sz="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Euratom</a:t>
            </a:r>
            <a:endParaRPr lang="en-US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1" name="Picture 30" descr="logo-ce-horizontal-en-neg-quadri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300" y="6300094"/>
            <a:ext cx="1351368" cy="2675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54" t="18826" r="14940" b="25392"/>
          <a:stretch/>
        </p:blipFill>
        <p:spPr>
          <a:xfrm>
            <a:off x="8431456" y="6278137"/>
            <a:ext cx="1023400" cy="3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66869" y="1530994"/>
            <a:ext cx="11465691" cy="4491980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6868" y="205430"/>
            <a:ext cx="10018853" cy="13255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4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l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6869" y="1530994"/>
            <a:ext cx="11465691" cy="4491980"/>
          </a:xfrm>
        </p:spPr>
        <p:txBody>
          <a:bodyPr/>
          <a:lstStyle>
            <a:lvl1pPr marL="257108" indent="-257108">
              <a:buFont typeface="Arial" charset="0"/>
              <a:buChar char="•"/>
              <a:defRPr sz="1800"/>
            </a:lvl1pPr>
            <a:lvl2pPr>
              <a:defRPr sz="1650"/>
            </a:lvl2pPr>
          </a:lstStyle>
          <a:p>
            <a:pPr lvl="0"/>
            <a:r>
              <a:rPr lang="en-US" dirty="0"/>
              <a:t>Insert text or logos as </a:t>
            </a:r>
            <a:r>
              <a:rPr lang="en-US" dirty="0" err="1"/>
              <a:t>neccessary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66869" y="265065"/>
            <a:ext cx="85398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32B4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Affiliations</a:t>
            </a:r>
            <a:endParaRPr lang="en-US" sz="13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6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6868" y="205435"/>
            <a:ext cx="1001885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66869" y="1530994"/>
            <a:ext cx="5624603" cy="4491980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5980271" y="1530994"/>
            <a:ext cx="5652303" cy="4491980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7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66869" y="1530994"/>
            <a:ext cx="562460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35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257" y="1530994"/>
            <a:ext cx="562460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35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6868" y="205435"/>
            <a:ext cx="1001885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980257" y="2354906"/>
            <a:ext cx="5624603" cy="3668068"/>
          </a:xfrm>
        </p:spPr>
        <p:txBody>
          <a:bodyPr/>
          <a:lstStyle>
            <a:lvl1pPr marL="0" marR="0" indent="0" algn="l" defTabSz="68559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/>
            </a:lvl1pPr>
            <a:lvl2pPr marL="342794" marR="0" indent="0" algn="l" defTabSz="68559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/>
            </a:lvl2pPr>
            <a:lvl3pPr marL="685596" marR="0" indent="0" algn="l" defTabSz="68559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/>
            </a:lvl3pPr>
            <a:lvl4pPr marL="1028394" marR="0" indent="0" algn="l" defTabSz="68559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4pPr>
            <a:lvl5pPr marL="1371192" marR="0" indent="0" algn="l" defTabSz="68559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166869" y="2354906"/>
            <a:ext cx="5624603" cy="3668068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0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66481" y="1308009"/>
            <a:ext cx="8853467" cy="39687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2700" spc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QUOTE HERE</a:t>
            </a:r>
            <a:endParaRPr lang="en-US" dirty="0"/>
          </a:p>
        </p:txBody>
      </p:sp>
      <p:sp>
        <p:nvSpPr>
          <p:cNvPr id="2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51750" y="6387724"/>
            <a:ext cx="7008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1602" y="6387726"/>
            <a:ext cx="738837" cy="365125"/>
          </a:xfrm>
        </p:spPr>
        <p:txBody>
          <a:bodyPr/>
          <a:lstStyle>
            <a:lvl1pPr>
              <a:defRPr>
                <a:solidFill>
                  <a:srgbClr val="132B4E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 flipH="1">
            <a:off x="824683" y="6369016"/>
            <a:ext cx="4571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28" name="Triangle 6"/>
          <p:cNvSpPr/>
          <p:nvPr userDrawn="1"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rgbClr val="132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889" y="6232874"/>
            <a:ext cx="1828503" cy="5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3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66481" y="1308009"/>
            <a:ext cx="8853467" cy="39687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2700" spc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QUOTE HERE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886689" y="5564305"/>
            <a:ext cx="8413079" cy="487362"/>
          </a:xfrm>
        </p:spPr>
        <p:txBody>
          <a:bodyPr>
            <a:noAutofit/>
          </a:bodyPr>
          <a:lstStyle>
            <a:lvl1pPr algn="ctr">
              <a:defRPr sz="1500" b="1">
                <a:solidFill>
                  <a:srgbClr val="132B4E"/>
                </a:solidFill>
              </a:defRPr>
            </a:lvl1pPr>
          </a:lstStyle>
          <a:p>
            <a:pPr lvl="0"/>
            <a:r>
              <a:rPr lang="en-US" dirty="0"/>
              <a:t>NAME / 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1459" y="1034193"/>
            <a:ext cx="134266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0" b="1" i="0" dirty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rPr>
              <a:t>“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573851" y="4825654"/>
            <a:ext cx="134266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0" b="1" i="0" dirty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rPr>
              <a:t>”</a:t>
            </a:r>
          </a:p>
        </p:txBody>
      </p:sp>
      <p:sp>
        <p:nvSpPr>
          <p:cNvPr id="2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51750" y="6387724"/>
            <a:ext cx="7008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1602" y="6387726"/>
            <a:ext cx="738837" cy="365125"/>
          </a:xfrm>
        </p:spPr>
        <p:txBody>
          <a:bodyPr/>
          <a:lstStyle>
            <a:lvl1pPr>
              <a:defRPr>
                <a:solidFill>
                  <a:srgbClr val="132B4E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 flipH="1">
            <a:off x="824683" y="6369016"/>
            <a:ext cx="4571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28" name="Triangle 6"/>
          <p:cNvSpPr/>
          <p:nvPr userDrawn="1"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rgbClr val="132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889" y="6232874"/>
            <a:ext cx="1828503" cy="5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5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7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F8971D"/>
                </a:solidFill>
              </a:defRPr>
            </a:lvl1pPr>
            <a:lvl2pPr marL="3427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0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6"/>
          <p:cNvSpPr/>
          <p:nvPr userDrawn="1"/>
        </p:nvSpPr>
        <p:spPr>
          <a:xfrm rot="10800000">
            <a:off x="10013403" y="-12651"/>
            <a:ext cx="2178596" cy="1634061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rgbClr val="132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796" y="190096"/>
            <a:ext cx="756733" cy="5664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314930"/>
            <a:ext cx="11150600" cy="4862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203200" y="190097"/>
            <a:ext cx="11150600" cy="1094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51750" y="6387724"/>
            <a:ext cx="7008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 flipH="1">
            <a:off x="824683" y="6369016"/>
            <a:ext cx="4571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0" i="0" dirty="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2" y="6387726"/>
            <a:ext cx="73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 i="0">
                <a:solidFill>
                  <a:srgbClr val="F8971D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815" y="6287238"/>
            <a:ext cx="1778715" cy="4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0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defTabSz="685596" rtl="0" eaLnBrk="1" latinLnBrk="0" hangingPunct="1">
        <a:lnSpc>
          <a:spcPct val="100000"/>
        </a:lnSpc>
        <a:spcBef>
          <a:spcPct val="0"/>
        </a:spcBef>
        <a:buNone/>
        <a:defRPr sz="2700" b="1" i="0" kern="1200">
          <a:solidFill>
            <a:srgbClr val="132B4E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685596" rtl="0" eaLnBrk="1" latinLnBrk="0" hangingPunct="1">
        <a:lnSpc>
          <a:spcPct val="90000"/>
        </a:lnSpc>
        <a:spcBef>
          <a:spcPts val="750"/>
        </a:spcBef>
        <a:buFont typeface="Arial"/>
        <a:buNone/>
        <a:defRPr sz="1800" kern="1200">
          <a:solidFill>
            <a:srgbClr val="132B4E"/>
          </a:solidFill>
          <a:latin typeface="Arial" charset="0"/>
          <a:ea typeface="Arial" charset="0"/>
          <a:cs typeface="Arial" charset="0"/>
        </a:defRPr>
      </a:lvl1pPr>
      <a:lvl2pPr marL="342794" indent="0" algn="l" defTabSz="685596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kern="1200">
          <a:solidFill>
            <a:srgbClr val="132B4E"/>
          </a:solidFill>
          <a:latin typeface="Arial" charset="0"/>
          <a:ea typeface="Arial" charset="0"/>
          <a:cs typeface="Arial" charset="0"/>
        </a:defRPr>
      </a:lvl2pPr>
      <a:lvl3pPr marL="685596" indent="0" algn="l" defTabSz="685596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kern="1200">
          <a:solidFill>
            <a:srgbClr val="132B4E"/>
          </a:solidFill>
          <a:latin typeface="Arial" charset="0"/>
          <a:ea typeface="Arial" charset="0"/>
          <a:cs typeface="Arial" charset="0"/>
        </a:defRPr>
      </a:lvl3pPr>
      <a:lvl4pPr marL="1028394" indent="0" algn="l" defTabSz="685596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rgbClr val="132B4E"/>
          </a:solidFill>
          <a:latin typeface="Arial" charset="0"/>
          <a:ea typeface="Arial" charset="0"/>
          <a:cs typeface="Arial" charset="0"/>
        </a:defRPr>
      </a:lvl4pPr>
      <a:lvl5pPr marL="1371192" indent="0" algn="l" defTabSz="685596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rgbClr val="132B4E"/>
          </a:solidFill>
          <a:latin typeface="Arial" charset="0"/>
          <a:ea typeface="Arial" charset="0"/>
          <a:cs typeface="Arial" charset="0"/>
        </a:defRPr>
      </a:lvl5pPr>
      <a:lvl6pPr marL="1885386" indent="-171402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5" indent="-171402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B553BC-34DF-47D3-874E-5377C706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dirty="0"/>
              <a:t>Example clean low wavelength continuum fitting plot (from </a:t>
            </a:r>
            <a:r>
              <a:rPr lang="en-GB" sz="2000" dirty="0" err="1"/>
              <a:t>ppf_view</a:t>
            </a:r>
            <a:r>
              <a:rPr lang="en-GB" sz="20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C9F10-36CF-4453-9AA1-D41961CF06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DVCM 09-06-21 A. Meigs, B. Lomanowski, E. Litherland-Smith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D4604-3F30-4436-B961-C3F556BCB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482B25-261F-464E-BDD8-63296DE4D8A4}" type="slidenum">
              <a:rPr lang="en-US"/>
              <a:pPr/>
              <a:t>1</a:t>
            </a:fld>
            <a:endParaRPr lang="en-US" dirty="0"/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662883F1-7F7A-4981-AF08-7E1853B84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8" y="557736"/>
            <a:ext cx="9310968" cy="58299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D7F073-31A8-4FF9-A332-42A825819E00}"/>
              </a:ext>
            </a:extLst>
          </p:cNvPr>
          <p:cNvSpPr txBox="1"/>
          <p:nvPr/>
        </p:nvSpPr>
        <p:spPr>
          <a:xfrm>
            <a:off x="6869044" y="868212"/>
            <a:ext cx="4273734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Can reproduce plots from analysis program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To check continuum region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Verify quality of fit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FA99913D-F9A0-4F19-9B93-1B9D6CDBA4D0}"/>
              </a:ext>
            </a:extLst>
          </p:cNvPr>
          <p:cNvSpPr/>
          <p:nvPr/>
        </p:nvSpPr>
        <p:spPr>
          <a:xfrm>
            <a:off x="2093701" y="1125501"/>
            <a:ext cx="1324507" cy="503413"/>
          </a:xfrm>
          <a:prstGeom prst="borderCallout1">
            <a:avLst>
              <a:gd name="adj1" fmla="val 100605"/>
              <a:gd name="adj2" fmla="val 41452"/>
              <a:gd name="adj3" fmla="val 195915"/>
              <a:gd name="adj4" fmla="val 62302"/>
            </a:avLst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Low region and average value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86F96F2A-F9DA-42E0-BF07-19A09891B59C}"/>
              </a:ext>
            </a:extLst>
          </p:cNvPr>
          <p:cNvSpPr/>
          <p:nvPr/>
        </p:nvSpPr>
        <p:spPr>
          <a:xfrm>
            <a:off x="1306846" y="2879575"/>
            <a:ext cx="1377487" cy="503413"/>
          </a:xfrm>
          <a:prstGeom prst="borderCallout1">
            <a:avLst>
              <a:gd name="adj1" fmla="val 33728"/>
              <a:gd name="adj2" fmla="val 102191"/>
              <a:gd name="adj3" fmla="val -124966"/>
              <a:gd name="adj4" fmla="val 15781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7030A0"/>
                </a:solidFill>
              </a:rPr>
              <a:t>Mid region and</a:t>
            </a:r>
            <a:br>
              <a:rPr lang="en-GB" sz="1400" dirty="0">
                <a:solidFill>
                  <a:srgbClr val="7030A0"/>
                </a:solidFill>
              </a:rPr>
            </a:br>
            <a:r>
              <a:rPr lang="en-GB" sz="1400" dirty="0">
                <a:solidFill>
                  <a:srgbClr val="7030A0"/>
                </a:solidFill>
              </a:rPr>
              <a:t>average value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75FDA-CDCC-40FD-8A1D-2EDEA2538502}"/>
              </a:ext>
            </a:extLst>
          </p:cNvPr>
          <p:cNvSpPr txBox="1"/>
          <p:nvPr/>
        </p:nvSpPr>
        <p:spPr>
          <a:xfrm>
            <a:off x="3505930" y="4444258"/>
            <a:ext cx="4211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Orange</a:t>
            </a:r>
            <a:r>
              <a:rPr lang="en-GB" dirty="0"/>
              <a:t> is continuum fit using high and mid</a:t>
            </a:r>
            <a:br>
              <a:rPr lang="en-GB" dirty="0"/>
            </a:br>
            <a:r>
              <a:rPr lang="en-GB" dirty="0">
                <a:solidFill>
                  <a:srgbClr val="00B050"/>
                </a:solidFill>
              </a:rPr>
              <a:t>Green</a:t>
            </a:r>
            <a:r>
              <a:rPr lang="en-GB" dirty="0"/>
              <a:t> is continuum fit using low and mid</a:t>
            </a:r>
          </a:p>
        </p:txBody>
      </p:sp>
      <p:sp>
        <p:nvSpPr>
          <p:cNvPr id="20" name="Callout: Bent Line with No Border 19">
            <a:extLst>
              <a:ext uri="{FF2B5EF4-FFF2-40B4-BE49-F238E27FC236}">
                <a16:creationId xmlns:a16="http://schemas.microsoft.com/office/drawing/2014/main" id="{3AB54BDF-E25A-40C4-8BCC-52F1E60329FE}"/>
              </a:ext>
            </a:extLst>
          </p:cNvPr>
          <p:cNvSpPr/>
          <p:nvPr/>
        </p:nvSpPr>
        <p:spPr>
          <a:xfrm>
            <a:off x="8606348" y="5129274"/>
            <a:ext cx="1522692" cy="61264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7715"/>
              <a:gd name="adj6" fmla="val -5388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rgbClr val="FF0000"/>
                </a:solidFill>
              </a:rPr>
              <a:t>Statcont</a:t>
            </a:r>
            <a:r>
              <a:rPr lang="en-GB" sz="1400" dirty="0">
                <a:solidFill>
                  <a:srgbClr val="FF0000"/>
                </a:solidFill>
              </a:rPr>
              <a:t> results plus upper and lower bounds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F30CB-1429-4F24-9AF8-65E1F4AD2EEB}"/>
              </a:ext>
            </a:extLst>
          </p:cNvPr>
          <p:cNvSpPr txBox="1"/>
          <p:nvPr/>
        </p:nvSpPr>
        <p:spPr>
          <a:xfrm>
            <a:off x="8233524" y="1895313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D7-2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2D3D68-CD3D-4A29-BBFC-7462ACFEC367}"/>
              </a:ext>
            </a:extLst>
          </p:cNvPr>
          <p:cNvSpPr txBox="1"/>
          <p:nvPr/>
        </p:nvSpPr>
        <p:spPr>
          <a:xfrm>
            <a:off x="7094667" y="240525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D8-2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F3C02F-B03A-4CD5-8802-DF4F32466DA2}"/>
              </a:ext>
            </a:extLst>
          </p:cNvPr>
          <p:cNvSpPr txBox="1"/>
          <p:nvPr/>
        </p:nvSpPr>
        <p:spPr>
          <a:xfrm>
            <a:off x="6373326" y="2669408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D9-2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7189F-9B5B-4C90-A269-7E5C43693404}"/>
              </a:ext>
            </a:extLst>
          </p:cNvPr>
          <p:cNvSpPr txBox="1"/>
          <p:nvPr/>
        </p:nvSpPr>
        <p:spPr>
          <a:xfrm>
            <a:off x="5495144" y="1218190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D11-2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EE5AD5-44EF-41FD-B279-C7031A73C481}"/>
              </a:ext>
            </a:extLst>
          </p:cNvPr>
          <p:cNvSpPr txBox="1"/>
          <p:nvPr/>
        </p:nvSpPr>
        <p:spPr>
          <a:xfrm>
            <a:off x="5867103" y="2244465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D10-2</a:t>
            </a:r>
          </a:p>
        </p:txBody>
      </p:sp>
    </p:spTree>
    <p:extLst>
      <p:ext uri="{BB962C8B-B14F-4D97-AF65-F5344CB8AC3E}">
        <p14:creationId xmlns:p14="http://schemas.microsoft.com/office/powerpoint/2010/main" val="25669446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AS">
      <a:dk1>
        <a:srgbClr val="112A4B"/>
      </a:dk1>
      <a:lt1>
        <a:srgbClr val="FFFFFF"/>
      </a:lt1>
      <a:dk2>
        <a:srgbClr val="EE413B"/>
      </a:dk2>
      <a:lt2>
        <a:srgbClr val="EEECE1"/>
      </a:lt2>
      <a:accent1>
        <a:srgbClr val="EE413B"/>
      </a:accent1>
      <a:accent2>
        <a:srgbClr val="E76A6D"/>
      </a:accent2>
      <a:accent3>
        <a:srgbClr val="FF9DA0"/>
      </a:accent3>
      <a:accent4>
        <a:srgbClr val="B84447"/>
      </a:accent4>
      <a:accent5>
        <a:srgbClr val="FE2506"/>
      </a:accent5>
      <a:accent6>
        <a:srgbClr val="AA1E21"/>
      </a:accent6>
      <a:hlink>
        <a:srgbClr val="EE413B"/>
      </a:hlink>
      <a:folHlink>
        <a:srgbClr val="132A4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A324D4326BF488938ABEC8C246596" ma:contentTypeVersion="12" ma:contentTypeDescription="Create a new document." ma:contentTypeScope="" ma:versionID="f8949028ca2c1996fc7c7bca76f0fe69">
  <xsd:schema xmlns:xsd="http://www.w3.org/2001/XMLSchema" xmlns:xs="http://www.w3.org/2001/XMLSchema" xmlns:p="http://schemas.microsoft.com/office/2006/metadata/properties" xmlns:ns3="e35ba970-3bd0-4186-864f-3ac5d8009557" xmlns:ns4="d0aec621-aa62-4e5c-b227-415ade7e8a01" targetNamespace="http://schemas.microsoft.com/office/2006/metadata/properties" ma:root="true" ma:fieldsID="a6e9e83cfad4e2d6e65423855aa7c9de" ns3:_="" ns4:_="">
    <xsd:import namespace="e35ba970-3bd0-4186-864f-3ac5d8009557"/>
    <xsd:import namespace="d0aec621-aa62-4e5c-b227-415ade7e8a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ba970-3bd0-4186-864f-3ac5d800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ec621-aa62-4e5c-b227-415ade7e8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64A53D-6F96-42A7-8338-3045A16831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7BA979-6109-4347-8E85-CD5ACBED77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5ba970-3bd0-4186-864f-3ac5d8009557"/>
    <ds:schemaRef ds:uri="d0aec621-aa62-4e5c-b227-415ade7e8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EFDED0-6503-4F30-8C07-87F79EB25B5F}">
  <ds:schemaRefs>
    <ds:schemaRef ds:uri="d0aec621-aa62-4e5c-b227-415ade7e8a01"/>
    <ds:schemaRef ds:uri="http://purl.org/dc/terms/"/>
    <ds:schemaRef ds:uri="e35ba970-3bd0-4186-864f-3ac5d8009557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3362</TotalTime>
  <Words>82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1_Office Theme</vt:lpstr>
      <vt:lpstr>Example clean low wavelength continuum fitting plot (from ppf_view)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on Te-Continuum fitting and ppf production for KT3A</dc:title>
  <dc:creator>Andrew Meigs</dc:creator>
  <cp:lastModifiedBy>Groth Mathias</cp:lastModifiedBy>
  <cp:revision>4</cp:revision>
  <dcterms:created xsi:type="dcterms:W3CDTF">2021-06-04T09:00:38Z</dcterms:created>
  <dcterms:modified xsi:type="dcterms:W3CDTF">2022-05-03T07:54:40Z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0x01010077BA324D4326BF488938ABEC8C246596</vt:lpwstr>
  </property>
  <property fmtid="{D5CDD505-2E9C-101B-9397-08002B2CF9AE}" pid="3" name="MSIP_Label_22759de7-3255-46b5-8dfe-736652f9c6c1_Enabled">
    <vt:lpwstr>true</vt:lpwstr>
  </property>
  <property fmtid="{D5CDD505-2E9C-101B-9397-08002B2CF9AE}" pid="4" name="MSIP_Label_22759de7-3255-46b5-8dfe-736652f9c6c1_SetDate">
    <vt:lpwstr>2021-06-07T09:51:55Z</vt:lpwstr>
  </property>
  <property fmtid="{D5CDD505-2E9C-101B-9397-08002B2CF9AE}" pid="5" name="MSIP_Label_22759de7-3255-46b5-8dfe-736652f9c6c1_Method">
    <vt:lpwstr>Privileged</vt:lpwstr>
  </property>
  <property fmtid="{D5CDD505-2E9C-101B-9397-08002B2CF9AE}" pid="6" name="MSIP_Label_22759de7-3255-46b5-8dfe-736652f9c6c1_Name">
    <vt:lpwstr>22759de7-3255-46b5-8dfe-736652f9c6c1</vt:lpwstr>
  </property>
  <property fmtid="{D5CDD505-2E9C-101B-9397-08002B2CF9AE}" pid="7" name="MSIP_Label_22759de7-3255-46b5-8dfe-736652f9c6c1_SiteId">
    <vt:lpwstr>c6ac664b-ae27-4d5d-b4e6-bb5717196fc7</vt:lpwstr>
  </property>
  <property fmtid="{D5CDD505-2E9C-101B-9397-08002B2CF9AE}" pid="8" name="MSIP_Label_22759de7-3255-46b5-8dfe-736652f9c6c1_ActionId">
    <vt:lpwstr>f8f5843c-6584-4155-ad1a-392d9a5f296a</vt:lpwstr>
  </property>
  <property fmtid="{D5CDD505-2E9C-101B-9397-08002B2CF9AE}" pid="9" name="MSIP_Label_22759de7-3255-46b5-8dfe-736652f9c6c1_ContentBits">
    <vt:lpwstr>0</vt:lpwstr>
  </property>
</Properties>
</file>