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7" r:id="rId2"/>
    <p:sldId id="388" r:id="rId3"/>
    <p:sldId id="387" r:id="rId4"/>
    <p:sldId id="384" r:id="rId5"/>
    <p:sldId id="389" r:id="rId6"/>
    <p:sldId id="386" r:id="rId7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99C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405" autoAdjust="0"/>
  </p:normalViewPr>
  <p:slideViewPr>
    <p:cSldViewPr snapToGrid="0">
      <p:cViewPr varScale="1">
        <p:scale>
          <a:sx n="72" d="100"/>
          <a:sy n="72" d="100"/>
        </p:scale>
        <p:origin x="78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860" cy="511649"/>
          </a:xfrm>
          <a:prstGeom prst="rect">
            <a:avLst/>
          </a:prstGeom>
        </p:spPr>
        <p:txBody>
          <a:bodyPr vert="horz" lIns="94634" tIns="47317" rIns="94634" bIns="473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784" y="0"/>
            <a:ext cx="3076860" cy="511649"/>
          </a:xfrm>
          <a:prstGeom prst="rect">
            <a:avLst/>
          </a:prstGeom>
        </p:spPr>
        <p:txBody>
          <a:bodyPr vert="horz" lIns="94634" tIns="47317" rIns="94634" bIns="47317" rtlCol="0"/>
          <a:lstStyle>
            <a:lvl1pPr algn="r">
              <a:defRPr sz="1200"/>
            </a:lvl1pPr>
          </a:lstStyle>
          <a:p>
            <a:fld id="{D4C914E8-1978-4F4E-8DB7-A57BD370D6BF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721330"/>
            <a:ext cx="3076860" cy="511648"/>
          </a:xfrm>
          <a:prstGeom prst="rect">
            <a:avLst/>
          </a:prstGeom>
        </p:spPr>
        <p:txBody>
          <a:bodyPr vert="horz" lIns="94634" tIns="47317" rIns="94634" bIns="473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784" y="9721330"/>
            <a:ext cx="3076860" cy="511648"/>
          </a:xfrm>
          <a:prstGeom prst="rect">
            <a:avLst/>
          </a:prstGeom>
        </p:spPr>
        <p:txBody>
          <a:bodyPr vert="horz" lIns="94634" tIns="47317" rIns="94634" bIns="47317" rtlCol="0" anchor="b"/>
          <a:lstStyle>
            <a:lvl1pPr algn="r">
              <a:defRPr sz="1200"/>
            </a:lvl1pPr>
          </a:lstStyle>
          <a:p>
            <a:fld id="{4EB68E03-D65A-4787-9972-930AF690D9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13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6364" cy="511731"/>
          </a:xfrm>
          <a:prstGeom prst="rect">
            <a:avLst/>
          </a:prstGeom>
        </p:spPr>
        <p:txBody>
          <a:bodyPr vert="horz" lIns="94634" tIns="47317" rIns="94634" bIns="473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2"/>
            <a:ext cx="3076364" cy="511731"/>
          </a:xfrm>
          <a:prstGeom prst="rect">
            <a:avLst/>
          </a:prstGeom>
        </p:spPr>
        <p:txBody>
          <a:bodyPr vert="horz" lIns="94634" tIns="47317" rIns="94634" bIns="47317" rtlCol="0"/>
          <a:lstStyle>
            <a:lvl1pPr algn="r">
              <a:defRPr sz="1200"/>
            </a:lvl1pPr>
          </a:lstStyle>
          <a:p>
            <a:fld id="{037D787C-77A9-4275-8A6E-D9899C3F7E0B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4" tIns="47317" rIns="94634" bIns="473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</p:spPr>
        <p:txBody>
          <a:bodyPr vert="horz" lIns="94634" tIns="47317" rIns="94634" bIns="473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8"/>
            <a:ext cx="3076364" cy="511731"/>
          </a:xfrm>
          <a:prstGeom prst="rect">
            <a:avLst/>
          </a:prstGeom>
        </p:spPr>
        <p:txBody>
          <a:bodyPr vert="horz" lIns="94634" tIns="47317" rIns="94634" bIns="473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8"/>
            <a:ext cx="3076364" cy="511731"/>
          </a:xfrm>
          <a:prstGeom prst="rect">
            <a:avLst/>
          </a:prstGeom>
        </p:spPr>
        <p:txBody>
          <a:bodyPr vert="horz" lIns="94634" tIns="47317" rIns="94634" bIns="47317" rtlCol="0" anchor="b"/>
          <a:lstStyle>
            <a:lvl1pPr algn="r">
              <a:defRPr sz="1200"/>
            </a:lvl1pPr>
          </a:lstStyle>
          <a:p>
            <a:fld id="{7E7E546B-4FA9-464B-A88E-3F0B9C2588D7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472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I’d like to</a:t>
            </a:r>
            <a:r>
              <a:rPr kumimoji="1" lang="en-US" altLang="ja-JP" baseline="0" dirty="0"/>
              <a:t> briefly explain status from JA side.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E546B-4FA9-464B-A88E-3F0B9C2588D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691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I’d like to</a:t>
            </a:r>
            <a:r>
              <a:rPr kumimoji="1" lang="en-US" altLang="ja-JP" baseline="0" dirty="0"/>
              <a:t> briefly explain status from JA side.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E546B-4FA9-464B-A88E-3F0B9C2588D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41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755E-B09A-400A-A10F-40C5D907FC09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5778-391A-4809-B932-7A80C11E6DD5}" type="slidenum">
              <a:rPr kumimoji="1" lang="ja-JP" altLang="en-US" smtClean="0"/>
              <a:t>‹N°›</a:t>
            </a:fld>
            <a:endParaRPr kumimoji="1" lang="ja-JP" altLang="en-US"/>
          </a:p>
        </p:txBody>
      </p:sp>
      <p:pic>
        <p:nvPicPr>
          <p:cNvPr id="8" name="Image 2">
            <a:extLst>
              <a:ext uri="{FF2B5EF4-FFF2-40B4-BE49-F238E27FC236}">
                <a16:creationId xmlns:a16="http://schemas.microsoft.com/office/drawing/2014/main" id="{F56A1758-E5CB-4E99-B949-3AF657ECBF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42" y="113804"/>
            <a:ext cx="1242006" cy="72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8">
            <a:extLst>
              <a:ext uri="{FF2B5EF4-FFF2-40B4-BE49-F238E27FC236}">
                <a16:creationId xmlns:a16="http://schemas.microsoft.com/office/drawing/2014/main" id="{8313C02E-C4A4-486E-B822-022CA929867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66246"/>
            <a:ext cx="1686030" cy="418024"/>
          </a:xfrm>
          <a:prstGeom prst="rect">
            <a:avLst/>
          </a:prstGeom>
        </p:spPr>
      </p:pic>
      <p:pic>
        <p:nvPicPr>
          <p:cNvPr id="11" name="Image 9">
            <a:extLst>
              <a:ext uri="{FF2B5EF4-FFF2-40B4-BE49-F238E27FC236}">
                <a16:creationId xmlns:a16="http://schemas.microsoft.com/office/drawing/2014/main" id="{0D9FC8DF-7619-47A1-A1EF-75D7B44ABEE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230" y="35873"/>
            <a:ext cx="878770" cy="87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0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E47A-B99D-40B7-AC75-02679C8FFBB1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5778-391A-4809-B932-7A80C11E6DD5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306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5101-BB3F-4F8F-9E44-0EC13C3B312F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5778-391A-4809-B932-7A80C11E6DD5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81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C6CC-59DB-4E52-BD28-82489BE75601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5778-391A-4809-B932-7A80C11E6DD5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8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8172-C25B-46ED-AFFB-5635CDD1F6EC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5778-391A-4809-B932-7A80C11E6DD5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5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6BDA2-9073-42E4-B579-5ABA0C29042D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5778-391A-4809-B932-7A80C11E6DD5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52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5D32-1850-4F13-87FB-A2F7361D6E5C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5778-391A-4809-B932-7A80C11E6DD5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14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8E25-5298-4662-880E-166C3CE249FF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5778-391A-4809-B932-7A80C11E6DD5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13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568-0D18-4B3E-A8D9-F0AEEB965DC5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5778-391A-4809-B932-7A80C11E6DD5}" type="slidenum">
              <a:rPr kumimoji="1" lang="ja-JP" altLang="en-US" smtClean="0"/>
              <a:t>‹N°›</a:t>
            </a:fld>
            <a:endParaRPr kumimoji="1" lang="ja-JP" altLang="en-US"/>
          </a:p>
        </p:txBody>
      </p:sp>
      <p:pic>
        <p:nvPicPr>
          <p:cNvPr id="7" name="Image 2">
            <a:extLst>
              <a:ext uri="{FF2B5EF4-FFF2-40B4-BE49-F238E27FC236}">
                <a16:creationId xmlns:a16="http://schemas.microsoft.com/office/drawing/2014/main" id="{D759413E-4754-4860-952C-7C16AA84CC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42" y="113804"/>
            <a:ext cx="1242006" cy="72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95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ACB1-7267-4E6C-BE6F-EFA268AE4070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5778-391A-4809-B932-7A80C11E6DD5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22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9703-0B5B-417E-888B-9738D1424BCD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5778-391A-4809-B932-7A80C11E6DD5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4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9F86C-6A22-4CDB-881F-B458F0500E7D}" type="datetime1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35778-391A-4809-B932-7A80C11E6DD5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50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tel:+81345712449,,425239356# " TargetMode="External"/><Relationship Id="rId2" Type="http://schemas.openxmlformats.org/officeDocument/2006/relationships/hyperlink" Target="https://teams.microsoft.com/l/meetup-join/19%3ameeting_ZGZkMGE1YTAtMjAyMy00YThlLTliZjctYjNlN2QyNGQ1ODdl%40thread.v2/0?context=%7b%22Tid%22%3a%226ca85328-a490-4ba0-8df9-d0b978df06cd%22%2c%22Oid%22%3a%22e640df20-d3fc-4e20-a31f-af7cdf64be50%22%7d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channel/UCQNxXoQUPMOo_ETr09N3Ot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511471" y="1569663"/>
            <a:ext cx="8078064" cy="1611687"/>
          </a:xfrm>
        </p:spPr>
        <p:txBody>
          <a:bodyPr>
            <a:normAutofit/>
          </a:bodyPr>
          <a:lstStyle/>
          <a:p>
            <a:r>
              <a:rPr lang="en-US" altLang="ja-JP" dirty="0"/>
              <a:t>IFERC-CSC Workshop on JFRS-1 Projects</a:t>
            </a:r>
            <a:endParaRPr kumimoji="1" lang="ja-JP" altLang="en-US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1350104" y="3537066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/>
              <a:t>N. Miyato</a:t>
            </a:r>
            <a:br>
              <a:rPr kumimoji="1" lang="en-US" altLang="ja-JP" dirty="0"/>
            </a:br>
            <a:endParaRPr kumimoji="1" lang="en-US" altLang="ja-JP" dirty="0"/>
          </a:p>
          <a:p>
            <a:r>
              <a:rPr kumimoji="1" lang="en-US" altLang="ja-JP" sz="2900" dirty="0" err="1"/>
              <a:t>Rokkasho</a:t>
            </a:r>
            <a:r>
              <a:rPr kumimoji="1" lang="en-US" altLang="ja-JP" sz="2900" dirty="0"/>
              <a:t> Fusion Institute</a:t>
            </a:r>
            <a:endParaRPr lang="en-US" altLang="ja-JP" sz="2900" dirty="0"/>
          </a:p>
          <a:p>
            <a:r>
              <a:rPr kumimoji="1" lang="en-US" altLang="ja-JP" sz="2900" dirty="0"/>
              <a:t>National Institutes for Quantum Science and Technology</a:t>
            </a:r>
            <a:endParaRPr kumimoji="1" lang="ja-JP" altLang="en-US" sz="51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5778-391A-4809-B932-7A80C11E6DD5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01692" y="5610234"/>
            <a:ext cx="4897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13 May 2022</a:t>
            </a:r>
          </a:p>
          <a:p>
            <a:pPr algn="ctr"/>
            <a:r>
              <a:rPr lang="en-US" altLang="ja-JP" sz="1600" dirty="0"/>
              <a:t>IFERC-CSC Workshop on JFRS-1 projects for FY2021</a:t>
            </a:r>
          </a:p>
        </p:txBody>
      </p:sp>
    </p:spTree>
    <p:extLst>
      <p:ext uri="{BB962C8B-B14F-4D97-AF65-F5344CB8AC3E}">
        <p14:creationId xmlns:p14="http://schemas.microsoft.com/office/powerpoint/2010/main" val="303102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6172" y="737590"/>
            <a:ext cx="9011653" cy="770459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IFERC-CSC WS on JFRS-1 Projects Draft Agenda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907815"/>
              </p:ext>
            </p:extLst>
          </p:nvPr>
        </p:nvGraphicFramePr>
        <p:xfrm>
          <a:off x="387343" y="1597621"/>
          <a:ext cx="8527383" cy="4592852"/>
        </p:xfrm>
        <a:graphic>
          <a:graphicData uri="http://schemas.openxmlformats.org/drawingml/2006/table">
            <a:tbl>
              <a:tblPr firstRow="1" firstCol="1" bandRow="1"/>
              <a:tblGrid>
                <a:gridCol w="902369">
                  <a:extLst>
                    <a:ext uri="{9D8B030D-6E8A-4147-A177-3AD203B41FA5}">
                      <a16:colId xmlns:a16="http://schemas.microsoft.com/office/drawing/2014/main" val="4090689152"/>
                    </a:ext>
                  </a:extLst>
                </a:gridCol>
                <a:gridCol w="929439">
                  <a:extLst>
                    <a:ext uri="{9D8B030D-6E8A-4147-A177-3AD203B41FA5}">
                      <a16:colId xmlns:a16="http://schemas.microsoft.com/office/drawing/2014/main" val="2526277479"/>
                    </a:ext>
                  </a:extLst>
                </a:gridCol>
                <a:gridCol w="6695575">
                  <a:extLst>
                    <a:ext uri="{9D8B030D-6E8A-4147-A177-3AD203B41FA5}">
                      <a16:colId xmlns:a16="http://schemas.microsoft.com/office/drawing/2014/main" val="4278255399"/>
                    </a:ext>
                  </a:extLst>
                </a:gridCol>
              </a:tblGrid>
              <a:tr h="27541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Friday 13 May 2022</a:t>
                      </a:r>
                      <a:endParaRPr lang="fr-FR" sz="12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63931"/>
                  </a:ext>
                </a:extLst>
              </a:tr>
              <a:tr h="24549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- </a:t>
                      </a:r>
                      <a:r>
                        <a:rPr lang="fr-FR" sz="9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Japan</a:t>
                      </a:r>
                      <a:endParaRPr lang="fr-FR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309178"/>
                  </a:ext>
                </a:extLst>
              </a:tr>
              <a:tr h="418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08h30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15h30</a:t>
                      </a:r>
                      <a:endParaRPr lang="fr-FR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08h40</a:t>
                      </a:r>
                      <a:endParaRPr lang="fr-FR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15h40</a:t>
                      </a:r>
                      <a:endParaRPr lang="fr-FR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Welcome and opening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Naoaki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MIYATO</a:t>
                      </a:r>
                      <a:r>
                        <a:rPr lang="en-GB" sz="1100" i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IFERC-CSC JA Technical Coordinator, QST, Japan</a:t>
                      </a:r>
                      <a:endParaRPr lang="fr-F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230751"/>
                  </a:ext>
                </a:extLst>
              </a:tr>
              <a:tr h="418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08h40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15h40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09h10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16h10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Integrated simulations of disruption mitigation and runaway electrons in ITER and DEMO</a:t>
                      </a:r>
                      <a:r>
                        <a:rPr lang="ja-JP" altLang="en-US" sz="11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ja-JP" sz="11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(tentative)</a:t>
                      </a:r>
                      <a:endParaRPr lang="en-US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i="1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Akinobu</a:t>
                      </a:r>
                      <a:r>
                        <a:rPr lang="en-US" altLang="ja-JP" sz="11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MATSUYAMA</a:t>
                      </a:r>
                      <a:r>
                        <a:rPr lang="en-GB" altLang="ja-JP" sz="1100" i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QST, Japan</a:t>
                      </a:r>
                      <a:endParaRPr lang="fr-FR" altLang="ja-JP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07855"/>
                  </a:ext>
                </a:extLst>
              </a:tr>
              <a:tr h="418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09h10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16h10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09h40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16h40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Report from Project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HDsheath</a:t>
                      </a:r>
                      <a:endParaRPr lang="fr-FR" sz="11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David</a:t>
                      </a:r>
                      <a:r>
                        <a:rPr lang="en-GB" sz="1100" i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TSKHAKAYA, </a:t>
                      </a:r>
                      <a:r>
                        <a:rPr lang="en-US" sz="1100" i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IPP Czech Academy of Sciences</a:t>
                      </a:r>
                      <a:r>
                        <a:rPr lang="en-GB" sz="1100" i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Czech</a:t>
                      </a:r>
                      <a:endParaRPr lang="fr-F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601943"/>
                  </a:ext>
                </a:extLst>
              </a:tr>
              <a:tr h="411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9h40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16h40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10h10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17h10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Gyrokinetic simulations of turbulence in JT-60SA with the GENE code</a:t>
                      </a:r>
                      <a:endParaRPr lang="fr-FR" altLang="ja-JP" sz="11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Aylwin</a:t>
                      </a:r>
                      <a:r>
                        <a:rPr lang="en-GB" sz="1100" i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i="1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Iantchenko</a:t>
                      </a:r>
                      <a:endParaRPr lang="fr-F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450722"/>
                  </a:ext>
                </a:extLst>
              </a:tr>
              <a:tr h="411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10h10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17h10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10h20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10h20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Virtual group photo/break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Please turn on your camera for the group photo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829022"/>
                  </a:ext>
                </a:extLst>
              </a:tr>
              <a:tr h="418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10h20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17h20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10h50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17h50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Report from Project SSDEMO</a:t>
                      </a:r>
                      <a:endParaRPr lang="fr-FR" altLang="ja-JP" sz="11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Nobuyuki ASAKURA</a:t>
                      </a:r>
                      <a:r>
                        <a:rPr lang="en-GB" altLang="ja-JP" sz="1100" i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QST, Japan</a:t>
                      </a:r>
                      <a:endParaRPr lang="fr-FR" altLang="ja-JP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311653"/>
                  </a:ext>
                </a:extLst>
              </a:tr>
              <a:tr h="418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10h50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17h50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11h20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18h20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Ab initio study of tungsten metal from linear-scaling density functional theory methods</a:t>
                      </a:r>
                      <a:endParaRPr lang="fr-FR" altLang="ja-JP" sz="11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ja-JP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Julio Gutierrez</a:t>
                      </a:r>
                      <a:endParaRPr lang="en-US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205171"/>
                  </a:ext>
                </a:extLst>
              </a:tr>
              <a:tr h="418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11h20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18h20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11h50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18h50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hybrid Poisson solver for full annular tokamak edge turbulence simulations</a:t>
                      </a:r>
                      <a:endParaRPr lang="fr-FR" altLang="ja-JP" sz="11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Haruki SETO, QST, Japan</a:t>
                      </a:r>
                      <a:endParaRPr lang="fr-F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534086"/>
                  </a:ext>
                </a:extLst>
              </a:tr>
              <a:tr h="418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11h50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18h50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12h00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19h00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ja-JP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Conclusion and close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altLang="ja-JP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(tentative) </a:t>
                      </a:r>
                      <a:r>
                        <a:rPr lang="fr-FR" altLang="ja-JP" sz="11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Noriyoshi</a:t>
                      </a:r>
                      <a:r>
                        <a:rPr lang="fr-FR" altLang="ja-JP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NAKAJIMA,</a:t>
                      </a:r>
                      <a:r>
                        <a:rPr lang="en-US" altLang="ja-JP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Chair of Joint Allocation Committee/Deputy IFERC Project Leader</a:t>
                      </a:r>
                      <a:endParaRPr lang="fr-FR" altLang="ja-JP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241566"/>
                  </a:ext>
                </a:extLst>
              </a:tr>
            </a:tbl>
          </a:graphicData>
        </a:graphic>
      </p:graphicFrame>
      <p:sp>
        <p:nvSpPr>
          <p:cNvPr id="7" name="スライド番号プレースホルダー 1">
            <a:extLst>
              <a:ext uri="{FF2B5EF4-FFF2-40B4-BE49-F238E27FC236}">
                <a16:creationId xmlns:a16="http://schemas.microsoft.com/office/drawing/2014/main" id="{FA792DC3-945F-4049-9F65-89364BEB0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4935778-391A-4809-B932-7A80C11E6DD5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23186" y="6273225"/>
            <a:ext cx="4897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13 May 2022</a:t>
            </a:r>
          </a:p>
          <a:p>
            <a:pPr algn="ctr"/>
            <a:r>
              <a:rPr lang="en-US" altLang="ja-JP" sz="1600" dirty="0"/>
              <a:t>IFERC-CSC Workshop on JFRS-1 projects for FY2021</a:t>
            </a:r>
          </a:p>
        </p:txBody>
      </p:sp>
    </p:spTree>
    <p:extLst>
      <p:ext uri="{BB962C8B-B14F-4D97-AF65-F5344CB8AC3E}">
        <p14:creationId xmlns:p14="http://schemas.microsoft.com/office/powerpoint/2010/main" val="382994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532968" y="2161846"/>
            <a:ext cx="8078064" cy="1611687"/>
          </a:xfrm>
        </p:spPr>
        <p:txBody>
          <a:bodyPr>
            <a:normAutofit/>
          </a:bodyPr>
          <a:lstStyle/>
          <a:p>
            <a:r>
              <a:rPr lang="en-US" altLang="ja-JP" dirty="0"/>
              <a:t>IFERC-CSC Workshop Logistics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5778-391A-4809-B932-7A80C11E6DD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003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97042" y="2204787"/>
            <a:ext cx="8499655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Important information</a:t>
            </a:r>
            <a:endParaRPr lang="en-US" sz="1650" dirty="0"/>
          </a:p>
          <a:p>
            <a:endParaRPr lang="en-US" sz="1650" dirty="0"/>
          </a:p>
          <a:p>
            <a:r>
              <a:rPr lang="en-US" dirty="0"/>
              <a:t>Please be aware that photos will be taken during the course of the workshop</a:t>
            </a:r>
          </a:p>
          <a:p>
            <a:r>
              <a:rPr lang="en-US" dirty="0"/>
              <a:t>Please be aware that the workshop will be recorded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By participating to the IFERC-CSC Workshop, you consent to: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being recorded by video and that the video will be publicly shared on EURO</a:t>
            </a:r>
            <a:r>
              <a:rPr lang="en-US" sz="1350" i="1" dirty="0"/>
              <a:t>fusion</a:t>
            </a:r>
            <a:r>
              <a:rPr lang="en-US" sz="1350" dirty="0"/>
              <a:t> website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being photographed (workshop’s organizers will make sure no names appear on the virtual group photo) and that the publication of such photos will be used for </a:t>
            </a: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sz="1350" dirty="0"/>
              <a:t>QST website, </a:t>
            </a:r>
            <a:r>
              <a:rPr lang="en-US" sz="1350" dirty="0" err="1"/>
              <a:t>EURO</a:t>
            </a:r>
            <a:r>
              <a:rPr lang="en-US" sz="1350" i="1" dirty="0" err="1"/>
              <a:t>fusion</a:t>
            </a:r>
            <a:r>
              <a:rPr lang="en-US" sz="1350" dirty="0"/>
              <a:t> website and IFERC website</a:t>
            </a: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en-US" sz="1350" dirty="0"/>
              <a:t>IFERC, </a:t>
            </a:r>
            <a:r>
              <a:rPr lang="en-US" sz="1350" dirty="0" err="1"/>
              <a:t>EURO</a:t>
            </a:r>
            <a:r>
              <a:rPr lang="en-US" sz="1350" i="1" dirty="0" err="1"/>
              <a:t>fusion</a:t>
            </a:r>
            <a:r>
              <a:rPr lang="en-US" sz="1350" i="1" dirty="0"/>
              <a:t> </a:t>
            </a:r>
            <a:r>
              <a:rPr lang="en-US" sz="1350" dirty="0"/>
              <a:t>and QST communication material </a:t>
            </a:r>
          </a:p>
        </p:txBody>
      </p:sp>
      <p:sp>
        <p:nvSpPr>
          <p:cNvPr id="7" name="テキスト ボックス 5"/>
          <p:cNvSpPr txBox="1"/>
          <p:nvPr/>
        </p:nvSpPr>
        <p:spPr>
          <a:xfrm>
            <a:off x="2101692" y="5610234"/>
            <a:ext cx="4897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13 May 2022</a:t>
            </a:r>
          </a:p>
          <a:p>
            <a:pPr algn="ctr"/>
            <a:r>
              <a:rPr lang="en-US" altLang="ja-JP" sz="1600" dirty="0"/>
              <a:t>IFERC-CSC Workshop on JFRS-1 projects for FY2021</a:t>
            </a:r>
          </a:p>
        </p:txBody>
      </p:sp>
    </p:spTree>
    <p:extLst>
      <p:ext uri="{BB962C8B-B14F-4D97-AF65-F5344CB8AC3E}">
        <p14:creationId xmlns:p14="http://schemas.microsoft.com/office/powerpoint/2010/main" val="395300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00307" y="2020944"/>
          <a:ext cx="8490528" cy="3752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4947">
                  <a:extLst>
                    <a:ext uri="{9D8B030D-6E8A-4147-A177-3AD203B41FA5}">
                      <a16:colId xmlns:a16="http://schemas.microsoft.com/office/drawing/2014/main" val="838567601"/>
                    </a:ext>
                  </a:extLst>
                </a:gridCol>
                <a:gridCol w="4035581">
                  <a:extLst>
                    <a:ext uri="{9D8B030D-6E8A-4147-A177-3AD203B41FA5}">
                      <a16:colId xmlns:a16="http://schemas.microsoft.com/office/drawing/2014/main" val="4182327530"/>
                    </a:ext>
                  </a:extLst>
                </a:gridCol>
              </a:tblGrid>
              <a:tr h="16002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Meeting</a:t>
                      </a:r>
                      <a:r>
                        <a:rPr lang="fr-FR" sz="14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by Microsoft Teams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080359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/>
                      <a:r>
                        <a:rPr lang="fr-FR" sz="1400" b="1" u="sng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Join</a:t>
                      </a:r>
                      <a:r>
                        <a:rPr lang="fr-FR" sz="1400" b="1" u="sng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b="1" u="sng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with</a:t>
                      </a:r>
                      <a:r>
                        <a:rPr lang="fr-FR" sz="1400" b="1" u="sng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b="1" u="sng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your</a:t>
                      </a:r>
                      <a:r>
                        <a:rPr lang="fr-FR" sz="1400" b="1" u="sng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browser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u="sng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Join</a:t>
                      </a:r>
                      <a:r>
                        <a:rPr lang="fr-FR" sz="1400" b="1" u="sng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by phone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297565"/>
                  </a:ext>
                </a:extLst>
              </a:tr>
              <a:tr h="2137410"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  <a:latin typeface="+mn-lt"/>
                          <a:ea typeface="Calibri" panose="020F0502020204030204" pitchFamily="34" charset="0"/>
                          <a:hlinkClick r:id="rId2"/>
                        </a:rPr>
                        <a:t>https://teams.microsoft.com/l/meetup-join/19%3ameeting_ZGZkMGE1YTAtMjAyMy00YThlLTliZjctYjNlN2QyNGQ1ODdl%40thread.v2/0?context=%7b%22Tid%22%3a%226ca85328-a490-4ba0-8df9-d0b978df06cd%22%2c%22Oid%22%3a%22e640df20-d3fc-4e20-a31f-af7cdf64be50%22%7d</a:t>
                      </a:r>
                      <a:endParaRPr lang="fr-FR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endParaRPr lang="fr-FR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" altLang="ja-JP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tel:+81345712449,,425239356# 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Call [1], then put [2] following the </a:t>
                      </a:r>
                      <a:r>
                        <a:rPr kumimoji="1" lang="en" altLang="ja-JP" sz="1200" u="sng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tel:+81345712449,,425239356# 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guidance voice:</a:t>
                      </a:r>
                    </a:p>
                    <a:p>
                      <a:endParaRPr kumimoji="1" lang="en" altLang="ja-JP" sz="12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3" tooltip="tel:+81345712449,,425239356# ">
                          <a:extLst>
                            <a:ext uri="{A12FA001-AC4F-418D-AE19-62706E023703}">
                              <ahyp:hlinkClr xmlns:ahyp="http://schemas.microsoft.com/office/drawing/2018/hyperlinkcolor" xmlns="" val="tx"/>
                            </a:ext>
                          </a:extLst>
                        </a:hlinkClick>
                      </a:endParaRPr>
                    </a:p>
                    <a:p>
                      <a:r>
                        <a:rPr kumimoji="1" lang="en" altLang="ja-JP" sz="1200" u="sng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tel:+81345712449,,425239356# 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[1] (Phone)</a:t>
                      </a:r>
                    </a:p>
                    <a:p>
                      <a:r>
                        <a:rPr kumimoji="1" lang="en" altLang="ja-JP" sz="1200" u="sng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tel:+81345712449,,425239356# 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+81 3-4571-2449,</a:t>
                      </a:r>
                      <a:r>
                        <a:rPr kumimoji="1" lang="en" altLang="ja-JP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" altLang="ja-JP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(Japan)</a:t>
                      </a:r>
                    </a:p>
                    <a:p>
                      <a:endParaRPr kumimoji="1" lang="e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[2] (Phone Meeting ID): </a:t>
                      </a:r>
                      <a:r>
                        <a:rPr kumimoji="1" lang="en" altLang="ja-JP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tel:+81345712449,,425239356# "/>
                        </a:rPr>
                        <a:t>425239356#</a:t>
                      </a:r>
                      <a:r>
                        <a:rPr lang="en" altLang="ja-JP" sz="1200" dirty="0"/>
                        <a:t> </a:t>
                      </a:r>
                      <a:r>
                        <a:rPr kumimoji="1" lang="en" altLang="ja-JP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06754"/>
                  </a:ext>
                </a:extLst>
              </a:tr>
              <a:tr h="937260">
                <a:tc gridSpan="2">
                  <a:txBody>
                    <a:bodyPr/>
                    <a:lstStyle/>
                    <a:p>
                      <a:endParaRPr lang="fr-FR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r>
                        <a:rPr lang="fr-FR" sz="1400" b="1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Please</a:t>
                      </a:r>
                      <a:r>
                        <a:rPr lang="fr-FR" sz="1400" b="1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b="1" baseline="0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keep</a:t>
                      </a:r>
                      <a:r>
                        <a:rPr lang="fr-FR" sz="1400" b="1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b="1" baseline="0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your</a:t>
                      </a:r>
                      <a:r>
                        <a:rPr lang="fr-FR" sz="1400" b="1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microphone </a:t>
                      </a:r>
                      <a:r>
                        <a:rPr lang="fr-FR" sz="1400" b="1" baseline="0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muted</a:t>
                      </a:r>
                      <a:r>
                        <a:rPr lang="fr-FR" sz="1400" b="1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b="1" baseline="0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during</a:t>
                      </a:r>
                      <a:r>
                        <a:rPr lang="fr-FR" sz="1400" b="1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the </a:t>
                      </a:r>
                      <a:r>
                        <a:rPr lang="fr-FR" sz="1400" b="1" baseline="0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presentation</a:t>
                      </a:r>
                      <a:r>
                        <a:rPr lang="fr-FR" sz="1400" b="1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Please</a:t>
                      </a:r>
                      <a:r>
                        <a:rPr lang="fr-FR" sz="1400" b="1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b="1" baseline="0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ask</a:t>
                      </a:r>
                      <a:r>
                        <a:rPr lang="fr-FR" sz="1400" b="1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b="1" baseline="0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your</a:t>
                      </a:r>
                      <a:r>
                        <a:rPr lang="fr-FR" sz="1400" b="1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questions in the chat box: </a:t>
                      </a:r>
                      <a:r>
                        <a:rPr lang="fr-FR" sz="1400" b="1" baseline="0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We</a:t>
                      </a:r>
                      <a:r>
                        <a:rPr lang="fr-FR" sz="1400" b="1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b="1" baseline="0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will</a:t>
                      </a:r>
                      <a:r>
                        <a:rPr lang="fr-FR" sz="1400" b="1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go </a:t>
                      </a:r>
                      <a:r>
                        <a:rPr lang="fr-FR" sz="1400" b="1" baseline="0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through</a:t>
                      </a:r>
                      <a:r>
                        <a:rPr lang="fr-FR" sz="1400" b="1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b="1" baseline="0" dirty="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your</a:t>
                      </a:r>
                      <a:r>
                        <a:rPr lang="fr-FR" sz="1400" b="1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questions at the end of the talk.</a:t>
                      </a:r>
                    </a:p>
                    <a:p>
                      <a:r>
                        <a:rPr lang="fr-FR" sz="1400" b="1" baseline="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Please</a:t>
                      </a:r>
                      <a:r>
                        <a:rPr lang="fr-FR" sz="1400" b="1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b="1" baseline="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turn</a:t>
                      </a:r>
                      <a:r>
                        <a:rPr lang="fr-FR" sz="1400" b="1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off </a:t>
                      </a:r>
                      <a:r>
                        <a:rPr lang="fr-FR" sz="1400" b="1" baseline="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your</a:t>
                      </a:r>
                      <a:r>
                        <a:rPr lang="fr-FR" sz="1400" b="1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camera </a:t>
                      </a:r>
                      <a:r>
                        <a:rPr lang="fr-FR" sz="1400" b="1" baseline="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during</a:t>
                      </a:r>
                      <a:r>
                        <a:rPr lang="fr-FR" sz="1400" b="1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the talk: </a:t>
                      </a:r>
                      <a:r>
                        <a:rPr lang="fr-FR" sz="1400" b="1" baseline="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We</a:t>
                      </a:r>
                      <a:r>
                        <a:rPr lang="fr-FR" sz="1400" b="1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b="1" baseline="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will</a:t>
                      </a:r>
                      <a:r>
                        <a:rPr lang="fr-FR" sz="1400" b="1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b="1" baseline="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notify</a:t>
                      </a:r>
                      <a:r>
                        <a:rPr lang="fr-FR" sz="1400" b="1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b="1" baseline="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you</a:t>
                      </a:r>
                      <a:r>
                        <a:rPr lang="fr-FR" sz="1400" b="1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to </a:t>
                      </a:r>
                      <a:r>
                        <a:rPr lang="fr-FR" sz="1400" b="1" baseline="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turn</a:t>
                      </a:r>
                      <a:r>
                        <a:rPr lang="fr-FR" sz="1400" b="1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on </a:t>
                      </a:r>
                      <a:r>
                        <a:rPr lang="fr-FR" sz="1400" b="1" baseline="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your</a:t>
                      </a:r>
                      <a:r>
                        <a:rPr lang="fr-FR" sz="1400" b="1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camera for the </a:t>
                      </a:r>
                      <a:r>
                        <a:rPr lang="fr-FR" sz="1400" b="1" baseline="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virtual</a:t>
                      </a:r>
                      <a:r>
                        <a:rPr lang="fr-FR" sz="1400" b="1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group photo. </a:t>
                      </a:r>
                    </a:p>
                    <a:p>
                      <a:r>
                        <a:rPr lang="fr-FR" sz="1400" b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Please</a:t>
                      </a:r>
                      <a:r>
                        <a:rPr lang="fr-FR" sz="14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use application-version of the Teams for </a:t>
                      </a:r>
                      <a:r>
                        <a:rPr lang="fr-FR" sz="1400" b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better</a:t>
                      </a:r>
                      <a:r>
                        <a:rPr lang="fr-FR" sz="14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b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quality</a:t>
                      </a:r>
                      <a:r>
                        <a:rPr lang="fr-FR" sz="14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of communication.</a:t>
                      </a:r>
                    </a:p>
                    <a:p>
                      <a:endParaRPr lang="fr-FR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41463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72846" y="1559740"/>
            <a:ext cx="605571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Connection codes</a:t>
            </a:r>
            <a:endParaRPr lang="en-US" sz="900" dirty="0"/>
          </a:p>
        </p:txBody>
      </p:sp>
      <p:sp>
        <p:nvSpPr>
          <p:cNvPr id="8" name="テキスト ボックス 5"/>
          <p:cNvSpPr txBox="1"/>
          <p:nvPr/>
        </p:nvSpPr>
        <p:spPr>
          <a:xfrm>
            <a:off x="2054509" y="6082435"/>
            <a:ext cx="4897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13 May 2022</a:t>
            </a:r>
          </a:p>
          <a:p>
            <a:pPr algn="ctr"/>
            <a:r>
              <a:rPr lang="en-US" altLang="ja-JP" sz="1600" dirty="0"/>
              <a:t>IFERC-CSC HPC Follow-up Working Group Meeting</a:t>
            </a:r>
          </a:p>
        </p:txBody>
      </p:sp>
    </p:spTree>
    <p:extLst>
      <p:ext uri="{BB962C8B-B14F-4D97-AF65-F5344CB8AC3E}">
        <p14:creationId xmlns:p14="http://schemas.microsoft.com/office/powerpoint/2010/main" val="166288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28709" y="2025526"/>
            <a:ext cx="877397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350" dirty="0" smtClean="0"/>
          </a:p>
          <a:p>
            <a:pPr algn="just"/>
            <a:endParaRPr lang="en-US" sz="1350" dirty="0" smtClean="0"/>
          </a:p>
          <a:p>
            <a:pPr algn="just"/>
            <a:endParaRPr lang="en-US" sz="1350" dirty="0"/>
          </a:p>
          <a:p>
            <a:pPr algn="just"/>
            <a:endParaRPr lang="en-US" sz="1350" dirty="0" smtClean="0"/>
          </a:p>
          <a:p>
            <a:pPr algn="just"/>
            <a:endParaRPr lang="en-US" sz="1350" dirty="0"/>
          </a:p>
          <a:p>
            <a:pPr algn="just"/>
            <a:endParaRPr lang="en-US" sz="1350" dirty="0" smtClean="0"/>
          </a:p>
          <a:p>
            <a:pPr algn="just"/>
            <a:r>
              <a:rPr lang="en-US" sz="1350" dirty="0" smtClean="0"/>
              <a:t>Video </a:t>
            </a:r>
            <a:r>
              <a:rPr lang="en-US" sz="1350" dirty="0"/>
              <a:t>of the workshop </a:t>
            </a:r>
            <a:r>
              <a:rPr lang="en-US" sz="1350" dirty="0" smtClean="0"/>
              <a:t>will </a:t>
            </a:r>
            <a:r>
              <a:rPr lang="en-US" sz="1350" dirty="0"/>
              <a:t>be released on                EURO</a:t>
            </a:r>
            <a:r>
              <a:rPr lang="en-US" sz="1350" i="1" dirty="0"/>
              <a:t>fusion</a:t>
            </a:r>
            <a:r>
              <a:rPr lang="en-US" sz="1350" dirty="0"/>
              <a:t> channel, here:</a:t>
            </a:r>
          </a:p>
          <a:p>
            <a:pPr algn="just"/>
            <a:r>
              <a:rPr lang="en-US" sz="1350" u="sng" dirty="0">
                <a:hlinkClick r:id="rId2"/>
              </a:rPr>
              <a:t>https://www.youtube.com/channel/UCQNxXoQUPMOo_ETr09N3OtA</a:t>
            </a:r>
            <a:r>
              <a:rPr lang="en-US" sz="1350" u="sng" dirty="0"/>
              <a:t> </a:t>
            </a:r>
          </a:p>
          <a:p>
            <a:pPr algn="just"/>
            <a:endParaRPr lang="en-US" sz="1350" b="1" u="sng" dirty="0"/>
          </a:p>
          <a:p>
            <a:pPr algn="just"/>
            <a:endParaRPr lang="en-US" sz="1350" b="1" u="sng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522" y="3263680"/>
            <a:ext cx="542406" cy="275508"/>
          </a:xfrm>
          <a:prstGeom prst="rect">
            <a:avLst/>
          </a:prstGeom>
        </p:spPr>
      </p:pic>
      <p:sp>
        <p:nvSpPr>
          <p:cNvPr id="10" name="テキスト ボックス 5"/>
          <p:cNvSpPr txBox="1"/>
          <p:nvPr/>
        </p:nvSpPr>
        <p:spPr>
          <a:xfrm>
            <a:off x="2101692" y="5610234"/>
            <a:ext cx="4897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13 May 2022</a:t>
            </a:r>
          </a:p>
          <a:p>
            <a:pPr algn="ctr"/>
            <a:r>
              <a:rPr lang="en-US" altLang="ja-JP" sz="1600" dirty="0"/>
              <a:t>IFERC-CSC Workshop on JFRS-1 projects for FY2021</a:t>
            </a:r>
          </a:p>
        </p:txBody>
      </p:sp>
    </p:spTree>
    <p:extLst>
      <p:ext uri="{BB962C8B-B14F-4D97-AF65-F5344CB8AC3E}">
        <p14:creationId xmlns:p14="http://schemas.microsoft.com/office/powerpoint/2010/main" val="53253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18188</TotalTime>
  <Words>511</Words>
  <Application>Microsoft Office PowerPoint</Application>
  <PresentationFormat>Affichage à l'écran (4:3)</PresentationFormat>
  <Paragraphs>113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Segoe UI</vt:lpstr>
      <vt:lpstr>Times New Roman</vt:lpstr>
      <vt:lpstr>Office ​​テーマ</vt:lpstr>
      <vt:lpstr>IFERC-CSC Workshop on JFRS-1 Projects</vt:lpstr>
      <vt:lpstr>IFERC-CSC WS on JFRS-1 Projects Draft Agenda</vt:lpstr>
      <vt:lpstr>IFERC-CSC Workshop Logistics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Yasutomo Ishii</dc:creator>
  <cp:lastModifiedBy>BOILLOD-CERNEUX France</cp:lastModifiedBy>
  <cp:revision>899</cp:revision>
  <cp:lastPrinted>2021-01-12T02:24:56Z</cp:lastPrinted>
  <dcterms:created xsi:type="dcterms:W3CDTF">2012-01-27T11:17:01Z</dcterms:created>
  <dcterms:modified xsi:type="dcterms:W3CDTF">2022-04-28T09:39:00Z</dcterms:modified>
</cp:coreProperties>
</file>