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304" r:id="rId4"/>
    <p:sldId id="306" r:id="rId5"/>
    <p:sldId id="307" r:id="rId6"/>
    <p:sldId id="328" r:id="rId7"/>
    <p:sldId id="297" r:id="rId8"/>
    <p:sldId id="325" r:id="rId9"/>
    <p:sldId id="320" r:id="rId10"/>
    <p:sldId id="327" r:id="rId11"/>
    <p:sldId id="285" r:id="rId12"/>
    <p:sldId id="32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A86ED4"/>
    <a:srgbClr val="CDACCD"/>
    <a:srgbClr val="2D2778"/>
    <a:srgbClr val="B3B3B3"/>
    <a:srgbClr val="CCCCCC"/>
    <a:srgbClr val="EFADAD"/>
    <a:srgbClr val="E3F0DB"/>
    <a:srgbClr val="369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0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BF8BB-FB64-4CF9-BB7F-A60A8131E132}" type="datetimeFigureOut">
              <a:rPr lang="de-AT" smtClean="0"/>
              <a:t>05.05.2022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0357C-19D5-4386-8AC6-DD0AD4D309C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8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357C-19D5-4386-8AC6-DD0AD4D309C8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705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During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experiments</a:t>
            </a:r>
            <a:r>
              <a:rPr lang="de-AT" dirty="0"/>
              <a:t>,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utilised</a:t>
            </a:r>
            <a:r>
              <a:rPr lang="de-AT" baseline="0" dirty="0"/>
              <a:t> 2keV Argon </a:t>
            </a:r>
            <a:r>
              <a:rPr lang="de-AT" baseline="0" dirty="0" err="1"/>
              <a:t>ions</a:t>
            </a:r>
            <a:r>
              <a:rPr lang="de-AT" baseline="0" dirty="0"/>
              <a:t> </a:t>
            </a:r>
            <a:r>
              <a:rPr lang="de-AT" baseline="0" dirty="0" err="1"/>
              <a:t>generated</a:t>
            </a:r>
            <a:r>
              <a:rPr lang="de-AT" baseline="0" dirty="0"/>
              <a:t> from a </a:t>
            </a:r>
            <a:r>
              <a:rPr lang="de-AT" baseline="0" dirty="0" err="1"/>
              <a:t>mass</a:t>
            </a:r>
            <a:r>
              <a:rPr lang="de-AT" baseline="0" dirty="0"/>
              <a:t> </a:t>
            </a:r>
            <a:r>
              <a:rPr lang="de-AT" baseline="0" dirty="0" err="1"/>
              <a:t>filtered</a:t>
            </a:r>
            <a:r>
              <a:rPr lang="de-AT" baseline="0" dirty="0"/>
              <a:t> SPECS </a:t>
            </a:r>
            <a:r>
              <a:rPr lang="de-AT" baseline="0" dirty="0" err="1"/>
              <a:t>ion</a:t>
            </a:r>
            <a:r>
              <a:rPr lang="de-AT" baseline="0" dirty="0"/>
              <a:t> </a:t>
            </a:r>
            <a:r>
              <a:rPr lang="de-AT" baseline="0" dirty="0" err="1"/>
              <a:t>source</a:t>
            </a:r>
            <a:r>
              <a:rPr lang="de-AT" baseline="0" dirty="0"/>
              <a:t>. </a:t>
            </a:r>
            <a:r>
              <a:rPr lang="de-AT" baseline="0" dirty="0" err="1"/>
              <a:t>Fluxes</a:t>
            </a:r>
            <a:r>
              <a:rPr lang="de-AT" baseline="0" dirty="0"/>
              <a:t> </a:t>
            </a:r>
            <a:r>
              <a:rPr lang="de-AT" baseline="0" dirty="0" err="1"/>
              <a:t>were</a:t>
            </a:r>
            <a:r>
              <a:rPr lang="de-AT" baseline="0" dirty="0"/>
              <a:t> on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range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10 </a:t>
            </a:r>
            <a:r>
              <a:rPr lang="de-AT" baseline="0" dirty="0" err="1"/>
              <a:t>to</a:t>
            </a:r>
            <a:r>
              <a:rPr lang="de-AT" baseline="0" dirty="0"/>
              <a:t> 15, 10 </a:t>
            </a:r>
            <a:r>
              <a:rPr lang="de-AT" baseline="0" dirty="0" err="1"/>
              <a:t>to</a:t>
            </a:r>
            <a:r>
              <a:rPr lang="de-AT" baseline="0" dirty="0"/>
              <a:t> 16 </a:t>
            </a:r>
            <a:r>
              <a:rPr lang="de-AT" baseline="0" dirty="0" err="1"/>
              <a:t>ions</a:t>
            </a:r>
            <a:r>
              <a:rPr lang="de-AT" baseline="0" dirty="0"/>
              <a:t>/m²/s.</a:t>
            </a:r>
            <a:endParaRPr lang="de-AT" dirty="0"/>
          </a:p>
          <a:p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used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QCM not </a:t>
            </a:r>
            <a:r>
              <a:rPr lang="de-AT" dirty="0" err="1"/>
              <a:t>only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classic </a:t>
            </a:r>
            <a:r>
              <a:rPr lang="de-AT" dirty="0" err="1"/>
              <a:t>target</a:t>
            </a:r>
            <a:r>
              <a:rPr lang="de-AT" dirty="0"/>
              <a:t> QCM </a:t>
            </a:r>
            <a:r>
              <a:rPr lang="de-AT" dirty="0" err="1"/>
              <a:t>configuration</a:t>
            </a:r>
            <a:r>
              <a:rPr lang="de-AT" dirty="0"/>
              <a:t>, but also</a:t>
            </a:r>
            <a:r>
              <a:rPr lang="de-AT" baseline="0" dirty="0"/>
              <a:t> </a:t>
            </a:r>
            <a:r>
              <a:rPr lang="de-AT" baseline="0" dirty="0" err="1"/>
              <a:t>as</a:t>
            </a:r>
            <a:r>
              <a:rPr lang="de-AT" baseline="0" dirty="0"/>
              <a:t> a Catcher. The </a:t>
            </a:r>
            <a:r>
              <a:rPr lang="de-AT" baseline="0" dirty="0" err="1"/>
              <a:t>latter</a:t>
            </a:r>
            <a:r>
              <a:rPr lang="de-AT" baseline="0" dirty="0"/>
              <a:t> </a:t>
            </a:r>
            <a:r>
              <a:rPr lang="de-AT" baseline="0" dirty="0" err="1"/>
              <a:t>allowed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probe </a:t>
            </a:r>
            <a:r>
              <a:rPr lang="de-AT" baseline="0" dirty="0" err="1"/>
              <a:t>the</a:t>
            </a:r>
            <a:r>
              <a:rPr lang="de-AT" baseline="0" dirty="0"/>
              <a:t> angular </a:t>
            </a:r>
            <a:r>
              <a:rPr lang="de-AT" baseline="0" dirty="0" err="1"/>
              <a:t>distribution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sputtered</a:t>
            </a:r>
            <a:r>
              <a:rPr lang="de-AT" baseline="0" dirty="0"/>
              <a:t> </a:t>
            </a:r>
            <a:r>
              <a:rPr lang="de-AT" baseline="0" dirty="0" err="1"/>
              <a:t>atoms</a:t>
            </a:r>
            <a:r>
              <a:rPr lang="de-AT" baseline="0" dirty="0"/>
              <a:t>, </a:t>
            </a:r>
            <a:r>
              <a:rPr lang="de-AT" baseline="0" dirty="0" err="1"/>
              <a:t>furthermore</a:t>
            </a:r>
            <a:r>
              <a:rPr lang="de-AT" baseline="0" dirty="0"/>
              <a:t> </a:t>
            </a:r>
            <a:r>
              <a:rPr lang="de-AT" baseline="0" dirty="0" err="1"/>
              <a:t>independent</a:t>
            </a:r>
            <a:r>
              <a:rPr lang="de-AT" baseline="0" dirty="0"/>
              <a:t> </a:t>
            </a:r>
            <a:r>
              <a:rPr lang="de-AT" baseline="0" dirty="0" err="1"/>
              <a:t>whether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target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 QCM </a:t>
            </a:r>
            <a:r>
              <a:rPr lang="de-AT" baseline="0" dirty="0" err="1"/>
              <a:t>crystal</a:t>
            </a:r>
            <a:r>
              <a:rPr lang="de-AT" baseline="0" dirty="0"/>
              <a:t> </a:t>
            </a:r>
            <a:r>
              <a:rPr lang="de-AT" baseline="0" dirty="0" err="1"/>
              <a:t>or</a:t>
            </a:r>
            <a:r>
              <a:rPr lang="de-AT" baseline="0" dirty="0"/>
              <a:t> a </a:t>
            </a:r>
            <a:r>
              <a:rPr lang="de-AT" baseline="0" dirty="0" err="1"/>
              <a:t>bulk</a:t>
            </a:r>
            <a:r>
              <a:rPr lang="de-AT" baseline="0" dirty="0"/>
              <a:t> </a:t>
            </a:r>
            <a:r>
              <a:rPr lang="de-AT" baseline="0" dirty="0" err="1"/>
              <a:t>target</a:t>
            </a:r>
            <a:r>
              <a:rPr lang="de-AT" baseline="0" dirty="0"/>
              <a:t>.</a:t>
            </a:r>
          </a:p>
          <a:p>
            <a:endParaRPr lang="de-AT" baseline="0" dirty="0"/>
          </a:p>
          <a:p>
            <a:r>
              <a:rPr lang="de-AT" baseline="0" dirty="0"/>
              <a:t>This </a:t>
            </a:r>
            <a:r>
              <a:rPr lang="de-AT" baseline="0" dirty="0" err="1"/>
              <a:t>furthermore</a:t>
            </a:r>
            <a:r>
              <a:rPr lang="de-AT" baseline="0" dirty="0"/>
              <a:t> </a:t>
            </a:r>
            <a:r>
              <a:rPr lang="de-AT" baseline="0" dirty="0" err="1"/>
              <a:t>enabled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estimate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target</a:t>
            </a:r>
            <a:r>
              <a:rPr lang="de-AT" baseline="0" dirty="0"/>
              <a:t> </a:t>
            </a:r>
            <a:r>
              <a:rPr lang="de-AT" baseline="0" dirty="0" err="1"/>
              <a:t>sputter</a:t>
            </a:r>
            <a:r>
              <a:rPr lang="de-AT" baseline="0" dirty="0"/>
              <a:t> </a:t>
            </a:r>
            <a:r>
              <a:rPr lang="de-AT" baseline="0" dirty="0" err="1"/>
              <a:t>yield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non-</a:t>
            </a:r>
            <a:r>
              <a:rPr lang="de-AT" baseline="0" dirty="0" err="1"/>
              <a:t>crystal</a:t>
            </a:r>
            <a:r>
              <a:rPr lang="de-AT" baseline="0" dirty="0"/>
              <a:t> </a:t>
            </a:r>
            <a:r>
              <a:rPr lang="de-AT" baseline="0" dirty="0" err="1"/>
              <a:t>targets</a:t>
            </a:r>
            <a:r>
              <a:rPr lang="de-AT" baseline="0" dirty="0"/>
              <a:t>, </a:t>
            </a:r>
            <a:r>
              <a:rPr lang="de-AT" baseline="0" dirty="0" err="1"/>
              <a:t>when</a:t>
            </a:r>
            <a:r>
              <a:rPr lang="de-AT" baseline="0" dirty="0"/>
              <a:t> a </a:t>
            </a:r>
            <a:r>
              <a:rPr lang="de-AT" baseline="0" dirty="0" err="1"/>
              <a:t>calibration</a:t>
            </a:r>
            <a:r>
              <a:rPr lang="de-AT" baseline="0" dirty="0"/>
              <a:t> </a:t>
            </a:r>
            <a:r>
              <a:rPr lang="de-AT" baseline="0" dirty="0" err="1"/>
              <a:t>reference</a:t>
            </a:r>
            <a:r>
              <a:rPr lang="de-AT" baseline="0" dirty="0"/>
              <a:t> </a:t>
            </a:r>
            <a:r>
              <a:rPr lang="de-AT" baseline="0" dirty="0" err="1"/>
              <a:t>measurement</a:t>
            </a:r>
            <a:r>
              <a:rPr lang="de-AT" baseline="0" dirty="0"/>
              <a:t> was </a:t>
            </a:r>
            <a:r>
              <a:rPr lang="de-AT" baseline="0" dirty="0" err="1"/>
              <a:t>conducted</a:t>
            </a:r>
            <a:r>
              <a:rPr lang="de-AT" baseline="0" dirty="0"/>
              <a:t> </a:t>
            </a:r>
            <a:r>
              <a:rPr lang="de-AT" baseline="0" dirty="0" err="1"/>
              <a:t>before</a:t>
            </a:r>
            <a:r>
              <a:rPr lang="de-AT" baseline="0" dirty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357C-19D5-4386-8AC6-DD0AD4D309C8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320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357C-19D5-4386-8AC6-DD0AD4D309C8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114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During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experiments</a:t>
            </a:r>
            <a:r>
              <a:rPr lang="de-AT" dirty="0"/>
              <a:t>,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utilised</a:t>
            </a:r>
            <a:r>
              <a:rPr lang="de-AT" baseline="0" dirty="0"/>
              <a:t> 2keV Argon </a:t>
            </a:r>
            <a:r>
              <a:rPr lang="de-AT" baseline="0" dirty="0" err="1"/>
              <a:t>ions</a:t>
            </a:r>
            <a:r>
              <a:rPr lang="de-AT" baseline="0" dirty="0"/>
              <a:t> </a:t>
            </a:r>
            <a:r>
              <a:rPr lang="de-AT" baseline="0" dirty="0" err="1"/>
              <a:t>generated</a:t>
            </a:r>
            <a:r>
              <a:rPr lang="de-AT" baseline="0" dirty="0"/>
              <a:t> from a </a:t>
            </a:r>
            <a:r>
              <a:rPr lang="de-AT" baseline="0" dirty="0" err="1"/>
              <a:t>mass</a:t>
            </a:r>
            <a:r>
              <a:rPr lang="de-AT" baseline="0" dirty="0"/>
              <a:t> </a:t>
            </a:r>
            <a:r>
              <a:rPr lang="de-AT" baseline="0" dirty="0" err="1"/>
              <a:t>filtered</a:t>
            </a:r>
            <a:r>
              <a:rPr lang="de-AT" baseline="0" dirty="0"/>
              <a:t> SPECS </a:t>
            </a:r>
            <a:r>
              <a:rPr lang="de-AT" baseline="0" dirty="0" err="1"/>
              <a:t>ion</a:t>
            </a:r>
            <a:r>
              <a:rPr lang="de-AT" baseline="0" dirty="0"/>
              <a:t> </a:t>
            </a:r>
            <a:r>
              <a:rPr lang="de-AT" baseline="0" dirty="0" err="1"/>
              <a:t>source</a:t>
            </a:r>
            <a:r>
              <a:rPr lang="de-AT" baseline="0" dirty="0"/>
              <a:t>. </a:t>
            </a:r>
            <a:r>
              <a:rPr lang="de-AT" baseline="0" dirty="0" err="1"/>
              <a:t>Fluxes</a:t>
            </a:r>
            <a:r>
              <a:rPr lang="de-AT" baseline="0" dirty="0"/>
              <a:t> </a:t>
            </a:r>
            <a:r>
              <a:rPr lang="de-AT" baseline="0" dirty="0" err="1"/>
              <a:t>were</a:t>
            </a:r>
            <a:r>
              <a:rPr lang="de-AT" baseline="0" dirty="0"/>
              <a:t> on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range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10 </a:t>
            </a:r>
            <a:r>
              <a:rPr lang="de-AT" baseline="0" dirty="0" err="1"/>
              <a:t>to</a:t>
            </a:r>
            <a:r>
              <a:rPr lang="de-AT" baseline="0" dirty="0"/>
              <a:t> 15, 10 </a:t>
            </a:r>
            <a:r>
              <a:rPr lang="de-AT" baseline="0" dirty="0" err="1"/>
              <a:t>to</a:t>
            </a:r>
            <a:r>
              <a:rPr lang="de-AT" baseline="0" dirty="0"/>
              <a:t> 16 </a:t>
            </a:r>
            <a:r>
              <a:rPr lang="de-AT" baseline="0" dirty="0" err="1"/>
              <a:t>ions</a:t>
            </a:r>
            <a:r>
              <a:rPr lang="de-AT" baseline="0" dirty="0"/>
              <a:t>/m²/s.</a:t>
            </a:r>
            <a:endParaRPr lang="de-AT" dirty="0"/>
          </a:p>
          <a:p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used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QCM not </a:t>
            </a:r>
            <a:r>
              <a:rPr lang="de-AT" dirty="0" err="1"/>
              <a:t>only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classic </a:t>
            </a:r>
            <a:r>
              <a:rPr lang="de-AT" dirty="0" err="1"/>
              <a:t>target</a:t>
            </a:r>
            <a:r>
              <a:rPr lang="de-AT" dirty="0"/>
              <a:t> QCM </a:t>
            </a:r>
            <a:r>
              <a:rPr lang="de-AT" dirty="0" err="1"/>
              <a:t>configuration</a:t>
            </a:r>
            <a:r>
              <a:rPr lang="de-AT" dirty="0"/>
              <a:t>, but also</a:t>
            </a:r>
            <a:r>
              <a:rPr lang="de-AT" baseline="0" dirty="0"/>
              <a:t> </a:t>
            </a:r>
            <a:r>
              <a:rPr lang="de-AT" baseline="0" dirty="0" err="1"/>
              <a:t>as</a:t>
            </a:r>
            <a:r>
              <a:rPr lang="de-AT" baseline="0" dirty="0"/>
              <a:t> a Catcher. The </a:t>
            </a:r>
            <a:r>
              <a:rPr lang="de-AT" baseline="0" dirty="0" err="1"/>
              <a:t>latter</a:t>
            </a:r>
            <a:r>
              <a:rPr lang="de-AT" baseline="0" dirty="0"/>
              <a:t> </a:t>
            </a:r>
            <a:r>
              <a:rPr lang="de-AT" baseline="0" dirty="0" err="1"/>
              <a:t>allowed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probe </a:t>
            </a:r>
            <a:r>
              <a:rPr lang="de-AT" baseline="0" dirty="0" err="1"/>
              <a:t>the</a:t>
            </a:r>
            <a:r>
              <a:rPr lang="de-AT" baseline="0" dirty="0"/>
              <a:t> angular </a:t>
            </a:r>
            <a:r>
              <a:rPr lang="de-AT" baseline="0" dirty="0" err="1"/>
              <a:t>distribution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sputtered</a:t>
            </a:r>
            <a:r>
              <a:rPr lang="de-AT" baseline="0" dirty="0"/>
              <a:t> </a:t>
            </a:r>
            <a:r>
              <a:rPr lang="de-AT" baseline="0" dirty="0" err="1"/>
              <a:t>atoms</a:t>
            </a:r>
            <a:r>
              <a:rPr lang="de-AT" baseline="0" dirty="0"/>
              <a:t>, </a:t>
            </a:r>
            <a:r>
              <a:rPr lang="de-AT" baseline="0" dirty="0" err="1"/>
              <a:t>furthermore</a:t>
            </a:r>
            <a:r>
              <a:rPr lang="de-AT" baseline="0" dirty="0"/>
              <a:t> </a:t>
            </a:r>
            <a:r>
              <a:rPr lang="de-AT" baseline="0" dirty="0" err="1"/>
              <a:t>independent</a:t>
            </a:r>
            <a:r>
              <a:rPr lang="de-AT" baseline="0" dirty="0"/>
              <a:t> </a:t>
            </a:r>
            <a:r>
              <a:rPr lang="de-AT" baseline="0" dirty="0" err="1"/>
              <a:t>whether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target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 QCM </a:t>
            </a:r>
            <a:r>
              <a:rPr lang="de-AT" baseline="0" dirty="0" err="1"/>
              <a:t>crystal</a:t>
            </a:r>
            <a:r>
              <a:rPr lang="de-AT" baseline="0" dirty="0"/>
              <a:t> </a:t>
            </a:r>
            <a:r>
              <a:rPr lang="de-AT" baseline="0" dirty="0" err="1"/>
              <a:t>or</a:t>
            </a:r>
            <a:r>
              <a:rPr lang="de-AT" baseline="0" dirty="0"/>
              <a:t> a </a:t>
            </a:r>
            <a:r>
              <a:rPr lang="de-AT" baseline="0" dirty="0" err="1"/>
              <a:t>bulk</a:t>
            </a:r>
            <a:r>
              <a:rPr lang="de-AT" baseline="0" dirty="0"/>
              <a:t> </a:t>
            </a:r>
            <a:r>
              <a:rPr lang="de-AT" baseline="0" dirty="0" err="1"/>
              <a:t>target</a:t>
            </a:r>
            <a:r>
              <a:rPr lang="de-AT" baseline="0" dirty="0"/>
              <a:t>.</a:t>
            </a:r>
          </a:p>
          <a:p>
            <a:endParaRPr lang="de-AT" baseline="0" dirty="0"/>
          </a:p>
          <a:p>
            <a:r>
              <a:rPr lang="de-AT" baseline="0" dirty="0"/>
              <a:t>This </a:t>
            </a:r>
            <a:r>
              <a:rPr lang="de-AT" baseline="0" dirty="0" err="1"/>
              <a:t>furthermore</a:t>
            </a:r>
            <a:r>
              <a:rPr lang="de-AT" baseline="0" dirty="0"/>
              <a:t> </a:t>
            </a:r>
            <a:r>
              <a:rPr lang="de-AT" baseline="0" dirty="0" err="1"/>
              <a:t>enabled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estimate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target</a:t>
            </a:r>
            <a:r>
              <a:rPr lang="de-AT" baseline="0" dirty="0"/>
              <a:t> </a:t>
            </a:r>
            <a:r>
              <a:rPr lang="de-AT" baseline="0" dirty="0" err="1"/>
              <a:t>sputter</a:t>
            </a:r>
            <a:r>
              <a:rPr lang="de-AT" baseline="0" dirty="0"/>
              <a:t> </a:t>
            </a:r>
            <a:r>
              <a:rPr lang="de-AT" baseline="0" dirty="0" err="1"/>
              <a:t>yield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non-</a:t>
            </a:r>
            <a:r>
              <a:rPr lang="de-AT" baseline="0" dirty="0" err="1"/>
              <a:t>crystal</a:t>
            </a:r>
            <a:r>
              <a:rPr lang="de-AT" baseline="0" dirty="0"/>
              <a:t> </a:t>
            </a:r>
            <a:r>
              <a:rPr lang="de-AT" baseline="0" dirty="0" err="1"/>
              <a:t>targets</a:t>
            </a:r>
            <a:r>
              <a:rPr lang="de-AT" baseline="0" dirty="0"/>
              <a:t>, </a:t>
            </a:r>
            <a:r>
              <a:rPr lang="de-AT" baseline="0" dirty="0" err="1"/>
              <a:t>when</a:t>
            </a:r>
            <a:r>
              <a:rPr lang="de-AT" baseline="0" dirty="0"/>
              <a:t> a </a:t>
            </a:r>
            <a:r>
              <a:rPr lang="de-AT" baseline="0" dirty="0" err="1"/>
              <a:t>calibration</a:t>
            </a:r>
            <a:r>
              <a:rPr lang="de-AT" baseline="0" dirty="0"/>
              <a:t> </a:t>
            </a:r>
            <a:r>
              <a:rPr lang="de-AT" baseline="0" dirty="0" err="1"/>
              <a:t>reference</a:t>
            </a:r>
            <a:r>
              <a:rPr lang="de-AT" baseline="0" dirty="0"/>
              <a:t> </a:t>
            </a:r>
            <a:r>
              <a:rPr lang="de-AT" baseline="0" dirty="0" err="1"/>
              <a:t>measurement</a:t>
            </a:r>
            <a:r>
              <a:rPr lang="de-AT" baseline="0" dirty="0"/>
              <a:t> was </a:t>
            </a:r>
            <a:r>
              <a:rPr lang="de-AT" baseline="0" dirty="0" err="1"/>
              <a:t>conducted</a:t>
            </a:r>
            <a:r>
              <a:rPr lang="de-AT" baseline="0" dirty="0"/>
              <a:t> </a:t>
            </a:r>
            <a:r>
              <a:rPr lang="de-AT" baseline="0" dirty="0" err="1"/>
              <a:t>before</a:t>
            </a:r>
            <a:r>
              <a:rPr lang="de-AT" baseline="0" dirty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357C-19D5-4386-8AC6-DD0AD4D309C8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736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5858A-FCF7-4BF9-A6E4-473F1E3BE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8DD5C0-0BAC-4C1C-AA01-E0CE7C184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B4B9F0-9B82-47BA-9783-F3D229BF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37223-F9BE-4656-8BE2-244BF2DD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E2ED4E-EA40-49CF-A713-34E0D023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5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79E81-5464-425B-97FA-DDD87E40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9FDF55-7840-4772-89D5-EC835084E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F39A26-1F6C-4214-9157-81F06A8F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EB937-4625-473D-9647-1AFF569F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2457C8-9AD8-4B0C-A615-EB761947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33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6146E6-672E-477F-8A9A-2509585C6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D53C41-36ED-4DBB-B16B-EF33FC786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E652EA-3563-4C6D-B2A0-AF0085BD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8B3C74-C8C3-429E-AA4E-2E50D03B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AF6E27-87DE-47E3-BFF3-CF8D2E6B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9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A24AF-045A-4415-A2D7-D79D16CA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6B5164-4B0C-4662-82D0-A62FFBA4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FB23F8-CB65-4BF0-8382-497DB5F7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703CD-1320-4AFC-B2E0-66586274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296E8A-FBB8-4CCD-BB1F-8EF4406C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89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31534-2594-4B18-B7B0-379B26D6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DF108C-73BE-455C-BCC1-5AC26B6C6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9B50E-882D-4D70-BA12-624F8BF3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51E92C-0DE2-41D2-A823-D9BE70BE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B64C3-7E44-4E21-9514-2BA15797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70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14EEB-2D28-4711-B729-24E2C586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7AC4C0-CD3D-448C-A242-31C303073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D5D4E1-2AF6-4351-979F-C812BCA51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0E6422-7C99-45E4-84C3-463FAE13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9E13F0-C30B-4FD3-89FD-EE7B5B4A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00A59D-4282-4613-975E-B7DBD014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7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63BB1-C4DA-4ACD-85FB-DF7F1490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B923A3-7904-4692-9518-4FF178D9C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E3162A-D2F0-4607-BFB4-E08BB9DCA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1FE13A-0DAF-4E7B-83BC-4F256C539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1EE7CD-453F-450A-BF9F-18637293A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5D48EB-2B63-4967-8314-8725B85A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949156-A399-4E50-AC0D-30098BEA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3FB58-2AA8-4BBB-AA07-6D46A445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34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24F4-47D1-406C-8B94-140C22B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416CA9-013B-4B87-B466-138743E8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D117C9-7A8D-416A-ADFD-4EAB301A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F4D889-C402-4827-A8A2-205AC4EB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0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8DDB71-3B8A-458A-AD81-1B1AB0ED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86BD84-8C6E-4CDA-AA89-042B4FAB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7EA9AF-1DA9-43FC-9034-46097126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6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B7436-8E18-4EDE-A828-5042E856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9A335D-D8EA-4FA7-9BF7-0707AECE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13E628-E3BB-49E4-8CB0-7B3DB0CE2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A3C1DE-4A9C-487D-93D6-C45CC56D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2F2BB2-163B-403C-8CE4-3F63C9F0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EC7021-C930-4A89-A29A-2B00BF8B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41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2ED5E-491B-40FC-BE24-A4382E77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ACF5C2-E5AE-461F-9F14-2C9398A54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F84721-3007-4352-8DAC-55EE57FA0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0284A-09B3-4A53-B7D9-E638893E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21.01.2020</a:t>
            </a:r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AEC76A-C438-4544-809E-CC169EA5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Diploma Thesis Cupak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8AEA84-5197-4E30-AAFB-7EC502C8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16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450EA57-B2DB-4163-B270-3A3922B4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DE5538-A4BF-45AF-98C6-9EF88F220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5F6049-C016-473C-B3C5-BDDB71967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21.01.2020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46261F-6B3B-4D35-9C95-A11CE46A8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Diploma Thesis Cupak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439E55-812B-4173-8664-45F5AF1A9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513A-D86E-4C5E-92AE-75BFEF5488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59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9.tiff"/><Relationship Id="rId7" Type="http://schemas.openxmlformats.org/officeDocument/2006/relationships/image" Target="../media/image6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://users.euro-fusion.org/webapps/pinboard/EFDA-JET/journal/index.html#Document31970" TargetMode="Externa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29.tif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816F5CB-D131-42E5-B84C-FC222B0A2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351" y="2900217"/>
            <a:ext cx="9144000" cy="2800350"/>
          </a:xfrm>
        </p:spPr>
        <p:txBody>
          <a:bodyPr>
            <a:normAutofit/>
          </a:bodyPr>
          <a:lstStyle/>
          <a:p>
            <a:r>
              <a:rPr lang="de-AT" sz="2000" b="1" dirty="0"/>
              <a:t>Christian Cupak, Paul Szabo, Martina Fellinger and Friedrich Aumayr</a:t>
            </a:r>
            <a:endParaRPr lang="de-AT" sz="2000" dirty="0">
              <a:solidFill>
                <a:srgbClr val="0070C0"/>
              </a:solidFill>
            </a:endParaRPr>
          </a:p>
          <a:p>
            <a:r>
              <a:rPr lang="de-AT" sz="2000" dirty="0"/>
              <a:t>TU Wien (</a:t>
            </a:r>
            <a:r>
              <a:rPr lang="de-AT" sz="2000" dirty="0" err="1"/>
              <a:t>Fusion@ÖAW</a:t>
            </a:r>
            <a:r>
              <a:rPr lang="de-AT" sz="2000" dirty="0"/>
              <a:t>)</a:t>
            </a:r>
          </a:p>
          <a:p>
            <a:endParaRPr lang="de-AT" sz="2000" dirty="0"/>
          </a:p>
          <a:p>
            <a:endParaRPr lang="de-AT" sz="1600" dirty="0"/>
          </a:p>
          <a:p>
            <a:endParaRPr lang="de-AT" sz="1600" dirty="0"/>
          </a:p>
          <a:p>
            <a:r>
              <a:rPr lang="de-AT" sz="1600" dirty="0"/>
              <a:t>May 6</a:t>
            </a:r>
            <a:r>
              <a:rPr lang="de-AT" sz="1600" baseline="30000" dirty="0"/>
              <a:t>th</a:t>
            </a:r>
            <a:r>
              <a:rPr lang="de-AT" sz="1600" dirty="0"/>
              <a:t>, 2022</a:t>
            </a:r>
            <a:endParaRPr lang="de-AT" sz="2000" dirty="0">
              <a:solidFill>
                <a:srgbClr val="0070C0"/>
              </a:solidFill>
            </a:endParaRPr>
          </a:p>
          <a:p>
            <a:endParaRPr lang="de-AT" sz="2000" dirty="0">
              <a:solidFill>
                <a:srgbClr val="0070C0"/>
              </a:solidFill>
            </a:endParaRPr>
          </a:p>
          <a:p>
            <a:endParaRPr lang="de-AT" dirty="0">
              <a:solidFill>
                <a:srgbClr val="0070C0"/>
              </a:solidFill>
            </a:endParaRP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7F622BF-7DE5-4EC0-BE20-D687083501B5}"/>
              </a:ext>
            </a:extLst>
          </p:cNvPr>
          <p:cNvSpPr txBox="1">
            <a:spLocks/>
          </p:cNvSpPr>
          <p:nvPr/>
        </p:nvSpPr>
        <p:spPr>
          <a:xfrm>
            <a:off x="1878368" y="1381300"/>
            <a:ext cx="8458200" cy="10120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Calibri" panose="020F0502020204030204" pitchFamily="34" charset="0"/>
              </a:rPr>
              <a:t>PWIE SP-B Meeting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900" b="1" dirty="0">
                <a:solidFill>
                  <a:srgbClr val="000000"/>
                </a:solidFill>
                <a:latin typeface="Calibri" panose="020F0502020204030204" pitchFamily="34" charset="0"/>
              </a:rPr>
              <a:t>Surface Roughness &amp; Morphology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029" y="6160202"/>
            <a:ext cx="2369887" cy="65207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5" y="6152912"/>
            <a:ext cx="3247505" cy="659360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1058144" y="271201"/>
            <a:ext cx="676995" cy="676995"/>
            <a:chOff x="1058144" y="271201"/>
            <a:chExt cx="676995" cy="676995"/>
          </a:xfrm>
        </p:grpSpPr>
        <p:sp>
          <p:nvSpPr>
            <p:cNvPr id="10" name="Abgerundetes Rechteck 9"/>
            <p:cNvSpPr/>
            <p:nvPr/>
          </p:nvSpPr>
          <p:spPr>
            <a:xfrm>
              <a:off x="1058144" y="271201"/>
              <a:ext cx="676995" cy="676995"/>
            </a:xfrm>
            <a:prstGeom prst="roundRect">
              <a:avLst>
                <a:gd name="adj" fmla="val 103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207" y="308983"/>
              <a:ext cx="572867" cy="572867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3671598-98B8-440F-9453-F446A4FF54FD}"/>
              </a:ext>
            </a:extLst>
          </p:cNvPr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FC7B2F7-3568-40B4-84B5-E40CC3A0CF50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F4F42C3B-D10A-430C-A247-B65463E9EFF3}"/>
                </a:ext>
              </a:extLst>
            </p:cNvPr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D6982C5D-1F5C-475E-BB37-CBC1FEA05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33" name="Titel 1">
                <a:extLst>
                  <a:ext uri="{FF2B5EF4-FFF2-40B4-BE49-F238E27FC236}">
                    <a16:creationId xmlns:a16="http://schemas.microsoft.com/office/drawing/2014/main" id="{8F8F9239-2E99-4B9C-9A7A-C7433387E8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34" name="Freihandform: Form 5">
                <a:extLst>
                  <a:ext uri="{FF2B5EF4-FFF2-40B4-BE49-F238E27FC236}">
                    <a16:creationId xmlns:a16="http://schemas.microsoft.com/office/drawing/2014/main" id="{5AFD79C2-ACF8-49C3-A6BB-8C2BAD49C6A6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5" name="Freihandform: Form 8">
                <a:extLst>
                  <a:ext uri="{FF2B5EF4-FFF2-40B4-BE49-F238E27FC236}">
                    <a16:creationId xmlns:a16="http://schemas.microsoft.com/office/drawing/2014/main" id="{9E6AC362-D5DE-438D-A2C0-A8799C0E771F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6" name="Freihandform: Form 11">
                <a:extLst>
                  <a:ext uri="{FF2B5EF4-FFF2-40B4-BE49-F238E27FC236}">
                    <a16:creationId xmlns:a16="http://schemas.microsoft.com/office/drawing/2014/main" id="{69CBCF27-FDC7-44E3-BEAC-54276F3303F6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E49ABBF0-E54E-4BDC-B918-DD02FE84CF64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41" name="Rechteck: abgerundete Ecken 24">
                  <a:extLst>
                    <a:ext uri="{FF2B5EF4-FFF2-40B4-BE49-F238E27FC236}">
                      <a16:creationId xmlns:a16="http://schemas.microsoft.com/office/drawing/2014/main" id="{179F4EAA-8728-463D-AB9C-6812A3B9CE22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2" name="Gruppieren 41">
                  <a:extLst>
                    <a:ext uri="{FF2B5EF4-FFF2-40B4-BE49-F238E27FC236}">
                      <a16:creationId xmlns:a16="http://schemas.microsoft.com/office/drawing/2014/main" id="{8EB30045-7B8F-4573-83F7-5220E7BFF00F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43" name="Grafik 42">
                    <a:extLst>
                      <a:ext uri="{FF2B5EF4-FFF2-40B4-BE49-F238E27FC236}">
                        <a16:creationId xmlns:a16="http://schemas.microsoft.com/office/drawing/2014/main" id="{41299FE8-23C4-4B08-84D3-B0EB4DC9FF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44" name="Textfeld 43">
                    <a:extLst>
                      <a:ext uri="{FF2B5EF4-FFF2-40B4-BE49-F238E27FC236}">
                        <a16:creationId xmlns:a16="http://schemas.microsoft.com/office/drawing/2014/main" id="{5DC2D897-75FC-4FCC-A4C0-9674BA7EEA63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24E6F7DA-A4AC-40C9-B3A3-AC89A79979CB}"/>
                  </a:ext>
                </a:extLst>
              </p:cNvPr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39" name="Abgerundetes Rechteck 32">
                  <a:extLst>
                    <a:ext uri="{FF2B5EF4-FFF2-40B4-BE49-F238E27FC236}">
                      <a16:creationId xmlns:a16="http://schemas.microsoft.com/office/drawing/2014/main" id="{4655E6DC-D07D-4C8A-8626-405123407568}"/>
                    </a:ext>
                  </a:extLst>
                </p:cNvPr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fik 39">
                  <a:extLst>
                    <a:ext uri="{FF2B5EF4-FFF2-40B4-BE49-F238E27FC236}">
                      <a16:creationId xmlns:a16="http://schemas.microsoft.com/office/drawing/2014/main" id="{B9604CCC-151E-4B63-9EE4-65D7B191BE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861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2AFA84C-BA45-4A98-9147-D45C07D5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10</a:t>
            </a:fld>
            <a:endParaRPr lang="de-AT" dirty="0"/>
          </a:p>
        </p:txBody>
      </p:sp>
      <p:sp>
        <p:nvSpPr>
          <p:cNvPr id="37" name="Fußzeilenplatzhalter 14">
            <a:extLst>
              <a:ext uri="{FF2B5EF4-FFF2-40B4-BE49-F238E27FC236}">
                <a16:creationId xmlns:a16="http://schemas.microsoft.com/office/drawing/2014/main" id="{3A20F76A-FEA8-468B-ABCF-0FA5D0A1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  <p:sp>
        <p:nvSpPr>
          <p:cNvPr id="69" name="Fußzeilenplatzhalter 14">
            <a:extLst>
              <a:ext uri="{FF2B5EF4-FFF2-40B4-BE49-F238E27FC236}">
                <a16:creationId xmlns:a16="http://schemas.microsoft.com/office/drawing/2014/main" id="{D0DC6E72-BB5C-4EA8-89D4-2F653EF1D844}"/>
              </a:ext>
            </a:extLst>
          </p:cNvPr>
          <p:cNvSpPr txBox="1">
            <a:spLocks/>
          </p:cNvSpPr>
          <p:nvPr/>
        </p:nvSpPr>
        <p:spPr>
          <a:xfrm>
            <a:off x="1339220" y="6390675"/>
            <a:ext cx="973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Cupak et al., </a:t>
            </a:r>
            <a:r>
              <a:rPr lang="de-AT" dirty="0" err="1"/>
              <a:t>Appl</a:t>
            </a:r>
            <a:r>
              <a:rPr lang="de-AT" dirty="0"/>
              <a:t>. Surf. </a:t>
            </a:r>
            <a:r>
              <a:rPr lang="de-AT" dirty="0" err="1"/>
              <a:t>Sci</a:t>
            </a:r>
            <a:r>
              <a:rPr lang="de-AT" dirty="0"/>
              <a:t>. 570 (2021), 151204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19238" y="1153653"/>
            <a:ext cx="72614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/>
              <a:t>Samples S1, S2, S3 </a:t>
            </a:r>
            <a:r>
              <a:rPr lang="de-AT" sz="2000" b="1" dirty="0" err="1"/>
              <a:t>under</a:t>
            </a:r>
            <a:r>
              <a:rPr lang="de-AT" sz="2000" b="1" dirty="0"/>
              <a:t> 2keV Ar</a:t>
            </a:r>
            <a:r>
              <a:rPr lang="de-AT" sz="2000" b="1" baseline="30000" dirty="0"/>
              <a:t>+ </a:t>
            </a:r>
            <a:r>
              <a:rPr lang="el-GR" sz="2000" b="1" dirty="0"/>
              <a:t>φ</a:t>
            </a:r>
            <a:r>
              <a:rPr lang="de-AT" sz="2000" b="1" dirty="0"/>
              <a:t> = 60° </a:t>
            </a:r>
            <a:r>
              <a:rPr lang="de-AT" sz="2000" b="1" dirty="0" err="1"/>
              <a:t>irradiation</a:t>
            </a:r>
            <a:r>
              <a:rPr lang="de-AT" sz="2000" b="1" dirty="0"/>
              <a:t> </a:t>
            </a:r>
          </a:p>
          <a:p>
            <a:endParaRPr lang="de-AT" sz="1600" dirty="0"/>
          </a:p>
          <a:p>
            <a:r>
              <a:rPr lang="de-AT" sz="1600" dirty="0"/>
              <a:t>1) Angular </a:t>
            </a:r>
            <a:r>
              <a:rPr lang="de-AT" sz="1600" dirty="0" err="1"/>
              <a:t>emission</a:t>
            </a:r>
            <a:r>
              <a:rPr lang="de-AT" sz="1600" dirty="0"/>
              <a:t> </a:t>
            </a:r>
            <a:r>
              <a:rPr lang="de-AT" sz="1600" dirty="0" err="1"/>
              <a:t>distribution</a:t>
            </a:r>
            <a:r>
              <a:rPr lang="de-AT" sz="1600" dirty="0"/>
              <a:t>: Catcher QCM (versus SPRAY code </a:t>
            </a:r>
            <a:r>
              <a:rPr lang="de-AT" sz="1600" dirty="0" err="1"/>
              <a:t>results</a:t>
            </a:r>
            <a:r>
              <a:rPr lang="de-AT" sz="1600" dirty="0"/>
              <a:t>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-1" r="734" b="66448"/>
          <a:stretch/>
        </p:blipFill>
        <p:spPr>
          <a:xfrm>
            <a:off x="2515732" y="1973183"/>
            <a:ext cx="3317354" cy="220694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69521" y="2059247"/>
            <a:ext cx="4617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/>
          <a:srcRect l="-1" t="33592" r="734" b="32553"/>
          <a:stretch/>
        </p:blipFill>
        <p:spPr>
          <a:xfrm>
            <a:off x="5717429" y="2111821"/>
            <a:ext cx="3317354" cy="222683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710089" y="2059246"/>
            <a:ext cx="4617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/>
          <a:srcRect l="-1" t="68002" r="734" b="432"/>
          <a:stretch/>
        </p:blipFill>
        <p:spPr>
          <a:xfrm>
            <a:off x="8858060" y="2111821"/>
            <a:ext cx="3317354" cy="2076226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8891966" y="2059246"/>
            <a:ext cx="4617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486392" y="2102277"/>
            <a:ext cx="289639" cy="26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8605315" y="2058208"/>
            <a:ext cx="289639" cy="26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1755673" y="2102276"/>
            <a:ext cx="289639" cy="26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3031278" y="4294115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/>
              <a:t>Single knock-on </a:t>
            </a:r>
            <a:r>
              <a:rPr lang="de-AT" sz="1400" dirty="0" err="1"/>
              <a:t>peak</a:t>
            </a:r>
            <a:endParaRPr lang="de-AT" sz="1400" dirty="0"/>
          </a:p>
        </p:txBody>
      </p:sp>
      <p:sp>
        <p:nvSpPr>
          <p:cNvPr id="13" name="Rechteck 12"/>
          <p:cNvSpPr/>
          <p:nvPr/>
        </p:nvSpPr>
        <p:spPr>
          <a:xfrm>
            <a:off x="6018152" y="4294115"/>
            <a:ext cx="2562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err="1"/>
              <a:t>Roughness</a:t>
            </a:r>
            <a:r>
              <a:rPr lang="de-AT" sz="1400" dirty="0"/>
              <a:t> </a:t>
            </a:r>
            <a:r>
              <a:rPr lang="de-AT" sz="1400" dirty="0" err="1"/>
              <a:t>reduces</a:t>
            </a:r>
            <a:r>
              <a:rPr lang="de-AT" sz="1400" dirty="0"/>
              <a:t> </a:t>
            </a:r>
            <a:r>
              <a:rPr lang="de-AT" sz="1400" dirty="0" err="1"/>
              <a:t>emission</a:t>
            </a:r>
            <a:endParaRPr lang="de-AT" sz="14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310099C-1989-478F-9C76-E63288FFFED2}"/>
              </a:ext>
            </a:extLst>
          </p:cNvPr>
          <p:cNvGrpSpPr/>
          <p:nvPr/>
        </p:nvGrpSpPr>
        <p:grpSpPr>
          <a:xfrm>
            <a:off x="5444831" y="4867596"/>
            <a:ext cx="6271251" cy="1274990"/>
            <a:chOff x="5043367" y="5008996"/>
            <a:chExt cx="6271251" cy="1274990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5358348" y="5008996"/>
              <a:ext cx="5956270" cy="1274990"/>
              <a:chOff x="5358348" y="5008996"/>
              <a:chExt cx="5956270" cy="1274990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8348" y="5254855"/>
                <a:ext cx="5956270" cy="1029131"/>
              </a:xfrm>
              <a:prstGeom prst="rect">
                <a:avLst/>
              </a:prstGeom>
            </p:spPr>
          </p:pic>
          <p:sp>
            <p:nvSpPr>
              <p:cNvPr id="42" name="Textfeld 41"/>
              <p:cNvSpPr txBox="1"/>
              <p:nvPr/>
            </p:nvSpPr>
            <p:spPr>
              <a:xfrm>
                <a:off x="7692275" y="5008996"/>
                <a:ext cx="5066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S1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8975325" y="5011461"/>
                <a:ext cx="954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 S2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10257764" y="5008996"/>
                <a:ext cx="5066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S3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41207D3-2AF4-4E1A-9DB2-4D66B173E6B8}"/>
                </a:ext>
              </a:extLst>
            </p:cNvPr>
            <p:cNvSpPr/>
            <p:nvPr/>
          </p:nvSpPr>
          <p:spPr>
            <a:xfrm>
              <a:off x="5043367" y="5733536"/>
              <a:ext cx="6271251" cy="550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4" name="Rechteck 13"/>
          <p:cNvSpPr/>
          <p:nvPr/>
        </p:nvSpPr>
        <p:spPr>
          <a:xfrm>
            <a:off x="8906725" y="4294115"/>
            <a:ext cx="311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/>
              <a:t>High </a:t>
            </a:r>
            <a:r>
              <a:rPr lang="de-AT" sz="1400" dirty="0" err="1"/>
              <a:t>roughness</a:t>
            </a:r>
            <a:r>
              <a:rPr lang="de-AT" sz="1400" dirty="0"/>
              <a:t> -&gt; </a:t>
            </a:r>
            <a:r>
              <a:rPr lang="de-AT" sz="1400" dirty="0" err="1"/>
              <a:t>collimation</a:t>
            </a:r>
            <a:r>
              <a:rPr lang="de-AT" sz="1400" dirty="0"/>
              <a:t> </a:t>
            </a:r>
            <a:r>
              <a:rPr lang="de-AT" sz="1400" dirty="0" err="1"/>
              <a:t>effect</a:t>
            </a:r>
            <a:r>
              <a:rPr lang="de-AT" sz="1400" dirty="0"/>
              <a:t>  </a:t>
            </a:r>
            <a:endParaRPr lang="en-US" sz="1400" dirty="0"/>
          </a:p>
        </p:txBody>
      </p:sp>
      <p:sp>
        <p:nvSpPr>
          <p:cNvPr id="15" name="Rechteck 14"/>
          <p:cNvSpPr/>
          <p:nvPr/>
        </p:nvSpPr>
        <p:spPr>
          <a:xfrm>
            <a:off x="319238" y="48798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600" dirty="0"/>
              <a:t>2) Target </a:t>
            </a:r>
            <a:r>
              <a:rPr lang="de-AT" sz="1600" dirty="0" err="1"/>
              <a:t>sputter</a:t>
            </a:r>
            <a:r>
              <a:rPr lang="de-AT" sz="1600" dirty="0"/>
              <a:t> </a:t>
            </a:r>
            <a:r>
              <a:rPr lang="de-AT" sz="1600" dirty="0" err="1"/>
              <a:t>yields</a:t>
            </a:r>
            <a:r>
              <a:rPr lang="de-AT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S1, S2 </a:t>
            </a:r>
            <a:r>
              <a:rPr lang="de-AT" sz="1600" dirty="0" err="1"/>
              <a:t>direct</a:t>
            </a:r>
            <a:r>
              <a:rPr lang="de-AT" sz="1600" dirty="0"/>
              <a:t> </a:t>
            </a:r>
            <a:r>
              <a:rPr lang="de-AT" sz="1600" dirty="0" err="1"/>
              <a:t>sputter</a:t>
            </a:r>
            <a:r>
              <a:rPr lang="de-AT" sz="1600" dirty="0"/>
              <a:t> </a:t>
            </a:r>
            <a:r>
              <a:rPr lang="de-AT" sz="1600" dirty="0" err="1"/>
              <a:t>yields</a:t>
            </a:r>
            <a:r>
              <a:rPr lang="de-AT" sz="1600" dirty="0"/>
              <a:t> (QCM </a:t>
            </a:r>
            <a:r>
              <a:rPr lang="de-AT" sz="1600" dirty="0" err="1"/>
              <a:t>crystals</a:t>
            </a:r>
            <a:r>
              <a:rPr lang="de-AT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S3 </a:t>
            </a:r>
            <a:r>
              <a:rPr lang="de-AT" sz="1600" dirty="0" err="1"/>
              <a:t>estimated</a:t>
            </a:r>
            <a:r>
              <a:rPr lang="de-AT" sz="1600" dirty="0"/>
              <a:t> </a:t>
            </a:r>
            <a:r>
              <a:rPr lang="de-AT" sz="1600" dirty="0" err="1"/>
              <a:t>sputter</a:t>
            </a:r>
            <a:r>
              <a:rPr lang="de-AT" sz="1600" dirty="0"/>
              <a:t> </a:t>
            </a:r>
            <a:r>
              <a:rPr lang="de-AT" sz="1600" dirty="0" err="1"/>
              <a:t>yields</a:t>
            </a: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r>
              <a:rPr lang="de-AT" sz="1600" dirty="0" err="1"/>
              <a:t>Estimation</a:t>
            </a:r>
            <a:r>
              <a:rPr lang="de-AT" sz="1600" dirty="0"/>
              <a:t> </a:t>
            </a:r>
            <a:r>
              <a:rPr lang="de-AT" sz="1600" dirty="0" err="1"/>
              <a:t>by</a:t>
            </a:r>
            <a:r>
              <a:rPr lang="de-AT" sz="1600" dirty="0"/>
              <a:t> Catcher QCM </a:t>
            </a:r>
            <a:r>
              <a:rPr lang="de-AT" sz="1600" dirty="0" err="1"/>
              <a:t>works</a:t>
            </a:r>
            <a:r>
              <a:rPr lang="de-AT" sz="1600" dirty="0"/>
              <a:t>, but  Target QCM </a:t>
            </a:r>
            <a:r>
              <a:rPr lang="de-AT" sz="1600" dirty="0" err="1"/>
              <a:t>is</a:t>
            </a:r>
            <a:r>
              <a:rPr lang="de-AT" sz="1600" dirty="0"/>
              <a:t> </a:t>
            </a:r>
            <a:r>
              <a:rPr lang="de-AT" sz="1600" dirty="0" err="1"/>
              <a:t>more</a:t>
            </a:r>
            <a:r>
              <a:rPr lang="de-AT" sz="1600" dirty="0"/>
              <a:t> </a:t>
            </a:r>
            <a:r>
              <a:rPr lang="de-AT" sz="1600" dirty="0" err="1"/>
              <a:t>precise</a:t>
            </a:r>
            <a:endParaRPr lang="de-AT" sz="1600" dirty="0"/>
          </a:p>
          <a:p>
            <a:r>
              <a:rPr lang="de-AT" sz="1600" dirty="0"/>
              <a:t>Catcher </a:t>
            </a:r>
            <a:r>
              <a:rPr lang="de-AT" sz="1600" dirty="0" err="1"/>
              <a:t>investigation</a:t>
            </a:r>
            <a:r>
              <a:rPr lang="de-AT" sz="1600" dirty="0"/>
              <a:t> </a:t>
            </a:r>
            <a:r>
              <a:rPr lang="de-AT" sz="1600" dirty="0" err="1"/>
              <a:t>usually</a:t>
            </a:r>
            <a:r>
              <a:rPr lang="de-AT" sz="1600" dirty="0"/>
              <a:t> </a:t>
            </a:r>
            <a:r>
              <a:rPr lang="de-AT" sz="1600" dirty="0" err="1"/>
              <a:t>only</a:t>
            </a:r>
            <a:r>
              <a:rPr lang="de-AT" sz="1600" dirty="0"/>
              <a:t>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single</a:t>
            </a:r>
            <a:r>
              <a:rPr lang="de-AT" sz="1600" dirty="0"/>
              <a:t> </a:t>
            </a:r>
            <a:r>
              <a:rPr lang="de-AT" sz="1600" dirty="0" err="1"/>
              <a:t>ion</a:t>
            </a:r>
            <a:r>
              <a:rPr lang="de-AT" sz="1600" dirty="0"/>
              <a:t> </a:t>
            </a:r>
            <a:r>
              <a:rPr lang="de-AT" sz="1600" dirty="0" err="1"/>
              <a:t>incidence</a:t>
            </a:r>
            <a:r>
              <a:rPr lang="de-AT" sz="1600" dirty="0"/>
              <a:t> </a:t>
            </a:r>
            <a:r>
              <a:rPr lang="de-AT" sz="1600" dirty="0" err="1"/>
              <a:t>angles</a:t>
            </a:r>
            <a:endParaRPr lang="de-AT" sz="1600" dirty="0"/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" y="2158182"/>
            <a:ext cx="2263498" cy="1630436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40196EC-E660-4D21-9344-D464549BF17C}"/>
              </a:ext>
            </a:extLst>
          </p:cNvPr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9DC14F3A-AD3D-4588-B8E0-568DE22CE274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86471EF6-830B-4F74-9DF7-4D44032F2A4C}"/>
                </a:ext>
              </a:extLst>
            </p:cNvPr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E64CE1CF-7E9B-49AB-9FAF-21CE1EBA8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59" name="Titel 1">
                <a:extLst>
                  <a:ext uri="{FF2B5EF4-FFF2-40B4-BE49-F238E27FC236}">
                    <a16:creationId xmlns:a16="http://schemas.microsoft.com/office/drawing/2014/main" id="{1CA78221-1772-4EF4-809D-91B674CF9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60" name="Freihandform: Form 5">
                <a:extLst>
                  <a:ext uri="{FF2B5EF4-FFF2-40B4-BE49-F238E27FC236}">
                    <a16:creationId xmlns:a16="http://schemas.microsoft.com/office/drawing/2014/main" id="{A4558239-01C2-4579-8366-31E71381140E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1" name="Freihandform: Form 8">
                <a:extLst>
                  <a:ext uri="{FF2B5EF4-FFF2-40B4-BE49-F238E27FC236}">
                    <a16:creationId xmlns:a16="http://schemas.microsoft.com/office/drawing/2014/main" id="{86899A81-9081-4725-B1A3-DD911B445F18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2" name="Freihandform: Form 11">
                <a:extLst>
                  <a:ext uri="{FF2B5EF4-FFF2-40B4-BE49-F238E27FC236}">
                    <a16:creationId xmlns:a16="http://schemas.microsoft.com/office/drawing/2014/main" id="{9A79B306-05BF-4ABE-8D05-E502B7105A0B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63" name="Gruppieren 62">
                <a:extLst>
                  <a:ext uri="{FF2B5EF4-FFF2-40B4-BE49-F238E27FC236}">
                    <a16:creationId xmlns:a16="http://schemas.microsoft.com/office/drawing/2014/main" id="{2A0AFE4E-DB07-498C-AB03-A78E3661AAB7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67" name="Rechteck: abgerundete Ecken 24">
                  <a:extLst>
                    <a:ext uri="{FF2B5EF4-FFF2-40B4-BE49-F238E27FC236}">
                      <a16:creationId xmlns:a16="http://schemas.microsoft.com/office/drawing/2014/main" id="{938999EE-C207-4FA4-9DFA-46D7A5DAF151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8" name="Gruppieren 67">
                  <a:extLst>
                    <a:ext uri="{FF2B5EF4-FFF2-40B4-BE49-F238E27FC236}">
                      <a16:creationId xmlns:a16="http://schemas.microsoft.com/office/drawing/2014/main" id="{C00E2687-AB87-4796-816C-B2891C635E21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70" name="Grafik 69">
                    <a:extLst>
                      <a:ext uri="{FF2B5EF4-FFF2-40B4-BE49-F238E27FC236}">
                        <a16:creationId xmlns:a16="http://schemas.microsoft.com/office/drawing/2014/main" id="{8B446C22-4713-4CB2-9B5E-1DFACDC7C4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71" name="Textfeld 70">
                    <a:extLst>
                      <a:ext uri="{FF2B5EF4-FFF2-40B4-BE49-F238E27FC236}">
                        <a16:creationId xmlns:a16="http://schemas.microsoft.com/office/drawing/2014/main" id="{693BF138-3192-454A-B4D8-8AA335D68C7D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64" name="Gruppieren 63">
                <a:extLst>
                  <a:ext uri="{FF2B5EF4-FFF2-40B4-BE49-F238E27FC236}">
                    <a16:creationId xmlns:a16="http://schemas.microsoft.com/office/drawing/2014/main" id="{7D9C87C3-566E-4DBE-A938-56D802141B93}"/>
                  </a:ext>
                </a:extLst>
              </p:cNvPr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65" name="Abgerundetes Rechteck 32">
                  <a:extLst>
                    <a:ext uri="{FF2B5EF4-FFF2-40B4-BE49-F238E27FC236}">
                      <a16:creationId xmlns:a16="http://schemas.microsoft.com/office/drawing/2014/main" id="{976ADBBE-10E8-4C0F-ADDB-BF74E8A51061}"/>
                    </a:ext>
                  </a:extLst>
                </p:cNvPr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fik 65">
                  <a:extLst>
                    <a:ext uri="{FF2B5EF4-FFF2-40B4-BE49-F238E27FC236}">
                      <a16:creationId xmlns:a16="http://schemas.microsoft.com/office/drawing/2014/main" id="{F5D6E49E-BEE8-41DC-9CE6-61F002A958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08C00431-067C-4405-B8D2-E9414D98746C}"/>
                </a:ext>
              </a:extLst>
            </p:cNvPr>
            <p:cNvSpPr txBox="1"/>
            <p:nvPr/>
          </p:nvSpPr>
          <p:spPr>
            <a:xfrm>
              <a:off x="2109108" y="322751"/>
              <a:ext cx="7946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 err="1">
                  <a:solidFill>
                    <a:schemeClr val="bg1"/>
                  </a:solidFill>
                </a:rPr>
                <a:t>Sputtering</a:t>
              </a:r>
              <a:r>
                <a:rPr lang="de-AT" sz="3200" dirty="0">
                  <a:solidFill>
                    <a:schemeClr val="bg1"/>
                  </a:solidFill>
                </a:rPr>
                <a:t> </a:t>
              </a:r>
              <a:r>
                <a:rPr lang="de-AT" sz="3200" dirty="0" err="1">
                  <a:solidFill>
                    <a:schemeClr val="bg1"/>
                  </a:solidFill>
                </a:rPr>
                <a:t>experiments</a:t>
              </a:r>
              <a:r>
                <a:rPr lang="de-AT" sz="3200" dirty="0">
                  <a:solidFill>
                    <a:schemeClr val="bg1"/>
                  </a:solidFill>
                </a:rPr>
                <a:t> at TU Wien </a:t>
              </a:r>
              <a:r>
                <a:rPr lang="de-AT" sz="3200" dirty="0" err="1">
                  <a:solidFill>
                    <a:schemeClr val="bg1"/>
                  </a:solidFill>
                </a:rPr>
                <a:t>with</a:t>
              </a:r>
              <a:r>
                <a:rPr lang="de-AT" sz="3200" dirty="0">
                  <a:solidFill>
                    <a:schemeClr val="bg1"/>
                  </a:solidFill>
                </a:rPr>
                <a:t> QCM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C9EE5EEC-817F-9D60-4B16-4019E2414E80}"/>
              </a:ext>
            </a:extLst>
          </p:cNvPr>
          <p:cNvSpPr txBox="1"/>
          <p:nvPr/>
        </p:nvSpPr>
        <p:spPr>
          <a:xfrm>
            <a:off x="6929717" y="5997388"/>
            <a:ext cx="461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-&gt;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details</a:t>
            </a:r>
            <a:r>
              <a:rPr lang="de-AT" dirty="0"/>
              <a:t> on SPRAY in SP-D </a:t>
            </a:r>
            <a:r>
              <a:rPr lang="de-AT" dirty="0" err="1"/>
              <a:t>related</a:t>
            </a:r>
            <a:r>
              <a:rPr lang="de-AT" dirty="0"/>
              <a:t> </a:t>
            </a:r>
            <a:r>
              <a:rPr lang="de-AT" dirty="0" err="1"/>
              <a:t>talk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22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2AFA84C-BA45-4A98-9147-D45C07D5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11</a:t>
            </a:fld>
            <a:endParaRPr lang="de-AT" dirty="0"/>
          </a:p>
        </p:txBody>
      </p:sp>
      <p:sp>
        <p:nvSpPr>
          <p:cNvPr id="37" name="Fußzeilenplatzhalter 14">
            <a:extLst>
              <a:ext uri="{FF2B5EF4-FFF2-40B4-BE49-F238E27FC236}">
                <a16:creationId xmlns:a16="http://schemas.microsoft.com/office/drawing/2014/main" id="{3A20F76A-FEA8-468B-ABCF-0FA5D0A1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1895475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2A70B5E4-BE50-4A04-95F0-FF88BA1F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03" y="1224788"/>
            <a:ext cx="11410544" cy="524102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AT" sz="1800" b="1" dirty="0"/>
              <a:t>Second </a:t>
            </a:r>
            <a:r>
              <a:rPr lang="de-AT" sz="1800" b="1" dirty="0" err="1"/>
              <a:t>Example</a:t>
            </a:r>
            <a:r>
              <a:rPr lang="de-AT" sz="1800" b="1" dirty="0"/>
              <a:t>: Nano-</a:t>
            </a:r>
            <a:r>
              <a:rPr lang="de-AT" sz="1800" b="1" dirty="0" err="1"/>
              <a:t>columnar</a:t>
            </a:r>
            <a:r>
              <a:rPr lang="de-AT" sz="1800" b="1" dirty="0"/>
              <a:t> W </a:t>
            </a:r>
            <a:r>
              <a:rPr lang="de-AT" sz="1800" b="1" dirty="0" err="1"/>
              <a:t>surface</a:t>
            </a:r>
            <a:r>
              <a:rPr lang="de-AT" sz="1800" b="1" dirty="0"/>
              <a:t> </a:t>
            </a:r>
            <a:r>
              <a:rPr lang="de-AT" sz="1800" b="1" dirty="0" err="1"/>
              <a:t>sputtering</a:t>
            </a:r>
            <a:r>
              <a:rPr lang="de-AT" sz="1800" dirty="0"/>
              <a:t>:</a:t>
            </a:r>
          </a:p>
          <a:p>
            <a:pPr marL="285750" lvl="1" indent="-285750"/>
            <a:r>
              <a:rPr lang="de-AT" sz="1600" dirty="0" err="1"/>
              <a:t>Investigate</a:t>
            </a:r>
            <a:r>
              <a:rPr lang="de-AT" sz="1600" dirty="0"/>
              <a:t> </a:t>
            </a:r>
            <a:r>
              <a:rPr lang="de-AT" sz="1600" dirty="0" err="1"/>
              <a:t>influence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en-US" sz="1600" b="1" dirty="0"/>
              <a:t>oriented and columnar structures (NCW) on W sputtering</a:t>
            </a:r>
          </a:p>
          <a:p>
            <a:pPr marL="285750" lvl="1" indent="-285750"/>
            <a:r>
              <a:rPr lang="de-AT" sz="1600" dirty="0" err="1"/>
              <a:t>Cooperation</a:t>
            </a:r>
            <a:r>
              <a:rPr lang="de-AT" sz="1600" dirty="0"/>
              <a:t> </a:t>
            </a:r>
            <a:r>
              <a:rPr lang="de-AT" sz="1600" dirty="0" err="1"/>
              <a:t>with</a:t>
            </a:r>
            <a:r>
              <a:rPr lang="de-AT" sz="1600" dirty="0"/>
              <a:t> UPM Madrid / University </a:t>
            </a:r>
            <a:r>
              <a:rPr lang="de-AT" sz="1600" dirty="0" err="1"/>
              <a:t>of</a:t>
            </a:r>
            <a:r>
              <a:rPr lang="de-AT" sz="1600" dirty="0"/>
              <a:t> Helsinki: </a:t>
            </a:r>
            <a:r>
              <a:rPr lang="de-AT" sz="1600" dirty="0" err="1"/>
              <a:t>created</a:t>
            </a:r>
            <a:r>
              <a:rPr lang="de-AT" sz="1600" dirty="0"/>
              <a:t> </a:t>
            </a:r>
            <a:r>
              <a:rPr lang="de-AT" sz="1600" dirty="0" err="1"/>
              <a:t>oriented</a:t>
            </a:r>
            <a:r>
              <a:rPr lang="de-AT" sz="1600" dirty="0"/>
              <a:t> </a:t>
            </a:r>
            <a:r>
              <a:rPr lang="de-AT" sz="1600" b="1" dirty="0" err="1"/>
              <a:t>nanocolumnar</a:t>
            </a:r>
            <a:r>
              <a:rPr lang="de-AT" sz="1600" b="1" dirty="0"/>
              <a:t> W (NCW) </a:t>
            </a:r>
            <a:r>
              <a:rPr lang="de-AT" sz="1600" b="1" dirty="0" err="1"/>
              <a:t>structure</a:t>
            </a:r>
            <a:r>
              <a:rPr lang="de-AT" sz="1600" b="1" dirty="0"/>
              <a:t> </a:t>
            </a:r>
            <a:r>
              <a:rPr lang="de-AT" sz="1600" dirty="0" err="1"/>
              <a:t>directly</a:t>
            </a:r>
            <a:r>
              <a:rPr lang="de-AT" sz="1600" dirty="0"/>
              <a:t> on QCM </a:t>
            </a:r>
            <a:r>
              <a:rPr lang="de-AT" sz="1600" dirty="0" err="1"/>
              <a:t>samples</a:t>
            </a:r>
            <a:endParaRPr lang="de-AT" sz="1600" dirty="0"/>
          </a:p>
          <a:p>
            <a:pPr marL="285750" lvl="1" indent="-285750"/>
            <a:r>
              <a:rPr lang="de-AT" sz="1600" dirty="0"/>
              <a:t>Target QCM </a:t>
            </a:r>
            <a:r>
              <a:rPr lang="de-AT" sz="1600" dirty="0" err="1"/>
              <a:t>experiments</a:t>
            </a:r>
            <a:r>
              <a:rPr lang="de-AT" sz="1600" dirty="0"/>
              <a:t> </a:t>
            </a:r>
            <a:r>
              <a:rPr lang="de-AT" sz="1600" dirty="0" err="1"/>
              <a:t>under</a:t>
            </a:r>
            <a:r>
              <a:rPr lang="de-AT" sz="1600" dirty="0"/>
              <a:t> Ar </a:t>
            </a:r>
            <a:r>
              <a:rPr lang="de-AT" sz="1600" dirty="0" err="1"/>
              <a:t>ion</a:t>
            </a:r>
            <a:r>
              <a:rPr lang="de-AT" sz="1600" dirty="0"/>
              <a:t> </a:t>
            </a:r>
            <a:r>
              <a:rPr lang="de-AT" sz="1600" dirty="0" err="1"/>
              <a:t>bombardment</a:t>
            </a:r>
            <a:r>
              <a:rPr lang="de-AT" sz="1600" dirty="0"/>
              <a:t> at TU Wien</a:t>
            </a:r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endParaRPr lang="de-AT" sz="1600" dirty="0"/>
          </a:p>
          <a:p>
            <a:pPr marL="285750" lvl="1" indent="-285750"/>
            <a:r>
              <a:rPr lang="de-AT" sz="1600" dirty="0" err="1"/>
              <a:t>Compared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flat </a:t>
            </a:r>
            <a:r>
              <a:rPr lang="de-AT" sz="1600" dirty="0" err="1"/>
              <a:t>surface</a:t>
            </a:r>
            <a:r>
              <a:rPr lang="de-AT" sz="1600" dirty="0"/>
              <a:t>, </a:t>
            </a:r>
            <a:r>
              <a:rPr lang="de-AT" sz="1600" dirty="0" err="1"/>
              <a:t>sputter</a:t>
            </a:r>
            <a:r>
              <a:rPr lang="de-AT" sz="1600" dirty="0"/>
              <a:t> </a:t>
            </a:r>
            <a:r>
              <a:rPr lang="de-AT" sz="1600" dirty="0" err="1"/>
              <a:t>yield</a:t>
            </a:r>
            <a:r>
              <a:rPr lang="de-AT" sz="1600" dirty="0"/>
              <a:t> </a:t>
            </a:r>
            <a:r>
              <a:rPr lang="de-AT" sz="1600" dirty="0" err="1"/>
              <a:t>is</a:t>
            </a:r>
            <a:r>
              <a:rPr lang="de-AT" sz="1600" dirty="0"/>
              <a:t> </a:t>
            </a:r>
            <a:r>
              <a:rPr lang="de-AT" sz="1600" dirty="0" err="1"/>
              <a:t>reduced</a:t>
            </a:r>
            <a:r>
              <a:rPr lang="de-AT" sz="1600" dirty="0"/>
              <a:t> and </a:t>
            </a:r>
            <a:r>
              <a:rPr lang="de-AT" sz="1600" dirty="0" err="1"/>
              <a:t>dependence</a:t>
            </a:r>
            <a:r>
              <a:rPr lang="de-AT" sz="1600" dirty="0"/>
              <a:t> on </a:t>
            </a:r>
            <a:r>
              <a:rPr lang="de-AT" sz="1600" dirty="0" err="1"/>
              <a:t>ion</a:t>
            </a:r>
            <a:r>
              <a:rPr lang="de-AT" sz="1600" dirty="0"/>
              <a:t> </a:t>
            </a:r>
            <a:r>
              <a:rPr lang="de-AT" sz="1600" dirty="0" err="1"/>
              <a:t>incidence</a:t>
            </a:r>
            <a:r>
              <a:rPr lang="de-AT" sz="1600" dirty="0"/>
              <a:t> angle </a:t>
            </a:r>
            <a:r>
              <a:rPr lang="de-AT" sz="1600" dirty="0" err="1"/>
              <a:t>is</a:t>
            </a:r>
            <a:r>
              <a:rPr lang="de-AT" sz="1600" dirty="0"/>
              <a:t> </a:t>
            </a:r>
            <a:r>
              <a:rPr lang="de-AT" sz="1600" dirty="0" err="1"/>
              <a:t>decreased</a:t>
            </a:r>
            <a:endParaRPr lang="de-AT" sz="1600" dirty="0"/>
          </a:p>
          <a:p>
            <a:pPr marL="285750" lvl="1" indent="-285750"/>
            <a:r>
              <a:rPr lang="de-AT" sz="1600" dirty="0"/>
              <a:t>Even </a:t>
            </a:r>
            <a:r>
              <a:rPr lang="de-AT" sz="1600" dirty="0" err="1"/>
              <a:t>though</a:t>
            </a:r>
            <a:r>
              <a:rPr lang="de-AT" sz="1600" dirty="0"/>
              <a:t> </a:t>
            </a:r>
            <a:r>
              <a:rPr lang="de-AT" sz="1600" dirty="0" err="1"/>
              <a:t>challenging</a:t>
            </a:r>
            <a:r>
              <a:rPr lang="de-AT" sz="1600" dirty="0"/>
              <a:t>, </a:t>
            </a:r>
            <a:r>
              <a:rPr lang="de-AT" sz="1600" dirty="0" err="1"/>
              <a:t>creation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complex</a:t>
            </a:r>
            <a:r>
              <a:rPr lang="de-AT" sz="1600" dirty="0"/>
              <a:t> </a:t>
            </a:r>
            <a:r>
              <a:rPr lang="de-AT" sz="1600" dirty="0" err="1"/>
              <a:t>structures</a:t>
            </a:r>
            <a:r>
              <a:rPr lang="de-AT" sz="1600" dirty="0"/>
              <a:t> </a:t>
            </a:r>
            <a:r>
              <a:rPr lang="de-AT" sz="1600" dirty="0" err="1"/>
              <a:t>directly</a:t>
            </a:r>
            <a:r>
              <a:rPr lang="de-AT" sz="1600" dirty="0"/>
              <a:t> on QCM </a:t>
            </a:r>
            <a:r>
              <a:rPr lang="de-AT" sz="1600" dirty="0" err="1"/>
              <a:t>allows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</a:t>
            </a:r>
            <a:r>
              <a:rPr lang="de-AT" sz="1600" dirty="0" err="1"/>
              <a:t>conduct</a:t>
            </a:r>
            <a:r>
              <a:rPr lang="de-AT" sz="1600" dirty="0"/>
              <a:t> angular </a:t>
            </a:r>
            <a:r>
              <a:rPr lang="de-AT" sz="1600" dirty="0" err="1"/>
              <a:t>sweep</a:t>
            </a:r>
            <a:r>
              <a:rPr lang="de-AT" sz="1600" dirty="0"/>
              <a:t> </a:t>
            </a:r>
            <a:r>
              <a:rPr lang="de-AT" sz="1600" dirty="0" err="1"/>
              <a:t>studies</a:t>
            </a:r>
            <a:r>
              <a:rPr lang="de-AT" sz="1600" dirty="0"/>
              <a:t> </a:t>
            </a:r>
          </a:p>
          <a:p>
            <a:pPr marL="285750" lvl="1" indent="-285750"/>
            <a:endParaRPr lang="de-AT" sz="16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4A159C4-83BB-4995-A27F-D68DA4D6E3E7}"/>
              </a:ext>
            </a:extLst>
          </p:cNvPr>
          <p:cNvGrpSpPr/>
          <p:nvPr/>
        </p:nvGrpSpPr>
        <p:grpSpPr>
          <a:xfrm>
            <a:off x="1365251" y="2760415"/>
            <a:ext cx="4520114" cy="2015672"/>
            <a:chOff x="816851" y="3353943"/>
            <a:chExt cx="5118381" cy="2282459"/>
          </a:xfrm>
        </p:grpSpPr>
        <p:pic>
          <p:nvPicPr>
            <p:cNvPr id="78" name="Imagen 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851" y="3733859"/>
              <a:ext cx="2557114" cy="1902543"/>
            </a:xfrm>
            <a:prstGeom prst="rect">
              <a:avLst/>
            </a:prstGeom>
          </p:spPr>
        </p:pic>
        <p:pic>
          <p:nvPicPr>
            <p:cNvPr id="79" name="Imagen 6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78118" y="3722531"/>
              <a:ext cx="2557114" cy="1910680"/>
            </a:xfrm>
            <a:prstGeom prst="rect">
              <a:avLst/>
            </a:prstGeom>
          </p:spPr>
        </p:pic>
        <p:cxnSp>
          <p:nvCxnSpPr>
            <p:cNvPr id="81" name="Conector recto 8"/>
            <p:cNvCxnSpPr>
              <a:cxnSpLocks/>
            </p:cNvCxnSpPr>
            <p:nvPr/>
          </p:nvCxnSpPr>
          <p:spPr>
            <a:xfrm>
              <a:off x="2791676" y="5503754"/>
              <a:ext cx="1345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uadroTexto 12"/>
            <p:cNvSpPr txBox="1"/>
            <p:nvPr/>
          </p:nvSpPr>
          <p:spPr>
            <a:xfrm>
              <a:off x="2430883" y="5124040"/>
              <a:ext cx="864407" cy="34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100 </a:t>
              </a:r>
              <a:r>
                <a:rPr lang="en-GB" sz="1200" b="1" dirty="0">
                  <a:solidFill>
                    <a:schemeClr val="bg1"/>
                  </a:solidFill>
                </a:rPr>
                <a:t>nm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CuadroTexto 14"/>
            <p:cNvSpPr txBox="1"/>
            <p:nvPr/>
          </p:nvSpPr>
          <p:spPr>
            <a:xfrm>
              <a:off x="4980496" y="5094384"/>
              <a:ext cx="864407" cy="34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100 </a:t>
              </a:r>
              <a:r>
                <a:rPr lang="en-GB" sz="1200" b="1" dirty="0">
                  <a:solidFill>
                    <a:schemeClr val="bg1"/>
                  </a:solidFill>
                </a:rPr>
                <a:t>nm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3676652" y="3353943"/>
              <a:ext cx="1861478" cy="34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/>
                <a:t>SEM top-view NCW</a:t>
              </a:r>
              <a:endParaRPr lang="en-US" sz="1400" dirty="0"/>
            </a:p>
          </p:txBody>
        </p:sp>
        <p:cxnSp>
          <p:nvCxnSpPr>
            <p:cNvPr id="39" name="Conector recto 8">
              <a:extLst>
                <a:ext uri="{FF2B5EF4-FFF2-40B4-BE49-F238E27FC236}">
                  <a16:creationId xmlns:a16="http://schemas.microsoft.com/office/drawing/2014/main" id="{FA969D87-CBA2-4B80-8503-5E11FA91864E}"/>
                </a:ext>
              </a:extLst>
            </p:cNvPr>
            <p:cNvCxnSpPr>
              <a:cxnSpLocks/>
            </p:cNvCxnSpPr>
            <p:nvPr/>
          </p:nvCxnSpPr>
          <p:spPr>
            <a:xfrm>
              <a:off x="5390473" y="5462973"/>
              <a:ext cx="1345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8D8D42D7-3FA8-4B10-AC3F-B6A44C8D80D0}"/>
                </a:ext>
              </a:extLst>
            </p:cNvPr>
            <p:cNvSpPr txBox="1"/>
            <p:nvPr/>
          </p:nvSpPr>
          <p:spPr>
            <a:xfrm>
              <a:off x="1013557" y="3361749"/>
              <a:ext cx="2163699" cy="34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/>
                <a:t>SEM </a:t>
              </a:r>
              <a:r>
                <a:rPr lang="de-AT" sz="1400" dirty="0" err="1"/>
                <a:t>cross-section</a:t>
              </a:r>
              <a:r>
                <a:rPr lang="de-AT" sz="1400" dirty="0"/>
                <a:t> NCW</a:t>
              </a:r>
              <a:endParaRPr lang="en-US" sz="1400" dirty="0"/>
            </a:p>
          </p:txBody>
        </p:sp>
      </p:grpSp>
      <p:sp>
        <p:nvSpPr>
          <p:cNvPr id="45" name="Textfeld 44">
            <a:extLst>
              <a:ext uri="{FF2B5EF4-FFF2-40B4-BE49-F238E27FC236}">
                <a16:creationId xmlns:a16="http://schemas.microsoft.com/office/drawing/2014/main" id="{FCD81224-5555-4764-B8CC-92AFC5DC8D5E}"/>
              </a:ext>
            </a:extLst>
          </p:cNvPr>
          <p:cNvSpPr txBox="1"/>
          <p:nvPr/>
        </p:nvSpPr>
        <p:spPr>
          <a:xfrm>
            <a:off x="7918391" y="2528765"/>
            <a:ext cx="228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QCM 1keV Ar</a:t>
            </a:r>
            <a:r>
              <a:rPr lang="de-AT" sz="1400" baseline="30000" dirty="0"/>
              <a:t>+</a:t>
            </a:r>
            <a:r>
              <a:rPr lang="de-AT" sz="1400" dirty="0"/>
              <a:t> on NCW</a:t>
            </a:r>
            <a:endParaRPr lang="en-US" sz="1400" dirty="0"/>
          </a:p>
        </p:txBody>
      </p:sp>
      <p:sp>
        <p:nvSpPr>
          <p:cNvPr id="48" name="Fußzeilenplatzhalter 14">
            <a:extLst>
              <a:ext uri="{FF2B5EF4-FFF2-40B4-BE49-F238E27FC236}">
                <a16:creationId xmlns:a16="http://schemas.microsoft.com/office/drawing/2014/main" id="{3C14FDCF-053A-46DF-836A-E8820301DF50}"/>
              </a:ext>
            </a:extLst>
          </p:cNvPr>
          <p:cNvSpPr txBox="1">
            <a:spLocks/>
          </p:cNvSpPr>
          <p:nvPr/>
        </p:nvSpPr>
        <p:spPr>
          <a:xfrm>
            <a:off x="2028625" y="6503988"/>
            <a:ext cx="8882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dirty="0"/>
              <a:t>A. Lopez-Cazalilla &amp; C. Cupak et al. EF-PB: </a:t>
            </a:r>
            <a:r>
              <a:rPr lang="de-AT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http://users.euro-fusion.org/webapps/pinboard/EFDA-JET/journal/index.html#Document31970</a:t>
            </a:r>
            <a:endParaRPr lang="de-AT" dirty="0"/>
          </a:p>
          <a:p>
            <a:pPr algn="l"/>
            <a:r>
              <a:rPr lang="de-AT" dirty="0"/>
              <a:t> 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3E9A733-EFEC-4BB2-9E6B-DE8088ED0F3D}"/>
              </a:ext>
            </a:extLst>
          </p:cNvPr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C64B7656-1179-4BDC-843A-CA1E0B18BE27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55146CB2-90E9-4D9E-842A-70C8D91757E1}"/>
                </a:ext>
              </a:extLst>
            </p:cNvPr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E1F39E44-0941-4DC8-A4D6-1F8395F46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50" name="Titel 1">
                <a:extLst>
                  <a:ext uri="{FF2B5EF4-FFF2-40B4-BE49-F238E27FC236}">
                    <a16:creationId xmlns:a16="http://schemas.microsoft.com/office/drawing/2014/main" id="{2432D2C6-9EB4-49B1-B5C7-53D934119D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51" name="Freihandform: Form 5">
                <a:extLst>
                  <a:ext uri="{FF2B5EF4-FFF2-40B4-BE49-F238E27FC236}">
                    <a16:creationId xmlns:a16="http://schemas.microsoft.com/office/drawing/2014/main" id="{13B216BE-FB60-404A-B25A-1345DA69380F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52" name="Freihandform: Form 8">
                <a:extLst>
                  <a:ext uri="{FF2B5EF4-FFF2-40B4-BE49-F238E27FC236}">
                    <a16:creationId xmlns:a16="http://schemas.microsoft.com/office/drawing/2014/main" id="{A8DE9AE9-E407-4248-8FAF-8DAEBB4AF12D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53" name="Freihandform: Form 11">
                <a:extLst>
                  <a:ext uri="{FF2B5EF4-FFF2-40B4-BE49-F238E27FC236}">
                    <a16:creationId xmlns:a16="http://schemas.microsoft.com/office/drawing/2014/main" id="{2C190A67-F24E-4BAB-8D87-7B2773571688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4D68DADC-5D20-43D1-9FEA-665DBDBD358D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58" name="Rechteck: abgerundete Ecken 24">
                  <a:extLst>
                    <a:ext uri="{FF2B5EF4-FFF2-40B4-BE49-F238E27FC236}">
                      <a16:creationId xmlns:a16="http://schemas.microsoft.com/office/drawing/2014/main" id="{AEBF8E4A-6C97-4EF7-B155-D23E4DA0633C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9" name="Gruppieren 58">
                  <a:extLst>
                    <a:ext uri="{FF2B5EF4-FFF2-40B4-BE49-F238E27FC236}">
                      <a16:creationId xmlns:a16="http://schemas.microsoft.com/office/drawing/2014/main" id="{26225E62-5B76-445B-928D-EB4442645809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60" name="Grafik 59">
                    <a:extLst>
                      <a:ext uri="{FF2B5EF4-FFF2-40B4-BE49-F238E27FC236}">
                        <a16:creationId xmlns:a16="http://schemas.microsoft.com/office/drawing/2014/main" id="{F87C5A78-5445-4412-AFC8-4CCBA9A52C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61" name="Textfeld 60">
                    <a:extLst>
                      <a:ext uri="{FF2B5EF4-FFF2-40B4-BE49-F238E27FC236}">
                        <a16:creationId xmlns:a16="http://schemas.microsoft.com/office/drawing/2014/main" id="{1672C7FF-B240-4866-86D6-7BEEB91CECE7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844443A1-5B4E-436B-9702-26FCAC82679C}"/>
                  </a:ext>
                </a:extLst>
              </p:cNvPr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56" name="Abgerundetes Rechteck 32">
                  <a:extLst>
                    <a:ext uri="{FF2B5EF4-FFF2-40B4-BE49-F238E27FC236}">
                      <a16:creationId xmlns:a16="http://schemas.microsoft.com/office/drawing/2014/main" id="{3B655F3D-9DCC-41E1-B8D5-83F34EEBD4BF}"/>
                    </a:ext>
                  </a:extLst>
                </p:cNvPr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Grafik 56">
                  <a:extLst>
                    <a:ext uri="{FF2B5EF4-FFF2-40B4-BE49-F238E27FC236}">
                      <a16:creationId xmlns:a16="http://schemas.microsoft.com/office/drawing/2014/main" id="{5E8E6189-59C1-4C45-A0B0-C524D5E6EC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2311B55D-33CF-4107-B627-B2A8DC3575C8}"/>
                </a:ext>
              </a:extLst>
            </p:cNvPr>
            <p:cNvSpPr txBox="1"/>
            <p:nvPr/>
          </p:nvSpPr>
          <p:spPr>
            <a:xfrm>
              <a:off x="2109108" y="322751"/>
              <a:ext cx="7946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 err="1">
                  <a:solidFill>
                    <a:schemeClr val="bg1"/>
                  </a:solidFill>
                </a:rPr>
                <a:t>Sputtering</a:t>
              </a:r>
              <a:r>
                <a:rPr lang="de-AT" sz="3200" dirty="0">
                  <a:solidFill>
                    <a:schemeClr val="bg1"/>
                  </a:solidFill>
                </a:rPr>
                <a:t> </a:t>
              </a:r>
              <a:r>
                <a:rPr lang="de-AT" sz="3200" dirty="0" err="1">
                  <a:solidFill>
                    <a:schemeClr val="bg1"/>
                  </a:solidFill>
                </a:rPr>
                <a:t>experiments</a:t>
              </a:r>
              <a:r>
                <a:rPr lang="de-AT" sz="3200" dirty="0">
                  <a:solidFill>
                    <a:schemeClr val="bg1"/>
                  </a:solidFill>
                </a:rPr>
                <a:t> at TU Wien </a:t>
              </a:r>
              <a:r>
                <a:rPr lang="de-AT" sz="3200" dirty="0" err="1">
                  <a:solidFill>
                    <a:schemeClr val="bg1"/>
                  </a:solidFill>
                </a:rPr>
                <a:t>with</a:t>
              </a:r>
              <a:r>
                <a:rPr lang="de-AT" sz="3200" dirty="0">
                  <a:solidFill>
                    <a:schemeClr val="bg1"/>
                  </a:solidFill>
                </a:rPr>
                <a:t> QCM</a:t>
              </a: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42C46781-F4A5-46F2-9390-7968DF8AF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6104" y="2760415"/>
            <a:ext cx="3393695" cy="26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9FBCDEEB-45F5-4D64-9256-5DD77526BCCD}"/>
              </a:ext>
            </a:extLst>
          </p:cNvPr>
          <p:cNvSpPr txBox="1">
            <a:spLocks/>
          </p:cNvSpPr>
          <p:nvPr/>
        </p:nvSpPr>
        <p:spPr>
          <a:xfrm>
            <a:off x="285974" y="4259691"/>
            <a:ext cx="700731" cy="439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2400" b="1" dirty="0">
                <a:solidFill>
                  <a:schemeClr val="bg1"/>
                </a:solidFill>
              </a:rPr>
              <a:t>AFM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1C1BD7AD-BE5B-401A-8919-2FF6277AA90C}"/>
              </a:ext>
            </a:extLst>
          </p:cNvPr>
          <p:cNvSpPr txBox="1">
            <a:spLocks/>
          </p:cNvSpPr>
          <p:nvPr/>
        </p:nvSpPr>
        <p:spPr>
          <a:xfrm>
            <a:off x="6276841" y="4839715"/>
            <a:ext cx="5915159" cy="119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/>
              <a:t>SEM, AFM and CFM </a:t>
            </a:r>
            <a:r>
              <a:rPr lang="de-AT" sz="1600" dirty="0" err="1"/>
              <a:t>available</a:t>
            </a:r>
            <a:r>
              <a:rPr lang="de-AT" sz="1600" dirty="0"/>
              <a:t>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surface</a:t>
            </a:r>
            <a:r>
              <a:rPr lang="de-AT" sz="1600" dirty="0"/>
              <a:t> </a:t>
            </a:r>
            <a:r>
              <a:rPr lang="de-AT" sz="1600" dirty="0" err="1"/>
              <a:t>roughness</a:t>
            </a:r>
            <a:r>
              <a:rPr lang="de-AT" sz="1600" dirty="0"/>
              <a:t> </a:t>
            </a:r>
            <a:r>
              <a:rPr lang="de-AT" sz="1600" dirty="0" err="1"/>
              <a:t>investigation</a:t>
            </a:r>
            <a:endParaRPr lang="de-AT" sz="1600" dirty="0"/>
          </a:p>
          <a:p>
            <a:r>
              <a:rPr lang="de-AT" sz="1600" dirty="0"/>
              <a:t>Target QCM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direct</a:t>
            </a:r>
            <a:r>
              <a:rPr lang="de-AT" sz="1600" dirty="0"/>
              <a:t> </a:t>
            </a:r>
            <a:r>
              <a:rPr lang="de-AT" sz="1600" dirty="0" err="1"/>
              <a:t>sputter</a:t>
            </a:r>
            <a:r>
              <a:rPr lang="de-AT" sz="1600" dirty="0"/>
              <a:t> </a:t>
            </a:r>
            <a:r>
              <a:rPr lang="de-AT" sz="1600" dirty="0" err="1"/>
              <a:t>yield</a:t>
            </a:r>
            <a:r>
              <a:rPr lang="de-AT" sz="1600" dirty="0"/>
              <a:t> </a:t>
            </a:r>
            <a:r>
              <a:rPr lang="de-AT" sz="1600" dirty="0" err="1"/>
              <a:t>measurement</a:t>
            </a:r>
            <a:endParaRPr lang="de-AT" sz="1600" dirty="0"/>
          </a:p>
          <a:p>
            <a:r>
              <a:rPr lang="de-AT" sz="1600" dirty="0"/>
              <a:t>Catcher QCM </a:t>
            </a:r>
            <a:r>
              <a:rPr lang="de-AT" sz="1600" dirty="0" err="1"/>
              <a:t>to</a:t>
            </a:r>
            <a:r>
              <a:rPr lang="de-AT" sz="1600" dirty="0"/>
              <a:t> probe angular </a:t>
            </a:r>
            <a:r>
              <a:rPr lang="de-AT" sz="1600" dirty="0" err="1"/>
              <a:t>distribution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sputtered</a:t>
            </a:r>
            <a:r>
              <a:rPr lang="de-AT" sz="1600" dirty="0"/>
              <a:t> </a:t>
            </a:r>
            <a:r>
              <a:rPr lang="de-AT" sz="1600" dirty="0" err="1"/>
              <a:t>atoms</a:t>
            </a:r>
            <a:endParaRPr lang="de-AT" sz="1600" dirty="0"/>
          </a:p>
          <a:p>
            <a:r>
              <a:rPr lang="de-AT" sz="1600" dirty="0" err="1"/>
              <a:t>Combination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Target + Catcher QCM -&gt; </a:t>
            </a:r>
            <a:r>
              <a:rPr lang="de-AT" sz="1600" dirty="0" err="1"/>
              <a:t>sputter</a:t>
            </a:r>
            <a:r>
              <a:rPr lang="de-AT" sz="1600" dirty="0"/>
              <a:t> </a:t>
            </a:r>
            <a:r>
              <a:rPr lang="de-AT" sz="1600" dirty="0" err="1"/>
              <a:t>yield</a:t>
            </a:r>
            <a:r>
              <a:rPr lang="de-AT" sz="1600" dirty="0"/>
              <a:t> </a:t>
            </a:r>
            <a:r>
              <a:rPr lang="de-AT" sz="1600" dirty="0" err="1"/>
              <a:t>estimation</a:t>
            </a:r>
            <a:endParaRPr lang="de-AT" sz="1600" dirty="0"/>
          </a:p>
          <a:p>
            <a:r>
              <a:rPr lang="de-AT" sz="1600" dirty="0"/>
              <a:t>QCM </a:t>
            </a:r>
            <a:r>
              <a:rPr lang="de-AT" sz="1600" dirty="0" err="1"/>
              <a:t>data</a:t>
            </a:r>
            <a:r>
              <a:rPr lang="de-AT" sz="1600" dirty="0"/>
              <a:t> </a:t>
            </a:r>
            <a:r>
              <a:rPr lang="de-AT" sz="1600" dirty="0" err="1"/>
              <a:t>good</a:t>
            </a:r>
            <a:r>
              <a:rPr lang="de-AT" sz="1600" dirty="0"/>
              <a:t> </a:t>
            </a:r>
            <a:r>
              <a:rPr lang="de-AT" sz="1600" dirty="0" err="1"/>
              <a:t>for</a:t>
            </a:r>
            <a:r>
              <a:rPr lang="de-AT" sz="1600" dirty="0"/>
              <a:t> code </a:t>
            </a:r>
            <a:r>
              <a:rPr lang="de-AT" sz="1600" dirty="0" err="1"/>
              <a:t>benchmarking</a:t>
            </a:r>
            <a:endParaRPr lang="de-AT" sz="1600" dirty="0"/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742F0E59-3759-4F54-B476-CF7F555F7F27}"/>
              </a:ext>
            </a:extLst>
          </p:cNvPr>
          <p:cNvSpPr txBox="1">
            <a:spLocks/>
          </p:cNvSpPr>
          <p:nvPr/>
        </p:nvSpPr>
        <p:spPr>
          <a:xfrm>
            <a:off x="8978988" y="4038796"/>
            <a:ext cx="700731" cy="439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2400" b="1" dirty="0">
                <a:solidFill>
                  <a:schemeClr val="bg1"/>
                </a:solidFill>
              </a:rPr>
              <a:t>AFM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722BE57-CC07-47C3-8B7F-16C2F3A0B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781" y="1279141"/>
            <a:ext cx="3189907" cy="3197882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4E73BBB-FADA-4EA4-8F21-39C2D523D396}"/>
              </a:ext>
            </a:extLst>
          </p:cNvPr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0C349BD-F209-4B34-A252-91CE516C5362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B63AC2EE-396E-4FC7-9CA0-1EA3F5622265}"/>
                </a:ext>
              </a:extLst>
            </p:cNvPr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25F436FE-AB2A-4C0B-9A04-ADBBC543D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50" name="Titel 1">
                <a:extLst>
                  <a:ext uri="{FF2B5EF4-FFF2-40B4-BE49-F238E27FC236}">
                    <a16:creationId xmlns:a16="http://schemas.microsoft.com/office/drawing/2014/main" id="{8C2A6189-15AB-4319-AD9E-F1906F806C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51" name="Freihandform: Form 5">
                <a:extLst>
                  <a:ext uri="{FF2B5EF4-FFF2-40B4-BE49-F238E27FC236}">
                    <a16:creationId xmlns:a16="http://schemas.microsoft.com/office/drawing/2014/main" id="{0BFB031B-DEFA-4229-A7E3-B869C7C57B88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52" name="Freihandform: Form 8">
                <a:extLst>
                  <a:ext uri="{FF2B5EF4-FFF2-40B4-BE49-F238E27FC236}">
                    <a16:creationId xmlns:a16="http://schemas.microsoft.com/office/drawing/2014/main" id="{08FED8F4-054D-4260-A665-31B0CA7CDFC4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53" name="Freihandform: Form 11">
                <a:extLst>
                  <a:ext uri="{FF2B5EF4-FFF2-40B4-BE49-F238E27FC236}">
                    <a16:creationId xmlns:a16="http://schemas.microsoft.com/office/drawing/2014/main" id="{5BE9619A-2F29-484D-A517-71E714F92E77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CE811C78-1787-496C-8F4B-77D010AA17E8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58" name="Rechteck: abgerundete Ecken 24">
                  <a:extLst>
                    <a:ext uri="{FF2B5EF4-FFF2-40B4-BE49-F238E27FC236}">
                      <a16:creationId xmlns:a16="http://schemas.microsoft.com/office/drawing/2014/main" id="{4D2C230A-599D-4838-A698-DDD0CEF58D54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0" name="Gruppieren 59">
                  <a:extLst>
                    <a:ext uri="{FF2B5EF4-FFF2-40B4-BE49-F238E27FC236}">
                      <a16:creationId xmlns:a16="http://schemas.microsoft.com/office/drawing/2014/main" id="{7691A88C-74C5-41ED-8605-1EBA728BA09A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61" name="Grafik 60">
                    <a:extLst>
                      <a:ext uri="{FF2B5EF4-FFF2-40B4-BE49-F238E27FC236}">
                        <a16:creationId xmlns:a16="http://schemas.microsoft.com/office/drawing/2014/main" id="{D7316F9C-FEE8-41E1-A19F-25369240F3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62" name="Textfeld 61">
                    <a:extLst>
                      <a:ext uri="{FF2B5EF4-FFF2-40B4-BE49-F238E27FC236}">
                        <a16:creationId xmlns:a16="http://schemas.microsoft.com/office/drawing/2014/main" id="{B8778676-BECD-47B5-8818-643A250FAA6A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DD041368-E1F9-44D9-9C5E-56A54803B5EB}"/>
                  </a:ext>
                </a:extLst>
              </p:cNvPr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56" name="Abgerundetes Rechteck 32">
                  <a:extLst>
                    <a:ext uri="{FF2B5EF4-FFF2-40B4-BE49-F238E27FC236}">
                      <a16:creationId xmlns:a16="http://schemas.microsoft.com/office/drawing/2014/main" id="{D523365B-54DC-41AF-9D28-B28F72E98F0A}"/>
                    </a:ext>
                  </a:extLst>
                </p:cNvPr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Grafik 56">
                  <a:extLst>
                    <a:ext uri="{FF2B5EF4-FFF2-40B4-BE49-F238E27FC236}">
                      <a16:creationId xmlns:a16="http://schemas.microsoft.com/office/drawing/2014/main" id="{F877BA28-DF38-4D3B-8DE7-3BADD5A0F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864F694F-049C-4AFD-8B38-58FD0C205228}"/>
                </a:ext>
              </a:extLst>
            </p:cNvPr>
            <p:cNvSpPr txBox="1"/>
            <p:nvPr/>
          </p:nvSpPr>
          <p:spPr>
            <a:xfrm>
              <a:off x="2109108" y="322751"/>
              <a:ext cx="7946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Summary</a:t>
              </a:r>
            </a:p>
          </p:txBody>
        </p:sp>
      </p:grpSp>
      <p:sp>
        <p:nvSpPr>
          <p:cNvPr id="63" name="Foliennummernplatzhalter 15">
            <a:extLst>
              <a:ext uri="{FF2B5EF4-FFF2-40B4-BE49-F238E27FC236}">
                <a16:creationId xmlns:a16="http://schemas.microsoft.com/office/drawing/2014/main" id="{36C3F5C6-04C8-44A7-85E2-44411D4B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12</a:t>
            </a:fld>
            <a:endParaRPr lang="de-AT" dirty="0"/>
          </a:p>
        </p:txBody>
      </p:sp>
      <p:sp>
        <p:nvSpPr>
          <p:cNvPr id="64" name="Fußzeilenplatzhalter 14">
            <a:extLst>
              <a:ext uri="{FF2B5EF4-FFF2-40B4-BE49-F238E27FC236}">
                <a16:creationId xmlns:a16="http://schemas.microsoft.com/office/drawing/2014/main" id="{28DC9D5F-7F3C-4AC8-91C3-FE3313F5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2D25F768-BB39-42C9-B410-AED55B1C7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05" y="1428865"/>
            <a:ext cx="3346389" cy="213100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BF25426-4878-4850-A844-5B9A29E63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7744" y="2810179"/>
            <a:ext cx="3222812" cy="2131002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59A8681E-4735-4679-8928-B68CC57767E2}"/>
              </a:ext>
            </a:extLst>
          </p:cNvPr>
          <p:cNvSpPr txBox="1"/>
          <p:nvPr/>
        </p:nvSpPr>
        <p:spPr>
          <a:xfrm>
            <a:off x="4337797" y="2540502"/>
            <a:ext cx="582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AFM</a:t>
            </a:r>
            <a:endParaRPr lang="de-AT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B01C2A6-6EEB-45A5-86B7-8D503D057BA7}"/>
              </a:ext>
            </a:extLst>
          </p:cNvPr>
          <p:cNvSpPr txBox="1"/>
          <p:nvPr/>
        </p:nvSpPr>
        <p:spPr>
          <a:xfrm>
            <a:off x="1763590" y="1163644"/>
            <a:ext cx="582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CFM</a:t>
            </a:r>
            <a:endParaRPr lang="de-AT" dirty="0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A6FB1595-7946-4F75-A7B4-04728173CB85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377017" y="2212792"/>
            <a:ext cx="604442" cy="2715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9A1E367-04E2-408D-8CDE-B54B5EE6D442}"/>
              </a:ext>
            </a:extLst>
          </p:cNvPr>
          <p:cNvGrpSpPr/>
          <p:nvPr/>
        </p:nvGrpSpPr>
        <p:grpSpPr>
          <a:xfrm>
            <a:off x="465338" y="3888315"/>
            <a:ext cx="3073773" cy="2554680"/>
            <a:chOff x="2534757" y="2775389"/>
            <a:chExt cx="3400475" cy="2826210"/>
          </a:xfrm>
        </p:grpSpPr>
        <p:pic>
          <p:nvPicPr>
            <p:cNvPr id="65" name="Imagen 6">
              <a:extLst>
                <a:ext uri="{FF2B5EF4-FFF2-40B4-BE49-F238E27FC236}">
                  <a16:creationId xmlns:a16="http://schemas.microsoft.com/office/drawing/2014/main" id="{02E7537D-2AD0-4D79-AEA8-6BCDB7711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34757" y="3060758"/>
              <a:ext cx="3400475" cy="2540841"/>
            </a:xfrm>
            <a:prstGeom prst="rect">
              <a:avLst/>
            </a:prstGeom>
          </p:spPr>
        </p:pic>
        <p:sp>
          <p:nvSpPr>
            <p:cNvPr id="68" name="CuadroTexto 14">
              <a:extLst>
                <a:ext uri="{FF2B5EF4-FFF2-40B4-BE49-F238E27FC236}">
                  <a16:creationId xmlns:a16="http://schemas.microsoft.com/office/drawing/2014/main" id="{7DBBA6AB-1CD6-4349-A64E-1BBC5284C559}"/>
                </a:ext>
              </a:extLst>
            </p:cNvPr>
            <p:cNvSpPr txBox="1"/>
            <p:nvPr/>
          </p:nvSpPr>
          <p:spPr>
            <a:xfrm>
              <a:off x="4980496" y="5094384"/>
              <a:ext cx="864407" cy="34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100 </a:t>
              </a:r>
              <a:r>
                <a:rPr lang="en-GB" sz="1200" b="1" dirty="0">
                  <a:solidFill>
                    <a:schemeClr val="bg1"/>
                  </a:solidFill>
                </a:rPr>
                <a:t>nm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B7F2B0CE-DDF5-43D7-88A1-AEAFE6A1EC53}"/>
                </a:ext>
              </a:extLst>
            </p:cNvPr>
            <p:cNvSpPr txBox="1"/>
            <p:nvPr/>
          </p:nvSpPr>
          <p:spPr>
            <a:xfrm>
              <a:off x="3304256" y="2775389"/>
              <a:ext cx="1861477" cy="34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/>
                <a:t>SEM top-view NCW</a:t>
              </a:r>
              <a:endParaRPr lang="en-US" sz="1400" dirty="0"/>
            </a:p>
          </p:txBody>
        </p:sp>
        <p:cxnSp>
          <p:nvCxnSpPr>
            <p:cNvPr id="70" name="Conector recto 8">
              <a:extLst>
                <a:ext uri="{FF2B5EF4-FFF2-40B4-BE49-F238E27FC236}">
                  <a16:creationId xmlns:a16="http://schemas.microsoft.com/office/drawing/2014/main" id="{69A14F1F-DC9F-4410-B563-5A7CBE8EF7C1}"/>
                </a:ext>
              </a:extLst>
            </p:cNvPr>
            <p:cNvCxnSpPr>
              <a:cxnSpLocks/>
            </p:cNvCxnSpPr>
            <p:nvPr/>
          </p:nvCxnSpPr>
          <p:spPr>
            <a:xfrm>
              <a:off x="5390473" y="5462973"/>
              <a:ext cx="1345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571B234-FCAA-4231-AA83-ADC2729A449B}"/>
              </a:ext>
            </a:extLst>
          </p:cNvPr>
          <p:cNvCxnSpPr>
            <a:cxnSpLocks/>
            <a:endCxn id="6" idx="0"/>
          </p:cNvCxnSpPr>
          <p:nvPr/>
        </p:nvCxnSpPr>
        <p:spPr>
          <a:xfrm flipH="1" flipV="1">
            <a:off x="2435418" y="2156883"/>
            <a:ext cx="3805138" cy="653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DC01FF47-AD6A-4EE9-AA05-6EA80E113C38}"/>
              </a:ext>
            </a:extLst>
          </p:cNvPr>
          <p:cNvSpPr/>
          <p:nvPr/>
        </p:nvSpPr>
        <p:spPr>
          <a:xfrm>
            <a:off x="2377017" y="2156883"/>
            <a:ext cx="116801" cy="111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96376E8A-66C4-4233-B728-CC8FA0967CBF}"/>
              </a:ext>
            </a:extLst>
          </p:cNvPr>
          <p:cNvCxnSpPr>
            <a:cxnSpLocks/>
          </p:cNvCxnSpPr>
          <p:nvPr/>
        </p:nvCxnSpPr>
        <p:spPr>
          <a:xfrm flipH="1" flipV="1">
            <a:off x="2509838" y="2286849"/>
            <a:ext cx="530022" cy="53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2AFA84C-BA45-4A98-9147-D45C07D5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2</a:t>
            </a:fld>
            <a:endParaRPr lang="de-AT" dirty="0"/>
          </a:p>
        </p:txBody>
      </p:sp>
      <p:sp>
        <p:nvSpPr>
          <p:cNvPr id="37" name="Fußzeilenplatzhalter 14">
            <a:extLst>
              <a:ext uri="{FF2B5EF4-FFF2-40B4-BE49-F238E27FC236}">
                <a16:creationId xmlns:a16="http://schemas.microsoft.com/office/drawing/2014/main" id="{3A20F76A-FEA8-468B-ABCF-0FA5D0A1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2A70B5E4-BE50-4A04-95F0-FF88BA1F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017" y="4193192"/>
            <a:ext cx="8784924" cy="1761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dirty="0" err="1"/>
              <a:t>How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experimentally</a:t>
            </a:r>
            <a:r>
              <a:rPr lang="de-AT" sz="2000" dirty="0"/>
              <a:t> </a:t>
            </a:r>
            <a:r>
              <a:rPr lang="de-AT" sz="2000" dirty="0" err="1"/>
              <a:t>investigate</a:t>
            </a:r>
            <a:r>
              <a:rPr lang="de-AT" sz="2000" dirty="0"/>
              <a:t> </a:t>
            </a:r>
            <a:r>
              <a:rPr lang="de-AT" sz="2000" dirty="0" err="1"/>
              <a:t>sputtering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rough</a:t>
            </a:r>
            <a:r>
              <a:rPr lang="de-AT" sz="2000" dirty="0"/>
              <a:t> </a:t>
            </a:r>
            <a:r>
              <a:rPr lang="de-AT" sz="2000" dirty="0" err="1"/>
              <a:t>surfaces</a:t>
            </a:r>
            <a:r>
              <a:rPr lang="de-AT" sz="2000" dirty="0"/>
              <a:t>?</a:t>
            </a:r>
          </a:p>
          <a:p>
            <a:pPr marL="0" indent="0">
              <a:buNone/>
            </a:pPr>
            <a:r>
              <a:rPr lang="de-AT" sz="2000" dirty="0"/>
              <a:t>-&gt; Tools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study</a:t>
            </a:r>
            <a:r>
              <a:rPr lang="de-AT" sz="2000" dirty="0"/>
              <a:t> </a:t>
            </a:r>
            <a:r>
              <a:rPr lang="de-AT" sz="2000" dirty="0" err="1"/>
              <a:t>surface</a:t>
            </a:r>
            <a:r>
              <a:rPr lang="de-AT" sz="2000" dirty="0"/>
              <a:t> </a:t>
            </a:r>
            <a:r>
              <a:rPr lang="de-AT" sz="2000" dirty="0" err="1"/>
              <a:t>topographies</a:t>
            </a:r>
            <a:r>
              <a:rPr lang="de-AT" sz="2000" dirty="0"/>
              <a:t> at TU Wien</a:t>
            </a:r>
          </a:p>
          <a:p>
            <a:pPr marL="0" indent="0">
              <a:buNone/>
            </a:pPr>
            <a:r>
              <a:rPr lang="de-AT" sz="2000" dirty="0"/>
              <a:t>-&gt; Experimental </a:t>
            </a:r>
            <a:r>
              <a:rPr lang="de-AT" sz="2000" dirty="0" err="1"/>
              <a:t>techniques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measure</a:t>
            </a:r>
            <a:r>
              <a:rPr lang="de-AT" sz="2000" dirty="0"/>
              <a:t> </a:t>
            </a:r>
            <a:r>
              <a:rPr lang="de-AT" sz="2000" dirty="0" err="1"/>
              <a:t>sputter</a:t>
            </a:r>
            <a:r>
              <a:rPr lang="de-AT" sz="2000" dirty="0"/>
              <a:t> </a:t>
            </a:r>
            <a:r>
              <a:rPr lang="de-AT" sz="2000" dirty="0" err="1"/>
              <a:t>yields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rough</a:t>
            </a:r>
            <a:r>
              <a:rPr lang="de-AT" sz="2000" dirty="0"/>
              <a:t> </a:t>
            </a:r>
            <a:r>
              <a:rPr lang="de-AT" sz="2000" dirty="0" err="1"/>
              <a:t>surfaces</a:t>
            </a:r>
            <a:r>
              <a:rPr lang="de-AT" sz="2000" dirty="0"/>
              <a:t> at TU Wien</a:t>
            </a:r>
            <a:endParaRPr lang="de-AT" sz="1600" dirty="0"/>
          </a:p>
          <a:p>
            <a:pPr marL="457200" lvl="1" indent="0">
              <a:buNone/>
            </a:pPr>
            <a:endParaRPr lang="de-AT" sz="1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460543EF-AD61-4829-B26F-89BF1077F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26" name="Titel 1">
                <a:extLst>
                  <a:ext uri="{FF2B5EF4-FFF2-40B4-BE49-F238E27FC236}">
                    <a16:creationId xmlns:a16="http://schemas.microsoft.com/office/drawing/2014/main" id="{A32EB49E-2556-4018-87E6-BF1AC93255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28" name="Freihandform: Form 5">
                <a:extLst>
                  <a:ext uri="{FF2B5EF4-FFF2-40B4-BE49-F238E27FC236}">
                    <a16:creationId xmlns:a16="http://schemas.microsoft.com/office/drawing/2014/main" id="{A7E76DE0-0D9F-4708-9483-611F03A86BC4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29" name="Freihandform: Form 8">
                <a:extLst>
                  <a:ext uri="{FF2B5EF4-FFF2-40B4-BE49-F238E27FC236}">
                    <a16:creationId xmlns:a16="http://schemas.microsoft.com/office/drawing/2014/main" id="{33997B12-ABF1-4466-A17A-37FA75A0CF11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0" name="Freihandform: Form 11">
                <a:extLst>
                  <a:ext uri="{FF2B5EF4-FFF2-40B4-BE49-F238E27FC236}">
                    <a16:creationId xmlns:a16="http://schemas.microsoft.com/office/drawing/2014/main" id="{48C09BCE-E2E0-4A81-A504-AEDDE50A13F7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8EFBDC55-76AC-47B9-B257-36B16E19A3E2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35" name="Rechteck: abgerundete Ecken 24">
                  <a:extLst>
                    <a:ext uri="{FF2B5EF4-FFF2-40B4-BE49-F238E27FC236}">
                      <a16:creationId xmlns:a16="http://schemas.microsoft.com/office/drawing/2014/main" id="{AD52D81C-1882-4BF9-B2A9-2722BCF743CB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E5A3B9E3-DC1F-4B18-8F82-956716A99CB4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38" name="Grafik 37">
                    <a:extLst>
                      <a:ext uri="{FF2B5EF4-FFF2-40B4-BE49-F238E27FC236}">
                        <a16:creationId xmlns:a16="http://schemas.microsoft.com/office/drawing/2014/main" id="{9C319ADB-0E16-49B1-8256-5C0688EB02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41" name="Textfeld 40">
                    <a:extLst>
                      <a:ext uri="{FF2B5EF4-FFF2-40B4-BE49-F238E27FC236}">
                        <a16:creationId xmlns:a16="http://schemas.microsoft.com/office/drawing/2014/main" id="{4D4363EF-7C1E-4144-A0D2-0AB77C6022C4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32" name="Gruppieren 31"/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33" name="Abgerundetes Rechteck 32"/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fik 3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3345067" y="322751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9363F378-311C-4860-8CBC-1EE3C785F8A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99" y="1699342"/>
            <a:ext cx="3327351" cy="22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2AFA84C-BA45-4A98-9147-D45C07D5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3</a:t>
            </a:fld>
            <a:endParaRPr lang="de-AT" dirty="0"/>
          </a:p>
        </p:txBody>
      </p:sp>
      <p:sp>
        <p:nvSpPr>
          <p:cNvPr id="37" name="Fußzeilenplatzhalter 14">
            <a:extLst>
              <a:ext uri="{FF2B5EF4-FFF2-40B4-BE49-F238E27FC236}">
                <a16:creationId xmlns:a16="http://schemas.microsoft.com/office/drawing/2014/main" id="{3A20F76A-FEA8-468B-ABCF-0FA5D0A1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460543EF-AD61-4829-B26F-89BF1077F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26" name="Titel 1">
                <a:extLst>
                  <a:ext uri="{FF2B5EF4-FFF2-40B4-BE49-F238E27FC236}">
                    <a16:creationId xmlns:a16="http://schemas.microsoft.com/office/drawing/2014/main" id="{A32EB49E-2556-4018-87E6-BF1AC93255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28" name="Freihandform: Form 5">
                <a:extLst>
                  <a:ext uri="{FF2B5EF4-FFF2-40B4-BE49-F238E27FC236}">
                    <a16:creationId xmlns:a16="http://schemas.microsoft.com/office/drawing/2014/main" id="{A7E76DE0-0D9F-4708-9483-611F03A86BC4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29" name="Freihandform: Form 8">
                <a:extLst>
                  <a:ext uri="{FF2B5EF4-FFF2-40B4-BE49-F238E27FC236}">
                    <a16:creationId xmlns:a16="http://schemas.microsoft.com/office/drawing/2014/main" id="{33997B12-ABF1-4466-A17A-37FA75A0CF11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0" name="Freihandform: Form 11">
                <a:extLst>
                  <a:ext uri="{FF2B5EF4-FFF2-40B4-BE49-F238E27FC236}">
                    <a16:creationId xmlns:a16="http://schemas.microsoft.com/office/drawing/2014/main" id="{48C09BCE-E2E0-4A81-A504-AEDDE50A13F7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8EFBDC55-76AC-47B9-B257-36B16E19A3E2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35" name="Rechteck: abgerundete Ecken 24">
                  <a:extLst>
                    <a:ext uri="{FF2B5EF4-FFF2-40B4-BE49-F238E27FC236}">
                      <a16:creationId xmlns:a16="http://schemas.microsoft.com/office/drawing/2014/main" id="{AD52D81C-1882-4BF9-B2A9-2722BCF743CB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E5A3B9E3-DC1F-4B18-8F82-956716A99CB4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38" name="Grafik 37">
                    <a:extLst>
                      <a:ext uri="{FF2B5EF4-FFF2-40B4-BE49-F238E27FC236}">
                        <a16:creationId xmlns:a16="http://schemas.microsoft.com/office/drawing/2014/main" id="{9C319ADB-0E16-49B1-8256-5C0688EB02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41" name="Textfeld 40">
                    <a:extLst>
                      <a:ext uri="{FF2B5EF4-FFF2-40B4-BE49-F238E27FC236}">
                        <a16:creationId xmlns:a16="http://schemas.microsoft.com/office/drawing/2014/main" id="{4D4363EF-7C1E-4144-A0D2-0AB77C6022C4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32" name="Gruppieren 31"/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33" name="Abgerundetes Rechteck 32"/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fik 3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3027379" y="322751"/>
              <a:ext cx="6109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 err="1">
                  <a:solidFill>
                    <a:schemeClr val="bg1"/>
                  </a:solidFill>
                </a:rPr>
                <a:t>Roughness</a:t>
              </a:r>
              <a:r>
                <a:rPr lang="de-AT" sz="3200" dirty="0">
                  <a:solidFill>
                    <a:schemeClr val="bg1"/>
                  </a:solidFill>
                </a:rPr>
                <a:t> </a:t>
              </a:r>
              <a:r>
                <a:rPr lang="de-AT" sz="3200" dirty="0" err="1">
                  <a:solidFill>
                    <a:schemeClr val="bg1"/>
                  </a:solidFill>
                </a:rPr>
                <a:t>inspection</a:t>
              </a:r>
              <a:endParaRPr lang="de-AT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27113E-89D5-4362-B7F3-2B26BE19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58" y="1501681"/>
            <a:ext cx="10515600" cy="4835428"/>
          </a:xfrm>
        </p:spPr>
        <p:txBody>
          <a:bodyPr>
            <a:normAutofit/>
          </a:bodyPr>
          <a:lstStyle/>
          <a:p>
            <a:r>
              <a:rPr lang="de-AT" sz="2000" dirty="0"/>
              <a:t>µsurf </a:t>
            </a:r>
            <a:r>
              <a:rPr lang="de-AT" sz="2000" dirty="0" err="1"/>
              <a:t>explorer</a:t>
            </a:r>
            <a:r>
              <a:rPr lang="de-AT" sz="2000" dirty="0"/>
              <a:t> </a:t>
            </a:r>
            <a:r>
              <a:rPr lang="de-AT" sz="2000" dirty="0" err="1"/>
              <a:t>confocal</a:t>
            </a:r>
            <a:r>
              <a:rPr lang="de-AT" sz="2000" dirty="0"/>
              <a:t> </a:t>
            </a:r>
            <a:r>
              <a:rPr lang="de-AT" sz="2000" dirty="0" err="1"/>
              <a:t>microscope</a:t>
            </a:r>
            <a:r>
              <a:rPr lang="de-AT" sz="2000" dirty="0"/>
              <a:t> (CFM, </a:t>
            </a:r>
            <a:r>
              <a:rPr lang="de-AT" sz="2000" dirty="0" err="1"/>
              <a:t>NanoFocus</a:t>
            </a:r>
            <a:r>
              <a:rPr lang="de-AT" sz="2000" dirty="0"/>
              <a:t> AG)</a:t>
            </a:r>
          </a:p>
          <a:p>
            <a:pPr lvl="1"/>
            <a:r>
              <a:rPr lang="de-AT" sz="1600" dirty="0" err="1"/>
              <a:t>up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512x512 px², 160x160µm² (</a:t>
            </a:r>
            <a:r>
              <a:rPr lang="de-AT" sz="1600" dirty="0" err="1"/>
              <a:t>fixed</a:t>
            </a:r>
            <a:r>
              <a:rPr lang="de-AT" sz="1600" dirty="0"/>
              <a:t> </a:t>
            </a:r>
            <a:r>
              <a:rPr lang="de-AT" sz="1600" dirty="0" err="1"/>
              <a:t>by</a:t>
            </a:r>
            <a:r>
              <a:rPr lang="de-AT" sz="1600" dirty="0"/>
              <a:t> 100x </a:t>
            </a:r>
            <a:r>
              <a:rPr lang="de-AT" sz="1600" dirty="0" err="1"/>
              <a:t>objective</a:t>
            </a:r>
            <a:r>
              <a:rPr lang="de-AT" sz="1600" dirty="0"/>
              <a:t>)</a:t>
            </a:r>
          </a:p>
          <a:p>
            <a:pPr lvl="1"/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very</a:t>
            </a:r>
            <a:r>
              <a:rPr lang="de-AT" sz="1600" dirty="0"/>
              <a:t> </a:t>
            </a:r>
            <a:r>
              <a:rPr lang="de-AT" sz="1600" dirty="0" err="1"/>
              <a:t>rough</a:t>
            </a:r>
            <a:r>
              <a:rPr lang="de-AT" sz="1600" dirty="0"/>
              <a:t> </a:t>
            </a:r>
            <a:r>
              <a:rPr lang="de-AT" sz="1600" dirty="0" err="1"/>
              <a:t>surfaces</a:t>
            </a:r>
            <a:endParaRPr lang="de-AT" sz="1600" dirty="0"/>
          </a:p>
          <a:p>
            <a:pPr lvl="1"/>
            <a:r>
              <a:rPr lang="de-AT" sz="1600" dirty="0"/>
              <a:t>Quantitative </a:t>
            </a:r>
            <a:r>
              <a:rPr lang="de-AT" sz="1600" dirty="0" err="1"/>
              <a:t>data</a:t>
            </a:r>
            <a:r>
              <a:rPr lang="de-AT" sz="1600" dirty="0"/>
              <a:t> (</a:t>
            </a:r>
            <a:r>
              <a:rPr lang="de-AT" sz="1600" dirty="0" err="1"/>
              <a:t>roughness</a:t>
            </a:r>
            <a:r>
              <a:rPr lang="de-AT" sz="1600" dirty="0"/>
              <a:t> </a:t>
            </a:r>
            <a:r>
              <a:rPr lang="de-AT" sz="1600" dirty="0" err="1"/>
              <a:t>parameters</a:t>
            </a:r>
            <a:r>
              <a:rPr lang="de-AT" sz="1600" dirty="0"/>
              <a:t>, </a:t>
            </a:r>
            <a:r>
              <a:rPr lang="de-AT" sz="1600" dirty="0" err="1"/>
              <a:t>simulation</a:t>
            </a:r>
            <a:r>
              <a:rPr lang="de-AT" sz="1600" dirty="0"/>
              <a:t> </a:t>
            </a:r>
            <a:r>
              <a:rPr lang="de-AT" sz="1600" dirty="0" err="1"/>
              <a:t>input</a:t>
            </a:r>
            <a:r>
              <a:rPr lang="de-AT" sz="1600" dirty="0"/>
              <a:t>) </a:t>
            </a:r>
            <a:endParaRPr lang="de-AT" sz="2000" dirty="0"/>
          </a:p>
          <a:p>
            <a:r>
              <a:rPr lang="de-AT" sz="2000" dirty="0" err="1"/>
              <a:t>Cypher</a:t>
            </a:r>
            <a:r>
              <a:rPr lang="de-AT" sz="2000" dirty="0"/>
              <a:t>-S AFM (</a:t>
            </a:r>
            <a:r>
              <a:rPr lang="de-AT" sz="2000" dirty="0" err="1"/>
              <a:t>Asylum</a:t>
            </a:r>
            <a:r>
              <a:rPr lang="de-AT" sz="2000" dirty="0"/>
              <a:t> Research)</a:t>
            </a:r>
          </a:p>
          <a:p>
            <a:pPr lvl="1"/>
            <a:r>
              <a:rPr lang="de-AT" sz="1600" dirty="0" err="1"/>
              <a:t>up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1024x1024 px², 30x30 µm² (</a:t>
            </a:r>
            <a:r>
              <a:rPr lang="de-AT" sz="1600" dirty="0" err="1"/>
              <a:t>keep</a:t>
            </a:r>
            <a:r>
              <a:rPr lang="de-AT" sz="1600" dirty="0"/>
              <a:t> at 1x1 µm²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good</a:t>
            </a:r>
            <a:r>
              <a:rPr lang="de-AT" sz="1600" dirty="0"/>
              <a:t> </a:t>
            </a:r>
            <a:r>
              <a:rPr lang="de-AT" sz="1600" dirty="0" err="1"/>
              <a:t>pixel</a:t>
            </a:r>
            <a:r>
              <a:rPr lang="de-AT" sz="1600" dirty="0"/>
              <a:t> </a:t>
            </a:r>
            <a:r>
              <a:rPr lang="de-AT" sz="1600" dirty="0" err="1"/>
              <a:t>size</a:t>
            </a:r>
            <a:r>
              <a:rPr lang="de-AT" sz="1600" dirty="0"/>
              <a:t>)</a:t>
            </a:r>
          </a:p>
          <a:p>
            <a:pPr lvl="1"/>
            <a:r>
              <a:rPr lang="de-AT" sz="1600" dirty="0" err="1"/>
              <a:t>for</a:t>
            </a:r>
            <a:r>
              <a:rPr lang="de-AT" sz="1600" dirty="0"/>
              <a:t> smooth </a:t>
            </a:r>
            <a:r>
              <a:rPr lang="de-AT" sz="1600" dirty="0" err="1"/>
              <a:t>to</a:t>
            </a:r>
            <a:r>
              <a:rPr lang="de-AT" sz="1600" dirty="0"/>
              <a:t> medium </a:t>
            </a:r>
            <a:r>
              <a:rPr lang="de-AT" sz="1600" dirty="0" err="1"/>
              <a:t>rough</a:t>
            </a:r>
            <a:r>
              <a:rPr lang="de-AT" sz="1600" dirty="0"/>
              <a:t> </a:t>
            </a:r>
            <a:r>
              <a:rPr lang="de-AT" sz="1600" dirty="0" err="1"/>
              <a:t>surfaces</a:t>
            </a:r>
            <a:r>
              <a:rPr lang="de-AT" sz="1600" dirty="0"/>
              <a:t> (RMS &lt; 200 </a:t>
            </a:r>
            <a:r>
              <a:rPr lang="de-AT" sz="1600" dirty="0" err="1"/>
              <a:t>nm</a:t>
            </a:r>
            <a:r>
              <a:rPr lang="de-AT" sz="1600" dirty="0"/>
              <a:t>)</a:t>
            </a:r>
          </a:p>
          <a:p>
            <a:pPr lvl="1"/>
            <a:r>
              <a:rPr lang="de-AT" sz="1600" dirty="0"/>
              <a:t>Quantitative </a:t>
            </a:r>
            <a:r>
              <a:rPr lang="de-AT" sz="1600" dirty="0" err="1"/>
              <a:t>data</a:t>
            </a:r>
            <a:endParaRPr lang="de-AT" sz="1600" dirty="0"/>
          </a:p>
          <a:p>
            <a:r>
              <a:rPr lang="de-AT" sz="2000" dirty="0"/>
              <a:t>SEM (e.g., UPM, Madrid, Raquel Gonzalez-Arrabal, </a:t>
            </a:r>
            <a:r>
              <a:rPr lang="de-AT" sz="2000" dirty="0" err="1"/>
              <a:t>or</a:t>
            </a:r>
            <a:r>
              <a:rPr lang="de-AT" sz="2000" dirty="0"/>
              <a:t> USTEM TU Wien)</a:t>
            </a:r>
          </a:p>
          <a:p>
            <a:pPr lvl="1"/>
            <a:r>
              <a:rPr lang="de-AT" sz="1600" dirty="0"/>
              <a:t>High </a:t>
            </a:r>
            <a:r>
              <a:rPr lang="de-AT" sz="1600" dirty="0" err="1"/>
              <a:t>contrast</a:t>
            </a:r>
            <a:r>
              <a:rPr lang="de-AT" sz="1600" dirty="0"/>
              <a:t>, </a:t>
            </a:r>
            <a:r>
              <a:rPr lang="de-AT" sz="1600" dirty="0" err="1"/>
              <a:t>very</a:t>
            </a:r>
            <a:r>
              <a:rPr lang="de-AT" sz="1600" dirty="0"/>
              <a:t> </a:t>
            </a:r>
            <a:r>
              <a:rPr lang="de-AT" sz="1600" dirty="0" err="1"/>
              <a:t>detailed</a:t>
            </a:r>
            <a:r>
              <a:rPr lang="de-AT" sz="1600" dirty="0"/>
              <a:t> also down </a:t>
            </a:r>
            <a:r>
              <a:rPr lang="de-AT" sz="1600" dirty="0" err="1"/>
              <a:t>to</a:t>
            </a:r>
            <a:r>
              <a:rPr lang="de-AT" sz="1600" dirty="0"/>
              <a:t> sub-</a:t>
            </a:r>
            <a:r>
              <a:rPr lang="de-AT" sz="1600" dirty="0" err="1"/>
              <a:t>nm</a:t>
            </a:r>
            <a:r>
              <a:rPr lang="de-AT" sz="1600" dirty="0"/>
              <a:t> </a:t>
            </a:r>
            <a:r>
              <a:rPr lang="de-AT" sz="1600" dirty="0" err="1"/>
              <a:t>regime</a:t>
            </a:r>
            <a:endParaRPr lang="de-AT" sz="1600" dirty="0"/>
          </a:p>
          <a:p>
            <a:pPr lvl="1"/>
            <a:r>
              <a:rPr lang="de-AT" sz="1600" dirty="0"/>
              <a:t>Not quantitative</a:t>
            </a:r>
          </a:p>
          <a:p>
            <a:pPr marL="457200" lvl="1" indent="0">
              <a:buNone/>
            </a:pPr>
            <a:endParaRPr lang="de-AT" sz="1600" dirty="0"/>
          </a:p>
          <a:p>
            <a:r>
              <a:rPr lang="de-AT" sz="2000" dirty="0" err="1"/>
              <a:t>Furthermore</a:t>
            </a:r>
            <a:r>
              <a:rPr lang="de-AT" sz="2000" dirty="0"/>
              <a:t> </a:t>
            </a:r>
            <a:r>
              <a:rPr lang="de-AT" sz="2000" dirty="0" err="1"/>
              <a:t>elemental</a:t>
            </a:r>
            <a:r>
              <a:rPr lang="de-AT" sz="2000" dirty="0"/>
              <a:t> </a:t>
            </a:r>
            <a:r>
              <a:rPr lang="de-AT" sz="2000" dirty="0" err="1"/>
              <a:t>composition</a:t>
            </a:r>
            <a:r>
              <a:rPr lang="de-AT" sz="2000" dirty="0"/>
              <a:t>:</a:t>
            </a:r>
          </a:p>
          <a:p>
            <a:pPr lvl="1"/>
            <a:r>
              <a:rPr lang="de-AT" sz="1600" dirty="0" err="1"/>
              <a:t>Mostly</a:t>
            </a:r>
            <a:r>
              <a:rPr lang="de-AT" sz="1600" dirty="0"/>
              <a:t> IBA (Uppsala </a:t>
            </a:r>
            <a:r>
              <a:rPr lang="de-AT" sz="1600" dirty="0" err="1"/>
              <a:t>Universitet</a:t>
            </a:r>
            <a:r>
              <a:rPr lang="de-AT" sz="1600" dirty="0"/>
              <a:t>, </a:t>
            </a:r>
            <a:r>
              <a:rPr lang="de-AT" sz="1600" dirty="0" err="1"/>
              <a:t>Sweden</a:t>
            </a:r>
            <a:r>
              <a:rPr lang="de-AT" sz="1600" dirty="0"/>
              <a:t>, Daniel </a:t>
            </a:r>
            <a:r>
              <a:rPr lang="de-AT" sz="1600" dirty="0" err="1"/>
              <a:t>Primetzhofer</a:t>
            </a:r>
            <a:r>
              <a:rPr lang="de-AT" sz="1600" dirty="0"/>
              <a:t>)</a:t>
            </a:r>
          </a:p>
          <a:p>
            <a:pPr lvl="1"/>
            <a:r>
              <a:rPr lang="de-AT" sz="1600" dirty="0"/>
              <a:t>XPS, XRF, 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4A59CC-DB74-4ED0-A507-51CECFA04EF9}"/>
              </a:ext>
            </a:extLst>
          </p:cNvPr>
          <p:cNvSpPr txBox="1"/>
          <p:nvPr/>
        </p:nvSpPr>
        <p:spPr>
          <a:xfrm>
            <a:off x="9027133" y="1529244"/>
            <a:ext cx="232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large </a:t>
            </a:r>
            <a:r>
              <a:rPr lang="de-AT" dirty="0" err="1"/>
              <a:t>scale</a:t>
            </a:r>
            <a:r>
              <a:rPr lang="de-AT" dirty="0"/>
              <a:t> </a:t>
            </a:r>
            <a:r>
              <a:rPr lang="de-AT" dirty="0" err="1"/>
              <a:t>roughness</a:t>
            </a:r>
            <a:endParaRPr lang="de-AT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A70A9D5-4AE1-46AF-BA64-12056F2FBCB4}"/>
              </a:ext>
            </a:extLst>
          </p:cNvPr>
          <p:cNvSpPr txBox="1"/>
          <p:nvPr/>
        </p:nvSpPr>
        <p:spPr>
          <a:xfrm>
            <a:off x="9027132" y="2816160"/>
            <a:ext cx="248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medium </a:t>
            </a:r>
            <a:r>
              <a:rPr lang="de-AT" dirty="0" err="1"/>
              <a:t>scale</a:t>
            </a:r>
            <a:r>
              <a:rPr lang="de-AT" dirty="0"/>
              <a:t> </a:t>
            </a:r>
            <a:r>
              <a:rPr lang="de-AT" dirty="0" err="1"/>
              <a:t>roughness</a:t>
            </a:r>
            <a:endParaRPr lang="de-AT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C5C7B9A-580A-42A2-A0BD-667C9F5395C1}"/>
              </a:ext>
            </a:extLst>
          </p:cNvPr>
          <p:cNvSpPr txBox="1"/>
          <p:nvPr/>
        </p:nvSpPr>
        <p:spPr>
          <a:xfrm>
            <a:off x="9027132" y="4114526"/>
            <a:ext cx="248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small</a:t>
            </a:r>
            <a:r>
              <a:rPr lang="de-AT" dirty="0"/>
              <a:t> </a:t>
            </a:r>
            <a:r>
              <a:rPr lang="de-AT" dirty="0" err="1"/>
              <a:t>scale</a:t>
            </a:r>
            <a:r>
              <a:rPr lang="de-AT" dirty="0"/>
              <a:t> </a:t>
            </a:r>
            <a:r>
              <a:rPr lang="de-AT" dirty="0" err="1"/>
              <a:t>roughness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20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2AFA84C-BA45-4A98-9147-D45C07D5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4</a:t>
            </a:fld>
            <a:endParaRPr lang="de-AT" dirty="0"/>
          </a:p>
        </p:txBody>
      </p:sp>
      <p:sp>
        <p:nvSpPr>
          <p:cNvPr id="37" name="Fußzeilenplatzhalter 14">
            <a:extLst>
              <a:ext uri="{FF2B5EF4-FFF2-40B4-BE49-F238E27FC236}">
                <a16:creationId xmlns:a16="http://schemas.microsoft.com/office/drawing/2014/main" id="{3A20F76A-FEA8-468B-ABCF-0FA5D0A1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460543EF-AD61-4829-B26F-89BF1077F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26" name="Titel 1">
                <a:extLst>
                  <a:ext uri="{FF2B5EF4-FFF2-40B4-BE49-F238E27FC236}">
                    <a16:creationId xmlns:a16="http://schemas.microsoft.com/office/drawing/2014/main" id="{A32EB49E-2556-4018-87E6-BF1AC93255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28" name="Freihandform: Form 5">
                <a:extLst>
                  <a:ext uri="{FF2B5EF4-FFF2-40B4-BE49-F238E27FC236}">
                    <a16:creationId xmlns:a16="http://schemas.microsoft.com/office/drawing/2014/main" id="{A7E76DE0-0D9F-4708-9483-611F03A86BC4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29" name="Freihandform: Form 8">
                <a:extLst>
                  <a:ext uri="{FF2B5EF4-FFF2-40B4-BE49-F238E27FC236}">
                    <a16:creationId xmlns:a16="http://schemas.microsoft.com/office/drawing/2014/main" id="{33997B12-ABF1-4466-A17A-37FA75A0CF11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0" name="Freihandform: Form 11">
                <a:extLst>
                  <a:ext uri="{FF2B5EF4-FFF2-40B4-BE49-F238E27FC236}">
                    <a16:creationId xmlns:a16="http://schemas.microsoft.com/office/drawing/2014/main" id="{48C09BCE-E2E0-4A81-A504-AEDDE50A13F7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8EFBDC55-76AC-47B9-B257-36B16E19A3E2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35" name="Rechteck: abgerundete Ecken 24">
                  <a:extLst>
                    <a:ext uri="{FF2B5EF4-FFF2-40B4-BE49-F238E27FC236}">
                      <a16:creationId xmlns:a16="http://schemas.microsoft.com/office/drawing/2014/main" id="{AD52D81C-1882-4BF9-B2A9-2722BCF743CB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E5A3B9E3-DC1F-4B18-8F82-956716A99CB4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38" name="Grafik 37">
                    <a:extLst>
                      <a:ext uri="{FF2B5EF4-FFF2-40B4-BE49-F238E27FC236}">
                        <a16:creationId xmlns:a16="http://schemas.microsoft.com/office/drawing/2014/main" id="{9C319ADB-0E16-49B1-8256-5C0688EB02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41" name="Textfeld 40">
                    <a:extLst>
                      <a:ext uri="{FF2B5EF4-FFF2-40B4-BE49-F238E27FC236}">
                        <a16:creationId xmlns:a16="http://schemas.microsoft.com/office/drawing/2014/main" id="{4D4363EF-7C1E-4144-A0D2-0AB77C6022C4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32" name="Gruppieren 31"/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33" name="Abgerundetes Rechteck 32"/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fik 3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3027379" y="322751"/>
              <a:ext cx="6109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 err="1">
                  <a:solidFill>
                    <a:schemeClr val="bg1"/>
                  </a:solidFill>
                </a:rPr>
                <a:t>Roughness</a:t>
              </a:r>
              <a:r>
                <a:rPr lang="de-AT" sz="3200" dirty="0">
                  <a:solidFill>
                    <a:schemeClr val="bg1"/>
                  </a:solidFill>
                </a:rPr>
                <a:t> </a:t>
              </a:r>
              <a:r>
                <a:rPr lang="de-AT" sz="3200" dirty="0" err="1">
                  <a:solidFill>
                    <a:schemeClr val="bg1"/>
                  </a:solidFill>
                </a:rPr>
                <a:t>inspection</a:t>
              </a:r>
              <a:endParaRPr lang="de-AT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27113E-89D5-4362-B7F3-2B26BE19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58" y="1501681"/>
            <a:ext cx="10515600" cy="4893530"/>
          </a:xfrm>
        </p:spPr>
        <p:txBody>
          <a:bodyPr>
            <a:normAutofit/>
          </a:bodyPr>
          <a:lstStyle/>
          <a:p>
            <a:r>
              <a:rPr lang="de-AT" sz="1800" dirty="0" err="1"/>
              <a:t>Sputtering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an </a:t>
            </a:r>
            <a:r>
              <a:rPr lang="de-AT" sz="1800" dirty="0" err="1"/>
              <a:t>atomistic</a:t>
            </a:r>
            <a:r>
              <a:rPr lang="de-AT" sz="1800" dirty="0"/>
              <a:t> </a:t>
            </a:r>
            <a:r>
              <a:rPr lang="de-AT" sz="1800" dirty="0" err="1"/>
              <a:t>process</a:t>
            </a:r>
            <a:endParaRPr lang="de-AT" sz="1800" dirty="0"/>
          </a:p>
          <a:p>
            <a:r>
              <a:rPr lang="de-AT" sz="1800" dirty="0" err="1"/>
              <a:t>If</a:t>
            </a:r>
            <a:r>
              <a:rPr lang="de-AT" sz="1800" dirty="0"/>
              <a:t> </a:t>
            </a:r>
            <a:r>
              <a:rPr lang="de-AT" sz="1800" dirty="0" err="1"/>
              <a:t>available</a:t>
            </a:r>
            <a:r>
              <a:rPr lang="de-AT" sz="1800" dirty="0"/>
              <a:t>, </a:t>
            </a:r>
            <a:r>
              <a:rPr lang="de-AT" sz="1800" dirty="0" err="1"/>
              <a:t>take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method</a:t>
            </a:r>
            <a:r>
              <a:rPr lang="de-AT" sz="1800" dirty="0"/>
              <a:t> </a:t>
            </a:r>
            <a:r>
              <a:rPr lang="de-AT" sz="1800" dirty="0" err="1"/>
              <a:t>with</a:t>
            </a:r>
            <a:r>
              <a:rPr lang="de-AT" sz="1800" dirty="0"/>
              <a:t> </a:t>
            </a:r>
            <a:r>
              <a:rPr lang="de-AT" sz="1800" dirty="0" err="1"/>
              <a:t>higher</a:t>
            </a:r>
            <a:r>
              <a:rPr lang="de-AT" sz="1800" dirty="0"/>
              <a:t> </a:t>
            </a:r>
            <a:r>
              <a:rPr lang="de-AT" sz="1800" dirty="0" err="1"/>
              <a:t>resolution</a:t>
            </a:r>
            <a:r>
              <a:rPr lang="de-AT" sz="1800" dirty="0"/>
              <a:t> (AFM)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record</a:t>
            </a:r>
            <a:r>
              <a:rPr lang="de-AT" sz="1800" dirty="0"/>
              <a:t> </a:t>
            </a:r>
            <a:r>
              <a:rPr lang="de-AT" sz="1800" dirty="0" err="1"/>
              <a:t>small</a:t>
            </a:r>
            <a:r>
              <a:rPr lang="de-AT" sz="1800" dirty="0"/>
              <a:t> </a:t>
            </a:r>
            <a:r>
              <a:rPr lang="de-AT" sz="1800" dirty="0" err="1"/>
              <a:t>scale</a:t>
            </a:r>
            <a:r>
              <a:rPr lang="de-AT" sz="1800" dirty="0"/>
              <a:t> </a:t>
            </a:r>
            <a:r>
              <a:rPr lang="de-AT" sz="1800" dirty="0" err="1"/>
              <a:t>surface</a:t>
            </a:r>
            <a:r>
              <a:rPr lang="de-AT" sz="1800" dirty="0"/>
              <a:t> </a:t>
            </a:r>
            <a:r>
              <a:rPr lang="de-AT" sz="1800" dirty="0" err="1"/>
              <a:t>features</a:t>
            </a:r>
            <a:r>
              <a:rPr lang="de-AT" sz="1800" dirty="0"/>
              <a:t>!</a:t>
            </a:r>
            <a:endParaRPr lang="de-AT" sz="1400" dirty="0"/>
          </a:p>
          <a:p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compensate</a:t>
            </a:r>
            <a:r>
              <a:rPr lang="de-AT" sz="1800" dirty="0"/>
              <a:t> </a:t>
            </a:r>
            <a:r>
              <a:rPr lang="de-AT" sz="1800" dirty="0" err="1"/>
              <a:t>small</a:t>
            </a:r>
            <a:r>
              <a:rPr lang="de-AT" sz="1800" dirty="0"/>
              <a:t> lateral </a:t>
            </a:r>
            <a:r>
              <a:rPr lang="de-AT" sz="1800" dirty="0" err="1"/>
              <a:t>image</a:t>
            </a:r>
            <a:r>
              <a:rPr lang="de-AT" sz="1800" dirty="0"/>
              <a:t> </a:t>
            </a:r>
            <a:r>
              <a:rPr lang="de-AT" sz="1800" dirty="0" err="1"/>
              <a:t>size</a:t>
            </a:r>
            <a:r>
              <a:rPr lang="de-AT" sz="1800" dirty="0"/>
              <a:t> -&gt; </a:t>
            </a:r>
            <a:r>
              <a:rPr lang="de-AT" sz="1800" dirty="0" err="1"/>
              <a:t>take</a:t>
            </a:r>
            <a:r>
              <a:rPr lang="de-AT" sz="1800" dirty="0"/>
              <a:t> multiple AFM </a:t>
            </a:r>
            <a:r>
              <a:rPr lang="de-AT" sz="1800" dirty="0" err="1"/>
              <a:t>images</a:t>
            </a:r>
            <a:r>
              <a:rPr lang="de-AT" sz="1800" dirty="0"/>
              <a:t> </a:t>
            </a:r>
          </a:p>
          <a:p>
            <a:r>
              <a:rPr lang="de-AT" sz="1800" dirty="0" err="1"/>
              <a:t>Example</a:t>
            </a:r>
            <a:r>
              <a:rPr lang="de-AT" sz="1800" dirty="0"/>
              <a:t>: medium </a:t>
            </a:r>
            <a:r>
              <a:rPr lang="de-AT" sz="1800" dirty="0" err="1"/>
              <a:t>rough</a:t>
            </a:r>
            <a:r>
              <a:rPr lang="de-AT" sz="1800" dirty="0"/>
              <a:t> W sample </a:t>
            </a:r>
            <a:r>
              <a:rPr lang="de-AT" sz="1800" dirty="0" err="1"/>
              <a:t>appears</a:t>
            </a:r>
            <a:r>
              <a:rPr lang="de-AT" sz="1800" dirty="0"/>
              <a:t> smoother in CFM (lack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resolution</a:t>
            </a:r>
            <a:r>
              <a:rPr lang="de-AT" sz="1800" dirty="0"/>
              <a:t>)</a:t>
            </a:r>
          </a:p>
          <a:p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r>
              <a:rPr lang="de-AT" sz="1800" dirty="0"/>
              <a:t>But: CFM still </a:t>
            </a:r>
            <a:r>
              <a:rPr lang="de-AT" sz="1800" dirty="0" err="1"/>
              <a:t>good</a:t>
            </a:r>
            <a:r>
              <a:rPr lang="de-AT" sz="1800" dirty="0"/>
              <a:t> </a:t>
            </a:r>
            <a:r>
              <a:rPr lang="de-AT" sz="1800" dirty="0" err="1"/>
              <a:t>tool</a:t>
            </a:r>
            <a:r>
              <a:rPr lang="de-AT" sz="1800" dirty="0"/>
              <a:t>, </a:t>
            </a:r>
            <a:r>
              <a:rPr lang="de-AT" sz="1800" dirty="0" err="1"/>
              <a:t>if</a:t>
            </a:r>
            <a:r>
              <a:rPr lang="de-AT" sz="1800" dirty="0"/>
              <a:t> </a:t>
            </a:r>
            <a:r>
              <a:rPr lang="de-AT" sz="1800" dirty="0" err="1"/>
              <a:t>surface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</a:t>
            </a:r>
            <a:r>
              <a:rPr lang="de-AT" sz="1800" dirty="0" err="1"/>
              <a:t>too</a:t>
            </a:r>
            <a:r>
              <a:rPr lang="de-AT" sz="1800" dirty="0"/>
              <a:t> </a:t>
            </a:r>
            <a:r>
              <a:rPr lang="de-AT" sz="1800" dirty="0" err="1"/>
              <a:t>rough</a:t>
            </a:r>
            <a:r>
              <a:rPr lang="de-AT" sz="1800" dirty="0"/>
              <a:t> </a:t>
            </a:r>
            <a:r>
              <a:rPr lang="de-AT" sz="1800" dirty="0" err="1"/>
              <a:t>for</a:t>
            </a:r>
            <a:r>
              <a:rPr lang="de-AT" sz="1800" dirty="0"/>
              <a:t> AFM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A8D5743-0BFB-49BD-AABA-D172524B8CEF}"/>
              </a:ext>
            </a:extLst>
          </p:cNvPr>
          <p:cNvGrpSpPr/>
          <p:nvPr/>
        </p:nvGrpSpPr>
        <p:grpSpPr>
          <a:xfrm>
            <a:off x="1735610" y="2913161"/>
            <a:ext cx="8380071" cy="2887727"/>
            <a:chOff x="1735610" y="3275111"/>
            <a:chExt cx="8380071" cy="2887727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6E8DCDC-1B20-42CE-94B8-CFDE739E7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8314" y="3641490"/>
              <a:ext cx="3222812" cy="2131002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D588E96-5A1A-42E1-8138-55E974DD2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9292" y="3641490"/>
              <a:ext cx="3346389" cy="2131002"/>
            </a:xfrm>
            <a:prstGeom prst="rect">
              <a:avLst/>
            </a:prstGeom>
          </p:spPr>
        </p:pic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148BD0FB-70F1-4DF3-9002-AA957CF125EF}"/>
                </a:ext>
              </a:extLst>
            </p:cNvPr>
            <p:cNvCxnSpPr/>
            <p:nvPr/>
          </p:nvCxnSpPr>
          <p:spPr>
            <a:xfrm>
              <a:off x="1735610" y="6122894"/>
              <a:ext cx="322281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EE56FC2A-C9B0-4A57-9293-9C18561AFD17}"/>
                </a:ext>
              </a:extLst>
            </p:cNvPr>
            <p:cNvCxnSpPr>
              <a:cxnSpLocks/>
            </p:cNvCxnSpPr>
            <p:nvPr/>
          </p:nvCxnSpPr>
          <p:spPr>
            <a:xfrm>
              <a:off x="6769292" y="6122894"/>
              <a:ext cx="33463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D8CE5CC-0DCF-42CB-B340-15173AEE5ABD}"/>
                </a:ext>
              </a:extLst>
            </p:cNvPr>
            <p:cNvSpPr txBox="1"/>
            <p:nvPr/>
          </p:nvSpPr>
          <p:spPr>
            <a:xfrm>
              <a:off x="3030067" y="5853019"/>
              <a:ext cx="582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/>
                <a:t>2 µm</a:t>
              </a:r>
              <a:endParaRPr lang="de-AT" dirty="0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B62CB5A4-B6CD-46D9-9842-1A2E16441AEF}"/>
                </a:ext>
              </a:extLst>
            </p:cNvPr>
            <p:cNvSpPr txBox="1"/>
            <p:nvPr/>
          </p:nvSpPr>
          <p:spPr>
            <a:xfrm>
              <a:off x="8136075" y="5855061"/>
              <a:ext cx="94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/>
                <a:t>160 µm</a:t>
              </a:r>
              <a:endParaRPr lang="de-AT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93ED395-A539-4E14-8A47-2341158C5997}"/>
                </a:ext>
              </a:extLst>
            </p:cNvPr>
            <p:cNvSpPr/>
            <p:nvPr/>
          </p:nvSpPr>
          <p:spPr>
            <a:xfrm>
              <a:off x="7772400" y="4231341"/>
              <a:ext cx="80682" cy="8068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37AF7A44-1467-463D-8766-42B49AC079B2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4479131" y="3881438"/>
              <a:ext cx="3333610" cy="349903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514EF77F-460C-4F56-8925-A0B5C055DC84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4895850" y="4312024"/>
              <a:ext cx="2916891" cy="135852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411CD89-7A90-4E59-B518-069D2AFB02B8}"/>
                </a:ext>
              </a:extLst>
            </p:cNvPr>
            <p:cNvSpPr txBox="1"/>
            <p:nvPr/>
          </p:nvSpPr>
          <p:spPr>
            <a:xfrm>
              <a:off x="3055663" y="3291286"/>
              <a:ext cx="582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/>
                <a:t>AFM</a:t>
              </a:r>
              <a:endParaRPr lang="de-AT" dirty="0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8E596C62-A3A4-4764-A0F7-78A6291C4243}"/>
                </a:ext>
              </a:extLst>
            </p:cNvPr>
            <p:cNvSpPr txBox="1"/>
            <p:nvPr/>
          </p:nvSpPr>
          <p:spPr>
            <a:xfrm>
              <a:off x="8212121" y="3275111"/>
              <a:ext cx="582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/>
                <a:t>CFM</a:t>
              </a:r>
              <a:endParaRPr lang="de-AT" dirty="0"/>
            </a:p>
          </p:txBody>
        </p:sp>
      </p:grpSp>
      <p:pic>
        <p:nvPicPr>
          <p:cNvPr id="46" name="Grafik 45">
            <a:extLst>
              <a:ext uri="{FF2B5EF4-FFF2-40B4-BE49-F238E27FC236}">
                <a16:creationId xmlns:a16="http://schemas.microsoft.com/office/drawing/2014/main" id="{471CECF3-40BE-44FB-950D-96EDCF7BF0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8" y="4058855"/>
            <a:ext cx="582707" cy="57237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FD09CB7-9F63-4513-A8E9-E22E6EE09A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10" y="3999477"/>
            <a:ext cx="675648" cy="6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2AFA84C-BA45-4A98-9147-D45C07D5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5</a:t>
            </a:fld>
            <a:endParaRPr lang="de-AT" dirty="0"/>
          </a:p>
        </p:txBody>
      </p:sp>
      <p:sp>
        <p:nvSpPr>
          <p:cNvPr id="37" name="Fußzeilenplatzhalter 14">
            <a:extLst>
              <a:ext uri="{FF2B5EF4-FFF2-40B4-BE49-F238E27FC236}">
                <a16:creationId xmlns:a16="http://schemas.microsoft.com/office/drawing/2014/main" id="{3A20F76A-FEA8-468B-ABCF-0FA5D0A1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460543EF-AD61-4829-B26F-89BF1077F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26" name="Titel 1">
                <a:extLst>
                  <a:ext uri="{FF2B5EF4-FFF2-40B4-BE49-F238E27FC236}">
                    <a16:creationId xmlns:a16="http://schemas.microsoft.com/office/drawing/2014/main" id="{A32EB49E-2556-4018-87E6-BF1AC93255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28" name="Freihandform: Form 5">
                <a:extLst>
                  <a:ext uri="{FF2B5EF4-FFF2-40B4-BE49-F238E27FC236}">
                    <a16:creationId xmlns:a16="http://schemas.microsoft.com/office/drawing/2014/main" id="{A7E76DE0-0D9F-4708-9483-611F03A86BC4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29" name="Freihandform: Form 8">
                <a:extLst>
                  <a:ext uri="{FF2B5EF4-FFF2-40B4-BE49-F238E27FC236}">
                    <a16:creationId xmlns:a16="http://schemas.microsoft.com/office/drawing/2014/main" id="{33997B12-ABF1-4466-A17A-37FA75A0CF11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0" name="Freihandform: Form 11">
                <a:extLst>
                  <a:ext uri="{FF2B5EF4-FFF2-40B4-BE49-F238E27FC236}">
                    <a16:creationId xmlns:a16="http://schemas.microsoft.com/office/drawing/2014/main" id="{48C09BCE-E2E0-4A81-A504-AEDDE50A13F7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8EFBDC55-76AC-47B9-B257-36B16E19A3E2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35" name="Rechteck: abgerundete Ecken 24">
                  <a:extLst>
                    <a:ext uri="{FF2B5EF4-FFF2-40B4-BE49-F238E27FC236}">
                      <a16:creationId xmlns:a16="http://schemas.microsoft.com/office/drawing/2014/main" id="{AD52D81C-1882-4BF9-B2A9-2722BCF743CB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E5A3B9E3-DC1F-4B18-8F82-956716A99CB4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38" name="Grafik 37">
                    <a:extLst>
                      <a:ext uri="{FF2B5EF4-FFF2-40B4-BE49-F238E27FC236}">
                        <a16:creationId xmlns:a16="http://schemas.microsoft.com/office/drawing/2014/main" id="{9C319ADB-0E16-49B1-8256-5C0688EB02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41" name="Textfeld 40">
                    <a:extLst>
                      <a:ext uri="{FF2B5EF4-FFF2-40B4-BE49-F238E27FC236}">
                        <a16:creationId xmlns:a16="http://schemas.microsoft.com/office/drawing/2014/main" id="{4D4363EF-7C1E-4144-A0D2-0AB77C6022C4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32" name="Gruppieren 31"/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33" name="Abgerundetes Rechteck 32"/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fik 3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3027379" y="322751"/>
              <a:ext cx="6109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 err="1">
                  <a:solidFill>
                    <a:schemeClr val="bg1"/>
                  </a:solidFill>
                </a:rPr>
                <a:t>Roughness</a:t>
              </a:r>
              <a:r>
                <a:rPr lang="de-AT" sz="3200" dirty="0">
                  <a:solidFill>
                    <a:schemeClr val="bg1"/>
                  </a:solidFill>
                </a:rPr>
                <a:t> </a:t>
              </a:r>
              <a:r>
                <a:rPr lang="de-AT" sz="3200" dirty="0" err="1">
                  <a:solidFill>
                    <a:schemeClr val="bg1"/>
                  </a:solidFill>
                </a:rPr>
                <a:t>inspection</a:t>
              </a:r>
              <a:endParaRPr lang="de-AT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27113E-89D5-4362-B7F3-2B26BE19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58" y="1501681"/>
            <a:ext cx="10515600" cy="4893530"/>
          </a:xfrm>
        </p:spPr>
        <p:txBody>
          <a:bodyPr>
            <a:normAutofit/>
          </a:bodyPr>
          <a:lstStyle/>
          <a:p>
            <a:r>
              <a:rPr lang="de-AT" sz="1800" dirty="0" err="1"/>
              <a:t>Sputtering</a:t>
            </a:r>
            <a:r>
              <a:rPr lang="de-AT" sz="1800" dirty="0"/>
              <a:t> </a:t>
            </a:r>
            <a:r>
              <a:rPr lang="de-AT" sz="1800" dirty="0" err="1"/>
              <a:t>is</a:t>
            </a:r>
            <a:r>
              <a:rPr lang="de-AT" sz="1800" dirty="0"/>
              <a:t> an </a:t>
            </a:r>
            <a:r>
              <a:rPr lang="de-AT" sz="1800" dirty="0" err="1"/>
              <a:t>atomistic</a:t>
            </a:r>
            <a:r>
              <a:rPr lang="de-AT" sz="1800" dirty="0"/>
              <a:t> </a:t>
            </a:r>
            <a:r>
              <a:rPr lang="de-AT" sz="1800" dirty="0" err="1"/>
              <a:t>process</a:t>
            </a:r>
            <a:endParaRPr lang="de-AT" sz="1800" dirty="0"/>
          </a:p>
          <a:p>
            <a:r>
              <a:rPr lang="de-AT" sz="1800" dirty="0" err="1"/>
              <a:t>If</a:t>
            </a:r>
            <a:r>
              <a:rPr lang="de-AT" sz="1800" dirty="0"/>
              <a:t> </a:t>
            </a:r>
            <a:r>
              <a:rPr lang="de-AT" sz="1800" dirty="0" err="1"/>
              <a:t>available</a:t>
            </a:r>
            <a:r>
              <a:rPr lang="de-AT" sz="1800" dirty="0"/>
              <a:t>, </a:t>
            </a:r>
            <a:r>
              <a:rPr lang="de-AT" sz="1800" dirty="0" err="1"/>
              <a:t>take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method</a:t>
            </a:r>
            <a:r>
              <a:rPr lang="de-AT" sz="1800" dirty="0"/>
              <a:t> </a:t>
            </a:r>
            <a:r>
              <a:rPr lang="de-AT" sz="1800" dirty="0" err="1"/>
              <a:t>with</a:t>
            </a:r>
            <a:r>
              <a:rPr lang="de-AT" sz="1800" dirty="0"/>
              <a:t> </a:t>
            </a:r>
            <a:r>
              <a:rPr lang="de-AT" sz="1800" dirty="0" err="1"/>
              <a:t>higher</a:t>
            </a:r>
            <a:r>
              <a:rPr lang="de-AT" sz="1800" dirty="0"/>
              <a:t> </a:t>
            </a:r>
            <a:r>
              <a:rPr lang="de-AT" sz="1800" dirty="0" err="1"/>
              <a:t>resolution</a:t>
            </a:r>
            <a:r>
              <a:rPr lang="de-AT" sz="1800" dirty="0"/>
              <a:t> (</a:t>
            </a:r>
            <a:r>
              <a:rPr lang="de-AT" sz="1800" dirty="0" err="1"/>
              <a:t>here</a:t>
            </a:r>
            <a:r>
              <a:rPr lang="de-AT" sz="1800" dirty="0"/>
              <a:t> SEM)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record</a:t>
            </a:r>
            <a:r>
              <a:rPr lang="de-AT" sz="1800" dirty="0"/>
              <a:t> </a:t>
            </a:r>
            <a:r>
              <a:rPr lang="de-AT" sz="1800" dirty="0" err="1"/>
              <a:t>small</a:t>
            </a:r>
            <a:r>
              <a:rPr lang="de-AT" sz="1800" dirty="0"/>
              <a:t> </a:t>
            </a:r>
            <a:r>
              <a:rPr lang="de-AT" sz="1800" dirty="0" err="1"/>
              <a:t>scale</a:t>
            </a:r>
            <a:r>
              <a:rPr lang="de-AT" sz="1800" dirty="0"/>
              <a:t> </a:t>
            </a:r>
            <a:r>
              <a:rPr lang="de-AT" sz="1800" dirty="0" err="1"/>
              <a:t>surface</a:t>
            </a:r>
            <a:r>
              <a:rPr lang="de-AT" sz="1800" dirty="0"/>
              <a:t> </a:t>
            </a:r>
            <a:r>
              <a:rPr lang="de-AT" sz="1800" dirty="0" err="1"/>
              <a:t>features</a:t>
            </a:r>
            <a:r>
              <a:rPr lang="de-AT" sz="1800" dirty="0"/>
              <a:t>!</a:t>
            </a:r>
            <a:endParaRPr lang="de-AT" sz="1400" dirty="0"/>
          </a:p>
          <a:p>
            <a:r>
              <a:rPr lang="de-AT" sz="1800" dirty="0" err="1"/>
              <a:t>Some</a:t>
            </a:r>
            <a:r>
              <a:rPr lang="de-AT" sz="1800" dirty="0"/>
              <a:t> </a:t>
            </a:r>
            <a:r>
              <a:rPr lang="de-AT" sz="1800" dirty="0" err="1"/>
              <a:t>surfaces</a:t>
            </a:r>
            <a:r>
              <a:rPr lang="de-AT" sz="1800" dirty="0"/>
              <a:t> </a:t>
            </a:r>
            <a:r>
              <a:rPr lang="de-AT" sz="1800" dirty="0" err="1"/>
              <a:t>may</a:t>
            </a:r>
            <a:r>
              <a:rPr lang="de-AT" sz="1800" dirty="0"/>
              <a:t> </a:t>
            </a:r>
            <a:r>
              <a:rPr lang="de-AT" sz="1800" dirty="0" err="1"/>
              <a:t>even</a:t>
            </a:r>
            <a:r>
              <a:rPr lang="de-AT" sz="1800" dirty="0"/>
              <a:t> </a:t>
            </a:r>
            <a:r>
              <a:rPr lang="de-AT" sz="1800" dirty="0" err="1"/>
              <a:t>require</a:t>
            </a:r>
            <a:r>
              <a:rPr lang="de-AT" sz="1800" dirty="0"/>
              <a:t> </a:t>
            </a:r>
            <a:r>
              <a:rPr lang="de-AT" sz="1800" dirty="0" err="1"/>
              <a:t>higher</a:t>
            </a:r>
            <a:r>
              <a:rPr lang="de-AT" sz="1800" dirty="0"/>
              <a:t> </a:t>
            </a:r>
            <a:r>
              <a:rPr lang="de-AT" sz="1800" dirty="0" err="1"/>
              <a:t>resolution</a:t>
            </a:r>
            <a:r>
              <a:rPr lang="de-AT" sz="1800" dirty="0"/>
              <a:t> </a:t>
            </a:r>
            <a:r>
              <a:rPr lang="de-AT" sz="1800" dirty="0" err="1"/>
              <a:t>than</a:t>
            </a:r>
            <a:r>
              <a:rPr lang="de-AT" sz="1800" dirty="0"/>
              <a:t> AFM (</a:t>
            </a:r>
            <a:r>
              <a:rPr lang="de-AT" sz="1800" dirty="0" err="1"/>
              <a:t>tip</a:t>
            </a:r>
            <a:r>
              <a:rPr lang="de-AT" sz="1800" dirty="0"/>
              <a:t> </a:t>
            </a:r>
            <a:r>
              <a:rPr lang="de-AT" sz="1800" dirty="0" err="1"/>
              <a:t>convolutions</a:t>
            </a:r>
            <a:r>
              <a:rPr lang="de-AT" sz="1800" dirty="0"/>
              <a:t> etc…)</a:t>
            </a:r>
          </a:p>
          <a:p>
            <a:r>
              <a:rPr lang="de-AT" sz="1800" dirty="0"/>
              <a:t>SEM </a:t>
            </a:r>
            <a:r>
              <a:rPr lang="de-AT" sz="1800" dirty="0" err="1"/>
              <a:t>great</a:t>
            </a:r>
            <a:r>
              <a:rPr lang="de-AT" sz="1800" dirty="0"/>
              <a:t> </a:t>
            </a:r>
            <a:r>
              <a:rPr lang="de-AT" sz="1800" dirty="0" err="1"/>
              <a:t>tool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get</a:t>
            </a:r>
            <a:r>
              <a:rPr lang="de-AT" sz="1800" dirty="0"/>
              <a:t> an </a:t>
            </a:r>
            <a:r>
              <a:rPr lang="de-AT" sz="1800" dirty="0" err="1"/>
              <a:t>impression</a:t>
            </a:r>
            <a:r>
              <a:rPr lang="de-AT" sz="1800" dirty="0"/>
              <a:t> (not quantitative)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9FB6ADF3-727D-4ABE-B209-2919DCB33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221" y="3512839"/>
            <a:ext cx="3975564" cy="198147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6042C55-2D1D-4A8D-AAE7-34AA7F23A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245" y="3356485"/>
            <a:ext cx="3868629" cy="2446579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1C3B6E1D-1C14-4B23-B01E-DBE536E88F61}"/>
              </a:ext>
            </a:extLst>
          </p:cNvPr>
          <p:cNvSpPr txBox="1"/>
          <p:nvPr/>
        </p:nvSpPr>
        <p:spPr>
          <a:xfrm>
            <a:off x="7827153" y="3121223"/>
            <a:ext cx="582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AFM</a:t>
            </a:r>
            <a:endParaRPr lang="de-AT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E941BFA-2BFB-4B63-8BE4-622AAC8A5B80}"/>
              </a:ext>
            </a:extLst>
          </p:cNvPr>
          <p:cNvSpPr txBox="1"/>
          <p:nvPr/>
        </p:nvSpPr>
        <p:spPr>
          <a:xfrm>
            <a:off x="3513650" y="3121223"/>
            <a:ext cx="582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SEM</a:t>
            </a:r>
            <a:endParaRPr lang="de-AT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940B951-F1BA-4987-83B8-B453BBDB4B2B}"/>
              </a:ext>
            </a:extLst>
          </p:cNvPr>
          <p:cNvSpPr txBox="1"/>
          <p:nvPr/>
        </p:nvSpPr>
        <p:spPr>
          <a:xfrm>
            <a:off x="1270020" y="5867455"/>
            <a:ext cx="1023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-&gt; top </a:t>
            </a:r>
            <a:r>
              <a:rPr lang="de-AT" sz="1400" dirty="0" err="1"/>
              <a:t>roughness</a:t>
            </a:r>
            <a:r>
              <a:rPr lang="de-AT" sz="1400" dirty="0"/>
              <a:t> </a:t>
            </a:r>
            <a:r>
              <a:rPr lang="de-AT" sz="1400" dirty="0" err="1"/>
              <a:t>adequately</a:t>
            </a:r>
            <a:r>
              <a:rPr lang="de-AT" sz="1400" dirty="0"/>
              <a:t> </a:t>
            </a:r>
            <a:r>
              <a:rPr lang="de-AT" sz="1400" dirty="0" err="1"/>
              <a:t>captured</a:t>
            </a:r>
            <a:r>
              <a:rPr lang="de-AT" sz="1400" dirty="0"/>
              <a:t>, but AFM </a:t>
            </a:r>
            <a:r>
              <a:rPr lang="de-AT" sz="1400" dirty="0" err="1"/>
              <a:t>tip</a:t>
            </a:r>
            <a:r>
              <a:rPr lang="de-AT" sz="1400" dirty="0"/>
              <a:t> </a:t>
            </a:r>
            <a:r>
              <a:rPr lang="de-AT" sz="1400" dirty="0" err="1"/>
              <a:t>couldn‘t</a:t>
            </a:r>
            <a:r>
              <a:rPr lang="de-AT" sz="1400" dirty="0"/>
              <a:t> probe </a:t>
            </a:r>
            <a:r>
              <a:rPr lang="de-AT" sz="1400" dirty="0" err="1"/>
              <a:t>deep</a:t>
            </a:r>
            <a:r>
              <a:rPr lang="de-AT" sz="1400" dirty="0"/>
              <a:t> </a:t>
            </a:r>
            <a:r>
              <a:rPr lang="de-AT" sz="1400" dirty="0" err="1"/>
              <a:t>channels</a:t>
            </a:r>
            <a:endParaRPr lang="de-AT" sz="1400" dirty="0"/>
          </a:p>
          <a:p>
            <a:r>
              <a:rPr lang="de-AT" sz="1400" dirty="0"/>
              <a:t>-&gt;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investigation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these</a:t>
            </a:r>
            <a:r>
              <a:rPr lang="de-AT" sz="1400" dirty="0"/>
              <a:t> </a:t>
            </a:r>
            <a:r>
              <a:rPr lang="de-AT" sz="1400" dirty="0" err="1"/>
              <a:t>complex</a:t>
            </a:r>
            <a:r>
              <a:rPr lang="de-AT" sz="1400" dirty="0"/>
              <a:t> </a:t>
            </a:r>
            <a:r>
              <a:rPr lang="de-AT" sz="1400" dirty="0" err="1"/>
              <a:t>structures</a:t>
            </a:r>
            <a:r>
              <a:rPr lang="de-AT" sz="1400" dirty="0"/>
              <a:t> </a:t>
            </a:r>
            <a:r>
              <a:rPr lang="de-AT" sz="1400" dirty="0" err="1"/>
              <a:t>is</a:t>
            </a:r>
            <a:r>
              <a:rPr lang="de-AT" sz="1400" dirty="0"/>
              <a:t> a </a:t>
            </a:r>
            <a:r>
              <a:rPr lang="de-AT" sz="1400" dirty="0" err="1"/>
              <a:t>part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our</a:t>
            </a:r>
            <a:r>
              <a:rPr lang="de-AT" sz="1400" dirty="0"/>
              <a:t> </a:t>
            </a:r>
            <a:r>
              <a:rPr lang="de-AT" sz="1400" b="1" dirty="0" err="1"/>
              <a:t>collaboration</a:t>
            </a:r>
            <a:r>
              <a:rPr lang="de-AT" sz="1400" b="1" dirty="0"/>
              <a:t> </a:t>
            </a:r>
            <a:r>
              <a:rPr lang="de-AT" sz="1400" b="1" dirty="0" err="1"/>
              <a:t>with</a:t>
            </a:r>
            <a:r>
              <a:rPr lang="de-AT" sz="1400" b="1" dirty="0"/>
              <a:t> University </a:t>
            </a:r>
            <a:r>
              <a:rPr lang="de-AT" sz="1400" b="1" dirty="0" err="1"/>
              <a:t>of</a:t>
            </a:r>
            <a:r>
              <a:rPr lang="de-AT" sz="1400" b="1" dirty="0"/>
              <a:t> Helsinki </a:t>
            </a:r>
            <a:r>
              <a:rPr lang="de-AT" sz="1400" dirty="0"/>
              <a:t>(A. Lopez-Cazalilla, K. </a:t>
            </a:r>
            <a:r>
              <a:rPr lang="de-AT" sz="1400" dirty="0" err="1"/>
              <a:t>Nordlund</a:t>
            </a:r>
            <a:r>
              <a:rPr lang="de-AT" sz="1400" dirty="0"/>
              <a:t>…) </a:t>
            </a:r>
            <a:endParaRPr lang="de-AT" dirty="0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4ADE0EF8-7EFA-4691-A47F-47055E477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8" y="4058855"/>
            <a:ext cx="582707" cy="57237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6B7B91F-EDBA-46F5-95D7-49E6B732F3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10" y="3999477"/>
            <a:ext cx="675648" cy="6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460543EF-AD61-4829-B26F-89BF1077F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26" name="Titel 1">
                <a:extLst>
                  <a:ext uri="{FF2B5EF4-FFF2-40B4-BE49-F238E27FC236}">
                    <a16:creationId xmlns:a16="http://schemas.microsoft.com/office/drawing/2014/main" id="{A32EB49E-2556-4018-87E6-BF1AC93255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28" name="Freihandform: Form 5">
                <a:extLst>
                  <a:ext uri="{FF2B5EF4-FFF2-40B4-BE49-F238E27FC236}">
                    <a16:creationId xmlns:a16="http://schemas.microsoft.com/office/drawing/2014/main" id="{A7E76DE0-0D9F-4708-9483-611F03A86BC4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29" name="Freihandform: Form 8">
                <a:extLst>
                  <a:ext uri="{FF2B5EF4-FFF2-40B4-BE49-F238E27FC236}">
                    <a16:creationId xmlns:a16="http://schemas.microsoft.com/office/drawing/2014/main" id="{33997B12-ABF1-4466-A17A-37FA75A0CF11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0" name="Freihandform: Form 11">
                <a:extLst>
                  <a:ext uri="{FF2B5EF4-FFF2-40B4-BE49-F238E27FC236}">
                    <a16:creationId xmlns:a16="http://schemas.microsoft.com/office/drawing/2014/main" id="{48C09BCE-E2E0-4A81-A504-AEDDE50A13F7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8EFBDC55-76AC-47B9-B257-36B16E19A3E2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35" name="Rechteck: abgerundete Ecken 24">
                  <a:extLst>
                    <a:ext uri="{FF2B5EF4-FFF2-40B4-BE49-F238E27FC236}">
                      <a16:creationId xmlns:a16="http://schemas.microsoft.com/office/drawing/2014/main" id="{AD52D81C-1882-4BF9-B2A9-2722BCF743CB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E5A3B9E3-DC1F-4B18-8F82-956716A99CB4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38" name="Grafik 37">
                    <a:extLst>
                      <a:ext uri="{FF2B5EF4-FFF2-40B4-BE49-F238E27FC236}">
                        <a16:creationId xmlns:a16="http://schemas.microsoft.com/office/drawing/2014/main" id="{9C319ADB-0E16-49B1-8256-5C0688EB02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41" name="Textfeld 40">
                    <a:extLst>
                      <a:ext uri="{FF2B5EF4-FFF2-40B4-BE49-F238E27FC236}">
                        <a16:creationId xmlns:a16="http://schemas.microsoft.com/office/drawing/2014/main" id="{4D4363EF-7C1E-4144-A0D2-0AB77C6022C4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32" name="Gruppieren 31"/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33" name="Abgerundetes Rechteck 32"/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fik 3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91A64DC-99DF-41FB-97ED-47DCD12449CA}"/>
                </a:ext>
              </a:extLst>
            </p:cNvPr>
            <p:cNvSpPr txBox="1"/>
            <p:nvPr/>
          </p:nvSpPr>
          <p:spPr>
            <a:xfrm>
              <a:off x="2109108" y="322751"/>
              <a:ext cx="7946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 err="1">
                  <a:solidFill>
                    <a:schemeClr val="bg1"/>
                  </a:solidFill>
                </a:rPr>
                <a:t>Sputtering</a:t>
              </a:r>
              <a:r>
                <a:rPr lang="de-AT" sz="3200" dirty="0">
                  <a:solidFill>
                    <a:schemeClr val="bg1"/>
                  </a:solidFill>
                </a:rPr>
                <a:t> </a:t>
              </a:r>
              <a:r>
                <a:rPr lang="de-AT" sz="3200" dirty="0" err="1">
                  <a:solidFill>
                    <a:schemeClr val="bg1"/>
                  </a:solidFill>
                </a:rPr>
                <a:t>experiments</a:t>
              </a:r>
              <a:r>
                <a:rPr lang="de-AT" sz="3200" dirty="0">
                  <a:solidFill>
                    <a:schemeClr val="bg1"/>
                  </a:solidFill>
                </a:rPr>
                <a:t> at TU Wien </a:t>
              </a:r>
              <a:r>
                <a:rPr lang="de-AT" sz="3200" dirty="0" err="1">
                  <a:solidFill>
                    <a:schemeClr val="bg1"/>
                  </a:solidFill>
                </a:rPr>
                <a:t>with</a:t>
              </a:r>
              <a:r>
                <a:rPr lang="de-AT" sz="3200" dirty="0">
                  <a:solidFill>
                    <a:schemeClr val="bg1"/>
                  </a:solidFill>
                </a:rPr>
                <a:t> QCM</a:t>
              </a:r>
            </a:p>
          </p:txBody>
        </p:sp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8324C7DE-55B7-4271-824D-9140C423A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757" y="2537876"/>
            <a:ext cx="1279989" cy="656499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EA1BF30-8BC3-4885-A6B4-E7F00A6C1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802" y="2590172"/>
            <a:ext cx="4335620" cy="3138070"/>
          </a:xfrm>
          <a:prstGeom prst="rect">
            <a:avLst/>
          </a:prstGeom>
        </p:spPr>
      </p:pic>
      <p:sp>
        <p:nvSpPr>
          <p:cNvPr id="56" name="Fußzeilenplatzhalter 14">
            <a:extLst>
              <a:ext uri="{FF2B5EF4-FFF2-40B4-BE49-F238E27FC236}">
                <a16:creationId xmlns:a16="http://schemas.microsoft.com/office/drawing/2014/main" id="{820B29D6-D3F5-45F2-A43C-184C06FFF55C}"/>
              </a:ext>
            </a:extLst>
          </p:cNvPr>
          <p:cNvSpPr txBox="1">
            <a:spLocks/>
          </p:cNvSpPr>
          <p:nvPr/>
        </p:nvSpPr>
        <p:spPr>
          <a:xfrm>
            <a:off x="4690688" y="6403290"/>
            <a:ext cx="5139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[1] G. </a:t>
            </a:r>
            <a:r>
              <a:rPr lang="de-AT" dirty="0" err="1"/>
              <a:t>Sauerbrey</a:t>
            </a:r>
            <a:r>
              <a:rPr lang="de-DE" dirty="0"/>
              <a:t>, Z. Physik 155 (1959), 206-222</a:t>
            </a:r>
          </a:p>
          <a:p>
            <a:r>
              <a:rPr lang="de-DE" dirty="0"/>
              <a:t>[2] G. </a:t>
            </a:r>
            <a:r>
              <a:rPr lang="de-DE" dirty="0" err="1"/>
              <a:t>Hayderer</a:t>
            </a:r>
            <a:r>
              <a:rPr lang="de-DE" dirty="0"/>
              <a:t> et al., </a:t>
            </a:r>
            <a:r>
              <a:rPr lang="de-DE" dirty="0" err="1"/>
              <a:t>Rev</a:t>
            </a:r>
            <a:r>
              <a:rPr lang="de-DE" dirty="0"/>
              <a:t>. </a:t>
            </a:r>
            <a:r>
              <a:rPr lang="de-DE" dirty="0" err="1"/>
              <a:t>Sci</a:t>
            </a:r>
            <a:r>
              <a:rPr lang="de-DE" dirty="0"/>
              <a:t>. </a:t>
            </a:r>
            <a:r>
              <a:rPr lang="de-DE" dirty="0" err="1"/>
              <a:t>Instrum</a:t>
            </a:r>
            <a:r>
              <a:rPr lang="de-DE" dirty="0"/>
              <a:t>. 70 (1999), 3696</a:t>
            </a:r>
            <a:endParaRPr lang="de-AT" dirty="0"/>
          </a:p>
        </p:txBody>
      </p:sp>
      <p:sp>
        <p:nvSpPr>
          <p:cNvPr id="57" name="Fußzeilenplatzhalter 14">
            <a:extLst>
              <a:ext uri="{FF2B5EF4-FFF2-40B4-BE49-F238E27FC236}">
                <a16:creationId xmlns:a16="http://schemas.microsoft.com/office/drawing/2014/main" id="{777BE848-C928-4974-9094-C5DC7D72B0B5}"/>
              </a:ext>
            </a:extLst>
          </p:cNvPr>
          <p:cNvSpPr txBox="1">
            <a:spLocks/>
          </p:cNvSpPr>
          <p:nvPr/>
        </p:nvSpPr>
        <p:spPr>
          <a:xfrm>
            <a:off x="6959812" y="5658094"/>
            <a:ext cx="5139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1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[</a:t>
            </a:r>
            <a:r>
              <a:rPr lang="fr-FR" altLang="de-DE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R. Stadlmayr et al., </a:t>
            </a:r>
            <a:r>
              <a:rPr lang="fr-FR" alt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Rev</a:t>
            </a:r>
            <a:r>
              <a:rPr lang="fr-FR" altLang="de-DE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fr-FR" alt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Sci</a:t>
            </a:r>
            <a:r>
              <a:rPr lang="fr-FR" altLang="de-DE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fr-FR" alt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Instrum</a:t>
            </a:r>
            <a:r>
              <a:rPr lang="fr-FR" altLang="de-DE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91 (2020)</a:t>
            </a:r>
            <a:r>
              <a:rPr lang="da-DK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]</a:t>
            </a:r>
            <a:endParaRPr lang="de-DE" altLang="de-DE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Foliennummernplatzhalter 15">
            <a:extLst>
              <a:ext uri="{FF2B5EF4-FFF2-40B4-BE49-F238E27FC236}">
                <a16:creationId xmlns:a16="http://schemas.microsoft.com/office/drawing/2014/main" id="{6F8B35E1-E768-4F74-A8F2-5B7991B3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6</a:t>
            </a:fld>
            <a:endParaRPr lang="de-AT" dirty="0"/>
          </a:p>
        </p:txBody>
      </p:sp>
      <p:sp>
        <p:nvSpPr>
          <p:cNvPr id="59" name="Fußzeilenplatzhalter 14">
            <a:extLst>
              <a:ext uri="{FF2B5EF4-FFF2-40B4-BE49-F238E27FC236}">
                <a16:creationId xmlns:a16="http://schemas.microsoft.com/office/drawing/2014/main" id="{6D09B83C-7444-4731-814B-CABD86AF6FCD}"/>
              </a:ext>
            </a:extLst>
          </p:cNvPr>
          <p:cNvSpPr txBox="1">
            <a:spLocks/>
          </p:cNvSpPr>
          <p:nvPr/>
        </p:nvSpPr>
        <p:spPr>
          <a:xfrm>
            <a:off x="38100" y="6422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/>
              <a:t>cupak@iap.tuwien.ac.at</a:t>
            </a:r>
            <a:endParaRPr lang="de-AT" dirty="0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B4863C03-87A8-421C-AE52-83A878D3E25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68" y="880532"/>
            <a:ext cx="6439162" cy="1985594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74E5D42B-5D10-46FE-A2BC-FACCAF2848D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64" y="874750"/>
            <a:ext cx="6457910" cy="1991376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AA9AEE5C-1C46-4D8D-B800-68352DDCAC5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3" y="874750"/>
            <a:ext cx="6443166" cy="1986829"/>
          </a:xfrm>
          <a:prstGeom prst="rect">
            <a:avLst/>
          </a:prstGeom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429FF5CA-C566-4E08-97F6-21E138A4AAE4}"/>
              </a:ext>
            </a:extLst>
          </p:cNvPr>
          <p:cNvSpPr txBox="1"/>
          <p:nvPr/>
        </p:nvSpPr>
        <p:spPr>
          <a:xfrm>
            <a:off x="10714007" y="1802921"/>
            <a:ext cx="63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SiO</a:t>
            </a:r>
            <a:r>
              <a:rPr lang="de-AT" baseline="-25000" dirty="0"/>
              <a:t>2</a:t>
            </a:r>
            <a:endParaRPr lang="en-US" baseline="-250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24AB60F2-EF78-4AF6-ABE1-E7EF8A384426}"/>
              </a:ext>
            </a:extLst>
          </p:cNvPr>
          <p:cNvSpPr txBox="1"/>
          <p:nvPr/>
        </p:nvSpPr>
        <p:spPr>
          <a:xfrm>
            <a:off x="8442628" y="2174535"/>
            <a:ext cx="51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Au</a:t>
            </a:r>
            <a:endParaRPr lang="en-US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1A51A94D-211D-4EDA-BAC9-0FBA6C5658EB}"/>
              </a:ext>
            </a:extLst>
          </p:cNvPr>
          <p:cNvSpPr txBox="1"/>
          <p:nvPr/>
        </p:nvSpPr>
        <p:spPr>
          <a:xfrm>
            <a:off x="8442628" y="1393138"/>
            <a:ext cx="51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Au</a:t>
            </a:r>
            <a:endParaRPr lang="en-US" dirty="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6F26A172-AFFC-47A0-82DA-2CAA80498767}"/>
              </a:ext>
            </a:extLst>
          </p:cNvPr>
          <p:cNvSpPr txBox="1"/>
          <p:nvPr/>
        </p:nvSpPr>
        <p:spPr>
          <a:xfrm>
            <a:off x="7991179" y="1274049"/>
            <a:ext cx="168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e.g., W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Be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637C83-CF3B-4395-9116-0535CDC6EA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2175" y="2968953"/>
            <a:ext cx="6077798" cy="2248214"/>
          </a:xfrm>
          <a:prstGeom prst="rect">
            <a:avLst/>
          </a:prstGeom>
        </p:spPr>
      </p:pic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A9AED47D-3095-45FD-9F55-7BAF4DD4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03" y="1719652"/>
            <a:ext cx="6743339" cy="4636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2400" dirty="0"/>
              <a:t>QCM = </a:t>
            </a:r>
            <a:r>
              <a:rPr lang="de-AT" sz="2400" dirty="0" err="1"/>
              <a:t>Quartz</a:t>
            </a:r>
            <a:r>
              <a:rPr lang="de-AT" sz="2400" dirty="0"/>
              <a:t> Crystal </a:t>
            </a:r>
            <a:r>
              <a:rPr lang="de-AT" sz="2400" dirty="0" err="1"/>
              <a:t>Microbalance</a:t>
            </a: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 err="1"/>
              <a:t>Sauerbrey</a:t>
            </a:r>
            <a:r>
              <a:rPr lang="de-AT" sz="2400" dirty="0"/>
              <a:t> [1]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 err="1"/>
              <a:t>Thin</a:t>
            </a:r>
            <a:r>
              <a:rPr lang="de-AT" sz="2400" dirty="0"/>
              <a:t> W </a:t>
            </a:r>
            <a:r>
              <a:rPr lang="de-AT" sz="2400" dirty="0" err="1"/>
              <a:t>layer</a:t>
            </a:r>
            <a:r>
              <a:rPr lang="de-AT" sz="2400" dirty="0"/>
              <a:t> on top -&gt; </a:t>
            </a:r>
            <a:r>
              <a:rPr lang="de-AT" sz="2400" dirty="0" err="1"/>
              <a:t>sputtering</a:t>
            </a:r>
            <a:r>
              <a:rPr lang="de-AT" sz="2400" dirty="0"/>
              <a:t> </a:t>
            </a:r>
            <a:r>
              <a:rPr lang="de-AT" sz="2400" dirty="0" err="1"/>
              <a:t>experiments</a:t>
            </a: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/>
              <a:t>At TU WIEN:</a:t>
            </a:r>
          </a:p>
          <a:p>
            <a:r>
              <a:rPr lang="de-AT" sz="2000" dirty="0" err="1"/>
              <a:t>Specialised</a:t>
            </a:r>
            <a:r>
              <a:rPr lang="de-AT" sz="2000" dirty="0"/>
              <a:t> </a:t>
            </a:r>
            <a:r>
              <a:rPr lang="de-AT" sz="2000" dirty="0" err="1"/>
              <a:t>electronics</a:t>
            </a:r>
            <a:r>
              <a:rPr lang="de-AT" sz="2000" dirty="0"/>
              <a:t> + SC-</a:t>
            </a:r>
            <a:r>
              <a:rPr lang="de-AT" sz="2000" dirty="0" err="1"/>
              <a:t>cut</a:t>
            </a:r>
            <a:r>
              <a:rPr lang="de-AT" sz="2000" dirty="0"/>
              <a:t> </a:t>
            </a:r>
            <a:r>
              <a:rPr lang="de-AT" sz="2000" dirty="0" err="1"/>
              <a:t>quartz</a:t>
            </a:r>
            <a:r>
              <a:rPr lang="de-AT" sz="2000" dirty="0"/>
              <a:t> [2]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de-AT" sz="2000" dirty="0"/>
              <a:t>	≈ 90 </a:t>
            </a:r>
            <a:r>
              <a:rPr lang="de-AT" sz="2000" dirty="0" err="1"/>
              <a:t>pg</a:t>
            </a:r>
            <a:r>
              <a:rPr lang="de-AT" sz="2000" dirty="0"/>
              <a:t>/cm²/s (3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⋅ </a:t>
            </a:r>
            <a:r>
              <a:rPr lang="de-AT" sz="2000" dirty="0"/>
              <a:t>10</a:t>
            </a:r>
            <a:r>
              <a:rPr lang="de-AT" sz="2000" baseline="30000" dirty="0"/>
              <a:t>-4</a:t>
            </a:r>
            <a:r>
              <a:rPr lang="de-AT" sz="2000" dirty="0"/>
              <a:t> W </a:t>
            </a:r>
            <a:r>
              <a:rPr lang="de-AT" sz="2000" dirty="0" err="1"/>
              <a:t>monolayers</a:t>
            </a:r>
            <a:r>
              <a:rPr lang="de-AT" sz="2000" dirty="0"/>
              <a:t>/s)</a:t>
            </a:r>
          </a:p>
          <a:p>
            <a:r>
              <a:rPr lang="de-AT" sz="2000" b="1" dirty="0" err="1"/>
              <a:t>Allows</a:t>
            </a:r>
            <a:r>
              <a:rPr lang="de-AT" sz="2000" b="1" dirty="0"/>
              <a:t> </a:t>
            </a:r>
            <a:r>
              <a:rPr lang="de-AT" sz="2000" b="1" dirty="0" err="1"/>
              <a:t>to</a:t>
            </a:r>
            <a:r>
              <a:rPr lang="de-AT" sz="2000" b="1" dirty="0"/>
              <a:t> </a:t>
            </a:r>
            <a:r>
              <a:rPr lang="de-AT" sz="2000" b="1" dirty="0" err="1"/>
              <a:t>use</a:t>
            </a:r>
            <a:r>
              <a:rPr lang="de-AT" sz="2000" b="1" dirty="0"/>
              <a:t> </a:t>
            </a:r>
            <a:r>
              <a:rPr lang="de-AT" sz="2000" b="1" dirty="0" err="1"/>
              <a:t>low</a:t>
            </a:r>
            <a:r>
              <a:rPr lang="de-AT" sz="2000" b="1" dirty="0"/>
              <a:t> </a:t>
            </a:r>
            <a:r>
              <a:rPr lang="de-AT" sz="2000" b="1" dirty="0" err="1"/>
              <a:t>ion</a:t>
            </a:r>
            <a:r>
              <a:rPr lang="de-AT" sz="2000" b="1" dirty="0"/>
              <a:t> </a:t>
            </a:r>
            <a:r>
              <a:rPr lang="de-AT" sz="2000" b="1" dirty="0" err="1"/>
              <a:t>fluxes</a:t>
            </a:r>
            <a:r>
              <a:rPr lang="de-AT" sz="2000" b="1" dirty="0"/>
              <a:t> </a:t>
            </a:r>
            <a:r>
              <a:rPr lang="de-AT" sz="2000" b="1" dirty="0" err="1"/>
              <a:t>for</a:t>
            </a:r>
            <a:r>
              <a:rPr lang="de-AT" sz="2000" b="1" dirty="0"/>
              <a:t> minimal </a:t>
            </a:r>
            <a:r>
              <a:rPr lang="de-AT" sz="2000" b="1" dirty="0" err="1"/>
              <a:t>surface</a:t>
            </a:r>
            <a:r>
              <a:rPr lang="de-AT" sz="2000" b="1" dirty="0"/>
              <a:t> </a:t>
            </a:r>
            <a:r>
              <a:rPr lang="de-AT" sz="2000" b="1" dirty="0" err="1"/>
              <a:t>alteration</a:t>
            </a:r>
            <a:endParaRPr lang="de-AT" sz="2000" b="1" dirty="0"/>
          </a:p>
          <a:p>
            <a:r>
              <a:rPr lang="de-AT" sz="2000" dirty="0"/>
              <a:t>Target and Catcher </a:t>
            </a:r>
            <a:r>
              <a:rPr lang="de-AT" sz="2000" dirty="0" err="1"/>
              <a:t>configuration</a:t>
            </a:r>
            <a:endParaRPr lang="de-AT" sz="2000" dirty="0"/>
          </a:p>
          <a:p>
            <a:pPr marL="0" indent="0">
              <a:buNone/>
            </a:pPr>
            <a:endParaRPr lang="de-AT" sz="2400" dirty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6524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2AFA84C-BA45-4A98-9147-D45C07D5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7</a:t>
            </a:fld>
            <a:endParaRPr lang="de-AT" dirty="0"/>
          </a:p>
        </p:txBody>
      </p:sp>
      <p:sp>
        <p:nvSpPr>
          <p:cNvPr id="37" name="Fußzeilenplatzhalter 14">
            <a:extLst>
              <a:ext uri="{FF2B5EF4-FFF2-40B4-BE49-F238E27FC236}">
                <a16:creationId xmlns:a16="http://schemas.microsoft.com/office/drawing/2014/main" id="{3A20F76A-FEA8-468B-ABCF-0FA5D0A1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19238" y="1274483"/>
            <a:ext cx="57568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Example</a:t>
            </a:r>
            <a:r>
              <a:rPr lang="de-AT" sz="2000" b="1" dirty="0"/>
              <a:t>: Study on </a:t>
            </a:r>
            <a:r>
              <a:rPr lang="de-AT" sz="2000" b="1" dirty="0" err="1"/>
              <a:t>conventional</a:t>
            </a:r>
            <a:r>
              <a:rPr lang="de-AT" sz="2000" b="1" dirty="0"/>
              <a:t> </a:t>
            </a:r>
            <a:r>
              <a:rPr lang="de-AT" sz="2000" b="1" dirty="0" err="1"/>
              <a:t>rough</a:t>
            </a:r>
            <a:r>
              <a:rPr lang="de-AT" sz="2000" b="1" dirty="0"/>
              <a:t> W </a:t>
            </a:r>
            <a:r>
              <a:rPr lang="de-AT" sz="2000" b="1" dirty="0" err="1"/>
              <a:t>samples</a:t>
            </a:r>
            <a:endParaRPr lang="de-AT" sz="2000" b="1" dirty="0"/>
          </a:p>
          <a:p>
            <a:endParaRPr lang="de-AT" dirty="0"/>
          </a:p>
          <a:p>
            <a:r>
              <a:rPr lang="de-AT" b="1" dirty="0"/>
              <a:t>3 different </a:t>
            </a:r>
            <a:r>
              <a:rPr lang="de-AT" b="1" dirty="0" err="1"/>
              <a:t>samples</a:t>
            </a:r>
            <a:r>
              <a:rPr lang="de-AT" b="1" dirty="0"/>
              <a:t>: </a:t>
            </a:r>
          </a:p>
          <a:p>
            <a:r>
              <a:rPr lang="de-AT" dirty="0"/>
              <a:t>S1 = flat, W </a:t>
            </a:r>
            <a:r>
              <a:rPr lang="de-AT" dirty="0" err="1"/>
              <a:t>coated</a:t>
            </a:r>
            <a:r>
              <a:rPr lang="de-AT" dirty="0"/>
              <a:t> QCM </a:t>
            </a:r>
            <a:r>
              <a:rPr lang="de-AT" dirty="0" err="1"/>
              <a:t>crystal</a:t>
            </a:r>
            <a:r>
              <a:rPr lang="de-AT" dirty="0"/>
              <a:t> (PVD, IPP Garching)</a:t>
            </a:r>
          </a:p>
          <a:p>
            <a:r>
              <a:rPr lang="de-AT" dirty="0"/>
              <a:t>S2 = </a:t>
            </a:r>
            <a:r>
              <a:rPr lang="de-AT" dirty="0" err="1"/>
              <a:t>rougher</a:t>
            </a:r>
            <a:r>
              <a:rPr lang="de-AT" dirty="0"/>
              <a:t>, W </a:t>
            </a:r>
            <a:r>
              <a:rPr lang="de-AT" dirty="0" err="1"/>
              <a:t>coated</a:t>
            </a:r>
            <a:r>
              <a:rPr lang="de-AT" dirty="0"/>
              <a:t> QCM </a:t>
            </a:r>
            <a:r>
              <a:rPr lang="de-AT" dirty="0" err="1"/>
              <a:t>crystal</a:t>
            </a:r>
            <a:r>
              <a:rPr lang="de-AT" dirty="0"/>
              <a:t> (PVD, IPP Garching)</a:t>
            </a:r>
          </a:p>
          <a:p>
            <a:r>
              <a:rPr lang="de-AT" dirty="0"/>
              <a:t>S3 =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rough</a:t>
            </a:r>
            <a:r>
              <a:rPr lang="de-AT" dirty="0"/>
              <a:t>, W </a:t>
            </a:r>
            <a:r>
              <a:rPr lang="de-AT" dirty="0" err="1"/>
              <a:t>layer</a:t>
            </a:r>
            <a:r>
              <a:rPr lang="de-AT" dirty="0"/>
              <a:t> on Si (CVD, FZ Jülich)</a:t>
            </a:r>
          </a:p>
          <a:p>
            <a:endParaRPr lang="de-AT" dirty="0"/>
          </a:p>
          <a:p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Isotropic</a:t>
            </a:r>
            <a:r>
              <a:rPr lang="de-AT" dirty="0"/>
              <a:t> (</a:t>
            </a:r>
            <a:r>
              <a:rPr lang="de-AT" dirty="0" err="1"/>
              <a:t>conventional</a:t>
            </a:r>
            <a:r>
              <a:rPr lang="de-AT" dirty="0"/>
              <a:t>) </a:t>
            </a:r>
            <a:r>
              <a:rPr lang="de-AT" dirty="0" err="1"/>
              <a:t>roughness</a:t>
            </a:r>
            <a:r>
              <a:rPr lang="de-A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W </a:t>
            </a:r>
            <a:r>
              <a:rPr lang="de-AT" dirty="0" err="1"/>
              <a:t>purity</a:t>
            </a:r>
            <a:r>
              <a:rPr lang="de-AT" dirty="0"/>
              <a:t> </a:t>
            </a:r>
            <a:r>
              <a:rPr lang="de-AT" dirty="0" err="1"/>
              <a:t>validated</a:t>
            </a:r>
            <a:r>
              <a:rPr lang="de-AT" dirty="0"/>
              <a:t> at Uppsala University (VR)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AFM + CFM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Determination </a:t>
            </a:r>
            <a:r>
              <a:rPr lang="de-AT" dirty="0" err="1"/>
              <a:t>of</a:t>
            </a:r>
            <a:r>
              <a:rPr lang="de-AT" dirty="0"/>
              <a:t> RMS </a:t>
            </a:r>
            <a:r>
              <a:rPr lang="de-AT" dirty="0" err="1"/>
              <a:t>roughness</a:t>
            </a:r>
            <a:r>
              <a:rPr lang="de-AT" dirty="0"/>
              <a:t> (</a:t>
            </a:r>
            <a:r>
              <a:rPr lang="de-AT" dirty="0" err="1"/>
              <a:t>nm</a:t>
            </a:r>
            <a:r>
              <a:rPr lang="de-AT" dirty="0"/>
              <a:t>- </a:t>
            </a:r>
            <a:r>
              <a:rPr lang="de-AT" dirty="0" err="1"/>
              <a:t>to</a:t>
            </a:r>
            <a:r>
              <a:rPr lang="de-AT" dirty="0"/>
              <a:t> µm </a:t>
            </a:r>
            <a:r>
              <a:rPr lang="de-AT" dirty="0" err="1"/>
              <a:t>regime</a:t>
            </a:r>
            <a:r>
              <a:rPr lang="de-A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Determination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surface</a:t>
            </a:r>
            <a:r>
              <a:rPr lang="de-AT" dirty="0"/>
              <a:t> </a:t>
            </a:r>
            <a:r>
              <a:rPr lang="de-AT" dirty="0" err="1"/>
              <a:t>inclination</a:t>
            </a:r>
            <a:r>
              <a:rPr lang="de-AT" dirty="0"/>
              <a:t> angle </a:t>
            </a:r>
            <a:r>
              <a:rPr lang="de-AT" dirty="0" err="1"/>
              <a:t>distribution</a:t>
            </a:r>
            <a:endParaRPr lang="de-AT" dirty="0"/>
          </a:p>
          <a:p>
            <a:r>
              <a:rPr lang="de-AT" sz="1600" dirty="0"/>
              <a:t>	-&gt; </a:t>
            </a:r>
            <a:r>
              <a:rPr lang="de-AT" sz="1600" dirty="0" err="1"/>
              <a:t>more</a:t>
            </a:r>
            <a:r>
              <a:rPr lang="de-AT" sz="1600" dirty="0"/>
              <a:t> </a:t>
            </a:r>
            <a:r>
              <a:rPr lang="de-AT" sz="1600" dirty="0" err="1"/>
              <a:t>details</a:t>
            </a:r>
            <a:r>
              <a:rPr lang="de-AT" sz="1600" dirty="0"/>
              <a:t> in </a:t>
            </a:r>
            <a:r>
              <a:rPr lang="de-AT" sz="1600" dirty="0" err="1"/>
              <a:t>second</a:t>
            </a:r>
            <a:r>
              <a:rPr lang="de-AT" sz="1600" dirty="0"/>
              <a:t> </a:t>
            </a:r>
            <a:r>
              <a:rPr lang="de-AT" sz="1600" dirty="0" err="1"/>
              <a:t>presentation</a:t>
            </a:r>
            <a:endParaRPr lang="de-AT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83" y="1187348"/>
            <a:ext cx="5594299" cy="5132215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3438774-26DF-4FEC-A8C3-595F2E79C522}"/>
              </a:ext>
            </a:extLst>
          </p:cNvPr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22450390-26DE-4369-9FDF-32695940E8E2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FB597D62-3EE2-496D-8E09-5686E157CAA9}"/>
                </a:ext>
              </a:extLst>
            </p:cNvPr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F4A4FA1F-5A72-495E-A197-0FFC50F74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32" name="Titel 1">
                <a:extLst>
                  <a:ext uri="{FF2B5EF4-FFF2-40B4-BE49-F238E27FC236}">
                    <a16:creationId xmlns:a16="http://schemas.microsoft.com/office/drawing/2014/main" id="{56F6E829-5C48-4E9B-A338-B79FFF69E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33" name="Freihandform: Form 5">
                <a:extLst>
                  <a:ext uri="{FF2B5EF4-FFF2-40B4-BE49-F238E27FC236}">
                    <a16:creationId xmlns:a16="http://schemas.microsoft.com/office/drawing/2014/main" id="{29DA92E3-42F0-407A-9697-FFAC27753358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4" name="Freihandform: Form 8">
                <a:extLst>
                  <a:ext uri="{FF2B5EF4-FFF2-40B4-BE49-F238E27FC236}">
                    <a16:creationId xmlns:a16="http://schemas.microsoft.com/office/drawing/2014/main" id="{0658D280-CFE9-4307-ACFE-3282B5915F4A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5" name="Freihandform: Form 11">
                <a:extLst>
                  <a:ext uri="{FF2B5EF4-FFF2-40B4-BE49-F238E27FC236}">
                    <a16:creationId xmlns:a16="http://schemas.microsoft.com/office/drawing/2014/main" id="{AE875014-1B44-43D2-936E-56546E8B75B2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5BC5BFDB-3FEB-41DF-9C21-136738A4451A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56" name="Rechteck: abgerundete Ecken 24">
                  <a:extLst>
                    <a:ext uri="{FF2B5EF4-FFF2-40B4-BE49-F238E27FC236}">
                      <a16:creationId xmlns:a16="http://schemas.microsoft.com/office/drawing/2014/main" id="{65A9112E-8141-401B-809B-630A243D4840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7" name="Gruppieren 56">
                  <a:extLst>
                    <a:ext uri="{FF2B5EF4-FFF2-40B4-BE49-F238E27FC236}">
                      <a16:creationId xmlns:a16="http://schemas.microsoft.com/office/drawing/2014/main" id="{FD626F26-D6EF-4B80-A476-E8722B6716BD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58" name="Grafik 57">
                    <a:extLst>
                      <a:ext uri="{FF2B5EF4-FFF2-40B4-BE49-F238E27FC236}">
                        <a16:creationId xmlns:a16="http://schemas.microsoft.com/office/drawing/2014/main" id="{95F1ADD2-72CE-42B8-BBEC-32912812D5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59" name="Textfeld 58">
                    <a:extLst>
                      <a:ext uri="{FF2B5EF4-FFF2-40B4-BE49-F238E27FC236}">
                        <a16:creationId xmlns:a16="http://schemas.microsoft.com/office/drawing/2014/main" id="{07744B4F-E2A4-4915-8635-25EF425BA10A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247BE2A8-DD54-4277-9E51-80AA7F1C1582}"/>
                  </a:ext>
                </a:extLst>
              </p:cNvPr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41" name="Abgerundetes Rechteck 32">
                  <a:extLst>
                    <a:ext uri="{FF2B5EF4-FFF2-40B4-BE49-F238E27FC236}">
                      <a16:creationId xmlns:a16="http://schemas.microsoft.com/office/drawing/2014/main" id="{E46D941D-84E7-4604-9EDC-8F42A27BE60F}"/>
                    </a:ext>
                  </a:extLst>
                </p:cNvPr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5" name="Grafik 54">
                  <a:extLst>
                    <a:ext uri="{FF2B5EF4-FFF2-40B4-BE49-F238E27FC236}">
                      <a16:creationId xmlns:a16="http://schemas.microsoft.com/office/drawing/2014/main" id="{85BD63F3-EB81-4338-9BEE-3201BBEA8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D6EA54F-1619-4B5F-A015-BFCF653C2FAF}"/>
                </a:ext>
              </a:extLst>
            </p:cNvPr>
            <p:cNvSpPr txBox="1"/>
            <p:nvPr/>
          </p:nvSpPr>
          <p:spPr>
            <a:xfrm>
              <a:off x="2109108" y="322751"/>
              <a:ext cx="7946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 err="1">
                  <a:solidFill>
                    <a:schemeClr val="bg1"/>
                  </a:solidFill>
                </a:rPr>
                <a:t>Sputtering</a:t>
              </a:r>
              <a:r>
                <a:rPr lang="de-AT" sz="3200" dirty="0">
                  <a:solidFill>
                    <a:schemeClr val="bg1"/>
                  </a:solidFill>
                </a:rPr>
                <a:t> </a:t>
              </a:r>
              <a:r>
                <a:rPr lang="de-AT" sz="3200" dirty="0" err="1">
                  <a:solidFill>
                    <a:schemeClr val="bg1"/>
                  </a:solidFill>
                </a:rPr>
                <a:t>experiments</a:t>
              </a:r>
              <a:r>
                <a:rPr lang="de-AT" sz="3200" dirty="0">
                  <a:solidFill>
                    <a:schemeClr val="bg1"/>
                  </a:solidFill>
                </a:rPr>
                <a:t> at TU Wien </a:t>
              </a:r>
              <a:r>
                <a:rPr lang="de-AT" sz="3200" dirty="0" err="1">
                  <a:solidFill>
                    <a:schemeClr val="bg1"/>
                  </a:solidFill>
                </a:rPr>
                <a:t>with</a:t>
              </a:r>
              <a:r>
                <a:rPr lang="de-AT" sz="3200" dirty="0">
                  <a:solidFill>
                    <a:schemeClr val="bg1"/>
                  </a:solidFill>
                </a:rPr>
                <a:t> QCM</a:t>
              </a:r>
            </a:p>
          </p:txBody>
        </p:sp>
      </p:grpSp>
      <p:sp>
        <p:nvSpPr>
          <p:cNvPr id="60" name="Fußzeilenplatzhalter 14">
            <a:extLst>
              <a:ext uri="{FF2B5EF4-FFF2-40B4-BE49-F238E27FC236}">
                <a16:creationId xmlns:a16="http://schemas.microsoft.com/office/drawing/2014/main" id="{12D8D20E-E704-4827-BBDA-B93C0A56E4B7}"/>
              </a:ext>
            </a:extLst>
          </p:cNvPr>
          <p:cNvSpPr txBox="1">
            <a:spLocks/>
          </p:cNvSpPr>
          <p:nvPr/>
        </p:nvSpPr>
        <p:spPr>
          <a:xfrm>
            <a:off x="1339220" y="6390675"/>
            <a:ext cx="973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Cupak et al., </a:t>
            </a:r>
            <a:r>
              <a:rPr lang="de-AT" dirty="0" err="1"/>
              <a:t>Appl</a:t>
            </a:r>
            <a:r>
              <a:rPr lang="de-AT" dirty="0"/>
              <a:t>. Surf. </a:t>
            </a:r>
            <a:r>
              <a:rPr lang="de-AT" dirty="0" err="1"/>
              <a:t>Sci</a:t>
            </a:r>
            <a:r>
              <a:rPr lang="de-AT" dirty="0"/>
              <a:t>. 570 (2021), 151204</a:t>
            </a:r>
          </a:p>
        </p:txBody>
      </p:sp>
    </p:spTree>
    <p:extLst>
      <p:ext uri="{BB962C8B-B14F-4D97-AF65-F5344CB8AC3E}">
        <p14:creationId xmlns:p14="http://schemas.microsoft.com/office/powerpoint/2010/main" val="17807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2AFA84C-BA45-4A98-9147-D45C07D5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8</a:t>
            </a:fld>
            <a:endParaRPr lang="de-AT" dirty="0"/>
          </a:p>
        </p:txBody>
      </p:sp>
      <p:sp>
        <p:nvSpPr>
          <p:cNvPr id="37" name="Fußzeilenplatzhalter 14">
            <a:extLst>
              <a:ext uri="{FF2B5EF4-FFF2-40B4-BE49-F238E27FC236}">
                <a16:creationId xmlns:a16="http://schemas.microsoft.com/office/drawing/2014/main" id="{3A20F76A-FEA8-468B-ABCF-0FA5D0A1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19238" y="1145390"/>
            <a:ext cx="767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/>
              <a:t>QCM Sample S2</a:t>
            </a:r>
          </a:p>
          <a:p>
            <a:r>
              <a:rPr lang="de-AT" sz="2000" b="1" dirty="0"/>
              <a:t>Angular </a:t>
            </a:r>
            <a:r>
              <a:rPr lang="de-AT" sz="2000" b="1" dirty="0" err="1"/>
              <a:t>sweep</a:t>
            </a:r>
            <a:r>
              <a:rPr lang="de-AT" sz="2000" b="1" dirty="0"/>
              <a:t> </a:t>
            </a:r>
            <a:r>
              <a:rPr lang="de-AT" sz="2000" b="1" dirty="0" err="1"/>
              <a:t>of</a:t>
            </a:r>
            <a:r>
              <a:rPr lang="de-AT" sz="2000" b="1" dirty="0"/>
              <a:t> </a:t>
            </a:r>
            <a:r>
              <a:rPr lang="de-AT" sz="2000" b="1" dirty="0" err="1"/>
              <a:t>target</a:t>
            </a:r>
            <a:r>
              <a:rPr lang="de-AT" sz="2000" b="1" dirty="0"/>
              <a:t> </a:t>
            </a:r>
            <a:r>
              <a:rPr lang="de-AT" sz="2000" b="1" dirty="0" err="1"/>
              <a:t>sputter</a:t>
            </a:r>
            <a:r>
              <a:rPr lang="de-AT" sz="2000" b="1" dirty="0"/>
              <a:t> </a:t>
            </a:r>
            <a:r>
              <a:rPr lang="de-AT" sz="2000" b="1" dirty="0" err="1"/>
              <a:t>yield</a:t>
            </a:r>
            <a:r>
              <a:rPr lang="de-AT" sz="2000" b="1" dirty="0"/>
              <a:t>, 2keV Ar</a:t>
            </a:r>
            <a:r>
              <a:rPr lang="de-AT" sz="2000" b="1" baseline="30000" dirty="0"/>
              <a:t>+</a:t>
            </a:r>
          </a:p>
          <a:p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</p:txBody>
      </p:sp>
      <p:sp>
        <p:nvSpPr>
          <p:cNvPr id="58" name="Rechteck 57"/>
          <p:cNvSpPr/>
          <p:nvPr/>
        </p:nvSpPr>
        <p:spPr>
          <a:xfrm>
            <a:off x="8527664" y="1698476"/>
            <a:ext cx="2836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dirty="0" err="1"/>
              <a:t>Sputter</a:t>
            </a:r>
            <a:r>
              <a:rPr lang="de-AT" sz="1400" dirty="0"/>
              <a:t> </a:t>
            </a:r>
            <a:r>
              <a:rPr lang="de-AT" sz="1400" dirty="0" err="1"/>
              <a:t>yield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variable </a:t>
            </a:r>
            <a:br>
              <a:rPr lang="de-AT" sz="1400" dirty="0"/>
            </a:br>
            <a:r>
              <a:rPr lang="de-AT" sz="1400" dirty="0" err="1"/>
              <a:t>ion</a:t>
            </a:r>
            <a:r>
              <a:rPr lang="de-AT" sz="1400" dirty="0"/>
              <a:t> incidence angle </a:t>
            </a:r>
            <a:r>
              <a:rPr lang="el-GR" sz="1400" dirty="0"/>
              <a:t>φ</a:t>
            </a:r>
            <a:endParaRPr lang="de-A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2786817" y="4498951"/>
            <a:ext cx="364371" cy="156063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leichschenkliges Dreieck 38"/>
          <p:cNvSpPr/>
          <p:nvPr/>
        </p:nvSpPr>
        <p:spPr>
          <a:xfrm rot="10800000" flipH="1">
            <a:off x="494140" y="4491768"/>
            <a:ext cx="462370" cy="189890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leichschenkliges Dreieck 39"/>
          <p:cNvSpPr/>
          <p:nvPr/>
        </p:nvSpPr>
        <p:spPr>
          <a:xfrm rot="10800000">
            <a:off x="6492522" y="4491770"/>
            <a:ext cx="377462" cy="161679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leichschenkliges Dreieck 41"/>
          <p:cNvSpPr/>
          <p:nvPr/>
        </p:nvSpPr>
        <p:spPr>
          <a:xfrm rot="10800000" flipH="1">
            <a:off x="4152900" y="4491768"/>
            <a:ext cx="424407" cy="180425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ußzeilenplatzhalter 14">
            <a:extLst>
              <a:ext uri="{FF2B5EF4-FFF2-40B4-BE49-F238E27FC236}">
                <a16:creationId xmlns:a16="http://schemas.microsoft.com/office/drawing/2014/main" id="{D0DC6E72-BB5C-4EA8-89D4-2F653EF1D844}"/>
              </a:ext>
            </a:extLst>
          </p:cNvPr>
          <p:cNvSpPr txBox="1">
            <a:spLocks/>
          </p:cNvSpPr>
          <p:nvPr/>
        </p:nvSpPr>
        <p:spPr>
          <a:xfrm>
            <a:off x="1339220" y="6390675"/>
            <a:ext cx="973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Cupak et al., </a:t>
            </a:r>
            <a:r>
              <a:rPr lang="de-AT" dirty="0" err="1"/>
              <a:t>Appl</a:t>
            </a:r>
            <a:r>
              <a:rPr lang="de-AT" dirty="0"/>
              <a:t>. Surf. </a:t>
            </a:r>
            <a:r>
              <a:rPr lang="de-AT" dirty="0" err="1"/>
              <a:t>Sci</a:t>
            </a:r>
            <a:r>
              <a:rPr lang="de-AT" dirty="0"/>
              <a:t>. 570 (2021), 151204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AEE2DB4-8B32-44CD-9CAB-ACDA018667C6}"/>
              </a:ext>
            </a:extLst>
          </p:cNvPr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23189D1-577E-4BAE-9D17-18A2E802C466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598B6542-4861-440B-8621-B56602B2BF54}"/>
                </a:ext>
              </a:extLst>
            </p:cNvPr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3D698F65-9A89-4CFA-8C2F-22E58F8C0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51" name="Titel 1">
                <a:extLst>
                  <a:ext uri="{FF2B5EF4-FFF2-40B4-BE49-F238E27FC236}">
                    <a16:creationId xmlns:a16="http://schemas.microsoft.com/office/drawing/2014/main" id="{13109580-96C3-46A1-877F-702BDDF46E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52" name="Freihandform: Form 5">
                <a:extLst>
                  <a:ext uri="{FF2B5EF4-FFF2-40B4-BE49-F238E27FC236}">
                    <a16:creationId xmlns:a16="http://schemas.microsoft.com/office/drawing/2014/main" id="{21772CB7-E084-4D61-9DC8-3E5C5555C029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53" name="Freihandform: Form 8">
                <a:extLst>
                  <a:ext uri="{FF2B5EF4-FFF2-40B4-BE49-F238E27FC236}">
                    <a16:creationId xmlns:a16="http://schemas.microsoft.com/office/drawing/2014/main" id="{DE2FA71F-D42E-45C4-8D95-579FCA9D838F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54" name="Freihandform: Form 11">
                <a:extLst>
                  <a:ext uri="{FF2B5EF4-FFF2-40B4-BE49-F238E27FC236}">
                    <a16:creationId xmlns:a16="http://schemas.microsoft.com/office/drawing/2014/main" id="{1FFBC5B8-CFC8-4747-8413-7C3395918E1D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59" name="Gruppieren 58">
                <a:extLst>
                  <a:ext uri="{FF2B5EF4-FFF2-40B4-BE49-F238E27FC236}">
                    <a16:creationId xmlns:a16="http://schemas.microsoft.com/office/drawing/2014/main" id="{605D51D7-BA56-4721-89F5-234D9E1E1A4B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63" name="Rechteck: abgerundete Ecken 24">
                  <a:extLst>
                    <a:ext uri="{FF2B5EF4-FFF2-40B4-BE49-F238E27FC236}">
                      <a16:creationId xmlns:a16="http://schemas.microsoft.com/office/drawing/2014/main" id="{A4C61FF8-52AC-4A08-A836-6E13DC2A41B6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uppieren 63">
                  <a:extLst>
                    <a:ext uri="{FF2B5EF4-FFF2-40B4-BE49-F238E27FC236}">
                      <a16:creationId xmlns:a16="http://schemas.microsoft.com/office/drawing/2014/main" id="{DC2A0E08-2CBE-43C0-AA29-F54D225F0A0C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65" name="Grafik 64">
                    <a:extLst>
                      <a:ext uri="{FF2B5EF4-FFF2-40B4-BE49-F238E27FC236}">
                        <a16:creationId xmlns:a16="http://schemas.microsoft.com/office/drawing/2014/main" id="{7463607E-0F27-4D1A-8D19-ED9DF2280C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66" name="Textfeld 65">
                    <a:extLst>
                      <a:ext uri="{FF2B5EF4-FFF2-40B4-BE49-F238E27FC236}">
                        <a16:creationId xmlns:a16="http://schemas.microsoft.com/office/drawing/2014/main" id="{51FF3F98-1D3A-4DF4-ABBF-F2811BF881D4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04528EDF-2FAC-4902-AE93-7822417D5697}"/>
                  </a:ext>
                </a:extLst>
              </p:cNvPr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61" name="Abgerundetes Rechteck 32">
                  <a:extLst>
                    <a:ext uri="{FF2B5EF4-FFF2-40B4-BE49-F238E27FC236}">
                      <a16:creationId xmlns:a16="http://schemas.microsoft.com/office/drawing/2014/main" id="{8481BDF6-5B5E-4318-ABD7-F03B7F29978A}"/>
                    </a:ext>
                  </a:extLst>
                </p:cNvPr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fik 61">
                  <a:extLst>
                    <a:ext uri="{FF2B5EF4-FFF2-40B4-BE49-F238E27FC236}">
                      <a16:creationId xmlns:a16="http://schemas.microsoft.com/office/drawing/2014/main" id="{5B832A01-B636-4D20-A348-9EF5C31B5B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031404FC-04A3-4E94-B186-8B2D988CEA2C}"/>
                </a:ext>
              </a:extLst>
            </p:cNvPr>
            <p:cNvSpPr txBox="1"/>
            <p:nvPr/>
          </p:nvSpPr>
          <p:spPr>
            <a:xfrm>
              <a:off x="2109108" y="322751"/>
              <a:ext cx="7946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 err="1">
                  <a:solidFill>
                    <a:schemeClr val="bg1"/>
                  </a:solidFill>
                </a:rPr>
                <a:t>Sputtering</a:t>
              </a:r>
              <a:r>
                <a:rPr lang="de-AT" sz="3200" dirty="0">
                  <a:solidFill>
                    <a:schemeClr val="bg1"/>
                  </a:solidFill>
                </a:rPr>
                <a:t> </a:t>
              </a:r>
              <a:r>
                <a:rPr lang="de-AT" sz="3200" dirty="0" err="1">
                  <a:solidFill>
                    <a:schemeClr val="bg1"/>
                  </a:solidFill>
                </a:rPr>
                <a:t>experiments</a:t>
              </a:r>
              <a:r>
                <a:rPr lang="de-AT" sz="3200" dirty="0">
                  <a:solidFill>
                    <a:schemeClr val="bg1"/>
                  </a:solidFill>
                </a:rPr>
                <a:t> at TU Wien </a:t>
              </a:r>
              <a:r>
                <a:rPr lang="de-AT" sz="3200" dirty="0" err="1">
                  <a:solidFill>
                    <a:schemeClr val="bg1"/>
                  </a:solidFill>
                </a:rPr>
                <a:t>with</a:t>
              </a:r>
              <a:r>
                <a:rPr lang="de-AT" sz="3200" dirty="0">
                  <a:solidFill>
                    <a:schemeClr val="bg1"/>
                  </a:solidFill>
                </a:rPr>
                <a:t> QCM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41D037BC-20AD-443A-8C58-487F9E5BF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3498" y="2324110"/>
            <a:ext cx="4024363" cy="3312571"/>
          </a:xfrm>
          <a:prstGeom prst="rect">
            <a:avLst/>
          </a:prstGeom>
        </p:spPr>
      </p:pic>
      <p:sp>
        <p:nvSpPr>
          <p:cNvPr id="67" name="Textfeld 66">
            <a:extLst>
              <a:ext uri="{FF2B5EF4-FFF2-40B4-BE49-F238E27FC236}">
                <a16:creationId xmlns:a16="http://schemas.microsoft.com/office/drawing/2014/main" id="{E7A8508B-5339-4476-BDBC-64B66F78E91D}"/>
              </a:ext>
            </a:extLst>
          </p:cNvPr>
          <p:cNvSpPr txBox="1"/>
          <p:nvPr/>
        </p:nvSpPr>
        <p:spPr>
          <a:xfrm>
            <a:off x="7382582" y="5686173"/>
            <a:ext cx="4809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dirty="0"/>
              <a:t>-&gt; Even </a:t>
            </a:r>
            <a:r>
              <a:rPr lang="de-AT" sz="1800" dirty="0" err="1"/>
              <a:t>nm-scale</a:t>
            </a:r>
            <a:r>
              <a:rPr lang="de-AT" sz="1800" dirty="0"/>
              <a:t> </a:t>
            </a:r>
            <a:r>
              <a:rPr lang="de-AT" sz="1800" dirty="0" err="1"/>
              <a:t>roughness</a:t>
            </a:r>
            <a:r>
              <a:rPr lang="de-AT" sz="1800" dirty="0"/>
              <a:t> </a:t>
            </a:r>
            <a:r>
              <a:rPr lang="de-AT" sz="1800" dirty="0" err="1"/>
              <a:t>changes</a:t>
            </a:r>
            <a:r>
              <a:rPr lang="de-AT" sz="1800" dirty="0"/>
              <a:t> </a:t>
            </a:r>
            <a:r>
              <a:rPr lang="de-AT" sz="1800" dirty="0" err="1"/>
              <a:t>sputter</a:t>
            </a:r>
            <a:r>
              <a:rPr lang="de-AT" sz="1800" dirty="0"/>
              <a:t> </a:t>
            </a:r>
            <a:r>
              <a:rPr lang="de-AT" sz="1800" dirty="0" err="1"/>
              <a:t>yield</a:t>
            </a:r>
            <a:r>
              <a:rPr lang="de-AT" sz="1800" dirty="0"/>
              <a:t> </a:t>
            </a:r>
            <a:br>
              <a:rPr lang="de-AT" sz="1800" dirty="0"/>
            </a:br>
            <a:r>
              <a:rPr lang="de-AT" sz="1800" dirty="0"/>
              <a:t>     </a:t>
            </a:r>
            <a:r>
              <a:rPr lang="de-AT" sz="1800" dirty="0" err="1"/>
              <a:t>for</a:t>
            </a:r>
            <a:r>
              <a:rPr lang="de-AT" sz="1800" dirty="0"/>
              <a:t> </a:t>
            </a:r>
            <a:r>
              <a:rPr lang="de-AT" sz="1800" dirty="0" err="1"/>
              <a:t>higher</a:t>
            </a:r>
            <a:r>
              <a:rPr lang="de-AT" sz="1800" dirty="0"/>
              <a:t> </a:t>
            </a:r>
            <a:r>
              <a:rPr lang="de-AT" sz="1800" dirty="0" err="1"/>
              <a:t>incidence</a:t>
            </a:r>
            <a:r>
              <a:rPr lang="de-AT" sz="1800" dirty="0"/>
              <a:t> </a:t>
            </a:r>
            <a:r>
              <a:rPr lang="de-AT" sz="1800" dirty="0" err="1"/>
              <a:t>angles</a:t>
            </a:r>
            <a:endParaRPr lang="de-AT" sz="1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8B98EC-1C17-4C71-B6ED-AD820274E854}"/>
              </a:ext>
            </a:extLst>
          </p:cNvPr>
          <p:cNvSpPr txBox="1"/>
          <p:nvPr/>
        </p:nvSpPr>
        <p:spPr>
          <a:xfrm>
            <a:off x="319238" y="5636681"/>
            <a:ext cx="61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Classic Target QCM </a:t>
            </a:r>
            <a:r>
              <a:rPr lang="de-AT" dirty="0" err="1"/>
              <a:t>configuration</a:t>
            </a:r>
            <a:r>
              <a:rPr lang="de-AT" dirty="0"/>
              <a:t>:</a:t>
            </a:r>
            <a:br>
              <a:rPr lang="de-AT" dirty="0"/>
            </a:br>
            <a:r>
              <a:rPr lang="de-AT" dirty="0"/>
              <a:t>A = </a:t>
            </a:r>
            <a:r>
              <a:rPr lang="de-AT" dirty="0" err="1"/>
              <a:t>ion</a:t>
            </a:r>
            <a:r>
              <a:rPr lang="de-AT" dirty="0"/>
              <a:t> beam, B = </a:t>
            </a:r>
            <a:r>
              <a:rPr lang="de-AT" dirty="0" err="1"/>
              <a:t>sputtered</a:t>
            </a:r>
            <a:r>
              <a:rPr lang="de-AT" dirty="0"/>
              <a:t> </a:t>
            </a:r>
            <a:r>
              <a:rPr lang="de-AT" dirty="0" err="1"/>
              <a:t>atoms</a:t>
            </a:r>
            <a:r>
              <a:rPr lang="de-AT" dirty="0"/>
              <a:t>, C = refl. Ions, D = QCM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396A05C-4581-439F-9C7A-E7D5B2741639}"/>
              </a:ext>
            </a:extLst>
          </p:cNvPr>
          <p:cNvGrpSpPr/>
          <p:nvPr/>
        </p:nvGrpSpPr>
        <p:grpSpPr>
          <a:xfrm>
            <a:off x="810335" y="1838304"/>
            <a:ext cx="5144218" cy="3648584"/>
            <a:chOff x="810335" y="1838304"/>
            <a:chExt cx="5144218" cy="364858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20C5FF4-1588-4538-BBDF-A566A3864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335" y="1838304"/>
              <a:ext cx="5144218" cy="3648584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16CC895-9FBB-453C-A7C1-749E075BAFB2}"/>
                </a:ext>
              </a:extLst>
            </p:cNvPr>
            <p:cNvSpPr/>
            <p:nvPr/>
          </p:nvSpPr>
          <p:spPr>
            <a:xfrm rot="1805023">
              <a:off x="3209164" y="2289351"/>
              <a:ext cx="263140" cy="302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7750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9FBCDEEB-45F5-4D64-9256-5DD77526BCCD}"/>
              </a:ext>
            </a:extLst>
          </p:cNvPr>
          <p:cNvSpPr txBox="1">
            <a:spLocks/>
          </p:cNvSpPr>
          <p:nvPr/>
        </p:nvSpPr>
        <p:spPr>
          <a:xfrm>
            <a:off x="285974" y="4259691"/>
            <a:ext cx="700731" cy="439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2400" b="1" dirty="0">
                <a:solidFill>
                  <a:schemeClr val="bg1"/>
                </a:solidFill>
              </a:rPr>
              <a:t>AFM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1C1BD7AD-BE5B-401A-8919-2FF6277AA90C}"/>
              </a:ext>
            </a:extLst>
          </p:cNvPr>
          <p:cNvSpPr txBox="1">
            <a:spLocks/>
          </p:cNvSpPr>
          <p:nvPr/>
        </p:nvSpPr>
        <p:spPr>
          <a:xfrm>
            <a:off x="625329" y="5056592"/>
            <a:ext cx="5915159" cy="119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/>
              <a:t>Target QCM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direct</a:t>
            </a:r>
            <a:r>
              <a:rPr lang="de-AT" sz="1600" dirty="0"/>
              <a:t> </a:t>
            </a:r>
            <a:r>
              <a:rPr lang="de-AT" sz="1600" dirty="0" err="1"/>
              <a:t>sputter</a:t>
            </a:r>
            <a:r>
              <a:rPr lang="de-AT" sz="1600" dirty="0"/>
              <a:t> </a:t>
            </a:r>
            <a:r>
              <a:rPr lang="de-AT" sz="1600" dirty="0" err="1"/>
              <a:t>yield</a:t>
            </a:r>
            <a:r>
              <a:rPr lang="de-AT" sz="1600" dirty="0"/>
              <a:t> </a:t>
            </a:r>
            <a:r>
              <a:rPr lang="de-AT" sz="1600" dirty="0" err="1"/>
              <a:t>measurement</a:t>
            </a:r>
            <a:endParaRPr lang="de-AT" sz="1600" dirty="0"/>
          </a:p>
          <a:p>
            <a:r>
              <a:rPr lang="de-AT" sz="1600" dirty="0"/>
              <a:t>Catcher QCM </a:t>
            </a:r>
            <a:r>
              <a:rPr lang="de-AT" sz="1600" dirty="0" err="1"/>
              <a:t>to</a:t>
            </a:r>
            <a:r>
              <a:rPr lang="de-AT" sz="1600" dirty="0"/>
              <a:t> probe angular </a:t>
            </a:r>
            <a:r>
              <a:rPr lang="de-AT" sz="1600" dirty="0" err="1"/>
              <a:t>distribution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sputtered</a:t>
            </a:r>
            <a:r>
              <a:rPr lang="de-AT" sz="1600" dirty="0"/>
              <a:t> </a:t>
            </a:r>
            <a:r>
              <a:rPr lang="de-AT" sz="1600" dirty="0" err="1"/>
              <a:t>atoms</a:t>
            </a:r>
            <a:endParaRPr lang="de-AT" sz="1600" dirty="0"/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742F0E59-3759-4F54-B476-CF7F555F7F27}"/>
              </a:ext>
            </a:extLst>
          </p:cNvPr>
          <p:cNvSpPr txBox="1">
            <a:spLocks/>
          </p:cNvSpPr>
          <p:nvPr/>
        </p:nvSpPr>
        <p:spPr>
          <a:xfrm>
            <a:off x="8978988" y="4038796"/>
            <a:ext cx="700731" cy="439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2400" b="1" dirty="0">
                <a:solidFill>
                  <a:schemeClr val="bg1"/>
                </a:solidFill>
              </a:rPr>
              <a:t>AFM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A4C7A56A-9845-429E-83EF-41FAF0360F26}"/>
              </a:ext>
            </a:extLst>
          </p:cNvPr>
          <p:cNvSpPr txBox="1">
            <a:spLocks/>
          </p:cNvSpPr>
          <p:nvPr/>
        </p:nvSpPr>
        <p:spPr>
          <a:xfrm>
            <a:off x="7157458" y="5056592"/>
            <a:ext cx="4714123" cy="132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dirty="0" err="1"/>
              <a:t>Sputter</a:t>
            </a:r>
            <a:r>
              <a:rPr lang="de-AT" sz="1600" dirty="0"/>
              <a:t> </a:t>
            </a:r>
            <a:r>
              <a:rPr lang="de-AT" sz="1600" dirty="0" err="1"/>
              <a:t>yield</a:t>
            </a:r>
            <a:r>
              <a:rPr lang="de-AT" sz="1600" dirty="0"/>
              <a:t> </a:t>
            </a:r>
            <a:r>
              <a:rPr lang="de-AT" sz="1600" dirty="0" err="1"/>
              <a:t>estimation</a:t>
            </a:r>
            <a:r>
              <a:rPr lang="de-AT" sz="1600" dirty="0"/>
              <a:t> via Catcher QCM:</a:t>
            </a:r>
          </a:p>
          <a:p>
            <a:r>
              <a:rPr lang="de-AT" sz="1600" dirty="0"/>
              <a:t>First:  Target + Catcher QCM </a:t>
            </a:r>
            <a:r>
              <a:rPr lang="de-AT" sz="1600" dirty="0" err="1"/>
              <a:t>used</a:t>
            </a:r>
            <a:r>
              <a:rPr lang="de-AT" sz="1600" dirty="0"/>
              <a:t> </a:t>
            </a:r>
            <a:r>
              <a:rPr lang="de-AT" sz="1600" dirty="0" err="1"/>
              <a:t>as</a:t>
            </a:r>
            <a:r>
              <a:rPr lang="de-AT" sz="1600" dirty="0"/>
              <a:t> </a:t>
            </a:r>
            <a:r>
              <a:rPr lang="de-AT" sz="1600" dirty="0" err="1"/>
              <a:t>reference</a:t>
            </a:r>
            <a:endParaRPr lang="de-AT" sz="1600" dirty="0"/>
          </a:p>
          <a:p>
            <a:r>
              <a:rPr lang="de-AT" sz="1600" dirty="0" err="1"/>
              <a:t>Then</a:t>
            </a:r>
            <a:r>
              <a:rPr lang="de-AT" sz="1600" dirty="0"/>
              <a:t>: Catcher QCM + </a:t>
            </a:r>
            <a:r>
              <a:rPr lang="de-AT" sz="1600" dirty="0" err="1"/>
              <a:t>any</a:t>
            </a:r>
            <a:r>
              <a:rPr lang="de-AT" sz="1600" dirty="0"/>
              <a:t> </a:t>
            </a:r>
            <a:r>
              <a:rPr lang="de-AT" sz="1600" dirty="0" err="1"/>
              <a:t>target</a:t>
            </a:r>
            <a:r>
              <a:rPr lang="de-AT" sz="1600" dirty="0"/>
              <a:t> sample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41" y="1537613"/>
            <a:ext cx="4242624" cy="334086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927781" y="4105896"/>
            <a:ext cx="231548" cy="258570"/>
          </a:xfrm>
          <a:prstGeom prst="rect">
            <a:avLst/>
          </a:prstGeom>
          <a:solidFill>
            <a:srgbClr val="D5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9946323" y="1975953"/>
            <a:ext cx="231548" cy="258570"/>
          </a:xfrm>
          <a:prstGeom prst="rect">
            <a:avLst/>
          </a:prstGeom>
          <a:solidFill>
            <a:srgbClr val="C8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11159806" y="4559697"/>
            <a:ext cx="231548" cy="258570"/>
          </a:xfrm>
          <a:prstGeom prst="rect">
            <a:avLst/>
          </a:prstGeom>
          <a:solidFill>
            <a:srgbClr val="E6E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722BE57-CC07-47C3-8B7F-16C2F3A0B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94" y="1448393"/>
            <a:ext cx="3189907" cy="319788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610600" y="1214211"/>
            <a:ext cx="150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Catcher QCM</a:t>
            </a:r>
            <a:endParaRPr lang="en-US" b="1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4E73BBB-FADA-4EA4-8F21-39C2D523D396}"/>
              </a:ext>
            </a:extLst>
          </p:cNvPr>
          <p:cNvGrpSpPr/>
          <p:nvPr/>
        </p:nvGrpSpPr>
        <p:grpSpPr>
          <a:xfrm>
            <a:off x="272957" y="171449"/>
            <a:ext cx="11751959" cy="809625"/>
            <a:chOff x="272957" y="171449"/>
            <a:chExt cx="11751959" cy="809625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0C349BD-F209-4B34-A252-91CE516C5362}"/>
                </a:ext>
              </a:extLst>
            </p:cNvPr>
            <p:cNvSpPr txBox="1"/>
            <p:nvPr/>
          </p:nvSpPr>
          <p:spPr>
            <a:xfrm>
              <a:off x="3358892" y="317934"/>
              <a:ext cx="547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>
                  <a:solidFill>
                    <a:schemeClr val="bg1"/>
                  </a:solidFill>
                </a:rPr>
                <a:t>Outline</a:t>
              </a:r>
            </a:p>
          </p:txBody>
        </p: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B63AC2EE-396E-4FC7-9CA0-1EA3F5622265}"/>
                </a:ext>
              </a:extLst>
            </p:cNvPr>
            <p:cNvGrpSpPr/>
            <p:nvPr/>
          </p:nvGrpSpPr>
          <p:grpSpPr>
            <a:xfrm>
              <a:off x="272957" y="171449"/>
              <a:ext cx="11751959" cy="809625"/>
              <a:chOff x="272957" y="171449"/>
              <a:chExt cx="11751959" cy="809625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25F436FE-AB2A-4C0B-9A04-ADBBC543D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3050" y="249815"/>
                <a:ext cx="660400" cy="652894"/>
              </a:xfrm>
              <a:prstGeom prst="rect">
                <a:avLst/>
              </a:prstGeom>
            </p:spPr>
          </p:pic>
          <p:sp>
            <p:nvSpPr>
              <p:cNvPr id="50" name="Titel 1">
                <a:extLst>
                  <a:ext uri="{FF2B5EF4-FFF2-40B4-BE49-F238E27FC236}">
                    <a16:creationId xmlns:a16="http://schemas.microsoft.com/office/drawing/2014/main" id="{8C2A6189-15AB-4319-AD9E-F1906F806C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171449"/>
                <a:ext cx="8458200" cy="8096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AT" sz="4400" b="1" dirty="0">
                    <a:solidFill>
                      <a:schemeClr val="bg1"/>
                    </a:solidFill>
                  </a:rPr>
                  <a:t>Diploma Thesis</a:t>
                </a:r>
              </a:p>
            </p:txBody>
          </p:sp>
          <p:sp>
            <p:nvSpPr>
              <p:cNvPr id="51" name="Freihandform: Form 5">
                <a:extLst>
                  <a:ext uri="{FF2B5EF4-FFF2-40B4-BE49-F238E27FC236}">
                    <a16:creationId xmlns:a16="http://schemas.microsoft.com/office/drawing/2014/main" id="{0BFB031B-DEFA-4229-A7E3-B869C7C57B88}"/>
                  </a:ext>
                </a:extLst>
              </p:cNvPr>
              <p:cNvSpPr/>
              <p:nvPr/>
            </p:nvSpPr>
            <p:spPr>
              <a:xfrm>
                <a:off x="319238" y="33602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1 w 11576460"/>
                  <a:gd name="connsiteY1" fmla="*/ 0 h 606875"/>
                  <a:gd name="connsiteX2" fmla="*/ 11576461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1" y="0"/>
                    </a:lnTo>
                    <a:lnTo>
                      <a:pt x="11576461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noFill/>
              <a:ln w="266394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52" name="Freihandform: Form 8">
                <a:extLst>
                  <a:ext uri="{FF2B5EF4-FFF2-40B4-BE49-F238E27FC236}">
                    <a16:creationId xmlns:a16="http://schemas.microsoft.com/office/drawing/2014/main" id="{08FED8F4-054D-4260-A665-31B0CA7CDFC4}"/>
                  </a:ext>
                </a:extLst>
              </p:cNvPr>
              <p:cNvSpPr/>
              <p:nvPr/>
            </p:nvSpPr>
            <p:spPr>
              <a:xfrm>
                <a:off x="295121" y="313117"/>
                <a:ext cx="11576460" cy="606875"/>
              </a:xfrm>
              <a:custGeom>
                <a:avLst/>
                <a:gdLst>
                  <a:gd name="connsiteX0" fmla="*/ 0 w 11576460"/>
                  <a:gd name="connsiteY0" fmla="*/ 0 h 606875"/>
                  <a:gd name="connsiteX1" fmla="*/ 11576460 w 11576460"/>
                  <a:gd name="connsiteY1" fmla="*/ 0 h 606875"/>
                  <a:gd name="connsiteX2" fmla="*/ 11576460 w 11576460"/>
                  <a:gd name="connsiteY2" fmla="*/ 606875 h 606875"/>
                  <a:gd name="connsiteX3" fmla="*/ 0 w 11576460"/>
                  <a:gd name="connsiteY3" fmla="*/ 606875 h 60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460" h="606875">
                    <a:moveTo>
                      <a:pt x="0" y="0"/>
                    </a:moveTo>
                    <a:lnTo>
                      <a:pt x="11576460" y="0"/>
                    </a:lnTo>
                    <a:lnTo>
                      <a:pt x="11576460" y="606875"/>
                    </a:lnTo>
                    <a:lnTo>
                      <a:pt x="0" y="606875"/>
                    </a:lnTo>
                    <a:close/>
                  </a:path>
                </a:pathLst>
              </a:custGeom>
              <a:solidFill>
                <a:srgbClr val="006699"/>
              </a:solidFill>
              <a:ln w="266392" cap="flat">
                <a:solidFill>
                  <a:srgbClr val="0066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53" name="Freihandform: Form 11">
                <a:extLst>
                  <a:ext uri="{FF2B5EF4-FFF2-40B4-BE49-F238E27FC236}">
                    <a16:creationId xmlns:a16="http://schemas.microsoft.com/office/drawing/2014/main" id="{5BE9619A-2F29-484D-A517-71E714F92E77}"/>
                  </a:ext>
                </a:extLst>
              </p:cNvPr>
              <p:cNvSpPr/>
              <p:nvPr/>
            </p:nvSpPr>
            <p:spPr>
              <a:xfrm>
                <a:off x="272957" y="951798"/>
                <a:ext cx="675648" cy="0"/>
              </a:xfrm>
              <a:custGeom>
                <a:avLst/>
                <a:gdLst>
                  <a:gd name="connsiteX0" fmla="*/ 68277 w 675648"/>
                  <a:gd name="connsiteY0" fmla="*/ -670779 h 0"/>
                  <a:gd name="connsiteX1" fmla="*/ 607376 w 675648"/>
                  <a:gd name="connsiteY1" fmla="*/ -670779 h 0"/>
                  <a:gd name="connsiteX2" fmla="*/ 675649 w 675648"/>
                  <a:gd name="connsiteY2" fmla="*/ -602999 h 0"/>
                  <a:gd name="connsiteX3" fmla="*/ 675649 w 675648"/>
                  <a:gd name="connsiteY3" fmla="*/ -67787 h 0"/>
                  <a:gd name="connsiteX4" fmla="*/ 607376 w 675648"/>
                  <a:gd name="connsiteY4" fmla="*/ 0 h 0"/>
                  <a:gd name="connsiteX5" fmla="*/ 68277 w 675648"/>
                  <a:gd name="connsiteY5" fmla="*/ 0 h 0"/>
                  <a:gd name="connsiteX6" fmla="*/ 0 w 675648"/>
                  <a:gd name="connsiteY6" fmla="*/ -67787 h 0"/>
                  <a:gd name="connsiteX7" fmla="*/ 0 w 675648"/>
                  <a:gd name="connsiteY7" fmla="*/ -602999 h 0"/>
                  <a:gd name="connsiteX8" fmla="*/ 68277 w 675648"/>
                  <a:gd name="connsiteY8" fmla="*/ -670779 h 0"/>
                  <a:gd name="connsiteX9" fmla="*/ 288578 w 675648"/>
                  <a:gd name="connsiteY9" fmla="*/ -62661 h 0"/>
                  <a:gd name="connsiteX10" fmla="*/ 288578 w 675648"/>
                  <a:gd name="connsiteY10" fmla="*/ -180837 h 0"/>
                  <a:gd name="connsiteX11" fmla="*/ 265339 w 675648"/>
                  <a:gd name="connsiteY11" fmla="*/ -180837 h 0"/>
                  <a:gd name="connsiteX12" fmla="*/ 265339 w 675648"/>
                  <a:gd name="connsiteY12" fmla="*/ -62661 h 0"/>
                  <a:gd name="connsiteX13" fmla="*/ 446581 w 675648"/>
                  <a:gd name="connsiteY13" fmla="*/ -62661 h 0"/>
                  <a:gd name="connsiteX14" fmla="*/ 446581 w 675648"/>
                  <a:gd name="connsiteY14" fmla="*/ -83242 h 0"/>
                  <a:gd name="connsiteX15" fmla="*/ 391411 w 675648"/>
                  <a:gd name="connsiteY15" fmla="*/ -83242 h 0"/>
                  <a:gd name="connsiteX16" fmla="*/ 391411 w 675648"/>
                  <a:gd name="connsiteY16" fmla="*/ -111956 h 0"/>
                  <a:gd name="connsiteX17" fmla="*/ 438388 w 675648"/>
                  <a:gd name="connsiteY17" fmla="*/ -111956 h 0"/>
                  <a:gd name="connsiteX18" fmla="*/ 438388 w 675648"/>
                  <a:gd name="connsiteY18" fmla="*/ -132540 h 0"/>
                  <a:gd name="connsiteX19" fmla="*/ 391411 w 675648"/>
                  <a:gd name="connsiteY19" fmla="*/ -132540 h 0"/>
                  <a:gd name="connsiteX20" fmla="*/ 391411 w 675648"/>
                  <a:gd name="connsiteY20" fmla="*/ -160254 h 0"/>
                  <a:gd name="connsiteX21" fmla="*/ 446581 w 675648"/>
                  <a:gd name="connsiteY21" fmla="*/ -160254 h 0"/>
                  <a:gd name="connsiteX22" fmla="*/ 446581 w 675648"/>
                  <a:gd name="connsiteY22" fmla="*/ -180837 h 0"/>
                  <a:gd name="connsiteX23" fmla="*/ 368174 w 675648"/>
                  <a:gd name="connsiteY23" fmla="*/ -180837 h 0"/>
                  <a:gd name="connsiteX24" fmla="*/ 368174 w 675648"/>
                  <a:gd name="connsiteY24" fmla="*/ -62661 h 0"/>
                  <a:gd name="connsiteX25" fmla="*/ 611431 w 675648"/>
                  <a:gd name="connsiteY25" fmla="*/ -62661 h 0"/>
                  <a:gd name="connsiteX26" fmla="*/ 611431 w 675648"/>
                  <a:gd name="connsiteY26" fmla="*/ -180837 h 0"/>
                  <a:gd name="connsiteX27" fmla="*/ 588194 w 675648"/>
                  <a:gd name="connsiteY27" fmla="*/ -180837 h 0"/>
                  <a:gd name="connsiteX28" fmla="*/ 588194 w 675648"/>
                  <a:gd name="connsiteY28" fmla="*/ -108471 h 0"/>
                  <a:gd name="connsiteX29" fmla="*/ 541051 w 675648"/>
                  <a:gd name="connsiteY29" fmla="*/ -180837 h 0"/>
                  <a:gd name="connsiteX30" fmla="*/ 520319 w 675648"/>
                  <a:gd name="connsiteY30" fmla="*/ -180837 h 0"/>
                  <a:gd name="connsiteX31" fmla="*/ 520319 w 675648"/>
                  <a:gd name="connsiteY31" fmla="*/ -62661 h 0"/>
                  <a:gd name="connsiteX32" fmla="*/ 543558 w 675648"/>
                  <a:gd name="connsiteY32" fmla="*/ -62661 h 0"/>
                  <a:gd name="connsiteX33" fmla="*/ 543558 w 675648"/>
                  <a:gd name="connsiteY33" fmla="*/ -135194 h 0"/>
                  <a:gd name="connsiteX34" fmla="*/ 590700 w 675648"/>
                  <a:gd name="connsiteY34" fmla="*/ -62661 h 0"/>
                  <a:gd name="connsiteX35" fmla="*/ 203723 w 675648"/>
                  <a:gd name="connsiteY35" fmla="*/ -180837 h 0"/>
                  <a:gd name="connsiteX36" fmla="*/ 179481 w 675648"/>
                  <a:gd name="connsiteY36" fmla="*/ -180837 h 0"/>
                  <a:gd name="connsiteX37" fmla="*/ 160924 w 675648"/>
                  <a:gd name="connsiteY37" fmla="*/ -106311 h 0"/>
                  <a:gd name="connsiteX38" fmla="*/ 139192 w 675648"/>
                  <a:gd name="connsiteY38" fmla="*/ -180837 h 0"/>
                  <a:gd name="connsiteX39" fmla="*/ 121809 w 675648"/>
                  <a:gd name="connsiteY39" fmla="*/ -180837 h 0"/>
                  <a:gd name="connsiteX40" fmla="*/ 100074 w 675648"/>
                  <a:gd name="connsiteY40" fmla="*/ -106311 h 0"/>
                  <a:gd name="connsiteX41" fmla="*/ 81686 w 675648"/>
                  <a:gd name="connsiteY41" fmla="*/ -180837 h 0"/>
                  <a:gd name="connsiteX42" fmla="*/ 57444 w 675648"/>
                  <a:gd name="connsiteY42" fmla="*/ -180837 h 0"/>
                  <a:gd name="connsiteX43" fmla="*/ 89209 w 675648"/>
                  <a:gd name="connsiteY43" fmla="*/ -62661 h 0"/>
                  <a:gd name="connsiteX44" fmla="*/ 108600 w 675648"/>
                  <a:gd name="connsiteY44" fmla="*/ -62661 h 0"/>
                  <a:gd name="connsiteX45" fmla="*/ 130501 w 675648"/>
                  <a:gd name="connsiteY45" fmla="*/ -134367 h 0"/>
                  <a:gd name="connsiteX46" fmla="*/ 152401 w 675648"/>
                  <a:gd name="connsiteY46" fmla="*/ -62661 h 0"/>
                  <a:gd name="connsiteX47" fmla="*/ 171792 w 675648"/>
                  <a:gd name="connsiteY47" fmla="*/ -62661 h 0"/>
                  <a:gd name="connsiteX48" fmla="*/ 143397 w 675648"/>
                  <a:gd name="connsiteY48" fmla="*/ -272618 h 0"/>
                  <a:gd name="connsiteX49" fmla="*/ 143397 w 675648"/>
                  <a:gd name="connsiteY49" fmla="*/ -510863 h 0"/>
                  <a:gd name="connsiteX50" fmla="*/ 215612 w 675648"/>
                  <a:gd name="connsiteY50" fmla="*/ -510863 h 0"/>
                  <a:gd name="connsiteX51" fmla="*/ 215612 w 675648"/>
                  <a:gd name="connsiteY51" fmla="*/ -272618 h 0"/>
                  <a:gd name="connsiteX52" fmla="*/ 52000 w 675648"/>
                  <a:gd name="connsiteY52" fmla="*/ -602370 h 0"/>
                  <a:gd name="connsiteX53" fmla="*/ 304589 w 675648"/>
                  <a:gd name="connsiteY53" fmla="*/ -602370 h 0"/>
                  <a:gd name="connsiteX54" fmla="*/ 304589 w 675648"/>
                  <a:gd name="connsiteY54" fmla="*/ -530678 h 0"/>
                  <a:gd name="connsiteX55" fmla="*/ 52000 w 675648"/>
                  <a:gd name="connsiteY55" fmla="*/ -530678 h 0"/>
                  <a:gd name="connsiteX56" fmla="*/ 466060 w 675648"/>
                  <a:gd name="connsiteY56" fmla="*/ -269680 h 0"/>
                  <a:gd name="connsiteX57" fmla="*/ 462238 w 675648"/>
                  <a:gd name="connsiteY57" fmla="*/ -270001 h 0"/>
                  <a:gd name="connsiteX58" fmla="*/ 342189 w 675648"/>
                  <a:gd name="connsiteY58" fmla="*/ -402881 h 0"/>
                  <a:gd name="connsiteX59" fmla="*/ 342189 w 675648"/>
                  <a:gd name="connsiteY59" fmla="*/ -602370 h 0"/>
                  <a:gd name="connsiteX60" fmla="*/ 415377 w 675648"/>
                  <a:gd name="connsiteY60" fmla="*/ -602370 h 0"/>
                  <a:gd name="connsiteX61" fmla="*/ 415261 w 675648"/>
                  <a:gd name="connsiteY61" fmla="*/ -404651 h 0"/>
                  <a:gd name="connsiteX62" fmla="*/ 462690 w 675648"/>
                  <a:gd name="connsiteY62" fmla="*/ -342883 h 0"/>
                  <a:gd name="connsiteX63" fmla="*/ 466034 w 675648"/>
                  <a:gd name="connsiteY63" fmla="*/ -342193 h 0"/>
                  <a:gd name="connsiteX64" fmla="*/ 487973 w 675648"/>
                  <a:gd name="connsiteY64" fmla="*/ -342300 h 0"/>
                  <a:gd name="connsiteX65" fmla="*/ 490958 w 675648"/>
                  <a:gd name="connsiteY65" fmla="*/ -342883 h 0"/>
                  <a:gd name="connsiteX66" fmla="*/ 538398 w 675648"/>
                  <a:gd name="connsiteY66" fmla="*/ -404651 h 0"/>
                  <a:gd name="connsiteX67" fmla="*/ 537774 w 675648"/>
                  <a:gd name="connsiteY67" fmla="*/ -602370 h 0"/>
                  <a:gd name="connsiteX68" fmla="*/ 611431 w 675648"/>
                  <a:gd name="connsiteY68" fmla="*/ -602370 h 0"/>
                  <a:gd name="connsiteX69" fmla="*/ 611431 w 675648"/>
                  <a:gd name="connsiteY69" fmla="*/ -403611 h 0"/>
                  <a:gd name="connsiteX70" fmla="*/ 490958 w 675648"/>
                  <a:gd name="connsiteY70" fmla="*/ -269994 h 0"/>
                  <a:gd name="connsiteX71" fmla="*/ 487986 w 675648"/>
                  <a:gd name="connsiteY71" fmla="*/ -269691 h 0"/>
                  <a:gd name="connsiteX72" fmla="*/ 487973 w 675648"/>
                  <a:gd name="connsiteY72" fmla="*/ -3423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5648">
                    <a:moveTo>
                      <a:pt x="68277" y="-670779"/>
                    </a:moveTo>
                    <a:lnTo>
                      <a:pt x="607376" y="-670779"/>
                    </a:lnTo>
                    <a:cubicBezTo>
                      <a:pt x="645085" y="-670779"/>
                      <a:pt x="675649" y="-640430"/>
                      <a:pt x="675649" y="-602999"/>
                    </a:cubicBezTo>
                    <a:lnTo>
                      <a:pt x="675649" y="-67787"/>
                    </a:lnTo>
                    <a:cubicBezTo>
                      <a:pt x="675649" y="-30348"/>
                      <a:pt x="645085" y="0"/>
                      <a:pt x="607376" y="0"/>
                    </a:cubicBezTo>
                    <a:lnTo>
                      <a:pt x="68277" y="0"/>
                    </a:lnTo>
                    <a:cubicBezTo>
                      <a:pt x="30568" y="0"/>
                      <a:pt x="0" y="-30348"/>
                      <a:pt x="0" y="-67787"/>
                    </a:cubicBezTo>
                    <a:lnTo>
                      <a:pt x="0" y="-602999"/>
                    </a:lnTo>
                    <a:cubicBezTo>
                      <a:pt x="0" y="-640430"/>
                      <a:pt x="30568" y="-670779"/>
                      <a:pt x="68277" y="-670779"/>
                    </a:cubicBezTo>
                    <a:close/>
                    <a:moveTo>
                      <a:pt x="288578" y="-62661"/>
                    </a:moveTo>
                    <a:lnTo>
                      <a:pt x="288578" y="-180837"/>
                    </a:lnTo>
                    <a:lnTo>
                      <a:pt x="265339" y="-180837"/>
                    </a:lnTo>
                    <a:lnTo>
                      <a:pt x="265339" y="-62661"/>
                    </a:lnTo>
                    <a:close/>
                    <a:moveTo>
                      <a:pt x="446581" y="-62661"/>
                    </a:moveTo>
                    <a:lnTo>
                      <a:pt x="446581" y="-83242"/>
                    </a:lnTo>
                    <a:lnTo>
                      <a:pt x="391411" y="-83242"/>
                    </a:lnTo>
                    <a:lnTo>
                      <a:pt x="391411" y="-111956"/>
                    </a:lnTo>
                    <a:lnTo>
                      <a:pt x="438388" y="-111956"/>
                    </a:lnTo>
                    <a:lnTo>
                      <a:pt x="438388" y="-132540"/>
                    </a:lnTo>
                    <a:lnTo>
                      <a:pt x="391411" y="-132540"/>
                    </a:lnTo>
                    <a:lnTo>
                      <a:pt x="391411" y="-160254"/>
                    </a:lnTo>
                    <a:lnTo>
                      <a:pt x="446581" y="-160254"/>
                    </a:lnTo>
                    <a:lnTo>
                      <a:pt x="446581" y="-180837"/>
                    </a:lnTo>
                    <a:lnTo>
                      <a:pt x="368174" y="-180837"/>
                    </a:lnTo>
                    <a:lnTo>
                      <a:pt x="368174" y="-62661"/>
                    </a:lnTo>
                    <a:close/>
                    <a:moveTo>
                      <a:pt x="611431" y="-62661"/>
                    </a:moveTo>
                    <a:lnTo>
                      <a:pt x="611431" y="-180837"/>
                    </a:lnTo>
                    <a:lnTo>
                      <a:pt x="588194" y="-180837"/>
                    </a:lnTo>
                    <a:lnTo>
                      <a:pt x="588194" y="-108471"/>
                    </a:lnTo>
                    <a:lnTo>
                      <a:pt x="541051" y="-180837"/>
                    </a:lnTo>
                    <a:lnTo>
                      <a:pt x="520319" y="-180837"/>
                    </a:lnTo>
                    <a:lnTo>
                      <a:pt x="520319" y="-62661"/>
                    </a:lnTo>
                    <a:lnTo>
                      <a:pt x="543558" y="-62661"/>
                    </a:lnTo>
                    <a:lnTo>
                      <a:pt x="543558" y="-135194"/>
                    </a:lnTo>
                    <a:lnTo>
                      <a:pt x="590700" y="-62661"/>
                    </a:lnTo>
                    <a:close/>
                    <a:moveTo>
                      <a:pt x="203723" y="-180837"/>
                    </a:moveTo>
                    <a:lnTo>
                      <a:pt x="179481" y="-180837"/>
                    </a:lnTo>
                    <a:lnTo>
                      <a:pt x="160924" y="-106311"/>
                    </a:lnTo>
                    <a:lnTo>
                      <a:pt x="139192" y="-180837"/>
                    </a:lnTo>
                    <a:lnTo>
                      <a:pt x="121809" y="-180837"/>
                    </a:lnTo>
                    <a:lnTo>
                      <a:pt x="100074" y="-106311"/>
                    </a:lnTo>
                    <a:lnTo>
                      <a:pt x="81686" y="-180837"/>
                    </a:lnTo>
                    <a:lnTo>
                      <a:pt x="57444" y="-180837"/>
                    </a:lnTo>
                    <a:lnTo>
                      <a:pt x="89209" y="-62661"/>
                    </a:lnTo>
                    <a:lnTo>
                      <a:pt x="108600" y="-62661"/>
                    </a:lnTo>
                    <a:lnTo>
                      <a:pt x="130501" y="-134367"/>
                    </a:lnTo>
                    <a:lnTo>
                      <a:pt x="152401" y="-62661"/>
                    </a:lnTo>
                    <a:lnTo>
                      <a:pt x="171792" y="-62661"/>
                    </a:lnTo>
                    <a:close/>
                    <a:moveTo>
                      <a:pt x="143397" y="-272618"/>
                    </a:moveTo>
                    <a:lnTo>
                      <a:pt x="143397" y="-510863"/>
                    </a:lnTo>
                    <a:lnTo>
                      <a:pt x="215612" y="-510863"/>
                    </a:lnTo>
                    <a:lnTo>
                      <a:pt x="215612" y="-272618"/>
                    </a:lnTo>
                    <a:close/>
                    <a:moveTo>
                      <a:pt x="52000" y="-602370"/>
                    </a:moveTo>
                    <a:lnTo>
                      <a:pt x="304589" y="-602370"/>
                    </a:lnTo>
                    <a:lnTo>
                      <a:pt x="304589" y="-530678"/>
                    </a:lnTo>
                    <a:lnTo>
                      <a:pt x="52000" y="-530678"/>
                    </a:lnTo>
                    <a:close/>
                    <a:moveTo>
                      <a:pt x="466060" y="-269680"/>
                    </a:moveTo>
                    <a:lnTo>
                      <a:pt x="462238" y="-270001"/>
                    </a:lnTo>
                    <a:cubicBezTo>
                      <a:pt x="394538" y="-277019"/>
                      <a:pt x="342189" y="-333810"/>
                      <a:pt x="342189" y="-402881"/>
                    </a:cubicBezTo>
                    <a:lnTo>
                      <a:pt x="342189" y="-602370"/>
                    </a:lnTo>
                    <a:lnTo>
                      <a:pt x="415377" y="-602370"/>
                    </a:lnTo>
                    <a:lnTo>
                      <a:pt x="415261" y="-404651"/>
                    </a:lnTo>
                    <a:cubicBezTo>
                      <a:pt x="415261" y="-375735"/>
                      <a:pt x="435513" y="-349728"/>
                      <a:pt x="462690" y="-342883"/>
                    </a:cubicBezTo>
                    <a:cubicBezTo>
                      <a:pt x="463884" y="-342599"/>
                      <a:pt x="464811" y="-342407"/>
                      <a:pt x="466034" y="-342193"/>
                    </a:cubicBezTo>
                    <a:close/>
                    <a:moveTo>
                      <a:pt x="487973" y="-342300"/>
                    </a:moveTo>
                    <a:cubicBezTo>
                      <a:pt x="489072" y="-342499"/>
                      <a:pt x="489888" y="-342629"/>
                      <a:pt x="490958" y="-342883"/>
                    </a:cubicBezTo>
                    <a:cubicBezTo>
                      <a:pt x="518143" y="-349728"/>
                      <a:pt x="538398" y="-375735"/>
                      <a:pt x="538398" y="-404651"/>
                    </a:cubicBezTo>
                    <a:lnTo>
                      <a:pt x="537774" y="-602370"/>
                    </a:lnTo>
                    <a:lnTo>
                      <a:pt x="611431" y="-602370"/>
                    </a:lnTo>
                    <a:lnTo>
                      <a:pt x="611431" y="-403611"/>
                    </a:lnTo>
                    <a:cubicBezTo>
                      <a:pt x="611502" y="-334540"/>
                      <a:pt x="558666" y="-277096"/>
                      <a:pt x="490958" y="-269994"/>
                    </a:cubicBezTo>
                    <a:lnTo>
                      <a:pt x="487986" y="-269691"/>
                    </a:lnTo>
                    <a:lnTo>
                      <a:pt x="487973" y="-342300"/>
                    </a:lnTo>
                  </a:path>
                </a:pathLst>
              </a:custGeom>
              <a:solidFill>
                <a:srgbClr val="FFFFFF"/>
              </a:solidFill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CE811C78-1787-496C-8F4B-77D010AA17E8}"/>
                  </a:ext>
                </a:extLst>
              </p:cNvPr>
              <p:cNvGrpSpPr/>
              <p:nvPr/>
            </p:nvGrpSpPr>
            <p:grpSpPr>
              <a:xfrm>
                <a:off x="10055266" y="271201"/>
                <a:ext cx="1969650" cy="706971"/>
                <a:chOff x="7535695" y="283762"/>
                <a:chExt cx="1969650" cy="706971"/>
              </a:xfrm>
            </p:grpSpPr>
            <p:sp>
              <p:nvSpPr>
                <p:cNvPr id="58" name="Rechteck: abgerundete Ecken 24">
                  <a:extLst>
                    <a:ext uri="{FF2B5EF4-FFF2-40B4-BE49-F238E27FC236}">
                      <a16:creationId xmlns:a16="http://schemas.microsoft.com/office/drawing/2014/main" id="{4D2C230A-599D-4838-A698-DDD0CEF58D54}"/>
                    </a:ext>
                  </a:extLst>
                </p:cNvPr>
                <p:cNvSpPr/>
                <p:nvPr/>
              </p:nvSpPr>
              <p:spPr>
                <a:xfrm>
                  <a:off x="7535695" y="283762"/>
                  <a:ext cx="1876754" cy="7069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0" name="Gruppieren 59">
                  <a:extLst>
                    <a:ext uri="{FF2B5EF4-FFF2-40B4-BE49-F238E27FC236}">
                      <a16:creationId xmlns:a16="http://schemas.microsoft.com/office/drawing/2014/main" id="{7691A88C-74C5-41ED-8605-1EBA728BA09A}"/>
                    </a:ext>
                  </a:extLst>
                </p:cNvPr>
                <p:cNvGrpSpPr/>
                <p:nvPr/>
              </p:nvGrpSpPr>
              <p:grpSpPr>
                <a:xfrm>
                  <a:off x="7596110" y="336530"/>
                  <a:ext cx="1909235" cy="615268"/>
                  <a:chOff x="5105423" y="6078734"/>
                  <a:chExt cx="2091442" cy="673986"/>
                </a:xfrm>
              </p:grpSpPr>
              <p:pic>
                <p:nvPicPr>
                  <p:cNvPr id="61" name="Grafik 60">
                    <a:extLst>
                      <a:ext uri="{FF2B5EF4-FFF2-40B4-BE49-F238E27FC236}">
                        <a16:creationId xmlns:a16="http://schemas.microsoft.com/office/drawing/2014/main" id="{D7316F9C-FEE8-41E1-A19F-25369240F3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423" y="6078734"/>
                    <a:ext cx="689908" cy="673986"/>
                  </a:xfrm>
                  <a:prstGeom prst="rect">
                    <a:avLst/>
                  </a:prstGeom>
                </p:spPr>
              </p:pic>
              <p:sp>
                <p:nvSpPr>
                  <p:cNvPr id="62" name="Textfeld 61">
                    <a:extLst>
                      <a:ext uri="{FF2B5EF4-FFF2-40B4-BE49-F238E27FC236}">
                        <a16:creationId xmlns:a16="http://schemas.microsoft.com/office/drawing/2014/main" id="{B8778676-BECD-47B5-8818-643A250FAA6A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13" y="6230802"/>
                    <a:ext cx="1528752" cy="44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ts val="1000"/>
                      </a:spcBef>
                    </a:pPr>
                    <a:r>
                      <a:rPr lang="en-GB" sz="1400" dirty="0"/>
                      <a:t>Fusion@ÖAW</a:t>
                    </a:r>
                    <a:br>
                      <a:rPr lang="en-GB" sz="1400" dirty="0"/>
                    </a:br>
                    <a:r>
                      <a:rPr lang="en-GB" sz="1400" dirty="0"/>
                      <a:t>Vienna, Austria</a:t>
                    </a:r>
                  </a:p>
                </p:txBody>
              </p:sp>
            </p:grpSp>
          </p:grpSp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DD041368-E1F9-44D9-9C5E-56A54803B5EB}"/>
                  </a:ext>
                </a:extLst>
              </p:cNvPr>
              <p:cNvGrpSpPr/>
              <p:nvPr/>
            </p:nvGrpSpPr>
            <p:grpSpPr>
              <a:xfrm>
                <a:off x="1056402" y="271201"/>
                <a:ext cx="681912" cy="680597"/>
                <a:chOff x="970677" y="271201"/>
                <a:chExt cx="681912" cy="680597"/>
              </a:xfrm>
            </p:grpSpPr>
            <p:sp>
              <p:nvSpPr>
                <p:cNvPr id="56" name="Abgerundetes Rechteck 32">
                  <a:extLst>
                    <a:ext uri="{FF2B5EF4-FFF2-40B4-BE49-F238E27FC236}">
                      <a16:creationId xmlns:a16="http://schemas.microsoft.com/office/drawing/2014/main" id="{D523365B-54DC-41AF-9D28-B28F72E98F0A}"/>
                    </a:ext>
                  </a:extLst>
                </p:cNvPr>
                <p:cNvSpPr/>
                <p:nvPr/>
              </p:nvSpPr>
              <p:spPr>
                <a:xfrm>
                  <a:off x="970677" y="271201"/>
                  <a:ext cx="681912" cy="680597"/>
                </a:xfrm>
                <a:prstGeom prst="roundRect">
                  <a:avLst>
                    <a:gd name="adj" fmla="val 127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Grafik 56">
                  <a:extLst>
                    <a:ext uri="{FF2B5EF4-FFF2-40B4-BE49-F238E27FC236}">
                      <a16:creationId xmlns:a16="http://schemas.microsoft.com/office/drawing/2014/main" id="{F877BA28-DF38-4D3B-8DE7-3BADD5A0F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3579" t="6864" r="73592" b="7828"/>
                <a:stretch/>
              </p:blipFill>
              <p:spPr>
                <a:xfrm>
                  <a:off x="1037007" y="330047"/>
                  <a:ext cx="548287" cy="566787"/>
                </a:xfrm>
                <a:prstGeom prst="rect">
                  <a:avLst/>
                </a:prstGeom>
              </p:spPr>
            </p:pic>
          </p:grpSp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864F694F-049C-4AFD-8B38-58FD0C205228}"/>
                </a:ext>
              </a:extLst>
            </p:cNvPr>
            <p:cNvSpPr txBox="1"/>
            <p:nvPr/>
          </p:nvSpPr>
          <p:spPr>
            <a:xfrm>
              <a:off x="2109108" y="322751"/>
              <a:ext cx="7946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200" dirty="0" err="1">
                  <a:solidFill>
                    <a:schemeClr val="bg1"/>
                  </a:solidFill>
                </a:rPr>
                <a:t>Sputtering</a:t>
              </a:r>
              <a:r>
                <a:rPr lang="de-AT" sz="3200" dirty="0">
                  <a:solidFill>
                    <a:schemeClr val="bg1"/>
                  </a:solidFill>
                </a:rPr>
                <a:t> </a:t>
              </a:r>
              <a:r>
                <a:rPr lang="de-AT" sz="3200" dirty="0" err="1">
                  <a:solidFill>
                    <a:schemeClr val="bg1"/>
                  </a:solidFill>
                </a:rPr>
                <a:t>experiments</a:t>
              </a:r>
              <a:r>
                <a:rPr lang="de-AT" sz="3200" dirty="0">
                  <a:solidFill>
                    <a:schemeClr val="bg1"/>
                  </a:solidFill>
                </a:rPr>
                <a:t> at TU Wien </a:t>
              </a:r>
              <a:r>
                <a:rPr lang="de-AT" sz="3200" dirty="0" err="1">
                  <a:solidFill>
                    <a:schemeClr val="bg1"/>
                  </a:solidFill>
                </a:rPr>
                <a:t>with</a:t>
              </a:r>
              <a:r>
                <a:rPr lang="de-AT" sz="3200" dirty="0">
                  <a:solidFill>
                    <a:schemeClr val="bg1"/>
                  </a:solidFill>
                </a:rPr>
                <a:t> QCM</a:t>
              </a:r>
            </a:p>
          </p:txBody>
        </p:sp>
      </p:grpSp>
      <p:sp>
        <p:nvSpPr>
          <p:cNvPr id="63" name="Foliennummernplatzhalter 15">
            <a:extLst>
              <a:ext uri="{FF2B5EF4-FFF2-40B4-BE49-F238E27FC236}">
                <a16:creationId xmlns:a16="http://schemas.microsoft.com/office/drawing/2014/main" id="{36C3F5C6-04C8-44A7-85E2-44411D4B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884" y="6422482"/>
            <a:ext cx="2743200" cy="365125"/>
          </a:xfrm>
        </p:spPr>
        <p:txBody>
          <a:bodyPr/>
          <a:lstStyle/>
          <a:p>
            <a:r>
              <a:rPr lang="de-AT" dirty="0"/>
              <a:t>Slide </a:t>
            </a:r>
            <a:fld id="{69A9513A-D86E-4C5E-92AE-75BFEF5488A0}" type="slidenum">
              <a:rPr lang="de-AT" smtClean="0"/>
              <a:t>9</a:t>
            </a:fld>
            <a:endParaRPr lang="de-AT" dirty="0"/>
          </a:p>
        </p:txBody>
      </p:sp>
      <p:sp>
        <p:nvSpPr>
          <p:cNvPr id="64" name="Fußzeilenplatzhalter 14">
            <a:extLst>
              <a:ext uri="{FF2B5EF4-FFF2-40B4-BE49-F238E27FC236}">
                <a16:creationId xmlns:a16="http://schemas.microsoft.com/office/drawing/2014/main" id="{28DC9D5F-7F3C-4AC8-91C3-FE3313F5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" y="6422482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cupak@iap.tuwien.ac.at</a:t>
            </a:r>
          </a:p>
        </p:txBody>
      </p:sp>
    </p:spTree>
    <p:extLst>
      <p:ext uri="{BB962C8B-B14F-4D97-AF65-F5344CB8AC3E}">
        <p14:creationId xmlns:p14="http://schemas.microsoft.com/office/powerpoint/2010/main" val="20211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Office PowerPoint</Application>
  <PresentationFormat>Breitbild</PresentationFormat>
  <Paragraphs>241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Cupak</dc:creator>
  <cp:lastModifiedBy>Cupak, Christian</cp:lastModifiedBy>
  <cp:revision>1014</cp:revision>
  <dcterms:created xsi:type="dcterms:W3CDTF">2020-01-05T09:19:02Z</dcterms:created>
  <dcterms:modified xsi:type="dcterms:W3CDTF">2022-05-05T14:34:43Z</dcterms:modified>
</cp:coreProperties>
</file>