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06" r:id="rId3"/>
    <p:sldId id="408" r:id="rId4"/>
    <p:sldId id="409" r:id="rId5"/>
    <p:sldId id="410" r:id="rId6"/>
    <p:sldId id="411" r:id="rId7"/>
    <p:sldId id="407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9900"/>
    <a:srgbClr val="FF33CC"/>
    <a:srgbClr val="008000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395" autoAdjust="0"/>
  </p:normalViewPr>
  <p:slideViewPr>
    <p:cSldViewPr showGuides="1">
      <p:cViewPr varScale="1">
        <p:scale>
          <a:sx n="131" d="100"/>
          <a:sy n="131" d="100"/>
        </p:scale>
        <p:origin x="77" y="18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10/06/2022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10/06/2022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 </a:t>
            </a:r>
            <a:r>
              <a:rPr lang="en-GB" sz="1400" baseline="0" dirty="0" smtClean="0"/>
              <a:t>TSVV-5 regular VC  </a:t>
            </a:r>
            <a:r>
              <a:rPr lang="en-GB" sz="1400" dirty="0" smtClean="0"/>
              <a:t>|  Status</a:t>
            </a:r>
            <a:r>
              <a:rPr lang="en-GB" sz="1400" baseline="0" dirty="0" smtClean="0"/>
              <a:t> and plans  </a:t>
            </a:r>
            <a:r>
              <a:rPr lang="en-GB" sz="1400" dirty="0" smtClean="0"/>
              <a:t>|  10.06.2022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10/06/2022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56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206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828/" TargetMode="External"/><Relationship Id="rId2" Type="http://schemas.openxmlformats.org/officeDocument/2006/relationships/hyperlink" Target="https://indico.euro-fusion.org/event/206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059/" TargetMode="External"/><Relationship Id="rId2" Type="http://schemas.openxmlformats.org/officeDocument/2006/relationships/hyperlink" Target="https://indico.euro-fusion.org/event/1183/attachments/1622/3177/Minutes_JVC1_TSVV5_ACHVTT_f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37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7557" y="1635646"/>
            <a:ext cx="8937419" cy="972108"/>
          </a:xfrm>
        </p:spPr>
        <p:txBody>
          <a:bodyPr/>
          <a:lstStyle/>
          <a:p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GB" dirty="0" smtClean="0"/>
              <a:t>TSVV-5: Status of the focus groups and communication with the ACH</a:t>
            </a:r>
            <a:endParaRPr lang="en-GB" sz="2000" b="0" i="1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9512" y="699542"/>
            <a:ext cx="8229600" cy="3672408"/>
          </a:xfrm>
        </p:spPr>
        <p:txBody>
          <a:bodyPr>
            <a:normAutofit/>
          </a:bodyPr>
          <a:lstStyle/>
          <a:p>
            <a:r>
              <a:rPr lang="en-GB" sz="1600" u="sng" dirty="0" smtClean="0"/>
              <a:t>Participants</a:t>
            </a:r>
            <a:r>
              <a:rPr lang="en-GB" sz="1600" dirty="0" smtClean="0"/>
              <a:t>: Harting</a:t>
            </a:r>
            <a:r>
              <a:rPr lang="en-GB" sz="1600" dirty="0"/>
              <a:t>, </a:t>
            </a:r>
            <a:r>
              <a:rPr lang="en-GB" sz="1600" dirty="0" smtClean="0"/>
              <a:t>Derek, Petra </a:t>
            </a:r>
            <a:r>
              <a:rPr lang="en-GB" sz="1600" dirty="0" err="1" smtClean="0"/>
              <a:t>Boerner</a:t>
            </a:r>
            <a:r>
              <a:rPr lang="en-GB" sz="1600" dirty="0"/>
              <a:t>, </a:t>
            </a:r>
            <a:r>
              <a:rPr lang="en-GB" sz="1600" dirty="0" smtClean="0"/>
              <a:t>Mathias </a:t>
            </a:r>
            <a:r>
              <a:rPr lang="en-GB" sz="1600" dirty="0" err="1" smtClean="0"/>
              <a:t>Groth</a:t>
            </a:r>
            <a:r>
              <a:rPr lang="en-GB" sz="1600" dirty="0"/>
              <a:t>,</a:t>
            </a:r>
            <a:r>
              <a:rPr lang="en-GB" sz="1600" dirty="0" smtClean="0"/>
              <a:t> Francesco Cianfrani, Giovanni Samaey;</a:t>
            </a:r>
            <a:br>
              <a:rPr lang="en-GB" sz="1600" dirty="0" smtClean="0"/>
            </a:br>
            <a:r>
              <a:rPr lang="en-GB" sz="1600" dirty="0" smtClean="0">
                <a:solidFill>
                  <a:srgbClr val="0070C0"/>
                </a:solidFill>
              </a:rPr>
              <a:t>ACH: Anssi Kainulainen, Jan </a:t>
            </a:r>
            <a:r>
              <a:rPr lang="en-GB" sz="1600" dirty="0" err="1">
                <a:solidFill>
                  <a:srgbClr val="0070C0"/>
                </a:solidFill>
              </a:rPr>
              <a:t>Astrom</a:t>
            </a:r>
            <a:r>
              <a:rPr lang="en-GB" sz="1600" dirty="0">
                <a:solidFill>
                  <a:srgbClr val="0070C0"/>
                </a:solidFill>
              </a:rPr>
              <a:t>, Mikael </a:t>
            </a:r>
            <a:r>
              <a:rPr lang="en-GB" sz="1600" dirty="0" smtClean="0">
                <a:solidFill>
                  <a:srgbClr val="0070C0"/>
                </a:solidFill>
              </a:rPr>
              <a:t>Karlsson </a:t>
            </a:r>
          </a:p>
          <a:p>
            <a:endParaRPr lang="en-GB" sz="1600" dirty="0" smtClean="0"/>
          </a:p>
          <a:p>
            <a:r>
              <a:rPr lang="en-GB" sz="1600" dirty="0" smtClean="0"/>
              <a:t>We have a few meetings and discussions in 2021.</a:t>
            </a:r>
          </a:p>
          <a:p>
            <a:pPr lvl="1"/>
            <a:r>
              <a:rPr lang="en-GB" sz="1200" dirty="0" smtClean="0"/>
              <a:t>Last</a:t>
            </a:r>
            <a:r>
              <a:rPr lang="en-GB" sz="1200" dirty="0"/>
              <a:t>: </a:t>
            </a:r>
            <a:r>
              <a:rPr lang="en-GB" sz="1200" dirty="0" smtClean="0">
                <a:hlinkClick r:id="rId2"/>
              </a:rPr>
              <a:t>VC#15</a:t>
            </a:r>
            <a:r>
              <a:rPr lang="en-GB" sz="1200" dirty="0">
                <a:hlinkClick r:id="rId2"/>
              </a:rPr>
              <a:t>, topical on interaction with the ACH (26 November 2021) · </a:t>
            </a:r>
            <a:r>
              <a:rPr lang="en-GB" sz="1200" dirty="0" err="1">
                <a:hlinkClick r:id="rId2"/>
              </a:rPr>
              <a:t>Indico</a:t>
            </a:r>
            <a:r>
              <a:rPr lang="en-GB" sz="1200" dirty="0">
                <a:hlinkClick r:id="rId2"/>
              </a:rPr>
              <a:t> (euro-fusion.org)</a:t>
            </a:r>
            <a:endParaRPr lang="en-GB" sz="1200" dirty="0" smtClean="0"/>
          </a:p>
          <a:p>
            <a:pPr lvl="1"/>
            <a:endParaRPr lang="en-GB" sz="1200" dirty="0" smtClean="0"/>
          </a:p>
          <a:p>
            <a:endParaRPr lang="en-GB" sz="1600" dirty="0" smtClean="0"/>
          </a:p>
          <a:p>
            <a:r>
              <a:rPr lang="en-GB" sz="1600" dirty="0" smtClean="0"/>
              <a:t>FZJ: Requirements formulated and are available at </a:t>
            </a:r>
            <a:r>
              <a:rPr lang="en-GB" sz="1600" dirty="0" err="1" smtClean="0"/>
              <a:t>JuGit</a:t>
            </a:r>
            <a:r>
              <a:rPr lang="en-GB" sz="1600" dirty="0" err="1" smtClean="0">
                <a:sym typeface="Wingdings" panose="05000000000000000000" pitchFamily="2" charset="2"/>
              </a:rPr>
              <a:t></a:t>
            </a:r>
            <a:r>
              <a:rPr lang="en-GB" sz="1600" dirty="0" err="1" smtClean="0">
                <a:sym typeface="Wingdings" panose="05000000000000000000" pitchFamily="2" charset="2"/>
              </a:rPr>
              <a:t>EIRENE</a:t>
            </a:r>
            <a:r>
              <a:rPr lang="en-GB" sz="1600" dirty="0" smtClean="0">
                <a:sym typeface="Wingdings" panose="05000000000000000000" pitchFamily="2" charset="2"/>
              </a:rPr>
              <a:t>/</a:t>
            </a:r>
            <a:r>
              <a:rPr lang="en-GB" sz="1600" dirty="0" err="1" smtClean="0">
                <a:sym typeface="Wingdings" panose="05000000000000000000" pitchFamily="2" charset="2"/>
              </a:rPr>
              <a:t>EireneSupp</a:t>
            </a:r>
            <a:endParaRPr lang="en-GB" sz="16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1600" dirty="0" smtClean="0">
                <a:sym typeface="Wingdings" panose="05000000000000000000" pitchFamily="2" charset="2"/>
              </a:rPr>
              <a:t> The ball is on ACH side.</a:t>
            </a:r>
            <a:endParaRPr lang="en-GB" sz="1600" dirty="0" smtClean="0">
              <a:sym typeface="Wingdings" panose="05000000000000000000" pitchFamily="2" charset="2"/>
            </a:endParaRPr>
          </a:p>
          <a:p>
            <a:endParaRPr lang="en-GB" sz="1600" dirty="0">
              <a:sym typeface="Wingdings" panose="05000000000000000000" pitchFamily="2" charset="2"/>
            </a:endParaRPr>
          </a:p>
          <a:p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No further progress for now?!..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groups – 1: </a:t>
            </a:r>
            <a:r>
              <a:rPr lang="en-GB" sz="2400" dirty="0"/>
              <a:t>EUDAT repository for </a:t>
            </a:r>
            <a:r>
              <a:rPr lang="en-GB" sz="2400" dirty="0" smtClean="0"/>
              <a:t>EIRENE </a:t>
            </a:r>
            <a:r>
              <a:rPr lang="en-GB" sz="2400" dirty="0"/>
              <a:t>simulations</a:t>
            </a:r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9512" y="699542"/>
            <a:ext cx="8229600" cy="3672408"/>
          </a:xfrm>
        </p:spPr>
        <p:txBody>
          <a:bodyPr>
            <a:normAutofit/>
          </a:bodyPr>
          <a:lstStyle/>
          <a:p>
            <a:r>
              <a:rPr lang="en-GB" sz="1600" u="sng" dirty="0" smtClean="0"/>
              <a:t>Participants</a:t>
            </a:r>
            <a:r>
              <a:rPr lang="en-GB" sz="1600" dirty="0"/>
              <a:t>: </a:t>
            </a:r>
            <a:r>
              <a:rPr lang="en-GB" sz="1600" dirty="0" smtClean="0"/>
              <a:t>Andreas Holm, Mathias </a:t>
            </a:r>
            <a:r>
              <a:rPr lang="en-GB" sz="1600" dirty="0" err="1" smtClean="0"/>
              <a:t>Groth</a:t>
            </a:r>
            <a:r>
              <a:rPr lang="en-GB" sz="1600" dirty="0" smtClean="0"/>
              <a:t>, </a:t>
            </a:r>
            <a:r>
              <a:rPr lang="en-GB" sz="1600" dirty="0" err="1" smtClean="0"/>
              <a:t>Yannick</a:t>
            </a:r>
            <a:r>
              <a:rPr lang="en-GB" sz="1600" dirty="0" smtClean="0"/>
              <a:t> </a:t>
            </a:r>
            <a:r>
              <a:rPr lang="en-GB" sz="1600" dirty="0" err="1" smtClean="0"/>
              <a:t>Marandet</a:t>
            </a:r>
            <a:r>
              <a:rPr lang="en-GB" sz="1600" dirty="0" smtClean="0"/>
              <a:t>, Francesco Cianfrani, </a:t>
            </a:r>
            <a:r>
              <a:rPr lang="en-GB" sz="1600" dirty="0" err="1" smtClean="0"/>
              <a:t>Dmitriy</a:t>
            </a:r>
            <a:r>
              <a:rPr lang="en-GB" sz="1600" dirty="0" smtClean="0"/>
              <a:t> Borodin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0070C0"/>
                </a:solidFill>
              </a:rPr>
              <a:t>      IPP-</a:t>
            </a:r>
            <a:r>
              <a:rPr lang="en-GB" sz="1600" dirty="0" err="1" smtClean="0">
                <a:solidFill>
                  <a:srgbClr val="0070C0"/>
                </a:solidFill>
              </a:rPr>
              <a:t>Garching</a:t>
            </a:r>
            <a:r>
              <a:rPr lang="en-GB" sz="1600" dirty="0" smtClean="0">
                <a:solidFill>
                  <a:srgbClr val="0070C0"/>
                </a:solidFill>
              </a:rPr>
              <a:t>: Dirk </a:t>
            </a:r>
            <a:r>
              <a:rPr lang="en-GB" sz="1600" dirty="0">
                <a:solidFill>
                  <a:srgbClr val="0070C0"/>
                </a:solidFill>
              </a:rPr>
              <a:t>Wünderlich, </a:t>
            </a:r>
            <a:r>
              <a:rPr lang="en-GB" sz="1600" dirty="0" smtClean="0">
                <a:solidFill>
                  <a:srgbClr val="0070C0"/>
                </a:solidFill>
              </a:rPr>
              <a:t>Richard </a:t>
            </a:r>
            <a:r>
              <a:rPr lang="en-GB" sz="1600" dirty="0">
                <a:solidFill>
                  <a:srgbClr val="0070C0"/>
                </a:solidFill>
              </a:rPr>
              <a:t>C</a:t>
            </a:r>
            <a:r>
              <a:rPr lang="en-GB" sz="1600" dirty="0" smtClean="0">
                <a:solidFill>
                  <a:srgbClr val="0070C0"/>
                </a:solidFill>
              </a:rPr>
              <a:t>.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 smtClean="0">
                <a:solidFill>
                  <a:srgbClr val="0070C0"/>
                </a:solidFill>
              </a:rPr>
              <a:t>Bergmayr, Ursel Fantz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We have a few meetings 3 already in 2022 (started in 2021).</a:t>
            </a:r>
          </a:p>
          <a:p>
            <a:pPr lvl="1"/>
            <a:r>
              <a:rPr lang="en-GB" sz="1200" dirty="0" smtClean="0"/>
              <a:t>Last: </a:t>
            </a:r>
            <a:r>
              <a:rPr lang="it-IT" sz="800" dirty="0" smtClean="0">
                <a:hlinkClick r:id="rId2"/>
              </a:rPr>
              <a:t>YACORA </a:t>
            </a:r>
            <a:r>
              <a:rPr lang="it-IT" sz="800" dirty="0">
                <a:hlinkClick r:id="rId2"/>
              </a:rPr>
              <a:t>- EIRENE </a:t>
            </a:r>
            <a:r>
              <a:rPr lang="it-IT" sz="800" dirty="0" err="1">
                <a:hlinkClick r:id="rId2"/>
              </a:rPr>
              <a:t>CRMs</a:t>
            </a:r>
            <a:r>
              <a:rPr lang="it-IT" sz="800" dirty="0">
                <a:hlinkClick r:id="rId2"/>
              </a:rPr>
              <a:t> (3 May 2022) · Indico (euro-fusion.org)</a:t>
            </a:r>
            <a:endParaRPr lang="en-GB" sz="800" dirty="0" smtClean="0"/>
          </a:p>
          <a:p>
            <a:pPr lvl="1"/>
            <a:endParaRPr lang="en-GB" sz="1200" dirty="0" smtClean="0"/>
          </a:p>
          <a:p>
            <a:endParaRPr lang="en-GB" sz="1600" dirty="0" smtClean="0"/>
          </a:p>
          <a:p>
            <a:r>
              <a:rPr lang="en-GB" sz="1600" dirty="0" smtClean="0"/>
              <a:t>Significant progress in harmonisation of approaches to reaction data, usage of YACORA, further development of </a:t>
            </a:r>
            <a:r>
              <a:rPr lang="en-GB" sz="1600" dirty="0" err="1" smtClean="0"/>
              <a:t>HydKin</a:t>
            </a:r>
            <a:r>
              <a:rPr lang="en-GB" sz="1600" dirty="0" smtClean="0"/>
              <a:t>…</a:t>
            </a:r>
          </a:p>
          <a:p>
            <a:endParaRPr lang="en-GB" sz="1600" dirty="0"/>
          </a:p>
          <a:p>
            <a:r>
              <a:rPr lang="en-GB" sz="1600" b="1" dirty="0" smtClean="0">
                <a:solidFill>
                  <a:srgbClr val="C00000"/>
                </a:solidFill>
              </a:rPr>
              <a:t>Relation to ACH: </a:t>
            </a:r>
            <a:r>
              <a:rPr lang="en-GB" sz="1600" dirty="0" smtClean="0"/>
              <a:t>minimal accept that atomic and molecular data should come eventually thought </a:t>
            </a:r>
            <a:r>
              <a:rPr lang="en-GB" sz="1600" dirty="0" err="1" smtClean="0"/>
              <a:t>IMASified</a:t>
            </a:r>
            <a:r>
              <a:rPr lang="en-GB" sz="1600" dirty="0" smtClean="0"/>
              <a:t> AMNS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groups – 2: </a:t>
            </a:r>
            <a:r>
              <a:rPr lang="en-GB" sz="2400" dirty="0" smtClean="0"/>
              <a:t>Molecular data and reaction solvers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7992888" cy="4176464"/>
          </a:xfrm>
        </p:spPr>
        <p:txBody>
          <a:bodyPr>
            <a:normAutofit fontScale="92500" lnSpcReduction="10000"/>
          </a:bodyPr>
          <a:lstStyle/>
          <a:p>
            <a:r>
              <a:rPr lang="en-GB" sz="1600" u="sng" dirty="0" smtClean="0"/>
              <a:t>Participants</a:t>
            </a:r>
            <a:r>
              <a:rPr lang="en-GB" sz="1600" dirty="0"/>
              <a:t>: </a:t>
            </a:r>
            <a:r>
              <a:rPr lang="en-GB" sz="1600" dirty="0" smtClean="0"/>
              <a:t>Francesco Cianfrani, Derek Harting, Petra B</a:t>
            </a:r>
            <a:r>
              <a:rPr lang="de-DE" sz="1600" dirty="0" err="1" smtClean="0"/>
              <a:t>örner</a:t>
            </a:r>
            <a:r>
              <a:rPr lang="de-DE" sz="1600" dirty="0" smtClean="0"/>
              <a:t>, Jorge Gonzalez, Wouter Dekeyser, Yannick </a:t>
            </a:r>
            <a:r>
              <a:rPr lang="de-DE" sz="1600" dirty="0" err="1" smtClean="0"/>
              <a:t>Marandet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>
                <a:solidFill>
                  <a:srgbClr val="0070C0"/>
                </a:solidFill>
              </a:rPr>
              <a:t>      ACH-PSNC: </a:t>
            </a:r>
            <a:r>
              <a:rPr lang="en-GB" sz="1600" dirty="0" err="1" smtClean="0">
                <a:solidFill>
                  <a:srgbClr val="0070C0"/>
                </a:solidFill>
              </a:rPr>
              <a:t>Dmitriy</a:t>
            </a:r>
            <a:r>
              <a:rPr lang="en-GB" sz="1600" dirty="0" smtClean="0">
                <a:solidFill>
                  <a:srgbClr val="0070C0"/>
                </a:solidFill>
              </a:rPr>
              <a:t> Yadykin + ?..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 smtClean="0">
                <a:solidFill>
                  <a:srgbClr val="0070C0"/>
                </a:solidFill>
              </a:rPr>
              <a:t>     ACH-VTT: ?..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We have a few meetings 3 already in 2022 (started in 2021).</a:t>
            </a:r>
          </a:p>
          <a:p>
            <a:pPr lvl="1"/>
            <a:r>
              <a:rPr lang="en-GB" sz="1200" dirty="0" smtClean="0"/>
              <a:t>Last: </a:t>
            </a:r>
            <a:r>
              <a:rPr lang="it-IT" sz="1200" dirty="0" smtClean="0">
                <a:hlinkClick r:id="rId2"/>
              </a:rPr>
              <a:t>YACORA </a:t>
            </a:r>
            <a:r>
              <a:rPr lang="it-IT" sz="1200" dirty="0">
                <a:hlinkClick r:id="rId2"/>
              </a:rPr>
              <a:t>- EIRENE </a:t>
            </a:r>
            <a:r>
              <a:rPr lang="it-IT" sz="1200" dirty="0" err="1">
                <a:hlinkClick r:id="rId2"/>
              </a:rPr>
              <a:t>CRMs</a:t>
            </a:r>
            <a:r>
              <a:rPr lang="it-IT" sz="1200" dirty="0">
                <a:hlinkClick r:id="rId2"/>
              </a:rPr>
              <a:t> (3 May 2022) · Indico (euro-fusion.org)</a:t>
            </a:r>
            <a:endParaRPr lang="en-GB" sz="1200" dirty="0" smtClean="0"/>
          </a:p>
          <a:p>
            <a:pPr lvl="1"/>
            <a:r>
              <a:rPr lang="en-GB" sz="1200" dirty="0" smtClean="0"/>
              <a:t>2 </a:t>
            </a:r>
            <a:r>
              <a:rPr lang="en-GB" sz="1200" dirty="0" err="1" smtClean="0"/>
              <a:t>Presetations</a:t>
            </a:r>
            <a:r>
              <a:rPr lang="en-GB" sz="1200" dirty="0" smtClean="0"/>
              <a:t> today</a:t>
            </a:r>
            <a:r>
              <a:rPr lang="en-GB" sz="1200" dirty="0" smtClean="0"/>
              <a:t>.</a:t>
            </a:r>
          </a:p>
          <a:p>
            <a:pPr lvl="1"/>
            <a:r>
              <a:rPr lang="en-GB" sz="1200" dirty="0" smtClean="0"/>
              <a:t>Significan</a:t>
            </a:r>
            <a:r>
              <a:rPr lang="en-GB" sz="1200" dirty="0" smtClean="0"/>
              <a:t>t part of the Code Camp in NOV 2021 (including joint session with ITER)</a:t>
            </a:r>
          </a:p>
          <a:p>
            <a:pPr lvl="1"/>
            <a:r>
              <a:rPr lang="en-GB" sz="1200" dirty="0" smtClean="0"/>
              <a:t>Summaries from both sides: </a:t>
            </a:r>
            <a:r>
              <a:rPr lang="en-GB" sz="1200" dirty="0">
                <a:hlinkClick r:id="rId3"/>
              </a:rPr>
              <a:t>Regular VC#3, EIRENE IMASification with ACH support (21 January 2022) · </a:t>
            </a:r>
            <a:r>
              <a:rPr lang="en-GB" sz="1200" dirty="0" err="1">
                <a:hlinkClick r:id="rId3"/>
              </a:rPr>
              <a:t>Indico</a:t>
            </a:r>
            <a:r>
              <a:rPr lang="en-GB" sz="1200" dirty="0">
                <a:hlinkClick r:id="rId3"/>
              </a:rPr>
              <a:t> (euro-fusion.org)</a:t>
            </a:r>
            <a:endParaRPr lang="en-GB" sz="1200" dirty="0" smtClean="0"/>
          </a:p>
          <a:p>
            <a:endParaRPr lang="en-GB" sz="1600" dirty="0" smtClean="0"/>
          </a:p>
          <a:p>
            <a:r>
              <a:rPr lang="en-GB" sz="1600" dirty="0" smtClean="0"/>
              <a:t>Significant progress in harmonisation of approaches to reaction data, usage of YACORA, further development of </a:t>
            </a:r>
            <a:r>
              <a:rPr lang="en-GB" sz="1600" dirty="0" err="1" smtClean="0"/>
              <a:t>HydKin</a:t>
            </a:r>
            <a:r>
              <a:rPr lang="en-GB" sz="1600" dirty="0" smtClean="0"/>
              <a:t>…</a:t>
            </a:r>
          </a:p>
          <a:p>
            <a:endParaRPr lang="en-GB" sz="1600" dirty="0"/>
          </a:p>
          <a:p>
            <a:r>
              <a:rPr lang="en-GB" sz="1600" b="1" dirty="0" smtClean="0">
                <a:solidFill>
                  <a:srgbClr val="C00000"/>
                </a:solidFill>
              </a:rPr>
              <a:t>Relation to ACH: </a:t>
            </a:r>
            <a:r>
              <a:rPr lang="en-GB" sz="1600" dirty="0" smtClean="0"/>
              <a:t>strong support from </a:t>
            </a:r>
            <a:r>
              <a:rPr lang="en-GB" sz="1600" dirty="0" err="1" smtClean="0"/>
              <a:t>D.Yadykin</a:t>
            </a:r>
            <a:endParaRPr lang="en-GB" sz="1600" dirty="0" smtClean="0"/>
          </a:p>
          <a:p>
            <a:r>
              <a:rPr lang="en-GB" sz="1600" b="1" dirty="0">
                <a:solidFill>
                  <a:srgbClr val="C00000"/>
                </a:solidFill>
              </a:rPr>
              <a:t>Relation to </a:t>
            </a:r>
            <a:r>
              <a:rPr lang="en-GB" sz="1600" b="1" dirty="0" smtClean="0">
                <a:solidFill>
                  <a:srgbClr val="C00000"/>
                </a:solidFill>
              </a:rPr>
              <a:t>ITER: </a:t>
            </a:r>
            <a:r>
              <a:rPr lang="en-GB" sz="1600" dirty="0"/>
              <a:t>strong support </a:t>
            </a:r>
            <a:r>
              <a:rPr lang="en-GB" sz="1600" dirty="0" smtClean="0"/>
              <a:t>and motivation from </a:t>
            </a:r>
            <a:r>
              <a:rPr lang="en-GB" sz="1600" dirty="0" err="1" smtClean="0"/>
              <a:t>X.Bonnin</a:t>
            </a:r>
            <a:r>
              <a:rPr lang="en-GB" sz="1600" dirty="0" smtClean="0"/>
              <a:t>. </a:t>
            </a:r>
            <a:endParaRPr lang="en-GB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groups – 3: </a:t>
            </a:r>
            <a:r>
              <a:rPr lang="en-GB" sz="2400" dirty="0" smtClean="0"/>
              <a:t>IMASification and Gateway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7992888" cy="4176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600" dirty="0">
                <a:hlinkClick r:id="rId2"/>
              </a:rPr>
              <a:t>Minutes_JVC1_TSVV5_ACHVTT_f.pdf (euro-fusion.org</a:t>
            </a:r>
            <a:r>
              <a:rPr lang="en-GB" sz="1600" dirty="0" smtClean="0">
                <a:hlinkClick r:id="rId2"/>
              </a:rPr>
              <a:t>)</a:t>
            </a: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dirty="0" smtClean="0"/>
              <a:t> </a:t>
            </a:r>
            <a:r>
              <a:rPr lang="en-GB" sz="1600" dirty="0"/>
              <a:t>“</a:t>
            </a:r>
            <a:r>
              <a:rPr lang="en-GB" sz="1600" b="1" dirty="0" smtClean="0"/>
              <a:t>leaning (now: streamlining) </a:t>
            </a:r>
            <a:r>
              <a:rPr lang="en-GB" sz="1600" b="1" dirty="0"/>
              <a:t>of the code</a:t>
            </a:r>
            <a:r>
              <a:rPr lang="en-GB" sz="1600" dirty="0"/>
              <a:t>” (numeric code segregation and other refactoring/restructuring) </a:t>
            </a:r>
            <a:r>
              <a:rPr lang="en-GB" sz="1600" dirty="0" smtClean="0">
                <a:solidFill>
                  <a:srgbClr val="C00000"/>
                </a:solidFill>
              </a:rPr>
              <a:t>[FG</a:t>
            </a:r>
            <a:r>
              <a:rPr lang="en-GB" sz="1600" dirty="0">
                <a:solidFill>
                  <a:srgbClr val="C00000"/>
                </a:solidFill>
              </a:rPr>
              <a:t>, JA, GS, YM, WD, </a:t>
            </a:r>
            <a:r>
              <a:rPr lang="en-GB" sz="1600" dirty="0" smtClean="0">
                <a:solidFill>
                  <a:srgbClr val="C00000"/>
                </a:solidFill>
              </a:rPr>
              <a:t>DB]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Development of EIRON (Oskar Lappi).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Hew </a:t>
            </a:r>
            <a:r>
              <a:rPr lang="en-GB" sz="16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Legatte</a:t>
            </a:r>
            <a:r>
              <a:rPr lang="en-GB" sz="16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(IPP-MPG) should join later on this year</a:t>
            </a:r>
            <a:endParaRPr lang="en-GB" sz="1600" dirty="0">
              <a:solidFill>
                <a:srgbClr val="C00000"/>
              </a:solidFill>
            </a:endParaRPr>
          </a:p>
          <a:p>
            <a:endParaRPr lang="en-GB" sz="1600" dirty="0" smtClean="0">
              <a:solidFill>
                <a:srgbClr val="C00000"/>
              </a:solidFill>
            </a:endParaRPr>
          </a:p>
          <a:p>
            <a:endParaRPr lang="en-GB" sz="16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“algorithmic development” </a:t>
            </a:r>
            <a:r>
              <a:rPr lang="en-GB" sz="1600" dirty="0"/>
              <a:t>with relation to FKH </a:t>
            </a:r>
            <a:r>
              <a:rPr lang="en-GB" sz="1600" dirty="0" smtClean="0">
                <a:solidFill>
                  <a:srgbClr val="C00000"/>
                </a:solidFill>
              </a:rPr>
              <a:t>[FG</a:t>
            </a:r>
            <a:r>
              <a:rPr lang="en-GB" sz="1600" dirty="0">
                <a:solidFill>
                  <a:srgbClr val="C00000"/>
                </a:solidFill>
              </a:rPr>
              <a:t>, JA, GS, WD, </a:t>
            </a:r>
            <a:r>
              <a:rPr lang="en-GB" sz="1600" dirty="0" smtClean="0">
                <a:solidFill>
                  <a:srgbClr val="C00000"/>
                </a:solidFill>
              </a:rPr>
              <a:t>DB]</a:t>
            </a:r>
            <a:endParaRPr lang="en-GB" sz="1600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Request formally sent </a:t>
            </a:r>
            <a:r>
              <a:rPr lang="en-GB" sz="1400" dirty="0" smtClean="0"/>
              <a:t>to ACH-VTT (2023 programme).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“Post Processing (PP) and </a:t>
            </a:r>
            <a:r>
              <a:rPr lang="en-GB" sz="1600" b="1" dirty="0" err="1" smtClean="0"/>
              <a:t>VIZualization</a:t>
            </a:r>
            <a:r>
              <a:rPr lang="en-GB" sz="1600" b="1" dirty="0" smtClean="0"/>
              <a:t> tools”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>
                <a:hlinkClick r:id="rId3"/>
              </a:rPr>
              <a:t>Regular VC#5, EIRENE </a:t>
            </a:r>
            <a:r>
              <a:rPr lang="en-GB" sz="1400" dirty="0" err="1">
                <a:hlinkClick r:id="rId3"/>
              </a:rPr>
              <a:t>Postprocessing</a:t>
            </a:r>
            <a:r>
              <a:rPr lang="en-GB" sz="1400" dirty="0">
                <a:hlinkClick r:id="rId3"/>
              </a:rPr>
              <a:t> tools - 2 (29 April 2022) · </a:t>
            </a:r>
            <a:r>
              <a:rPr lang="en-GB" sz="1400" dirty="0" err="1">
                <a:hlinkClick r:id="rId3"/>
              </a:rPr>
              <a:t>Indico</a:t>
            </a:r>
            <a:r>
              <a:rPr lang="en-GB" sz="1400" dirty="0">
                <a:hlinkClick r:id="rId3"/>
              </a:rPr>
              <a:t> (euro-fusion.org</a:t>
            </a:r>
            <a:r>
              <a:rPr lang="en-GB" sz="1400" dirty="0" smtClean="0">
                <a:hlinkClick r:id="rId3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b="1" dirty="0" smtClean="0">
                <a:solidFill>
                  <a:srgbClr val="C00000"/>
                </a:solidFill>
              </a:rPr>
              <a:t>E-TASC SB: In future it should be based on IMAS!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b="1" dirty="0" smtClean="0"/>
              <a:t>ROOT++ (CERN) similar library?...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7504" y="10701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Forsaken, evolving, undefined focus groups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5516" y="627534"/>
            <a:ext cx="8604956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Code Camp in Nov 2021 was very useful!</a:t>
            </a:r>
            <a:endParaRPr lang="en-GB" sz="1200" b="1" dirty="0" smtClean="0">
              <a:hlinkClick r:id="rId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200" dirty="0" smtClean="0">
                <a:hlinkClick r:id="rId2"/>
              </a:rPr>
              <a:t>EIRENE </a:t>
            </a:r>
            <a:r>
              <a:rPr lang="en-GB" sz="1200" dirty="0">
                <a:hlinkClick r:id="rId2"/>
              </a:rPr>
              <a:t>Streamlining, Code Camp FZJ (4-10 November 2021) · </a:t>
            </a:r>
            <a:r>
              <a:rPr lang="en-GB" sz="1200" dirty="0" err="1">
                <a:hlinkClick r:id="rId2"/>
              </a:rPr>
              <a:t>Indico</a:t>
            </a:r>
            <a:r>
              <a:rPr lang="en-GB" sz="1200" dirty="0">
                <a:hlinkClick r:id="rId2"/>
              </a:rPr>
              <a:t> (euro-fusion.org)</a:t>
            </a:r>
            <a:endParaRPr lang="en-GB" sz="1200" dirty="0">
              <a:solidFill>
                <a:srgbClr val="C00000"/>
              </a:solidFill>
            </a:endParaRPr>
          </a:p>
          <a:p>
            <a:pPr lvl="1"/>
            <a:r>
              <a:rPr lang="en-GB" sz="1200" b="1" dirty="0" smtClean="0">
                <a:solidFill>
                  <a:srgbClr val="C00000"/>
                </a:solidFill>
              </a:rPr>
              <a:t>In-person participation very essential at least for a “critical mass” of colleagues!</a:t>
            </a:r>
          </a:p>
          <a:p>
            <a:pPr marL="457200" lvl="1" indent="0">
              <a:buNone/>
            </a:pPr>
            <a:endParaRPr lang="en-GB" sz="12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Some budget is available</a:t>
            </a:r>
            <a:endParaRPr lang="en-GB" sz="1600" dirty="0" smtClean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TSVV-5 may get few people supported. Probably we have to constrain ourselves to 2-3 day event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dirty="0" smtClean="0"/>
              <a:t>ACH have separate and additional budget for traveling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400" i="1" dirty="0" smtClean="0">
                <a:solidFill>
                  <a:srgbClr val="003399"/>
                </a:solidFill>
              </a:rPr>
              <a:t>ITER makes a teaching course in </a:t>
            </a:r>
            <a:r>
              <a:rPr lang="en-GB" sz="1400" i="1" dirty="0">
                <a:solidFill>
                  <a:srgbClr val="003399"/>
                </a:solidFill>
              </a:rPr>
              <a:t>KU Leuven November </a:t>
            </a:r>
            <a:r>
              <a:rPr lang="en-GB" sz="1400" i="1" dirty="0" smtClean="0">
                <a:solidFill>
                  <a:srgbClr val="003399"/>
                </a:solidFill>
              </a:rPr>
              <a:t>14-18 with large participation from TSVV-5 expected.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15516" y="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Camp in 2022 joint with ACH?..</a:t>
            </a:r>
            <a:endParaRPr lang="en-GB" sz="2400" dirty="0"/>
          </a:p>
          <a:p>
            <a:endParaRPr lang="en-GB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8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424936" cy="2016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</a:p>
        </p:txBody>
      </p:sp>
    </p:spTree>
    <p:extLst>
      <p:ext uri="{BB962C8B-B14F-4D97-AF65-F5344CB8AC3E}">
        <p14:creationId xmlns:p14="http://schemas.microsoft.com/office/powerpoint/2010/main" val="38029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605</Words>
  <Application>Microsoft Office PowerPoint</Application>
  <PresentationFormat>Bildschirmpräsentation (16:9)</PresentationFormat>
  <Paragraphs>64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 TSVV-5: Status of the focus groups and communication with the ACH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755</cp:revision>
  <cp:lastPrinted>2014-10-16T14:51:28Z</cp:lastPrinted>
  <dcterms:created xsi:type="dcterms:W3CDTF">2019-10-05T18:10:40Z</dcterms:created>
  <dcterms:modified xsi:type="dcterms:W3CDTF">2022-06-09T23:15:38Z</dcterms:modified>
</cp:coreProperties>
</file>