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9" r:id="rId3"/>
    <p:sldId id="330" r:id="rId4"/>
    <p:sldId id="328" r:id="rId5"/>
    <p:sldId id="331" r:id="rId6"/>
    <p:sldId id="318" r:id="rId7"/>
  </p:sldIdLst>
  <p:sldSz cx="9144000" cy="5143500" type="screen16x9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143" d="100"/>
          <a:sy n="143" d="100"/>
        </p:scale>
        <p:origin x="10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18/05/2022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18/05/2022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511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91" tIns="47796" rIns="95591" bIns="4779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5591" tIns="47796" rIns="95591" bIns="4779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1"/>
          </a:xfrm>
          <a:prstGeom prst="rect">
            <a:avLst/>
          </a:prstGeom>
        </p:spPr>
        <p:txBody>
          <a:bodyPr vert="horz" lIns="95591" tIns="47796" rIns="95591" bIns="47796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806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201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444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420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38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18/05/2022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/>
              <a:t>Kick-off meeting </a:t>
            </a:r>
            <a:r>
              <a:rPr lang="en-US" sz="3200" dirty="0"/>
              <a:t>SP X1</a:t>
            </a:r>
            <a:br>
              <a:rPr lang="en-US" sz="3200" dirty="0"/>
            </a:br>
            <a:r>
              <a:rPr lang="en-US" sz="2400" i="1" dirty="0"/>
              <a:t>Atomic and molecular processes in attached/detached plasma and sheath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Hennie van der Meiden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E47CED-0541-4DB0-8A76-75D801F18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23355"/>
            <a:ext cx="2471352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</a:t>
            </a:r>
            <a:r>
              <a:rPr lang="de-DE" sz="1800" dirty="0" err="1"/>
              <a:t>Anouncements</a:t>
            </a:r>
            <a:endParaRPr lang="de-DE" sz="18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4" name="Grafik 2" descr="Bildschirmausschnitt">
            <a:extLst>
              <a:ext uri="{FF2B5EF4-FFF2-40B4-BE49-F238E27FC236}">
                <a16:creationId xmlns:a16="http://schemas.microsoft.com/office/drawing/2014/main" id="{960D35FD-0B93-4884-A0C5-22C56B9554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0" r="3269"/>
          <a:stretch/>
        </p:blipFill>
        <p:spPr>
          <a:xfrm>
            <a:off x="1043608" y="2265969"/>
            <a:ext cx="3888432" cy="2877531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860032" y="3291830"/>
            <a:ext cx="15504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H</a:t>
            </a:r>
            <a:r>
              <a:rPr lang="de-DE" sz="1350" baseline="-25000" dirty="0"/>
              <a:t>2</a:t>
            </a:r>
            <a:r>
              <a:rPr lang="de-DE" sz="1350" dirty="0"/>
              <a:t>(</a:t>
            </a:r>
            <a:r>
              <a:rPr lang="de-DE" sz="1350" dirty="0" err="1"/>
              <a:t>v,r</a:t>
            </a:r>
            <a:r>
              <a:rPr lang="de-DE" sz="1350" dirty="0"/>
              <a:t>) </a:t>
            </a:r>
            <a:r>
              <a:rPr lang="de-DE" sz="1350" dirty="0" err="1"/>
              <a:t>ground</a:t>
            </a:r>
            <a:r>
              <a:rPr lang="de-DE" sz="1350" dirty="0"/>
              <a:t> </a:t>
            </a:r>
            <a:r>
              <a:rPr lang="de-DE" sz="1350" dirty="0" err="1"/>
              <a:t>state</a:t>
            </a:r>
            <a:r>
              <a:rPr lang="de-DE" sz="1350" dirty="0"/>
              <a:t> </a:t>
            </a:r>
            <a:r>
              <a:rPr lang="de-DE" sz="1350" dirty="0" err="1"/>
              <a:t>population</a:t>
            </a:r>
            <a:r>
              <a:rPr lang="de-DE" sz="1350" dirty="0"/>
              <a:t> (TU/e)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C0F9BDE-0A50-4E1B-A382-03CF058641E9}"/>
              </a:ext>
            </a:extLst>
          </p:cNvPr>
          <p:cNvSpPr txBox="1"/>
          <p:nvPr/>
        </p:nvSpPr>
        <p:spPr>
          <a:xfrm>
            <a:off x="182797" y="555526"/>
            <a:ext cx="6108022" cy="1481496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Dutch proposals on VUV LIF were not granted (Dutch granting organization NWO).  We will continue without and will first concentrate on TALIF and as step 2 on CARS and SARS to probe the complete </a:t>
            </a:r>
            <a:r>
              <a:rPr lang="en-US" sz="135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-vibrational ground state distribution of H2 and </a:t>
            </a:r>
            <a:r>
              <a:rPr lang="en-US" sz="135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isotopes. </a:t>
            </a:r>
            <a:endParaRPr lang="en-US" sz="13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liquid helium delivery problems, required for the SC magnet, Magnum-PSI will start operation in July/August</a:t>
            </a:r>
          </a:p>
        </p:txBody>
      </p:sp>
    </p:spTree>
    <p:extLst>
      <p:ext uri="{BB962C8B-B14F-4D97-AF65-F5344CB8AC3E}">
        <p14:creationId xmlns:p14="http://schemas.microsoft.com/office/powerpoint/2010/main" val="400932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</a:t>
            </a:r>
            <a:r>
              <a:rPr lang="en-GB" sz="1800" dirty="0"/>
              <a:t>Atomic and molecular processes in attached/detached</a:t>
            </a:r>
            <a:br>
              <a:rPr lang="en-GB" sz="1800" dirty="0"/>
            </a:br>
            <a:r>
              <a:rPr lang="en-GB" sz="1800" dirty="0"/>
              <a:t>             plasmas and sheath effects</a:t>
            </a:r>
            <a:endParaRPr lang="de-DE" sz="1800" i="1" dirty="0"/>
          </a:p>
        </p:txBody>
      </p:sp>
      <p:sp>
        <p:nvSpPr>
          <p:cNvPr id="5" name="Textfeld 4"/>
          <p:cNvSpPr txBox="1"/>
          <p:nvPr/>
        </p:nvSpPr>
        <p:spPr>
          <a:xfrm>
            <a:off x="107504" y="614520"/>
            <a:ext cx="9036496" cy="307777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Ultimate goal: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Deyermination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of distribution of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-vibrationally excited states of H</a:t>
            </a:r>
            <a:r>
              <a:rPr lang="en-US" sz="135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and its isotopes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14" name="Grafik 2" descr="Bildschirmausschnitt">
            <a:extLst>
              <a:ext uri="{FF2B5EF4-FFF2-40B4-BE49-F238E27FC236}">
                <a16:creationId xmlns:a16="http://schemas.microsoft.com/office/drawing/2014/main" id="{960D35FD-0B93-4884-A0C5-22C56B9554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0" r="3269"/>
          <a:stretch/>
        </p:blipFill>
        <p:spPr>
          <a:xfrm>
            <a:off x="5302086" y="1368950"/>
            <a:ext cx="3494182" cy="258577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5580112" y="1188774"/>
            <a:ext cx="29381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H</a:t>
            </a:r>
            <a:r>
              <a:rPr lang="de-DE" sz="1350" baseline="-25000" dirty="0"/>
              <a:t>2</a:t>
            </a:r>
            <a:r>
              <a:rPr lang="de-DE" sz="1350" dirty="0"/>
              <a:t>(</a:t>
            </a:r>
            <a:r>
              <a:rPr lang="de-DE" sz="1350" dirty="0" err="1"/>
              <a:t>v,r</a:t>
            </a:r>
            <a:r>
              <a:rPr lang="de-DE" sz="1350" dirty="0"/>
              <a:t>) </a:t>
            </a:r>
            <a:r>
              <a:rPr lang="de-DE" sz="1350" dirty="0" err="1"/>
              <a:t>ground</a:t>
            </a:r>
            <a:r>
              <a:rPr lang="de-DE" sz="1350" dirty="0"/>
              <a:t> </a:t>
            </a:r>
            <a:r>
              <a:rPr lang="de-DE" sz="1350" dirty="0" err="1"/>
              <a:t>state</a:t>
            </a:r>
            <a:r>
              <a:rPr lang="de-DE" sz="1350" dirty="0"/>
              <a:t> </a:t>
            </a:r>
            <a:r>
              <a:rPr lang="de-DE" sz="1350" dirty="0" err="1"/>
              <a:t>population</a:t>
            </a:r>
            <a:r>
              <a:rPr lang="de-DE" sz="1350" dirty="0"/>
              <a:t> (TU/e)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C0F9BDE-0A50-4E1B-A382-03CF058641E9}"/>
              </a:ext>
            </a:extLst>
          </p:cNvPr>
          <p:cNvSpPr txBox="1"/>
          <p:nvPr/>
        </p:nvSpPr>
        <p:spPr>
          <a:xfrm>
            <a:off x="134360" y="3954726"/>
            <a:ext cx="6108022" cy="777264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Main goal of this meeting: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and if required synchronization of the work to be done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possible issues that can cause delays </a:t>
            </a:r>
          </a:p>
        </p:txBody>
      </p:sp>
    </p:spTree>
    <p:extLst>
      <p:ext uri="{BB962C8B-B14F-4D97-AF65-F5344CB8AC3E}">
        <p14:creationId xmlns:p14="http://schemas.microsoft.com/office/powerpoint/2010/main" val="221502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 </a:t>
            </a:r>
            <a:r>
              <a:rPr lang="de-DE" sz="1800" dirty="0" err="1"/>
              <a:t>Detailed</a:t>
            </a:r>
            <a:r>
              <a:rPr lang="de-DE" sz="1800" dirty="0"/>
              <a:t> </a:t>
            </a:r>
            <a:r>
              <a:rPr lang="de-DE" sz="1800" dirty="0" err="1"/>
              <a:t>describtion</a:t>
            </a:r>
            <a:r>
              <a:rPr lang="de-DE" sz="1800" dirty="0"/>
              <a:t> </a:t>
            </a:r>
            <a:r>
              <a:rPr lang="de-DE" sz="1800" dirty="0" err="1"/>
              <a:t>tasks</a:t>
            </a:r>
            <a:r>
              <a:rPr lang="de-DE" sz="1800" dirty="0"/>
              <a:t> and </a:t>
            </a:r>
            <a:r>
              <a:rPr lang="de-DE" sz="1800" dirty="0" err="1"/>
              <a:t>deliverables</a:t>
            </a:r>
            <a:r>
              <a:rPr lang="de-DE" sz="1800" dirty="0"/>
              <a:t> 2021</a:t>
            </a:r>
            <a:endParaRPr lang="de-DE" sz="18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" y="555526"/>
            <a:ext cx="9144000" cy="1708160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Measurement of the atomic density of H(1s) and isotopes: installation TALIF in MAGNUM-PSI. Final design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CARS/SARS system for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-vibrational ground state distribution H</a:t>
            </a:r>
            <a:r>
              <a:rPr lang="en-GB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in MAGNUM (DIFFER)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VUV passive spectroscopy on H/H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and isotopes in MAGNUM-PSI and PSI-2 (FZJ, DIFFER, CU) 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Final design LIF in PSI-2 to measure H</a:t>
            </a:r>
            <a:r>
              <a:rPr lang="en-US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-vibrational ground state distribution (FZJ)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Feasibility study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multi-photon LIF to measure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ro-vib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ground state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distri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of H</a:t>
            </a:r>
            <a:r>
              <a:rPr lang="en-GB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and isotopes  (DCU)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Measure ion/electron properties in the proximity of the target surface (Magnum (ion/electron), UPP (electron)) for accurate power load estimations (DIFFER)</a:t>
            </a:r>
          </a:p>
        </p:txBody>
      </p:sp>
      <p:sp>
        <p:nvSpPr>
          <p:cNvPr id="15" name="Textfeld 9">
            <a:extLst>
              <a:ext uri="{FF2B5EF4-FFF2-40B4-BE49-F238E27FC236}">
                <a16:creationId xmlns:a16="http://schemas.microsoft.com/office/drawing/2014/main" id="{435F03A0-866A-497B-AF90-41A893F431CF}"/>
              </a:ext>
            </a:extLst>
          </p:cNvPr>
          <p:cNvSpPr txBox="1"/>
          <p:nvPr/>
        </p:nvSpPr>
        <p:spPr>
          <a:xfrm>
            <a:off x="0" y="3003798"/>
            <a:ext cx="9144000" cy="1708160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D1: 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TALIF system installed at MAGNUM-PSI and 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conceptional design CARS/SARS system for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ro-vib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      ground state distribution H</a:t>
            </a:r>
            <a:r>
              <a:rPr lang="en-GB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in MAGNUM-PSI ready (DIFFER)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D2: 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VUV OES results H/H</a:t>
            </a:r>
            <a:r>
              <a:rPr lang="pl-PL" sz="1500" spc="-15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(DIFFER, FZJ, CU)</a:t>
            </a:r>
            <a:endParaRPr lang="en-US" sz="1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1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D3: 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Conceptional design LIF for H/H</a:t>
            </a:r>
            <a:r>
              <a:rPr lang="pl-PL" sz="1500" spc="-15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 measurements in PSI-2 ready (FZJ)</a:t>
            </a:r>
            <a:endParaRPr lang="en-US" sz="1500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spc="-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D4: 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Results feasibility </a:t>
            </a:r>
            <a:r>
              <a:rPr lang="en-US" sz="1500" spc="-15" dirty="0"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multi-photon LIF for </a:t>
            </a:r>
            <a:r>
              <a:rPr lang="en-GB" sz="1500" dirty="0" err="1">
                <a:latin typeface="Arial" panose="020B0604020202020204" pitchFamily="34" charset="0"/>
                <a:cs typeface="Arial" panose="020B0604020202020204" pitchFamily="34" charset="0"/>
              </a:rPr>
              <a:t>ro-vib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. ground state distribution H</a:t>
            </a:r>
            <a:r>
              <a:rPr lang="en-GB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(v,J)  (DCU)</a:t>
            </a:r>
            <a:endParaRPr lang="en-US" sz="1500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spc="-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D5: </a:t>
            </a:r>
            <a:r>
              <a:rPr lang="en-US" sz="1500" i="1" spc="-1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sz="1500" spc="-15" baseline="-25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plasma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 measurements (CTS) near the surface as function of </a:t>
            </a:r>
            <a:r>
              <a:rPr lang="pl-PL" sz="1500" i="1" spc="-1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l-PL" sz="1500" spc="-15" baseline="-25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 (input SP D), and ne/Te measurements in </a:t>
            </a:r>
            <a:br>
              <a:rPr lang="en-US" sz="1500" spc="-1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spc="-15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en-US" sz="1500" spc="-1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1500" spc="-15" dirty="0">
                <a:latin typeface="Arial" panose="020B0604020202020204" pitchFamily="34" charset="0"/>
                <a:cs typeface="Arial" panose="020B0604020202020204" pitchFamily="34" charset="0"/>
              </a:rPr>
              <a:t> (DIFFER)</a:t>
            </a:r>
            <a:endParaRPr lang="en-US" sz="15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0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427734"/>
            <a:ext cx="9144000" cy="648072"/>
          </a:xfrm>
          <a:solidFill>
            <a:srgbClr val="FF5050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sz="2000" dirty="0">
                <a:solidFill>
                  <a:schemeClr val="bg1"/>
                </a:solidFill>
              </a:rPr>
              <a:t>THE END</a:t>
            </a:r>
            <a:endParaRPr lang="de-DE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72117"/>
            <a:ext cx="9205610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X.1: </a:t>
            </a:r>
            <a:r>
              <a:rPr lang="en-GB" sz="1800" dirty="0"/>
              <a:t>Atomic and molecular processes in attached/detached</a:t>
            </a:r>
            <a:br>
              <a:rPr lang="en-GB" sz="1800" dirty="0"/>
            </a:br>
            <a:r>
              <a:rPr lang="en-GB" sz="1800" dirty="0"/>
              <a:t>             plasmas and sheath effects  </a:t>
            </a:r>
            <a:r>
              <a:rPr lang="en-GB" sz="1800" dirty="0">
                <a:sym typeface="Wingdings" panose="05000000000000000000" pitchFamily="2" charset="2"/>
              </a:rPr>
              <a:t> Motivation</a:t>
            </a:r>
            <a:endParaRPr lang="de-DE" sz="18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8714" y="689957"/>
            <a:ext cx="5760640" cy="2885405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Measurement of </a:t>
            </a:r>
            <a:r>
              <a:rPr lang="en-US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-vibrational distribution and of atomic densities of ground state hydrogen and isotopes.  </a:t>
            </a: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Why?....a few examples</a:t>
            </a:r>
          </a:p>
          <a:p>
            <a:endParaRPr lang="en-US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MAR is beneficial for mitigation of plasma power flux/momentum in SOL, but understanding of formation is required. 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Ro-</a:t>
            </a:r>
            <a:r>
              <a:rPr lang="en-US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vib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 distribution not known 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 Reaction rates vary orders of magnitude with </a:t>
            </a:r>
            <a:r>
              <a:rPr lang="en-US" sz="1350" b="1" dirty="0" err="1">
                <a:latin typeface="Arial" panose="020B0604020202020204" pitchFamily="34" charset="0"/>
                <a:cs typeface="Arial" panose="020B0604020202020204" pitchFamily="34" charset="0"/>
              </a:rPr>
              <a:t>ro-vib</a:t>
            </a: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rgbClr val="FF0000"/>
              </a:buClr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b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Reaction rates H and isotopes can differ a lot!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Input required for SOL modeling!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F688648-731B-4A69-9CA3-B9A670C2A8E0}"/>
              </a:ext>
            </a:extLst>
          </p:cNvPr>
          <p:cNvGrpSpPr/>
          <p:nvPr/>
        </p:nvGrpSpPr>
        <p:grpSpPr>
          <a:xfrm>
            <a:off x="5779354" y="594959"/>
            <a:ext cx="3290371" cy="3056911"/>
            <a:chOff x="1582734" y="1193965"/>
            <a:chExt cx="4889508" cy="395150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7B62DD2-A49F-4EC7-A85E-28E552CFD0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777" t="2891"/>
            <a:stretch/>
          </p:blipFill>
          <p:spPr>
            <a:xfrm>
              <a:off x="1582734" y="1193965"/>
              <a:ext cx="4889508" cy="3951509"/>
            </a:xfrm>
            <a:prstGeom prst="rect">
              <a:avLst/>
            </a:prstGeom>
          </p:spPr>
        </p:pic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652CABD-DECB-4722-975D-CB8202196657}"/>
                </a:ext>
              </a:extLst>
            </p:cNvPr>
            <p:cNvCxnSpPr/>
            <p:nvPr/>
          </p:nvCxnSpPr>
          <p:spPr>
            <a:xfrm flipH="1" flipV="1">
              <a:off x="2870192" y="3102386"/>
              <a:ext cx="1424" cy="145346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F5393F8-6A19-4412-A21C-B716A1DBDB48}"/>
                </a:ext>
              </a:extLst>
            </p:cNvPr>
            <p:cNvSpPr txBox="1"/>
            <p:nvPr/>
          </p:nvSpPr>
          <p:spPr>
            <a:xfrm>
              <a:off x="2827464" y="3649656"/>
              <a:ext cx="841897" cy="246221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ea typeface="Verdana" panose="020B0604030504040204" pitchFamily="34" charset="0"/>
                  <a:cs typeface="Verdana" panose="020B0604030504040204" pitchFamily="34" charset="0"/>
                </a:rPr>
                <a:t>~13.6 eV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CFAF0ED-52C7-407D-B757-BB43FF94D132}"/>
              </a:ext>
            </a:extLst>
          </p:cNvPr>
          <p:cNvSpPr txBox="1"/>
          <p:nvPr/>
        </p:nvSpPr>
        <p:spPr>
          <a:xfrm>
            <a:off x="321982" y="2141443"/>
            <a:ext cx="5424143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GB" b="1" baseline="-25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b="1" i="1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en-GB" b="1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,r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)              +     H</a:t>
            </a:r>
            <a:r>
              <a:rPr lang="en-GB" b="1" baseline="30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+               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    H</a:t>
            </a:r>
            <a:r>
              <a:rPr lang="en-GB" b="1" baseline="-25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2</a:t>
            </a:r>
            <a:r>
              <a:rPr lang="en-GB" b="1" baseline="300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+                  </a:t>
            </a:r>
            <a:r>
              <a:rPr lang="en-GB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+         H(1s)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b="1" i="1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v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=4~1.8eV             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13.6 eV      v=0~15.4eV        0 eV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81405C-D9C8-4C63-A44B-DD9AD78913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912995"/>
            <a:ext cx="1062785" cy="116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9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609</TotalTime>
  <Words>911</Words>
  <Application>Microsoft Office PowerPoint</Application>
  <PresentationFormat>On-screen Show (16:9)</PresentationFormat>
  <Paragraphs>67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Office</vt:lpstr>
      <vt:lpstr>Kick-off meeting SP X1 Atomic and molecular processes in attached/detached plasma and sheath</vt:lpstr>
      <vt:lpstr>SP X.1: Anouncements</vt:lpstr>
      <vt:lpstr>SP X.1: Atomic and molecular processes in attached/detached              plasmas and sheath effects</vt:lpstr>
      <vt:lpstr>SP X.1:  Detailed describtion tasks and deliverables 2021</vt:lpstr>
      <vt:lpstr>THE END</vt:lpstr>
      <vt:lpstr>SP X.1: Atomic and molecular processes in attached/detached              plasmas and sheath effects   Motivation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217</cp:revision>
  <cp:lastPrinted>2022-05-17T15:05:55Z</cp:lastPrinted>
  <dcterms:created xsi:type="dcterms:W3CDTF">2020-10-16T13:52:18Z</dcterms:created>
  <dcterms:modified xsi:type="dcterms:W3CDTF">2022-05-18T12:22:11Z</dcterms:modified>
</cp:coreProperties>
</file>