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329" r:id="rId3"/>
    <p:sldId id="330" r:id="rId4"/>
    <p:sldId id="328" r:id="rId5"/>
    <p:sldId id="331" r:id="rId6"/>
    <p:sldId id="318" r:id="rId7"/>
  </p:sldIdLst>
  <p:sldSz cx="9144000" cy="5143500" type="screen16x9"/>
  <p:notesSz cx="6799263" cy="99298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8" userDrawn="1">
          <p15:clr>
            <a:srgbClr val="A4A3A4"/>
          </p15:clr>
        </p15:guide>
        <p15:guide id="2" pos="214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5050"/>
    <a:srgbClr val="E3E3E3"/>
    <a:srgbClr val="00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91" autoAdjust="0"/>
    <p:restoredTop sz="95400" autoAdjust="0"/>
  </p:normalViewPr>
  <p:slideViewPr>
    <p:cSldViewPr showGuides="1">
      <p:cViewPr varScale="1">
        <p:scale>
          <a:sx n="143" d="100"/>
          <a:sy n="143" d="100"/>
        </p:scale>
        <p:origin x="102" y="12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85" d="100"/>
          <a:sy n="85" d="100"/>
        </p:scale>
        <p:origin x="-3834" y="-96"/>
      </p:cViewPr>
      <p:guideLst>
        <p:guide orient="horz" pos="3128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47" cy="496491"/>
          </a:xfrm>
          <a:prstGeom prst="rect">
            <a:avLst/>
          </a:prstGeom>
        </p:spPr>
        <p:txBody>
          <a:bodyPr vert="horz" lIns="95591" tIns="47796" rIns="95591" bIns="47796" rtlCol="0"/>
          <a:lstStyle>
            <a:lvl1pPr algn="l">
              <a:defRPr sz="1300"/>
            </a:lvl1pPr>
          </a:lstStyle>
          <a:p>
            <a:endParaRPr lang="en-GB" dirty="0">
              <a:latin typeface="Arial" panose="020B0604020202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1343" y="0"/>
            <a:ext cx="2946347" cy="496491"/>
          </a:xfrm>
          <a:prstGeom prst="rect">
            <a:avLst/>
          </a:prstGeom>
        </p:spPr>
        <p:txBody>
          <a:bodyPr vert="horz" lIns="95591" tIns="47796" rIns="95591" bIns="47796" rtlCol="0"/>
          <a:lstStyle>
            <a:lvl1pPr algn="r">
              <a:defRPr sz="1300"/>
            </a:lvl1pPr>
          </a:lstStyle>
          <a:p>
            <a:fld id="{15B2C45A-E869-45FE-B529-AF49C0F3C669}" type="datetimeFigureOut">
              <a:rPr lang="en-GB" smtClean="0">
                <a:latin typeface="Arial" panose="020B0604020202020204" pitchFamily="34" charset="0"/>
              </a:rPr>
              <a:pPr/>
              <a:t>18/05/2022</a:t>
            </a:fld>
            <a:endParaRPr lang="en-GB" dirty="0">
              <a:latin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1599"/>
            <a:ext cx="2946347" cy="496491"/>
          </a:xfrm>
          <a:prstGeom prst="rect">
            <a:avLst/>
          </a:prstGeom>
        </p:spPr>
        <p:txBody>
          <a:bodyPr vert="horz" lIns="95591" tIns="47796" rIns="95591" bIns="47796" rtlCol="0" anchor="b"/>
          <a:lstStyle>
            <a:lvl1pPr algn="l">
              <a:defRPr sz="1300"/>
            </a:lvl1pPr>
          </a:lstStyle>
          <a:p>
            <a:endParaRPr lang="en-GB" dirty="0">
              <a:latin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1343" y="9431599"/>
            <a:ext cx="2946347" cy="496491"/>
          </a:xfrm>
          <a:prstGeom prst="rect">
            <a:avLst/>
          </a:prstGeom>
        </p:spPr>
        <p:txBody>
          <a:bodyPr vert="horz" lIns="95591" tIns="47796" rIns="95591" bIns="47796" rtlCol="0" anchor="b"/>
          <a:lstStyle>
            <a:lvl1pPr algn="r">
              <a:defRPr sz="1300"/>
            </a:lvl1pPr>
          </a:lstStyle>
          <a:p>
            <a:fld id="{A1166760-0E69-430F-A97F-08802152DB5E}" type="slidenum">
              <a:rPr lang="en-GB" smtClean="0">
                <a:latin typeface="Arial" panose="020B0604020202020204" pitchFamily="34" charset="0"/>
              </a:rPr>
              <a:pPr/>
              <a:t>‹#›</a:t>
            </a:fld>
            <a:endParaRPr lang="en-GB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36496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47" cy="496491"/>
          </a:xfrm>
          <a:prstGeom prst="rect">
            <a:avLst/>
          </a:prstGeom>
        </p:spPr>
        <p:txBody>
          <a:bodyPr vert="horz" lIns="95591" tIns="47796" rIns="95591" bIns="47796" rtlCol="0"/>
          <a:lstStyle>
            <a:lvl1pPr algn="l">
              <a:defRPr sz="1300">
                <a:latin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1343" y="0"/>
            <a:ext cx="2946347" cy="496491"/>
          </a:xfrm>
          <a:prstGeom prst="rect">
            <a:avLst/>
          </a:prstGeom>
        </p:spPr>
        <p:txBody>
          <a:bodyPr vert="horz" lIns="95591" tIns="47796" rIns="95591" bIns="47796" rtlCol="0"/>
          <a:lstStyle>
            <a:lvl1pPr algn="r">
              <a:defRPr sz="1300">
                <a:latin typeface="Arial" panose="020B0604020202020204" pitchFamily="34" charset="0"/>
              </a:defRPr>
            </a:lvl1pPr>
          </a:lstStyle>
          <a:p>
            <a:fld id="{F93E6C17-F35F-4654-8DE9-B693AC206066}" type="datetimeFigureOut">
              <a:rPr lang="en-GB" smtClean="0"/>
              <a:pPr/>
              <a:t>18/05/2022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" y="746125"/>
            <a:ext cx="6615113" cy="37226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591" tIns="47796" rIns="95591" bIns="47796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927" y="4716661"/>
            <a:ext cx="5439410" cy="4468416"/>
          </a:xfrm>
          <a:prstGeom prst="rect">
            <a:avLst/>
          </a:prstGeom>
        </p:spPr>
        <p:txBody>
          <a:bodyPr vert="horz" lIns="95591" tIns="47796" rIns="95591" bIns="47796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1599"/>
            <a:ext cx="2946347" cy="496491"/>
          </a:xfrm>
          <a:prstGeom prst="rect">
            <a:avLst/>
          </a:prstGeom>
        </p:spPr>
        <p:txBody>
          <a:bodyPr vert="horz" lIns="95591" tIns="47796" rIns="95591" bIns="47796" rtlCol="0" anchor="b"/>
          <a:lstStyle>
            <a:lvl1pPr algn="l">
              <a:defRPr sz="1300">
                <a:latin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1343" y="9431599"/>
            <a:ext cx="2946347" cy="496491"/>
          </a:xfrm>
          <a:prstGeom prst="rect">
            <a:avLst/>
          </a:prstGeom>
        </p:spPr>
        <p:txBody>
          <a:bodyPr vert="horz" lIns="95591" tIns="47796" rIns="95591" bIns="47796" rtlCol="0" anchor="b"/>
          <a:lstStyle>
            <a:lvl1pPr algn="r">
              <a:defRPr sz="1300">
                <a:latin typeface="Arial" panose="020B0604020202020204" pitchFamily="34" charset="0"/>
              </a:defRPr>
            </a:lvl1pPr>
          </a:lstStyle>
          <a:p>
            <a:fld id="{49027E0A-1465-4A40-B1D5-9126D49509FC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133482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err="1"/>
              <a:t>Facilties</a:t>
            </a:r>
            <a:r>
              <a:rPr lang="de-DE" dirty="0"/>
              <a:t>:</a:t>
            </a:r>
            <a:r>
              <a:rPr lang="de-DE" baseline="0" dirty="0"/>
              <a:t> JUST GIVE </a:t>
            </a:r>
            <a:r>
              <a:rPr lang="de-DE" baseline="0" dirty="0" err="1"/>
              <a:t>the</a:t>
            </a:r>
            <a:r>
              <a:rPr lang="de-DE" baseline="0" dirty="0"/>
              <a:t> integral </a:t>
            </a:r>
            <a:r>
              <a:rPr lang="de-DE" baseline="0" dirty="0" err="1"/>
              <a:t>numbers</a:t>
            </a:r>
            <a:r>
              <a:rPr lang="de-DE" baseline="0" dirty="0"/>
              <a:t> </a:t>
            </a:r>
            <a:r>
              <a:rPr lang="de-DE" baseline="0" dirty="0" err="1"/>
              <a:t>for</a:t>
            </a:r>
            <a:r>
              <a:rPr lang="de-DE" baseline="0" dirty="0"/>
              <a:t> </a:t>
            </a:r>
            <a:r>
              <a:rPr lang="de-DE" baseline="0" dirty="0" err="1"/>
              <a:t>the</a:t>
            </a:r>
            <a:r>
              <a:rPr lang="de-DE" baseline="0" dirty="0"/>
              <a:t> </a:t>
            </a:r>
            <a:r>
              <a:rPr lang="de-DE" baseline="0" dirty="0" err="1"/>
              <a:t>groups</a:t>
            </a:r>
            <a:endParaRPr lang="de-DE" baseline="0" dirty="0"/>
          </a:p>
          <a:p>
            <a:r>
              <a:rPr lang="de-DE" baseline="0" dirty="0"/>
              <a:t>PD: Plasma </a:t>
            </a:r>
            <a:r>
              <a:rPr lang="de-DE" baseline="0" dirty="0" err="1"/>
              <a:t>devices</a:t>
            </a:r>
            <a:r>
              <a:rPr lang="de-DE" baseline="0" dirty="0"/>
              <a:t> (MAGNUM, PSI-2, UPP, TOMAS, </a:t>
            </a:r>
            <a:r>
              <a:rPr lang="de-DE" baseline="0" dirty="0" err="1"/>
              <a:t>GyM</a:t>
            </a:r>
            <a:r>
              <a:rPr lang="de-DE" baseline="0" dirty="0"/>
              <a:t>) </a:t>
            </a:r>
          </a:p>
          <a:p>
            <a:r>
              <a:rPr lang="de-DE" baseline="0" dirty="0"/>
              <a:t>HHF: JUDITH, GLADIS, QSPA, OLMAT</a:t>
            </a:r>
          </a:p>
          <a:p>
            <a:r>
              <a:rPr lang="de-DE" baseline="0" dirty="0"/>
              <a:t>Analysis </a:t>
            </a:r>
            <a:r>
              <a:rPr lang="de-DE" baseline="0" dirty="0" err="1"/>
              <a:t>station</a:t>
            </a:r>
            <a:r>
              <a:rPr lang="de-DE" baseline="0" dirty="0"/>
              <a:t>: Ion beam</a:t>
            </a:r>
          </a:p>
          <a:p>
            <a:r>
              <a:rPr lang="de-DE" baseline="0" dirty="0" err="1"/>
              <a:t>If</a:t>
            </a:r>
            <a:r>
              <a:rPr lang="de-DE" baseline="0" dirty="0"/>
              <a:t> </a:t>
            </a:r>
            <a:r>
              <a:rPr lang="de-DE" baseline="0" dirty="0" err="1"/>
              <a:t>Facilties</a:t>
            </a:r>
            <a:r>
              <a:rPr lang="de-DE" baseline="0" dirty="0"/>
              <a:t>, </a:t>
            </a:r>
            <a:r>
              <a:rPr lang="de-DE" baseline="0" dirty="0" err="1"/>
              <a:t>Modelling</a:t>
            </a:r>
            <a:r>
              <a:rPr lang="de-DE" baseline="0" dirty="0"/>
              <a:t>, Link not </a:t>
            </a:r>
            <a:r>
              <a:rPr lang="de-DE" baseline="0" dirty="0" err="1"/>
              <a:t>applicable</a:t>
            </a:r>
            <a:r>
              <a:rPr lang="de-DE" baseline="0" dirty="0"/>
              <a:t>, </a:t>
            </a:r>
            <a:r>
              <a:rPr lang="de-DE" baseline="0" dirty="0" err="1"/>
              <a:t>remove</a:t>
            </a:r>
            <a:r>
              <a:rPr lang="de-DE" baseline="0" dirty="0"/>
              <a:t> </a:t>
            </a:r>
            <a:r>
              <a:rPr lang="de-DE" baseline="0" dirty="0" err="1"/>
              <a:t>the</a:t>
            </a:r>
            <a:r>
              <a:rPr lang="de-DE" baseline="0" dirty="0"/>
              <a:t> </a:t>
            </a:r>
            <a:r>
              <a:rPr lang="de-DE" baseline="0" dirty="0" err="1"/>
              <a:t>lines</a:t>
            </a:r>
            <a:r>
              <a:rPr lang="de-DE" baseline="0" dirty="0"/>
              <a:t>. I </a:t>
            </a:r>
            <a:r>
              <a:rPr lang="de-DE" baseline="0" dirty="0" err="1"/>
              <a:t>assume</a:t>
            </a:r>
            <a:r>
              <a:rPr lang="de-DE" baseline="0" dirty="0"/>
              <a:t> </a:t>
            </a:r>
            <a:r>
              <a:rPr lang="de-DE" baseline="0" dirty="0" err="1"/>
              <a:t>that</a:t>
            </a:r>
            <a:r>
              <a:rPr lang="de-DE" baseline="0" dirty="0"/>
              <a:t> </a:t>
            </a:r>
            <a:r>
              <a:rPr lang="de-DE" baseline="0" dirty="0" err="1"/>
              <a:t>it</a:t>
            </a:r>
            <a:r>
              <a:rPr lang="de-DE" baseline="0" dirty="0"/>
              <a:t> </a:t>
            </a:r>
            <a:r>
              <a:rPr lang="de-DE" baseline="0" dirty="0" err="1"/>
              <a:t>is</a:t>
            </a:r>
            <a:r>
              <a:rPr lang="de-DE" baseline="0" dirty="0"/>
              <a:t> EITHER EXPERIMENT </a:t>
            </a:r>
            <a:r>
              <a:rPr lang="de-DE" baseline="0" dirty="0" err="1"/>
              <a:t>or</a:t>
            </a:r>
            <a:r>
              <a:rPr lang="de-DE" baseline="0" dirty="0"/>
              <a:t> MODELLING, </a:t>
            </a:r>
            <a:r>
              <a:rPr lang="de-DE" baseline="0" dirty="0" err="1"/>
              <a:t>thus</a:t>
            </a:r>
            <a:r>
              <a:rPr lang="de-DE" baseline="0" dirty="0"/>
              <a:t> 1 </a:t>
            </a:r>
            <a:r>
              <a:rPr lang="de-DE" baseline="0" dirty="0" err="1"/>
              <a:t>more</a:t>
            </a:r>
            <a:r>
              <a:rPr lang="de-DE" baseline="0" dirty="0"/>
              <a:t> </a:t>
            </a:r>
            <a:r>
              <a:rPr lang="de-DE" baseline="0" dirty="0" err="1"/>
              <a:t>line</a:t>
            </a:r>
            <a:r>
              <a:rPr lang="de-DE" baseline="0" dirty="0"/>
              <a:t> </a:t>
            </a:r>
            <a:r>
              <a:rPr lang="de-DE" baseline="0" dirty="0" err="1"/>
              <a:t>for</a:t>
            </a:r>
            <a:r>
              <a:rPr lang="de-DE" baseline="0" dirty="0"/>
              <a:t> TASKS </a:t>
            </a:r>
            <a:r>
              <a:rPr lang="de-DE" baseline="0" dirty="0" err="1"/>
              <a:t>or</a:t>
            </a:r>
            <a:r>
              <a:rPr lang="de-DE" baseline="0" dirty="0"/>
              <a:t> </a:t>
            </a:r>
            <a:r>
              <a:rPr lang="de-DE" baseline="0" dirty="0" err="1"/>
              <a:t>Deliveables</a:t>
            </a:r>
            <a:r>
              <a:rPr lang="de-DE" baseline="0" dirty="0"/>
              <a:t>.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027E0A-1465-4A40-B1D5-9126D49509FC}" type="slidenum">
              <a:rPr lang="en-GB" smtClean="0"/>
              <a:pPr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548067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err="1"/>
              <a:t>Facilties</a:t>
            </a:r>
            <a:r>
              <a:rPr lang="de-DE" dirty="0"/>
              <a:t>:</a:t>
            </a:r>
            <a:r>
              <a:rPr lang="de-DE" baseline="0" dirty="0"/>
              <a:t> JUST GIVE </a:t>
            </a:r>
            <a:r>
              <a:rPr lang="de-DE" baseline="0" dirty="0" err="1"/>
              <a:t>the</a:t>
            </a:r>
            <a:r>
              <a:rPr lang="de-DE" baseline="0" dirty="0"/>
              <a:t> integral </a:t>
            </a:r>
            <a:r>
              <a:rPr lang="de-DE" baseline="0" dirty="0" err="1"/>
              <a:t>numbers</a:t>
            </a:r>
            <a:r>
              <a:rPr lang="de-DE" baseline="0" dirty="0"/>
              <a:t> </a:t>
            </a:r>
            <a:r>
              <a:rPr lang="de-DE" baseline="0" dirty="0" err="1"/>
              <a:t>for</a:t>
            </a:r>
            <a:r>
              <a:rPr lang="de-DE" baseline="0" dirty="0"/>
              <a:t> </a:t>
            </a:r>
            <a:r>
              <a:rPr lang="de-DE" baseline="0" dirty="0" err="1"/>
              <a:t>the</a:t>
            </a:r>
            <a:r>
              <a:rPr lang="de-DE" baseline="0" dirty="0"/>
              <a:t> </a:t>
            </a:r>
            <a:r>
              <a:rPr lang="de-DE" baseline="0" dirty="0" err="1"/>
              <a:t>groups</a:t>
            </a:r>
            <a:endParaRPr lang="de-DE" baseline="0" dirty="0"/>
          </a:p>
          <a:p>
            <a:r>
              <a:rPr lang="de-DE" baseline="0" dirty="0"/>
              <a:t>PD: Plasma </a:t>
            </a:r>
            <a:r>
              <a:rPr lang="de-DE" baseline="0" dirty="0" err="1"/>
              <a:t>devices</a:t>
            </a:r>
            <a:r>
              <a:rPr lang="de-DE" baseline="0" dirty="0"/>
              <a:t> (MAGNUM, PSI-2, UPP, TOMAS, </a:t>
            </a:r>
            <a:r>
              <a:rPr lang="de-DE" baseline="0" dirty="0" err="1"/>
              <a:t>GyM</a:t>
            </a:r>
            <a:r>
              <a:rPr lang="de-DE" baseline="0" dirty="0"/>
              <a:t>) </a:t>
            </a:r>
          </a:p>
          <a:p>
            <a:r>
              <a:rPr lang="de-DE" baseline="0" dirty="0"/>
              <a:t>HHF: JUDITH, GLADIS, QSPA, OLMAT</a:t>
            </a:r>
          </a:p>
          <a:p>
            <a:r>
              <a:rPr lang="de-DE" baseline="0" dirty="0"/>
              <a:t>Analysis </a:t>
            </a:r>
            <a:r>
              <a:rPr lang="de-DE" baseline="0" dirty="0" err="1"/>
              <a:t>station</a:t>
            </a:r>
            <a:r>
              <a:rPr lang="de-DE" baseline="0" dirty="0"/>
              <a:t>: Ion beam</a:t>
            </a:r>
          </a:p>
          <a:p>
            <a:r>
              <a:rPr lang="de-DE" baseline="0" dirty="0" err="1"/>
              <a:t>If</a:t>
            </a:r>
            <a:r>
              <a:rPr lang="de-DE" baseline="0" dirty="0"/>
              <a:t> </a:t>
            </a:r>
            <a:r>
              <a:rPr lang="de-DE" baseline="0" dirty="0" err="1"/>
              <a:t>Facilties</a:t>
            </a:r>
            <a:r>
              <a:rPr lang="de-DE" baseline="0" dirty="0"/>
              <a:t>, </a:t>
            </a:r>
            <a:r>
              <a:rPr lang="de-DE" baseline="0" dirty="0" err="1"/>
              <a:t>Modelling</a:t>
            </a:r>
            <a:r>
              <a:rPr lang="de-DE" baseline="0" dirty="0"/>
              <a:t>, Link not </a:t>
            </a:r>
            <a:r>
              <a:rPr lang="de-DE" baseline="0" dirty="0" err="1"/>
              <a:t>applicable</a:t>
            </a:r>
            <a:r>
              <a:rPr lang="de-DE" baseline="0" dirty="0"/>
              <a:t>, </a:t>
            </a:r>
            <a:r>
              <a:rPr lang="de-DE" baseline="0" dirty="0" err="1"/>
              <a:t>remove</a:t>
            </a:r>
            <a:r>
              <a:rPr lang="de-DE" baseline="0" dirty="0"/>
              <a:t> </a:t>
            </a:r>
            <a:r>
              <a:rPr lang="de-DE" baseline="0" dirty="0" err="1"/>
              <a:t>the</a:t>
            </a:r>
            <a:r>
              <a:rPr lang="de-DE" baseline="0" dirty="0"/>
              <a:t> </a:t>
            </a:r>
            <a:r>
              <a:rPr lang="de-DE" baseline="0" dirty="0" err="1"/>
              <a:t>lines</a:t>
            </a:r>
            <a:r>
              <a:rPr lang="de-DE" baseline="0" dirty="0"/>
              <a:t>. I </a:t>
            </a:r>
            <a:r>
              <a:rPr lang="de-DE" baseline="0" dirty="0" err="1"/>
              <a:t>assume</a:t>
            </a:r>
            <a:r>
              <a:rPr lang="de-DE" baseline="0" dirty="0"/>
              <a:t> </a:t>
            </a:r>
            <a:r>
              <a:rPr lang="de-DE" baseline="0" dirty="0" err="1"/>
              <a:t>that</a:t>
            </a:r>
            <a:r>
              <a:rPr lang="de-DE" baseline="0" dirty="0"/>
              <a:t> </a:t>
            </a:r>
            <a:r>
              <a:rPr lang="de-DE" baseline="0" dirty="0" err="1"/>
              <a:t>it</a:t>
            </a:r>
            <a:r>
              <a:rPr lang="de-DE" baseline="0" dirty="0"/>
              <a:t> </a:t>
            </a:r>
            <a:r>
              <a:rPr lang="de-DE" baseline="0" dirty="0" err="1"/>
              <a:t>is</a:t>
            </a:r>
            <a:r>
              <a:rPr lang="de-DE" baseline="0" dirty="0"/>
              <a:t> EITHER EXPERIMENT </a:t>
            </a:r>
            <a:r>
              <a:rPr lang="de-DE" baseline="0" dirty="0" err="1"/>
              <a:t>or</a:t>
            </a:r>
            <a:r>
              <a:rPr lang="de-DE" baseline="0" dirty="0"/>
              <a:t> MODELLING, </a:t>
            </a:r>
            <a:r>
              <a:rPr lang="de-DE" baseline="0" dirty="0" err="1"/>
              <a:t>thus</a:t>
            </a:r>
            <a:r>
              <a:rPr lang="de-DE" baseline="0" dirty="0"/>
              <a:t> 1 </a:t>
            </a:r>
            <a:r>
              <a:rPr lang="de-DE" baseline="0" dirty="0" err="1"/>
              <a:t>more</a:t>
            </a:r>
            <a:r>
              <a:rPr lang="de-DE" baseline="0" dirty="0"/>
              <a:t> </a:t>
            </a:r>
            <a:r>
              <a:rPr lang="de-DE" baseline="0" dirty="0" err="1"/>
              <a:t>line</a:t>
            </a:r>
            <a:r>
              <a:rPr lang="de-DE" baseline="0" dirty="0"/>
              <a:t> </a:t>
            </a:r>
            <a:r>
              <a:rPr lang="de-DE" baseline="0" dirty="0" err="1"/>
              <a:t>for</a:t>
            </a:r>
            <a:r>
              <a:rPr lang="de-DE" baseline="0" dirty="0"/>
              <a:t> TASKS </a:t>
            </a:r>
            <a:r>
              <a:rPr lang="de-DE" baseline="0" dirty="0" err="1"/>
              <a:t>or</a:t>
            </a:r>
            <a:r>
              <a:rPr lang="de-DE" baseline="0" dirty="0"/>
              <a:t> </a:t>
            </a:r>
            <a:r>
              <a:rPr lang="de-DE" baseline="0" dirty="0" err="1"/>
              <a:t>Deliveables</a:t>
            </a:r>
            <a:r>
              <a:rPr lang="de-DE" baseline="0" dirty="0"/>
              <a:t>.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027E0A-1465-4A40-B1D5-9126D49509FC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452014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err="1"/>
              <a:t>Facilties</a:t>
            </a:r>
            <a:r>
              <a:rPr lang="de-DE" dirty="0"/>
              <a:t>:</a:t>
            </a:r>
            <a:r>
              <a:rPr lang="de-DE" baseline="0" dirty="0"/>
              <a:t> JUST GIVE </a:t>
            </a:r>
            <a:r>
              <a:rPr lang="de-DE" baseline="0" dirty="0" err="1"/>
              <a:t>the</a:t>
            </a:r>
            <a:r>
              <a:rPr lang="de-DE" baseline="0" dirty="0"/>
              <a:t> integral </a:t>
            </a:r>
            <a:r>
              <a:rPr lang="de-DE" baseline="0" dirty="0" err="1"/>
              <a:t>numbers</a:t>
            </a:r>
            <a:r>
              <a:rPr lang="de-DE" baseline="0" dirty="0"/>
              <a:t> </a:t>
            </a:r>
            <a:r>
              <a:rPr lang="de-DE" baseline="0" dirty="0" err="1"/>
              <a:t>for</a:t>
            </a:r>
            <a:r>
              <a:rPr lang="de-DE" baseline="0" dirty="0"/>
              <a:t> </a:t>
            </a:r>
            <a:r>
              <a:rPr lang="de-DE" baseline="0" dirty="0" err="1"/>
              <a:t>the</a:t>
            </a:r>
            <a:r>
              <a:rPr lang="de-DE" baseline="0" dirty="0"/>
              <a:t> </a:t>
            </a:r>
            <a:r>
              <a:rPr lang="de-DE" baseline="0" dirty="0" err="1"/>
              <a:t>groups</a:t>
            </a:r>
            <a:endParaRPr lang="de-DE" baseline="0" dirty="0"/>
          </a:p>
          <a:p>
            <a:r>
              <a:rPr lang="de-DE" baseline="0" dirty="0"/>
              <a:t>PD: Plasma </a:t>
            </a:r>
            <a:r>
              <a:rPr lang="de-DE" baseline="0" dirty="0" err="1"/>
              <a:t>devices</a:t>
            </a:r>
            <a:r>
              <a:rPr lang="de-DE" baseline="0" dirty="0"/>
              <a:t> (MAGNUM, PSI-2, UPP, TOMAS, </a:t>
            </a:r>
            <a:r>
              <a:rPr lang="de-DE" baseline="0" dirty="0" err="1"/>
              <a:t>GyM</a:t>
            </a:r>
            <a:r>
              <a:rPr lang="de-DE" baseline="0" dirty="0"/>
              <a:t>) </a:t>
            </a:r>
          </a:p>
          <a:p>
            <a:r>
              <a:rPr lang="de-DE" baseline="0" dirty="0"/>
              <a:t>HHF: JUDITH, GLADIS, QSPA, OLMAT</a:t>
            </a:r>
          </a:p>
          <a:p>
            <a:r>
              <a:rPr lang="de-DE" baseline="0" dirty="0"/>
              <a:t>Analysis </a:t>
            </a:r>
            <a:r>
              <a:rPr lang="de-DE" baseline="0" dirty="0" err="1"/>
              <a:t>station</a:t>
            </a:r>
            <a:r>
              <a:rPr lang="de-DE" baseline="0" dirty="0"/>
              <a:t>: Ion beam</a:t>
            </a:r>
          </a:p>
          <a:p>
            <a:r>
              <a:rPr lang="de-DE" baseline="0" dirty="0" err="1"/>
              <a:t>If</a:t>
            </a:r>
            <a:r>
              <a:rPr lang="de-DE" baseline="0" dirty="0"/>
              <a:t> </a:t>
            </a:r>
            <a:r>
              <a:rPr lang="de-DE" baseline="0" dirty="0" err="1"/>
              <a:t>Facilties</a:t>
            </a:r>
            <a:r>
              <a:rPr lang="de-DE" baseline="0" dirty="0"/>
              <a:t>, </a:t>
            </a:r>
            <a:r>
              <a:rPr lang="de-DE" baseline="0" dirty="0" err="1"/>
              <a:t>Modelling</a:t>
            </a:r>
            <a:r>
              <a:rPr lang="de-DE" baseline="0" dirty="0"/>
              <a:t>, Link not </a:t>
            </a:r>
            <a:r>
              <a:rPr lang="de-DE" baseline="0" dirty="0" err="1"/>
              <a:t>applicable</a:t>
            </a:r>
            <a:r>
              <a:rPr lang="de-DE" baseline="0" dirty="0"/>
              <a:t>, </a:t>
            </a:r>
            <a:r>
              <a:rPr lang="de-DE" baseline="0" dirty="0" err="1"/>
              <a:t>remove</a:t>
            </a:r>
            <a:r>
              <a:rPr lang="de-DE" baseline="0" dirty="0"/>
              <a:t> </a:t>
            </a:r>
            <a:r>
              <a:rPr lang="de-DE" baseline="0" dirty="0" err="1"/>
              <a:t>the</a:t>
            </a:r>
            <a:r>
              <a:rPr lang="de-DE" baseline="0" dirty="0"/>
              <a:t> </a:t>
            </a:r>
            <a:r>
              <a:rPr lang="de-DE" baseline="0" dirty="0" err="1"/>
              <a:t>lines</a:t>
            </a:r>
            <a:r>
              <a:rPr lang="de-DE" baseline="0" dirty="0"/>
              <a:t>. I </a:t>
            </a:r>
            <a:r>
              <a:rPr lang="de-DE" baseline="0" dirty="0" err="1"/>
              <a:t>assume</a:t>
            </a:r>
            <a:r>
              <a:rPr lang="de-DE" baseline="0" dirty="0"/>
              <a:t> </a:t>
            </a:r>
            <a:r>
              <a:rPr lang="de-DE" baseline="0" dirty="0" err="1"/>
              <a:t>that</a:t>
            </a:r>
            <a:r>
              <a:rPr lang="de-DE" baseline="0" dirty="0"/>
              <a:t> </a:t>
            </a:r>
            <a:r>
              <a:rPr lang="de-DE" baseline="0" dirty="0" err="1"/>
              <a:t>it</a:t>
            </a:r>
            <a:r>
              <a:rPr lang="de-DE" baseline="0" dirty="0"/>
              <a:t> </a:t>
            </a:r>
            <a:r>
              <a:rPr lang="de-DE" baseline="0" dirty="0" err="1"/>
              <a:t>is</a:t>
            </a:r>
            <a:r>
              <a:rPr lang="de-DE" baseline="0" dirty="0"/>
              <a:t> EITHER EXPERIMENT </a:t>
            </a:r>
            <a:r>
              <a:rPr lang="de-DE" baseline="0" dirty="0" err="1"/>
              <a:t>or</a:t>
            </a:r>
            <a:r>
              <a:rPr lang="de-DE" baseline="0" dirty="0"/>
              <a:t> MODELLING, </a:t>
            </a:r>
            <a:r>
              <a:rPr lang="de-DE" baseline="0" dirty="0" err="1"/>
              <a:t>thus</a:t>
            </a:r>
            <a:r>
              <a:rPr lang="de-DE" baseline="0" dirty="0"/>
              <a:t> 1 </a:t>
            </a:r>
            <a:r>
              <a:rPr lang="de-DE" baseline="0" dirty="0" err="1"/>
              <a:t>more</a:t>
            </a:r>
            <a:r>
              <a:rPr lang="de-DE" baseline="0" dirty="0"/>
              <a:t> </a:t>
            </a:r>
            <a:r>
              <a:rPr lang="de-DE" baseline="0" dirty="0" err="1"/>
              <a:t>line</a:t>
            </a:r>
            <a:r>
              <a:rPr lang="de-DE" baseline="0" dirty="0"/>
              <a:t> </a:t>
            </a:r>
            <a:r>
              <a:rPr lang="de-DE" baseline="0" dirty="0" err="1"/>
              <a:t>for</a:t>
            </a:r>
            <a:r>
              <a:rPr lang="de-DE" baseline="0" dirty="0"/>
              <a:t> TASKS </a:t>
            </a:r>
            <a:r>
              <a:rPr lang="de-DE" baseline="0" dirty="0" err="1"/>
              <a:t>or</a:t>
            </a:r>
            <a:r>
              <a:rPr lang="de-DE" baseline="0" dirty="0"/>
              <a:t> </a:t>
            </a:r>
            <a:r>
              <a:rPr lang="de-DE" baseline="0" dirty="0" err="1"/>
              <a:t>Deliveables</a:t>
            </a:r>
            <a:r>
              <a:rPr lang="de-DE" baseline="0" dirty="0"/>
              <a:t>.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027E0A-1465-4A40-B1D5-9126D49509FC}" type="slidenum">
              <a:rPr lang="en-GB" smtClean="0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354442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err="1"/>
              <a:t>Facilties</a:t>
            </a:r>
            <a:r>
              <a:rPr lang="de-DE" dirty="0"/>
              <a:t>:</a:t>
            </a:r>
            <a:r>
              <a:rPr lang="de-DE" baseline="0" dirty="0"/>
              <a:t> JUST GIVE </a:t>
            </a:r>
            <a:r>
              <a:rPr lang="de-DE" baseline="0" dirty="0" err="1"/>
              <a:t>the</a:t>
            </a:r>
            <a:r>
              <a:rPr lang="de-DE" baseline="0" dirty="0"/>
              <a:t> integral </a:t>
            </a:r>
            <a:r>
              <a:rPr lang="de-DE" baseline="0" dirty="0" err="1"/>
              <a:t>numbers</a:t>
            </a:r>
            <a:r>
              <a:rPr lang="de-DE" baseline="0" dirty="0"/>
              <a:t> </a:t>
            </a:r>
            <a:r>
              <a:rPr lang="de-DE" baseline="0" dirty="0" err="1"/>
              <a:t>for</a:t>
            </a:r>
            <a:r>
              <a:rPr lang="de-DE" baseline="0" dirty="0"/>
              <a:t> </a:t>
            </a:r>
            <a:r>
              <a:rPr lang="de-DE" baseline="0" dirty="0" err="1"/>
              <a:t>the</a:t>
            </a:r>
            <a:r>
              <a:rPr lang="de-DE" baseline="0" dirty="0"/>
              <a:t> </a:t>
            </a:r>
            <a:r>
              <a:rPr lang="de-DE" baseline="0" dirty="0" err="1"/>
              <a:t>groups</a:t>
            </a:r>
            <a:endParaRPr lang="de-DE" baseline="0" dirty="0"/>
          </a:p>
          <a:p>
            <a:r>
              <a:rPr lang="de-DE" baseline="0" dirty="0"/>
              <a:t>PD: Plasma </a:t>
            </a:r>
            <a:r>
              <a:rPr lang="de-DE" baseline="0" dirty="0" err="1"/>
              <a:t>devices</a:t>
            </a:r>
            <a:r>
              <a:rPr lang="de-DE" baseline="0" dirty="0"/>
              <a:t> (MAGNUM, PSI-2, UPP, TOMAS, </a:t>
            </a:r>
            <a:r>
              <a:rPr lang="de-DE" baseline="0" dirty="0" err="1"/>
              <a:t>GyM</a:t>
            </a:r>
            <a:r>
              <a:rPr lang="de-DE" baseline="0" dirty="0"/>
              <a:t>) </a:t>
            </a:r>
          </a:p>
          <a:p>
            <a:r>
              <a:rPr lang="de-DE" baseline="0" dirty="0"/>
              <a:t>HHF: JUDITH, GLADIS, QSPA, OLMAT</a:t>
            </a:r>
          </a:p>
          <a:p>
            <a:r>
              <a:rPr lang="de-DE" baseline="0" dirty="0"/>
              <a:t>Analysis </a:t>
            </a:r>
            <a:r>
              <a:rPr lang="de-DE" baseline="0" dirty="0" err="1"/>
              <a:t>station</a:t>
            </a:r>
            <a:r>
              <a:rPr lang="de-DE" baseline="0" dirty="0"/>
              <a:t>: Ion beam</a:t>
            </a:r>
          </a:p>
          <a:p>
            <a:r>
              <a:rPr lang="de-DE" baseline="0" dirty="0" err="1"/>
              <a:t>If</a:t>
            </a:r>
            <a:r>
              <a:rPr lang="de-DE" baseline="0" dirty="0"/>
              <a:t> </a:t>
            </a:r>
            <a:r>
              <a:rPr lang="de-DE" baseline="0" dirty="0" err="1"/>
              <a:t>Facilties</a:t>
            </a:r>
            <a:r>
              <a:rPr lang="de-DE" baseline="0" dirty="0"/>
              <a:t>, </a:t>
            </a:r>
            <a:r>
              <a:rPr lang="de-DE" baseline="0" dirty="0" err="1"/>
              <a:t>Modelling</a:t>
            </a:r>
            <a:r>
              <a:rPr lang="de-DE" baseline="0" dirty="0"/>
              <a:t>, Link not </a:t>
            </a:r>
            <a:r>
              <a:rPr lang="de-DE" baseline="0" dirty="0" err="1"/>
              <a:t>applicable</a:t>
            </a:r>
            <a:r>
              <a:rPr lang="de-DE" baseline="0" dirty="0"/>
              <a:t>, </a:t>
            </a:r>
            <a:r>
              <a:rPr lang="de-DE" baseline="0" dirty="0" err="1"/>
              <a:t>remove</a:t>
            </a:r>
            <a:r>
              <a:rPr lang="de-DE" baseline="0" dirty="0"/>
              <a:t> </a:t>
            </a:r>
            <a:r>
              <a:rPr lang="de-DE" baseline="0" dirty="0" err="1"/>
              <a:t>the</a:t>
            </a:r>
            <a:r>
              <a:rPr lang="de-DE" baseline="0" dirty="0"/>
              <a:t> </a:t>
            </a:r>
            <a:r>
              <a:rPr lang="de-DE" baseline="0" dirty="0" err="1"/>
              <a:t>lines</a:t>
            </a:r>
            <a:r>
              <a:rPr lang="de-DE" baseline="0" dirty="0"/>
              <a:t>. I </a:t>
            </a:r>
            <a:r>
              <a:rPr lang="de-DE" baseline="0" dirty="0" err="1"/>
              <a:t>assume</a:t>
            </a:r>
            <a:r>
              <a:rPr lang="de-DE" baseline="0" dirty="0"/>
              <a:t> </a:t>
            </a:r>
            <a:r>
              <a:rPr lang="de-DE" baseline="0" dirty="0" err="1"/>
              <a:t>that</a:t>
            </a:r>
            <a:r>
              <a:rPr lang="de-DE" baseline="0" dirty="0"/>
              <a:t> </a:t>
            </a:r>
            <a:r>
              <a:rPr lang="de-DE" baseline="0" dirty="0" err="1"/>
              <a:t>it</a:t>
            </a:r>
            <a:r>
              <a:rPr lang="de-DE" baseline="0" dirty="0"/>
              <a:t> </a:t>
            </a:r>
            <a:r>
              <a:rPr lang="de-DE" baseline="0" dirty="0" err="1"/>
              <a:t>is</a:t>
            </a:r>
            <a:r>
              <a:rPr lang="de-DE" baseline="0" dirty="0"/>
              <a:t> EITHER EXPERIMENT </a:t>
            </a:r>
            <a:r>
              <a:rPr lang="de-DE" baseline="0" dirty="0" err="1"/>
              <a:t>or</a:t>
            </a:r>
            <a:r>
              <a:rPr lang="de-DE" baseline="0" dirty="0"/>
              <a:t> MODELLING, </a:t>
            </a:r>
            <a:r>
              <a:rPr lang="de-DE" baseline="0" dirty="0" err="1"/>
              <a:t>thus</a:t>
            </a:r>
            <a:r>
              <a:rPr lang="de-DE" baseline="0" dirty="0"/>
              <a:t> 1 </a:t>
            </a:r>
            <a:r>
              <a:rPr lang="de-DE" baseline="0" dirty="0" err="1"/>
              <a:t>more</a:t>
            </a:r>
            <a:r>
              <a:rPr lang="de-DE" baseline="0" dirty="0"/>
              <a:t> </a:t>
            </a:r>
            <a:r>
              <a:rPr lang="de-DE" baseline="0" dirty="0" err="1"/>
              <a:t>line</a:t>
            </a:r>
            <a:r>
              <a:rPr lang="de-DE" baseline="0" dirty="0"/>
              <a:t> </a:t>
            </a:r>
            <a:r>
              <a:rPr lang="de-DE" baseline="0" dirty="0" err="1"/>
              <a:t>for</a:t>
            </a:r>
            <a:r>
              <a:rPr lang="de-DE" baseline="0" dirty="0"/>
              <a:t> TASKS </a:t>
            </a:r>
            <a:r>
              <a:rPr lang="de-DE" baseline="0" dirty="0" err="1"/>
              <a:t>or</a:t>
            </a:r>
            <a:r>
              <a:rPr lang="de-DE" baseline="0" dirty="0"/>
              <a:t> </a:t>
            </a:r>
            <a:r>
              <a:rPr lang="de-DE" baseline="0" dirty="0" err="1"/>
              <a:t>Deliveables</a:t>
            </a:r>
            <a:r>
              <a:rPr lang="de-DE" baseline="0" dirty="0"/>
              <a:t>.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027E0A-1465-4A40-B1D5-9126D49509FC}" type="slidenum">
              <a:rPr lang="en-GB" smtClean="0"/>
              <a:pPr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542025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err="1"/>
              <a:t>Facilties</a:t>
            </a:r>
            <a:r>
              <a:rPr lang="de-DE" dirty="0"/>
              <a:t>:</a:t>
            </a:r>
            <a:r>
              <a:rPr lang="de-DE" baseline="0" dirty="0"/>
              <a:t> JUST GIVE </a:t>
            </a:r>
            <a:r>
              <a:rPr lang="de-DE" baseline="0" dirty="0" err="1"/>
              <a:t>the</a:t>
            </a:r>
            <a:r>
              <a:rPr lang="de-DE" baseline="0" dirty="0"/>
              <a:t> integral </a:t>
            </a:r>
            <a:r>
              <a:rPr lang="de-DE" baseline="0" dirty="0" err="1"/>
              <a:t>numbers</a:t>
            </a:r>
            <a:r>
              <a:rPr lang="de-DE" baseline="0" dirty="0"/>
              <a:t> </a:t>
            </a:r>
            <a:r>
              <a:rPr lang="de-DE" baseline="0" dirty="0" err="1"/>
              <a:t>for</a:t>
            </a:r>
            <a:r>
              <a:rPr lang="de-DE" baseline="0" dirty="0"/>
              <a:t> </a:t>
            </a:r>
            <a:r>
              <a:rPr lang="de-DE" baseline="0" dirty="0" err="1"/>
              <a:t>the</a:t>
            </a:r>
            <a:r>
              <a:rPr lang="de-DE" baseline="0" dirty="0"/>
              <a:t> </a:t>
            </a:r>
            <a:r>
              <a:rPr lang="de-DE" baseline="0" dirty="0" err="1"/>
              <a:t>groups</a:t>
            </a:r>
            <a:endParaRPr lang="de-DE" baseline="0" dirty="0"/>
          </a:p>
          <a:p>
            <a:r>
              <a:rPr lang="de-DE" baseline="0" dirty="0"/>
              <a:t>PD: Plasma </a:t>
            </a:r>
            <a:r>
              <a:rPr lang="de-DE" baseline="0" dirty="0" err="1"/>
              <a:t>devices</a:t>
            </a:r>
            <a:r>
              <a:rPr lang="de-DE" baseline="0" dirty="0"/>
              <a:t> (MAGNUM, PSI-2, UPP, TOMAS, </a:t>
            </a:r>
            <a:r>
              <a:rPr lang="de-DE" baseline="0" dirty="0" err="1"/>
              <a:t>GyM</a:t>
            </a:r>
            <a:r>
              <a:rPr lang="de-DE" baseline="0" dirty="0"/>
              <a:t>) </a:t>
            </a:r>
          </a:p>
          <a:p>
            <a:r>
              <a:rPr lang="de-DE" baseline="0" dirty="0"/>
              <a:t>HHF: JUDITH, GLADIS, QSPA, OLMAT</a:t>
            </a:r>
          </a:p>
          <a:p>
            <a:r>
              <a:rPr lang="de-DE" baseline="0" dirty="0"/>
              <a:t>Analysis </a:t>
            </a:r>
            <a:r>
              <a:rPr lang="de-DE" baseline="0" dirty="0" err="1"/>
              <a:t>station</a:t>
            </a:r>
            <a:r>
              <a:rPr lang="de-DE" baseline="0" dirty="0"/>
              <a:t>: Ion beam</a:t>
            </a:r>
          </a:p>
          <a:p>
            <a:r>
              <a:rPr lang="de-DE" baseline="0" dirty="0" err="1"/>
              <a:t>If</a:t>
            </a:r>
            <a:r>
              <a:rPr lang="de-DE" baseline="0" dirty="0"/>
              <a:t> </a:t>
            </a:r>
            <a:r>
              <a:rPr lang="de-DE" baseline="0" dirty="0" err="1"/>
              <a:t>Facilties</a:t>
            </a:r>
            <a:r>
              <a:rPr lang="de-DE" baseline="0" dirty="0"/>
              <a:t>, </a:t>
            </a:r>
            <a:r>
              <a:rPr lang="de-DE" baseline="0" dirty="0" err="1"/>
              <a:t>Modelling</a:t>
            </a:r>
            <a:r>
              <a:rPr lang="de-DE" baseline="0" dirty="0"/>
              <a:t>, Link not </a:t>
            </a:r>
            <a:r>
              <a:rPr lang="de-DE" baseline="0" dirty="0" err="1"/>
              <a:t>applicable</a:t>
            </a:r>
            <a:r>
              <a:rPr lang="de-DE" baseline="0" dirty="0"/>
              <a:t>, </a:t>
            </a:r>
            <a:r>
              <a:rPr lang="de-DE" baseline="0" dirty="0" err="1"/>
              <a:t>remove</a:t>
            </a:r>
            <a:r>
              <a:rPr lang="de-DE" baseline="0" dirty="0"/>
              <a:t> </a:t>
            </a:r>
            <a:r>
              <a:rPr lang="de-DE" baseline="0" dirty="0" err="1"/>
              <a:t>the</a:t>
            </a:r>
            <a:r>
              <a:rPr lang="de-DE" baseline="0" dirty="0"/>
              <a:t> </a:t>
            </a:r>
            <a:r>
              <a:rPr lang="de-DE" baseline="0" dirty="0" err="1"/>
              <a:t>lines</a:t>
            </a:r>
            <a:r>
              <a:rPr lang="de-DE" baseline="0" dirty="0"/>
              <a:t>. I </a:t>
            </a:r>
            <a:r>
              <a:rPr lang="de-DE" baseline="0" dirty="0" err="1"/>
              <a:t>assume</a:t>
            </a:r>
            <a:r>
              <a:rPr lang="de-DE" baseline="0" dirty="0"/>
              <a:t> </a:t>
            </a:r>
            <a:r>
              <a:rPr lang="de-DE" baseline="0" dirty="0" err="1"/>
              <a:t>that</a:t>
            </a:r>
            <a:r>
              <a:rPr lang="de-DE" baseline="0" dirty="0"/>
              <a:t> </a:t>
            </a:r>
            <a:r>
              <a:rPr lang="de-DE" baseline="0" dirty="0" err="1"/>
              <a:t>it</a:t>
            </a:r>
            <a:r>
              <a:rPr lang="de-DE" baseline="0" dirty="0"/>
              <a:t> </a:t>
            </a:r>
            <a:r>
              <a:rPr lang="de-DE" baseline="0" dirty="0" err="1"/>
              <a:t>is</a:t>
            </a:r>
            <a:r>
              <a:rPr lang="de-DE" baseline="0" dirty="0"/>
              <a:t> EITHER EXPERIMENT </a:t>
            </a:r>
            <a:r>
              <a:rPr lang="de-DE" baseline="0" dirty="0" err="1"/>
              <a:t>or</a:t>
            </a:r>
            <a:r>
              <a:rPr lang="de-DE" baseline="0" dirty="0"/>
              <a:t> MODELLING, </a:t>
            </a:r>
            <a:r>
              <a:rPr lang="de-DE" baseline="0" dirty="0" err="1"/>
              <a:t>thus</a:t>
            </a:r>
            <a:r>
              <a:rPr lang="de-DE" baseline="0" dirty="0"/>
              <a:t> 1 </a:t>
            </a:r>
            <a:r>
              <a:rPr lang="de-DE" baseline="0" dirty="0" err="1"/>
              <a:t>more</a:t>
            </a:r>
            <a:r>
              <a:rPr lang="de-DE" baseline="0" dirty="0"/>
              <a:t> </a:t>
            </a:r>
            <a:r>
              <a:rPr lang="de-DE" baseline="0" dirty="0" err="1"/>
              <a:t>line</a:t>
            </a:r>
            <a:r>
              <a:rPr lang="de-DE" baseline="0" dirty="0"/>
              <a:t> </a:t>
            </a:r>
            <a:r>
              <a:rPr lang="de-DE" baseline="0" dirty="0" err="1"/>
              <a:t>for</a:t>
            </a:r>
            <a:r>
              <a:rPr lang="de-DE" baseline="0" dirty="0"/>
              <a:t> TASKS </a:t>
            </a:r>
            <a:r>
              <a:rPr lang="de-DE" baseline="0" dirty="0" err="1"/>
              <a:t>or</a:t>
            </a:r>
            <a:r>
              <a:rPr lang="de-DE" baseline="0" dirty="0"/>
              <a:t> </a:t>
            </a:r>
            <a:r>
              <a:rPr lang="de-DE" baseline="0" dirty="0" err="1"/>
              <a:t>Deliveables</a:t>
            </a:r>
            <a:r>
              <a:rPr lang="de-DE" baseline="0" dirty="0"/>
              <a:t>.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027E0A-1465-4A40-B1D5-9126D49509FC}" type="slidenum">
              <a:rPr lang="en-GB" smtClean="0"/>
              <a:pPr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593898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95536" y="1761660"/>
            <a:ext cx="8496944" cy="972108"/>
          </a:xfrm>
        </p:spPr>
        <p:txBody>
          <a:bodyPr>
            <a:noAutofit/>
          </a:bodyPr>
          <a:lstStyle>
            <a:lvl1pPr algn="l">
              <a:defRPr sz="3500" b="1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Presentation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95536" y="3219822"/>
            <a:ext cx="4392488" cy="324036"/>
          </a:xfrm>
        </p:spPr>
        <p:txBody>
          <a:bodyPr>
            <a:normAutofit/>
          </a:bodyPr>
          <a:lstStyle>
            <a:lvl1pPr marL="0" indent="0" algn="l">
              <a:buNone/>
              <a:defRPr sz="2200" b="1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Name </a:t>
            </a:r>
            <a:r>
              <a:rPr lang="en-US"/>
              <a:t>of presenter</a:t>
            </a:r>
            <a:endParaRPr lang="en-US" dirty="0"/>
          </a:p>
        </p:txBody>
      </p:sp>
      <p:sp>
        <p:nvSpPr>
          <p:cNvPr id="5" name="AutoShape 2" descr="https://idw-online.de/pages/de/institutionlogo921"/>
          <p:cNvSpPr>
            <a:spLocks noChangeAspect="1" noChangeArrowheads="1"/>
          </p:cNvSpPr>
          <p:nvPr userDrawn="1"/>
        </p:nvSpPr>
        <p:spPr bwMode="auto">
          <a:xfrm>
            <a:off x="155576" y="-342900"/>
            <a:ext cx="1076325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" name="Picture Placeholder 10"/>
          <p:cNvSpPr>
            <a:spLocks noGrp="1"/>
          </p:cNvSpPr>
          <p:nvPr>
            <p:ph type="pic" sz="quarter" idx="10" hasCustomPrompt="1"/>
          </p:nvPr>
        </p:nvSpPr>
        <p:spPr>
          <a:xfrm>
            <a:off x="395537" y="4268763"/>
            <a:ext cx="1295375" cy="679252"/>
          </a:xfrm>
        </p:spPr>
        <p:txBody>
          <a:bodyPr>
            <a:normAutofit/>
          </a:bodyPr>
          <a:lstStyle>
            <a:lvl1pPr marL="0" indent="0" algn="ctr">
              <a:buFontTx/>
              <a:buNone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Logo of presenter</a:t>
            </a:r>
            <a:endParaRPr lang="en-GB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5724129" y="4245936"/>
            <a:ext cx="3168352" cy="70207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grpSp>
        <p:nvGrpSpPr>
          <p:cNvPr id="9" name="Group 8"/>
          <p:cNvGrpSpPr/>
          <p:nvPr userDrawn="1"/>
        </p:nvGrpSpPr>
        <p:grpSpPr>
          <a:xfrm>
            <a:off x="18230283" y="30189672"/>
            <a:ext cx="9924896" cy="1336231"/>
            <a:chOff x="18230283" y="40396912"/>
            <a:chExt cx="9924896" cy="1781641"/>
          </a:xfrm>
        </p:grpSpPr>
        <p:sp>
          <p:nvSpPr>
            <p:cNvPr id="10" name="Rectangle 9"/>
            <p:cNvSpPr/>
            <p:nvPr userDrawn="1"/>
          </p:nvSpPr>
          <p:spPr bwMode="auto">
            <a:xfrm>
              <a:off x="18230283" y="40400268"/>
              <a:ext cx="2575295" cy="1778285"/>
            </a:xfrm>
            <a:prstGeom prst="rect">
              <a:avLst/>
            </a:prstGeom>
            <a:solidFill>
              <a:srgbClr val="05399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171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13" name="Picture 12" descr="EuropeanFlag-stars.eps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801564" y="40396912"/>
              <a:ext cx="9353615" cy="1781641"/>
            </a:xfrm>
            <a:prstGeom prst="rect">
              <a:avLst/>
            </a:prstGeom>
          </p:spPr>
        </p:pic>
      </p:grpSp>
      <p:grpSp>
        <p:nvGrpSpPr>
          <p:cNvPr id="14" name="Group 13"/>
          <p:cNvGrpSpPr/>
          <p:nvPr userDrawn="1"/>
        </p:nvGrpSpPr>
        <p:grpSpPr>
          <a:xfrm>
            <a:off x="18382683" y="30303972"/>
            <a:ext cx="9924896" cy="1336231"/>
            <a:chOff x="18230283" y="40396912"/>
            <a:chExt cx="9924896" cy="1781641"/>
          </a:xfrm>
        </p:grpSpPr>
        <p:sp>
          <p:nvSpPr>
            <p:cNvPr id="15" name="Rectangle 14"/>
            <p:cNvSpPr/>
            <p:nvPr userDrawn="1"/>
          </p:nvSpPr>
          <p:spPr bwMode="auto">
            <a:xfrm>
              <a:off x="18230283" y="40400268"/>
              <a:ext cx="2575295" cy="1778285"/>
            </a:xfrm>
            <a:prstGeom prst="rect">
              <a:avLst/>
            </a:prstGeom>
            <a:solidFill>
              <a:srgbClr val="05399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171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16" name="Picture 15" descr="EuropeanFlag-stars.eps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801564" y="40396912"/>
              <a:ext cx="9353615" cy="1781641"/>
            </a:xfrm>
            <a:prstGeom prst="rect">
              <a:avLst/>
            </a:prstGeom>
          </p:spPr>
        </p:pic>
      </p:grpSp>
      <p:grpSp>
        <p:nvGrpSpPr>
          <p:cNvPr id="17" name="Group 16"/>
          <p:cNvGrpSpPr/>
          <p:nvPr userDrawn="1"/>
        </p:nvGrpSpPr>
        <p:grpSpPr>
          <a:xfrm>
            <a:off x="18535083" y="30418272"/>
            <a:ext cx="9924896" cy="1336231"/>
            <a:chOff x="18230283" y="40396912"/>
            <a:chExt cx="9924896" cy="1781641"/>
          </a:xfrm>
        </p:grpSpPr>
        <p:sp>
          <p:nvSpPr>
            <p:cNvPr id="18" name="Rectangle 17"/>
            <p:cNvSpPr/>
            <p:nvPr userDrawn="1"/>
          </p:nvSpPr>
          <p:spPr bwMode="auto">
            <a:xfrm>
              <a:off x="18230283" y="40400268"/>
              <a:ext cx="2575295" cy="1778285"/>
            </a:xfrm>
            <a:prstGeom prst="rect">
              <a:avLst/>
            </a:prstGeom>
            <a:solidFill>
              <a:srgbClr val="05399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171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19" name="Picture 18" descr="EuropeanFlag-stars.eps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801564" y="40396912"/>
              <a:ext cx="9353615" cy="1781641"/>
            </a:xfrm>
            <a:prstGeom prst="rect">
              <a:avLst/>
            </a:prstGeom>
          </p:spPr>
        </p:pic>
      </p:grpSp>
      <p:grpSp>
        <p:nvGrpSpPr>
          <p:cNvPr id="20" name="Group 19"/>
          <p:cNvGrpSpPr/>
          <p:nvPr userDrawn="1"/>
        </p:nvGrpSpPr>
        <p:grpSpPr>
          <a:xfrm>
            <a:off x="18687483" y="30532572"/>
            <a:ext cx="9924896" cy="1336231"/>
            <a:chOff x="18230283" y="40396912"/>
            <a:chExt cx="9924896" cy="1781641"/>
          </a:xfrm>
        </p:grpSpPr>
        <p:sp>
          <p:nvSpPr>
            <p:cNvPr id="21" name="Rectangle 20"/>
            <p:cNvSpPr/>
            <p:nvPr userDrawn="1"/>
          </p:nvSpPr>
          <p:spPr bwMode="auto">
            <a:xfrm>
              <a:off x="18230283" y="40400268"/>
              <a:ext cx="2575295" cy="1778285"/>
            </a:xfrm>
            <a:prstGeom prst="rect">
              <a:avLst/>
            </a:prstGeom>
            <a:solidFill>
              <a:srgbClr val="05399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171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22" name="Picture 21" descr="EuropeanFlag-stars.eps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801564" y="40396912"/>
              <a:ext cx="9353615" cy="1781641"/>
            </a:xfrm>
            <a:prstGeom prst="rect">
              <a:avLst/>
            </a:prstGeom>
          </p:spPr>
        </p:pic>
      </p:grpSp>
      <p:pic>
        <p:nvPicPr>
          <p:cNvPr id="24" name="Bild 7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27348"/>
          <a:stretch/>
        </p:blipFill>
        <p:spPr>
          <a:xfrm>
            <a:off x="0" y="0"/>
            <a:ext cx="9144000" cy="4176000"/>
          </a:xfrm>
          <a:prstGeom prst="rect">
            <a:avLst/>
          </a:prstGeom>
        </p:spPr>
      </p:pic>
      <p:pic>
        <p:nvPicPr>
          <p:cNvPr id="25" name="Bild 13" descr="EU_und_Text.jpg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6096" y="4320000"/>
            <a:ext cx="3456384" cy="6492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42950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514350"/>
          </a:xfrm>
          <a:prstGeom prst="rect">
            <a:avLst/>
          </a:prstGeom>
          <a:solidFill>
            <a:srgbClr val="E3E3E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noFill/>
              </a:ln>
              <a:effectLst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61609" y="82253"/>
            <a:ext cx="7543800" cy="342900"/>
          </a:xfrm>
        </p:spPr>
        <p:txBody>
          <a:bodyPr>
            <a:noAutofit/>
          </a:bodyPr>
          <a:lstStyle>
            <a:lvl1pPr algn="l">
              <a:lnSpc>
                <a:spcPts val="3200"/>
              </a:lnSpc>
              <a:defRPr sz="28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dirty="0"/>
              <a:t>Titelmasterformat durch Klicken bearbeiten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54135"/>
            <a:ext cx="8229600" cy="3672408"/>
          </a:xfrm>
        </p:spPr>
        <p:txBody>
          <a:bodyPr/>
          <a:lstStyle>
            <a:lvl1pPr marL="342900" indent="-342900">
              <a:buFont typeface="Wingdings" panose="05000000000000000000" pitchFamily="2" charset="2"/>
              <a:buChar char="§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 typeface="Wingdings" panose="05000000000000000000" pitchFamily="2" charset="2"/>
              <a:buChar char="§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Wingdings" panose="05000000000000000000" pitchFamily="2" charset="2"/>
              <a:buChar char="§"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e-DE" dirty="0"/>
              <a:t>Formatvorlagen des Textmasters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67544" y="4908928"/>
            <a:ext cx="8240228" cy="201104"/>
          </a:xfrm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r"/>
            <a:r>
              <a:rPr lang="en-GB" dirty="0"/>
              <a:t>Hennie van der Meiden | Kick-of meeting WP SP X PWIE  | Zoom | xx.xx.2021 | Page </a:t>
            </a:r>
            <a:fld id="{6A6D9FA1-99C7-4910-8E32-B85D378B0060}" type="slidenum">
              <a:rPr lang="en-GB" smtClean="0"/>
              <a:pPr algn="r"/>
              <a:t>‹#›</a:t>
            </a:fld>
            <a:endParaRPr lang="en-GB" dirty="0"/>
          </a:p>
        </p:txBody>
      </p:sp>
      <p:pic>
        <p:nvPicPr>
          <p:cNvPr id="7" name="Picture 6" descr="EurofusionDisc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6416" y="70180"/>
            <a:ext cx="367958" cy="373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6975160"/>
      </p:ext>
    </p:extLst>
  </p:cSld>
  <p:clrMapOvr>
    <a:masterClrMapping/>
  </p:clrMapOvr>
  <p:hf sldNum="0" hdr="0" dt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fld id="{AEB1851A-CFBC-47C7-80F8-04FF84B1759D}" type="datetimeFigureOut">
              <a:rPr lang="en-GB" smtClean="0"/>
              <a:pPr/>
              <a:t>18/05/2022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fld id="{6A6D9FA1-99C7-4910-8E32-B85D378B006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86642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520" y="1923678"/>
            <a:ext cx="8496944" cy="972108"/>
          </a:xfrm>
        </p:spPr>
        <p:txBody>
          <a:bodyPr/>
          <a:lstStyle/>
          <a:p>
            <a:r>
              <a:rPr lang="en-US" sz="3200"/>
              <a:t>Kick-off meeting </a:t>
            </a:r>
            <a:r>
              <a:rPr lang="en-US" sz="3200" dirty="0"/>
              <a:t>SP X1</a:t>
            </a:r>
            <a:br>
              <a:rPr lang="en-US" sz="3200" dirty="0"/>
            </a:br>
            <a:r>
              <a:rPr lang="en-US" sz="2400" i="1" dirty="0"/>
              <a:t>Atomic and molecular processes in attached/detached plasma and sheath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5536" y="3301242"/>
            <a:ext cx="5400600" cy="926692"/>
          </a:xfrm>
        </p:spPr>
        <p:txBody>
          <a:bodyPr>
            <a:normAutofit/>
          </a:bodyPr>
          <a:lstStyle/>
          <a:p>
            <a:r>
              <a:rPr lang="en-US" dirty="0"/>
              <a:t>Hennie van der Meiden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1E47CED-0541-4DB0-8A76-75D801F1874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4323355"/>
            <a:ext cx="2471352" cy="6246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74029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-72117"/>
            <a:ext cx="9205610" cy="648072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de-DE" sz="1800" dirty="0"/>
              <a:t>SP X.1: </a:t>
            </a:r>
            <a:r>
              <a:rPr lang="de-DE" sz="1800" dirty="0" err="1"/>
              <a:t>Anouncements</a:t>
            </a:r>
            <a:endParaRPr lang="de-DE" sz="1800" i="1" dirty="0"/>
          </a:p>
        </p:txBody>
      </p:sp>
      <p:sp>
        <p:nvSpPr>
          <p:cNvPr id="8" name="Textfeld 7"/>
          <p:cNvSpPr txBox="1"/>
          <p:nvPr/>
        </p:nvSpPr>
        <p:spPr>
          <a:xfrm>
            <a:off x="3275856" y="1445911"/>
            <a:ext cx="45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dirty="0"/>
          </a:p>
        </p:txBody>
      </p:sp>
      <p:pic>
        <p:nvPicPr>
          <p:cNvPr id="14" name="Grafik 2" descr="Bildschirmausschnitt">
            <a:extLst>
              <a:ext uri="{FF2B5EF4-FFF2-40B4-BE49-F238E27FC236}">
                <a16:creationId xmlns:a16="http://schemas.microsoft.com/office/drawing/2014/main" id="{960D35FD-0B93-4884-A0C5-22C56B9554A8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90" r="3269"/>
          <a:stretch/>
        </p:blipFill>
        <p:spPr>
          <a:xfrm>
            <a:off x="1043608" y="2265969"/>
            <a:ext cx="3888432" cy="2877531"/>
          </a:xfrm>
          <a:prstGeom prst="rect">
            <a:avLst/>
          </a:prstGeom>
        </p:spPr>
      </p:pic>
      <p:sp>
        <p:nvSpPr>
          <p:cNvPr id="3" name="Textfeld 2"/>
          <p:cNvSpPr txBox="1"/>
          <p:nvPr/>
        </p:nvSpPr>
        <p:spPr>
          <a:xfrm>
            <a:off x="4860032" y="3291830"/>
            <a:ext cx="1550446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350" dirty="0"/>
              <a:t>H</a:t>
            </a:r>
            <a:r>
              <a:rPr lang="de-DE" sz="1350" baseline="-25000" dirty="0"/>
              <a:t>2</a:t>
            </a:r>
            <a:r>
              <a:rPr lang="de-DE" sz="1350" dirty="0"/>
              <a:t>(</a:t>
            </a:r>
            <a:r>
              <a:rPr lang="de-DE" sz="1350" dirty="0" err="1"/>
              <a:t>v,r</a:t>
            </a:r>
            <a:r>
              <a:rPr lang="de-DE" sz="1350" dirty="0"/>
              <a:t>) </a:t>
            </a:r>
            <a:r>
              <a:rPr lang="de-DE" sz="1350" dirty="0" err="1"/>
              <a:t>ground</a:t>
            </a:r>
            <a:r>
              <a:rPr lang="de-DE" sz="1350" dirty="0"/>
              <a:t> </a:t>
            </a:r>
            <a:r>
              <a:rPr lang="de-DE" sz="1350" dirty="0" err="1"/>
              <a:t>state</a:t>
            </a:r>
            <a:r>
              <a:rPr lang="de-DE" sz="1350" dirty="0"/>
              <a:t> </a:t>
            </a:r>
            <a:r>
              <a:rPr lang="de-DE" sz="1350" dirty="0" err="1"/>
              <a:t>population</a:t>
            </a:r>
            <a:r>
              <a:rPr lang="de-DE" sz="1350" dirty="0"/>
              <a:t> (TU/e)</a:t>
            </a: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CC0F9BDE-0A50-4E1B-A382-03CF058641E9}"/>
              </a:ext>
            </a:extLst>
          </p:cNvPr>
          <p:cNvSpPr txBox="1"/>
          <p:nvPr/>
        </p:nvSpPr>
        <p:spPr>
          <a:xfrm>
            <a:off x="182797" y="555526"/>
            <a:ext cx="6108022" cy="1481496"/>
          </a:xfrm>
          <a:prstGeom prst="rect">
            <a:avLst/>
          </a:prstGeom>
          <a:solidFill>
            <a:srgbClr val="E3E3E3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13000"/>
              </a:lnSpc>
              <a:buFont typeface="Wingdings" panose="05000000000000000000" pitchFamily="2" charset="2"/>
              <a:buChar char="§"/>
            </a:pPr>
            <a:r>
              <a:rPr lang="en-US" sz="135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Dutch proposals on VUV LIF were not granted (Dutch granting organization NWO).  We will continue without and will first concentrate on TALIF and as step 2 on CARS and SARS to probe the complete </a:t>
            </a:r>
            <a:r>
              <a:rPr lang="en-US" sz="135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</a:t>
            </a:r>
            <a:r>
              <a:rPr lang="en-US" sz="135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-vibrational ground state distribution of H2 and </a:t>
            </a:r>
            <a:r>
              <a:rPr lang="en-US" sz="135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isotopes. </a:t>
            </a:r>
            <a:endParaRPr lang="en-US" sz="135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ct val="113000"/>
              </a:lnSpc>
              <a:buFont typeface="Wingdings" panose="05000000000000000000" pitchFamily="2" charset="2"/>
              <a:buChar char="§"/>
            </a:pPr>
            <a:r>
              <a:rPr lang="en-US" sz="135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Due to liquid helium delivery problems, required for the SC magnet, Magnum-PSI will start operation in July/August</a:t>
            </a:r>
          </a:p>
        </p:txBody>
      </p:sp>
    </p:spTree>
    <p:extLst>
      <p:ext uri="{BB962C8B-B14F-4D97-AF65-F5344CB8AC3E}">
        <p14:creationId xmlns:p14="http://schemas.microsoft.com/office/powerpoint/2010/main" val="40093202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-72117"/>
            <a:ext cx="9205610" cy="648072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de-DE" sz="1800" dirty="0"/>
              <a:t>SP X.1: </a:t>
            </a:r>
            <a:r>
              <a:rPr lang="en-GB" sz="1800" dirty="0"/>
              <a:t>Atomic and molecular processes in attached/detached</a:t>
            </a:r>
            <a:br>
              <a:rPr lang="en-GB" sz="1800" dirty="0"/>
            </a:br>
            <a:r>
              <a:rPr lang="en-GB" sz="1800" dirty="0"/>
              <a:t>             plasmas and sheath effects</a:t>
            </a:r>
            <a:endParaRPr lang="de-DE" sz="1800" i="1" dirty="0"/>
          </a:p>
        </p:txBody>
      </p:sp>
      <p:sp>
        <p:nvSpPr>
          <p:cNvPr id="5" name="Textfeld 4"/>
          <p:cNvSpPr txBox="1"/>
          <p:nvPr/>
        </p:nvSpPr>
        <p:spPr>
          <a:xfrm>
            <a:off x="107504" y="614520"/>
            <a:ext cx="9036496" cy="307777"/>
          </a:xfrm>
          <a:prstGeom prst="rect">
            <a:avLst/>
          </a:prstGeom>
          <a:solidFill>
            <a:srgbClr val="E3E3E3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13000"/>
              </a:lnSpc>
            </a:pPr>
            <a:r>
              <a:rPr lang="en-US" sz="1350" dirty="0">
                <a:latin typeface="Arial" panose="020B0604020202020204" pitchFamily="34" charset="0"/>
                <a:cs typeface="Arial" panose="020B0604020202020204" pitchFamily="34" charset="0"/>
              </a:rPr>
              <a:t>Ultimate goal: </a:t>
            </a:r>
            <a:r>
              <a:rPr lang="en-US" sz="1350" dirty="0" err="1">
                <a:latin typeface="Arial" panose="020B0604020202020204" pitchFamily="34" charset="0"/>
                <a:cs typeface="Arial" panose="020B0604020202020204" pitchFamily="34" charset="0"/>
              </a:rPr>
              <a:t>Deyermination</a:t>
            </a:r>
            <a:r>
              <a:rPr lang="en-US" sz="1350" dirty="0">
                <a:latin typeface="Arial" panose="020B0604020202020204" pitchFamily="34" charset="0"/>
                <a:cs typeface="Arial" panose="020B0604020202020204" pitchFamily="34" charset="0"/>
              </a:rPr>
              <a:t> of distribution of </a:t>
            </a:r>
            <a:r>
              <a:rPr lang="en-US" sz="1350" dirty="0" err="1">
                <a:latin typeface="Arial" panose="020B0604020202020204" pitchFamily="34" charset="0"/>
                <a:cs typeface="Arial" panose="020B0604020202020204" pitchFamily="34" charset="0"/>
              </a:rPr>
              <a:t>ro</a:t>
            </a:r>
            <a:r>
              <a:rPr lang="en-US" sz="1350" dirty="0">
                <a:latin typeface="Arial" panose="020B0604020202020204" pitchFamily="34" charset="0"/>
                <a:cs typeface="Arial" panose="020B0604020202020204" pitchFamily="34" charset="0"/>
              </a:rPr>
              <a:t>-vibrationally excited states of H</a:t>
            </a:r>
            <a:r>
              <a:rPr lang="en-US" sz="1350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1350" dirty="0">
                <a:latin typeface="Arial" panose="020B0604020202020204" pitchFamily="34" charset="0"/>
                <a:cs typeface="Arial" panose="020B0604020202020204" pitchFamily="34" charset="0"/>
              </a:rPr>
              <a:t> and its isotopes</a:t>
            </a:r>
          </a:p>
        </p:txBody>
      </p:sp>
      <p:sp>
        <p:nvSpPr>
          <p:cNvPr id="8" name="Textfeld 7"/>
          <p:cNvSpPr txBox="1"/>
          <p:nvPr/>
        </p:nvSpPr>
        <p:spPr>
          <a:xfrm>
            <a:off x="3275856" y="1445911"/>
            <a:ext cx="45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dirty="0"/>
          </a:p>
        </p:txBody>
      </p:sp>
      <p:pic>
        <p:nvPicPr>
          <p:cNvPr id="14" name="Grafik 2" descr="Bildschirmausschnitt">
            <a:extLst>
              <a:ext uri="{FF2B5EF4-FFF2-40B4-BE49-F238E27FC236}">
                <a16:creationId xmlns:a16="http://schemas.microsoft.com/office/drawing/2014/main" id="{960D35FD-0B93-4884-A0C5-22C56B9554A8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90" r="3269"/>
          <a:stretch/>
        </p:blipFill>
        <p:spPr>
          <a:xfrm>
            <a:off x="5302086" y="1368950"/>
            <a:ext cx="3494182" cy="2585776"/>
          </a:xfrm>
          <a:prstGeom prst="rect">
            <a:avLst/>
          </a:prstGeom>
        </p:spPr>
      </p:pic>
      <p:sp>
        <p:nvSpPr>
          <p:cNvPr id="3" name="Textfeld 2"/>
          <p:cNvSpPr txBox="1"/>
          <p:nvPr/>
        </p:nvSpPr>
        <p:spPr>
          <a:xfrm>
            <a:off x="5580112" y="1188774"/>
            <a:ext cx="2938130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350" dirty="0"/>
              <a:t>H</a:t>
            </a:r>
            <a:r>
              <a:rPr lang="de-DE" sz="1350" baseline="-25000" dirty="0"/>
              <a:t>2</a:t>
            </a:r>
            <a:r>
              <a:rPr lang="de-DE" sz="1350" dirty="0"/>
              <a:t>(</a:t>
            </a:r>
            <a:r>
              <a:rPr lang="de-DE" sz="1350" dirty="0" err="1"/>
              <a:t>v,r</a:t>
            </a:r>
            <a:r>
              <a:rPr lang="de-DE" sz="1350" dirty="0"/>
              <a:t>) </a:t>
            </a:r>
            <a:r>
              <a:rPr lang="de-DE" sz="1350" dirty="0" err="1"/>
              <a:t>ground</a:t>
            </a:r>
            <a:r>
              <a:rPr lang="de-DE" sz="1350" dirty="0"/>
              <a:t> </a:t>
            </a:r>
            <a:r>
              <a:rPr lang="de-DE" sz="1350" dirty="0" err="1"/>
              <a:t>state</a:t>
            </a:r>
            <a:r>
              <a:rPr lang="de-DE" sz="1350" dirty="0"/>
              <a:t> </a:t>
            </a:r>
            <a:r>
              <a:rPr lang="de-DE" sz="1350" dirty="0" err="1"/>
              <a:t>population</a:t>
            </a:r>
            <a:r>
              <a:rPr lang="de-DE" sz="1350" dirty="0"/>
              <a:t> (TU/e)</a:t>
            </a: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CC0F9BDE-0A50-4E1B-A382-03CF058641E9}"/>
              </a:ext>
            </a:extLst>
          </p:cNvPr>
          <p:cNvSpPr txBox="1"/>
          <p:nvPr/>
        </p:nvSpPr>
        <p:spPr>
          <a:xfrm>
            <a:off x="134360" y="3954726"/>
            <a:ext cx="6108022" cy="777264"/>
          </a:xfrm>
          <a:prstGeom prst="rect">
            <a:avLst/>
          </a:prstGeom>
          <a:solidFill>
            <a:srgbClr val="E3E3E3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13000"/>
              </a:lnSpc>
            </a:pPr>
            <a:r>
              <a:rPr lang="en-US" sz="1350" b="1" dirty="0">
                <a:latin typeface="Arial" panose="020B0604020202020204" pitchFamily="34" charset="0"/>
                <a:cs typeface="Arial" panose="020B0604020202020204" pitchFamily="34" charset="0"/>
              </a:rPr>
              <a:t>Main goal of this meeting:</a:t>
            </a:r>
          </a:p>
          <a:p>
            <a:pPr marL="285750" indent="-285750">
              <a:lnSpc>
                <a:spcPct val="113000"/>
              </a:lnSpc>
              <a:buFont typeface="Wingdings" panose="05000000000000000000" pitchFamily="2" charset="2"/>
              <a:buChar char="§"/>
            </a:pPr>
            <a:r>
              <a:rPr lang="en-US" sz="135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Status and if required synchronization of the work to be done</a:t>
            </a:r>
          </a:p>
          <a:p>
            <a:pPr marL="285750" indent="-285750">
              <a:lnSpc>
                <a:spcPct val="113000"/>
              </a:lnSpc>
              <a:buFont typeface="Wingdings" panose="05000000000000000000" pitchFamily="2" charset="2"/>
              <a:buChar char="§"/>
            </a:pPr>
            <a:r>
              <a:rPr lang="en-US" sz="135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Identify possible issues that can cause delays </a:t>
            </a:r>
          </a:p>
        </p:txBody>
      </p:sp>
    </p:spTree>
    <p:extLst>
      <p:ext uri="{BB962C8B-B14F-4D97-AF65-F5344CB8AC3E}">
        <p14:creationId xmlns:p14="http://schemas.microsoft.com/office/powerpoint/2010/main" val="2215024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-72117"/>
            <a:ext cx="9205610" cy="648072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de-DE" sz="1800" dirty="0"/>
              <a:t>SP X.1:  </a:t>
            </a:r>
            <a:r>
              <a:rPr lang="de-DE" sz="1800" dirty="0" err="1"/>
              <a:t>Detailed</a:t>
            </a:r>
            <a:r>
              <a:rPr lang="de-DE" sz="1800" dirty="0"/>
              <a:t> </a:t>
            </a:r>
            <a:r>
              <a:rPr lang="de-DE" sz="1800" dirty="0" err="1"/>
              <a:t>describtion</a:t>
            </a:r>
            <a:r>
              <a:rPr lang="de-DE" sz="1800" dirty="0"/>
              <a:t> </a:t>
            </a:r>
            <a:r>
              <a:rPr lang="de-DE" sz="1800" dirty="0" err="1"/>
              <a:t>tasks</a:t>
            </a:r>
            <a:r>
              <a:rPr lang="de-DE" sz="1800" dirty="0"/>
              <a:t> and </a:t>
            </a:r>
            <a:r>
              <a:rPr lang="de-DE" sz="1800" dirty="0" err="1"/>
              <a:t>deliverables</a:t>
            </a:r>
            <a:r>
              <a:rPr lang="de-DE" sz="1800" dirty="0"/>
              <a:t> 2021</a:t>
            </a:r>
            <a:endParaRPr lang="de-DE" sz="1800" i="1" dirty="0"/>
          </a:p>
        </p:txBody>
      </p:sp>
      <p:sp>
        <p:nvSpPr>
          <p:cNvPr id="8" name="Textfeld 7"/>
          <p:cNvSpPr txBox="1"/>
          <p:nvPr/>
        </p:nvSpPr>
        <p:spPr>
          <a:xfrm>
            <a:off x="3275856" y="1445911"/>
            <a:ext cx="45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dirty="0"/>
          </a:p>
        </p:txBody>
      </p:sp>
      <p:sp>
        <p:nvSpPr>
          <p:cNvPr id="10" name="Textfeld 9"/>
          <p:cNvSpPr txBox="1"/>
          <p:nvPr/>
        </p:nvSpPr>
        <p:spPr>
          <a:xfrm>
            <a:off x="1" y="555526"/>
            <a:ext cx="9144000" cy="1708160"/>
          </a:xfrm>
          <a:prstGeom prst="rect">
            <a:avLst/>
          </a:prstGeom>
          <a:solidFill>
            <a:srgbClr val="E3E3E3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Measurement of the atomic density of H(1s) and isotopes: installation TALIF in MAGNUM-PSI. Final design </a:t>
            </a:r>
            <a:r>
              <a:rPr lang="en-GB" sz="1500" dirty="0">
                <a:latin typeface="Arial" panose="020B0604020202020204" pitchFamily="34" charset="0"/>
                <a:cs typeface="Arial" panose="020B0604020202020204" pitchFamily="34" charset="0"/>
              </a:rPr>
              <a:t>CARS/SARS system for </a:t>
            </a:r>
            <a:r>
              <a:rPr lang="en-GB" sz="1500" dirty="0" err="1">
                <a:latin typeface="Arial" panose="020B0604020202020204" pitchFamily="34" charset="0"/>
                <a:cs typeface="Arial" panose="020B0604020202020204" pitchFamily="34" charset="0"/>
              </a:rPr>
              <a:t>ro</a:t>
            </a:r>
            <a:r>
              <a:rPr lang="en-GB" sz="1500" dirty="0">
                <a:latin typeface="Arial" panose="020B0604020202020204" pitchFamily="34" charset="0"/>
                <a:cs typeface="Arial" panose="020B0604020202020204" pitchFamily="34" charset="0"/>
              </a:rPr>
              <a:t>-vibrational ground state distribution H</a:t>
            </a:r>
            <a:r>
              <a:rPr lang="en-GB" sz="1500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GB" sz="1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in MAGNUM (DIFFER)</a:t>
            </a:r>
          </a:p>
          <a:p>
            <a:pPr marL="285750" lvl="0" indent="-285750">
              <a:buFont typeface="Wingdings" panose="05000000000000000000" pitchFamily="2" charset="2"/>
              <a:buChar char="§"/>
            </a:pP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VUV passive spectroscopy on H/H</a:t>
            </a:r>
            <a:r>
              <a:rPr lang="en-US" sz="1500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 and isotopes in MAGNUM-PSI and PSI-2 (FZJ, DIFFER, CU)  </a:t>
            </a:r>
          </a:p>
          <a:p>
            <a:pPr marL="285750" lvl="0" indent="-285750">
              <a:buFont typeface="Wingdings" panose="05000000000000000000" pitchFamily="2" charset="2"/>
              <a:buChar char="§"/>
            </a:pP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Final design LIF in PSI-2 to measure H</a:t>
            </a:r>
            <a:r>
              <a:rPr lang="en-US" sz="1500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500" dirty="0" err="1">
                <a:latin typeface="Arial" panose="020B0604020202020204" pitchFamily="34" charset="0"/>
                <a:cs typeface="Arial" panose="020B0604020202020204" pitchFamily="34" charset="0"/>
              </a:rPr>
              <a:t>ro</a:t>
            </a: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-vibrational ground state distribution (FZJ) </a:t>
            </a:r>
          </a:p>
          <a:p>
            <a:pPr marL="285750" lvl="0" indent="-285750">
              <a:buFont typeface="Wingdings" panose="05000000000000000000" pitchFamily="2" charset="2"/>
              <a:buChar char="§"/>
            </a:pP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Feasibility study </a:t>
            </a:r>
            <a:r>
              <a:rPr lang="en-GB" sz="1500" dirty="0">
                <a:latin typeface="Arial" panose="020B0604020202020204" pitchFamily="34" charset="0"/>
                <a:cs typeface="Arial" panose="020B0604020202020204" pitchFamily="34" charset="0"/>
              </a:rPr>
              <a:t>multi-photon LIF to measure </a:t>
            </a:r>
            <a:r>
              <a:rPr lang="en-GB" sz="1500" dirty="0" err="1">
                <a:latin typeface="Arial" panose="020B0604020202020204" pitchFamily="34" charset="0"/>
                <a:cs typeface="Arial" panose="020B0604020202020204" pitchFamily="34" charset="0"/>
              </a:rPr>
              <a:t>ro-vib</a:t>
            </a:r>
            <a:r>
              <a:rPr lang="en-GB" sz="1500" dirty="0">
                <a:latin typeface="Arial" panose="020B0604020202020204" pitchFamily="34" charset="0"/>
                <a:cs typeface="Arial" panose="020B0604020202020204" pitchFamily="34" charset="0"/>
              </a:rPr>
              <a:t>. ground state </a:t>
            </a:r>
            <a:r>
              <a:rPr lang="en-GB" sz="1500" dirty="0" err="1">
                <a:latin typeface="Arial" panose="020B0604020202020204" pitchFamily="34" charset="0"/>
                <a:cs typeface="Arial" panose="020B0604020202020204" pitchFamily="34" charset="0"/>
              </a:rPr>
              <a:t>distri</a:t>
            </a:r>
            <a:r>
              <a:rPr lang="en-GB" sz="1500" dirty="0">
                <a:latin typeface="Arial" panose="020B0604020202020204" pitchFamily="34" charset="0"/>
                <a:cs typeface="Arial" panose="020B0604020202020204" pitchFamily="34" charset="0"/>
              </a:rPr>
              <a:t>. of H</a:t>
            </a:r>
            <a:r>
              <a:rPr lang="en-GB" sz="1500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GB" sz="1500" dirty="0">
                <a:latin typeface="Arial" panose="020B0604020202020204" pitchFamily="34" charset="0"/>
                <a:cs typeface="Arial" panose="020B0604020202020204" pitchFamily="34" charset="0"/>
              </a:rPr>
              <a:t> and isotopes  (DCU)</a:t>
            </a: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                     </a:t>
            </a:r>
          </a:p>
          <a:p>
            <a:pPr marL="285750" lvl="0" indent="-285750">
              <a:buFont typeface="Wingdings" panose="05000000000000000000" pitchFamily="2" charset="2"/>
              <a:buChar char="§"/>
            </a:pP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Measure ion/electron properties in the proximity of the target surface (Magnum (ion/electron), UPP (electron)) for accurate power load estimations (DIFFER)</a:t>
            </a:r>
          </a:p>
        </p:txBody>
      </p:sp>
      <p:sp>
        <p:nvSpPr>
          <p:cNvPr id="15" name="Textfeld 9">
            <a:extLst>
              <a:ext uri="{FF2B5EF4-FFF2-40B4-BE49-F238E27FC236}">
                <a16:creationId xmlns:a16="http://schemas.microsoft.com/office/drawing/2014/main" id="{435F03A0-866A-497B-AF90-41A893F431CF}"/>
              </a:ext>
            </a:extLst>
          </p:cNvPr>
          <p:cNvSpPr txBox="1"/>
          <p:nvPr/>
        </p:nvSpPr>
        <p:spPr>
          <a:xfrm>
            <a:off x="0" y="3003798"/>
            <a:ext cx="9144000" cy="1708160"/>
          </a:xfrm>
          <a:prstGeom prst="rect">
            <a:avLst/>
          </a:prstGeom>
          <a:solidFill>
            <a:srgbClr val="E3E3E3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D1: </a:t>
            </a:r>
            <a:r>
              <a:rPr lang="pl-PL" sz="1500" spc="-15" dirty="0">
                <a:latin typeface="Arial" panose="020B0604020202020204" pitchFamily="34" charset="0"/>
                <a:cs typeface="Arial" panose="020B0604020202020204" pitchFamily="34" charset="0"/>
              </a:rPr>
              <a:t>TALIF system installed at MAGNUM-PSI and </a:t>
            </a:r>
            <a:r>
              <a:rPr lang="en-GB" sz="1500" dirty="0">
                <a:latin typeface="Arial" panose="020B0604020202020204" pitchFamily="34" charset="0"/>
                <a:cs typeface="Arial" panose="020B0604020202020204" pitchFamily="34" charset="0"/>
              </a:rPr>
              <a:t>conceptional design CARS/SARS system for </a:t>
            </a:r>
            <a:r>
              <a:rPr lang="en-GB" sz="1500" dirty="0" err="1">
                <a:latin typeface="Arial" panose="020B0604020202020204" pitchFamily="34" charset="0"/>
                <a:cs typeface="Arial" panose="020B0604020202020204" pitchFamily="34" charset="0"/>
              </a:rPr>
              <a:t>ro-vib</a:t>
            </a:r>
            <a:r>
              <a:rPr lang="en-GB" sz="15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br>
              <a:rPr lang="en-GB" sz="15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1500" dirty="0">
                <a:latin typeface="Arial" panose="020B0604020202020204" pitchFamily="34" charset="0"/>
                <a:cs typeface="Arial" panose="020B0604020202020204" pitchFamily="34" charset="0"/>
              </a:rPr>
              <a:t>       ground state distribution H</a:t>
            </a:r>
            <a:r>
              <a:rPr lang="en-GB" sz="1500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GB" sz="1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1500" dirty="0">
                <a:latin typeface="Arial" panose="020B0604020202020204" pitchFamily="34" charset="0"/>
                <a:cs typeface="Arial" panose="020B0604020202020204" pitchFamily="34" charset="0"/>
              </a:rPr>
              <a:t>in MAGNUM-PSI ready (DIFFER)</a:t>
            </a:r>
            <a:endParaRPr lang="en-US" sz="1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5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D2: </a:t>
            </a:r>
            <a:r>
              <a:rPr lang="pl-PL" sz="1500" spc="-15" dirty="0">
                <a:latin typeface="Arial" panose="020B0604020202020204" pitchFamily="34" charset="0"/>
                <a:cs typeface="Arial" panose="020B0604020202020204" pitchFamily="34" charset="0"/>
              </a:rPr>
              <a:t>VUV OES results H/H</a:t>
            </a:r>
            <a:r>
              <a:rPr lang="pl-PL" sz="1500" spc="-15" baseline="-25000" dirty="0">
                <a:latin typeface="Arial" panose="020B0604020202020204" pitchFamily="34" charset="0"/>
                <a:cs typeface="Arial" panose="020B0604020202020204" pitchFamily="34" charset="0"/>
              </a:rPr>
              <a:t>2 </a:t>
            </a:r>
            <a:r>
              <a:rPr lang="pl-PL" sz="1500" spc="-15" dirty="0">
                <a:latin typeface="Arial" panose="020B0604020202020204" pitchFamily="34" charset="0"/>
                <a:cs typeface="Arial" panose="020B0604020202020204" pitchFamily="34" charset="0"/>
              </a:rPr>
              <a:t>(DIFFER, FZJ, CU)</a:t>
            </a:r>
            <a:endParaRPr lang="en-US" sz="15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r>
              <a:rPr lang="en-US" sz="15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D3: </a:t>
            </a:r>
            <a:r>
              <a:rPr lang="pl-PL" sz="1500" spc="-15" dirty="0">
                <a:latin typeface="Arial" panose="020B0604020202020204" pitchFamily="34" charset="0"/>
                <a:cs typeface="Arial" panose="020B0604020202020204" pitchFamily="34" charset="0"/>
              </a:rPr>
              <a:t>Conceptional design LIF for H/H</a:t>
            </a:r>
            <a:r>
              <a:rPr lang="pl-PL" sz="1500" spc="-15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pl-PL" sz="1500" spc="-15" dirty="0">
                <a:latin typeface="Arial" panose="020B0604020202020204" pitchFamily="34" charset="0"/>
                <a:cs typeface="Arial" panose="020B0604020202020204" pitchFamily="34" charset="0"/>
              </a:rPr>
              <a:t> measurements in PSI-2 ready (FZJ)</a:t>
            </a:r>
            <a:endParaRPr lang="en-US" sz="1500" spc="-15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500" spc="-15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D4: </a:t>
            </a:r>
            <a:r>
              <a:rPr lang="pl-PL" sz="1500" spc="-15" dirty="0">
                <a:latin typeface="Arial" panose="020B0604020202020204" pitchFamily="34" charset="0"/>
                <a:cs typeface="Arial" panose="020B0604020202020204" pitchFamily="34" charset="0"/>
              </a:rPr>
              <a:t>Results feasibility </a:t>
            </a:r>
            <a:r>
              <a:rPr lang="en-US" sz="1500" spc="-15" dirty="0">
                <a:latin typeface="Arial" panose="020B0604020202020204" pitchFamily="34" charset="0"/>
                <a:cs typeface="Arial" panose="020B0604020202020204" pitchFamily="34" charset="0"/>
              </a:rPr>
              <a:t>study </a:t>
            </a:r>
            <a:r>
              <a:rPr lang="pl-PL" sz="1500" spc="-15" dirty="0">
                <a:latin typeface="Arial" panose="020B0604020202020204" pitchFamily="34" charset="0"/>
                <a:cs typeface="Arial" panose="020B0604020202020204" pitchFamily="34" charset="0"/>
              </a:rPr>
              <a:t>multi-photon LIF for </a:t>
            </a:r>
            <a:r>
              <a:rPr lang="en-GB" sz="1500" dirty="0" err="1">
                <a:latin typeface="Arial" panose="020B0604020202020204" pitchFamily="34" charset="0"/>
                <a:cs typeface="Arial" panose="020B0604020202020204" pitchFamily="34" charset="0"/>
              </a:rPr>
              <a:t>ro-vib</a:t>
            </a:r>
            <a:r>
              <a:rPr lang="en-GB" sz="1500" dirty="0">
                <a:latin typeface="Arial" panose="020B0604020202020204" pitchFamily="34" charset="0"/>
                <a:cs typeface="Arial" panose="020B0604020202020204" pitchFamily="34" charset="0"/>
              </a:rPr>
              <a:t>. ground state distribution H</a:t>
            </a:r>
            <a:r>
              <a:rPr lang="en-GB" sz="1500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pl-PL" sz="1500" spc="-15" dirty="0">
                <a:latin typeface="Arial" panose="020B0604020202020204" pitchFamily="34" charset="0"/>
                <a:cs typeface="Arial" panose="020B0604020202020204" pitchFamily="34" charset="0"/>
              </a:rPr>
              <a:t>(v,J)  (DCU)</a:t>
            </a:r>
            <a:endParaRPr lang="en-US" sz="1500" spc="-15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500" spc="-15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D5: </a:t>
            </a:r>
            <a:r>
              <a:rPr lang="en-US" sz="1500" i="1" spc="-15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</a:t>
            </a:r>
            <a:r>
              <a:rPr lang="en-US" sz="1500" spc="-15" baseline="-25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plasma</a:t>
            </a:r>
            <a:r>
              <a:rPr lang="pl-PL" sz="1500" spc="-15" dirty="0">
                <a:latin typeface="Arial" panose="020B0604020202020204" pitchFamily="34" charset="0"/>
                <a:cs typeface="Arial" panose="020B0604020202020204" pitchFamily="34" charset="0"/>
              </a:rPr>
              <a:t> measurements (CTS) near the surface as function of </a:t>
            </a:r>
            <a:r>
              <a:rPr lang="pl-PL" sz="1500" i="1" spc="-15" dirty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pl-PL" sz="1500" spc="-15" baseline="-25000" dirty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pl-PL" sz="1500" spc="-15" dirty="0">
                <a:latin typeface="Arial" panose="020B0604020202020204" pitchFamily="34" charset="0"/>
                <a:cs typeface="Arial" panose="020B0604020202020204" pitchFamily="34" charset="0"/>
              </a:rPr>
              <a:t> (input SP D), and ne/Te measurements in </a:t>
            </a:r>
            <a:br>
              <a:rPr lang="en-US" sz="1500" spc="-15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500" spc="-15" dirty="0">
                <a:latin typeface="Arial" panose="020B0604020202020204" pitchFamily="34" charset="0"/>
                <a:cs typeface="Arial" panose="020B0604020202020204" pitchFamily="34" charset="0"/>
              </a:rPr>
              <a:t>       </a:t>
            </a:r>
            <a:r>
              <a:rPr lang="pl-PL" sz="1500" spc="-15" dirty="0">
                <a:latin typeface="Arial" panose="020B0604020202020204" pitchFamily="34" charset="0"/>
                <a:cs typeface="Arial" panose="020B0604020202020204" pitchFamily="34" charset="0"/>
              </a:rPr>
              <a:t>UP</a:t>
            </a:r>
            <a:r>
              <a:rPr lang="en-US" sz="1500" spc="-15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pl-PL" sz="1500" spc="-15" dirty="0">
                <a:latin typeface="Arial" panose="020B0604020202020204" pitchFamily="34" charset="0"/>
                <a:cs typeface="Arial" panose="020B0604020202020204" pitchFamily="34" charset="0"/>
              </a:rPr>
              <a:t> (DIFFER)</a:t>
            </a:r>
            <a:endParaRPr lang="en-US" sz="15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4035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2427734"/>
            <a:ext cx="9144000" cy="648072"/>
          </a:xfrm>
          <a:solidFill>
            <a:srgbClr val="FF5050"/>
          </a:solidFill>
        </p:spPr>
        <p:txBody>
          <a:bodyPr/>
          <a:lstStyle/>
          <a:p>
            <a:pPr algn="ctr">
              <a:lnSpc>
                <a:spcPct val="100000"/>
              </a:lnSpc>
            </a:pPr>
            <a:r>
              <a:rPr lang="de-DE" sz="2000" dirty="0">
                <a:solidFill>
                  <a:schemeClr val="bg1"/>
                </a:solidFill>
              </a:rPr>
              <a:t>THE END</a:t>
            </a:r>
            <a:endParaRPr lang="de-DE" sz="200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981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-72117"/>
            <a:ext cx="9205610" cy="648072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de-DE" sz="1800" dirty="0"/>
              <a:t>SP X.1: </a:t>
            </a:r>
            <a:r>
              <a:rPr lang="en-GB" sz="1800" dirty="0"/>
              <a:t>Atomic and molecular processes in attached/detached</a:t>
            </a:r>
            <a:br>
              <a:rPr lang="en-GB" sz="1800" dirty="0"/>
            </a:br>
            <a:r>
              <a:rPr lang="en-GB" sz="1800" dirty="0"/>
              <a:t>             plasmas and sheath effects  </a:t>
            </a:r>
            <a:r>
              <a:rPr lang="en-GB" sz="1800" dirty="0">
                <a:sym typeface="Wingdings" panose="05000000000000000000" pitchFamily="2" charset="2"/>
              </a:rPr>
              <a:t> Motivation</a:t>
            </a:r>
            <a:endParaRPr lang="de-DE" sz="1800" i="1" dirty="0"/>
          </a:p>
        </p:txBody>
      </p:sp>
      <p:sp>
        <p:nvSpPr>
          <p:cNvPr id="8" name="Textfeld 7"/>
          <p:cNvSpPr txBox="1"/>
          <p:nvPr/>
        </p:nvSpPr>
        <p:spPr>
          <a:xfrm>
            <a:off x="3275856" y="1445911"/>
            <a:ext cx="45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dirty="0"/>
          </a:p>
        </p:txBody>
      </p:sp>
      <p:sp>
        <p:nvSpPr>
          <p:cNvPr id="9" name="Textfeld 8"/>
          <p:cNvSpPr txBox="1"/>
          <p:nvPr/>
        </p:nvSpPr>
        <p:spPr>
          <a:xfrm>
            <a:off x="18714" y="689957"/>
            <a:ext cx="5760640" cy="2885405"/>
          </a:xfrm>
          <a:prstGeom prst="rect">
            <a:avLst/>
          </a:prstGeom>
          <a:solidFill>
            <a:srgbClr val="E3E3E3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350" b="1" dirty="0">
                <a:latin typeface="Arial" panose="020B0604020202020204" pitchFamily="34" charset="0"/>
                <a:cs typeface="Arial" panose="020B0604020202020204" pitchFamily="34" charset="0"/>
              </a:rPr>
              <a:t>Measurement of </a:t>
            </a:r>
            <a:r>
              <a:rPr lang="en-US" sz="1350" b="1" dirty="0" err="1">
                <a:latin typeface="Arial" panose="020B0604020202020204" pitchFamily="34" charset="0"/>
                <a:cs typeface="Arial" panose="020B0604020202020204" pitchFamily="34" charset="0"/>
              </a:rPr>
              <a:t>ro</a:t>
            </a:r>
            <a:r>
              <a:rPr lang="en-US" sz="1350" b="1" dirty="0">
                <a:latin typeface="Arial" panose="020B0604020202020204" pitchFamily="34" charset="0"/>
                <a:cs typeface="Arial" panose="020B0604020202020204" pitchFamily="34" charset="0"/>
              </a:rPr>
              <a:t>-vibrational distribution and of atomic densities of ground state hydrogen and isotopes.  </a:t>
            </a:r>
            <a:r>
              <a:rPr lang="en-US" sz="135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Why?....a few examples</a:t>
            </a:r>
          </a:p>
          <a:p>
            <a:endParaRPr lang="en-US" sz="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1350" b="1" dirty="0">
                <a:latin typeface="Arial" panose="020B0604020202020204" pitchFamily="34" charset="0"/>
                <a:cs typeface="Arial" panose="020B0604020202020204" pitchFamily="34" charset="0"/>
              </a:rPr>
              <a:t>MAR is beneficial for mitigation of plasma power flux/momentum in SOL, but understanding of formation is required. </a:t>
            </a:r>
            <a:r>
              <a:rPr lang="en-US" sz="1350" b="1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 </a:t>
            </a:r>
            <a:r>
              <a:rPr lang="en-US" sz="1350" b="1" dirty="0">
                <a:latin typeface="Arial" panose="020B0604020202020204" pitchFamily="34" charset="0"/>
                <a:cs typeface="Arial" panose="020B0604020202020204" pitchFamily="34" charset="0"/>
              </a:rPr>
              <a:t>Ro-</a:t>
            </a:r>
            <a:r>
              <a:rPr lang="en-US" sz="1350" b="1" dirty="0" err="1">
                <a:latin typeface="Arial" panose="020B0604020202020204" pitchFamily="34" charset="0"/>
                <a:cs typeface="Arial" panose="020B0604020202020204" pitchFamily="34" charset="0"/>
              </a:rPr>
              <a:t>vib</a:t>
            </a:r>
            <a:r>
              <a:rPr lang="en-US" sz="1350" b="1" dirty="0">
                <a:latin typeface="Arial" panose="020B0604020202020204" pitchFamily="34" charset="0"/>
                <a:cs typeface="Arial" panose="020B0604020202020204" pitchFamily="34" charset="0"/>
              </a:rPr>
              <a:t> distribution not known </a:t>
            </a:r>
            <a:r>
              <a:rPr lang="en-US" sz="1350" b="1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</a:t>
            </a:r>
            <a:r>
              <a:rPr lang="en-US" sz="1350" b="1" dirty="0">
                <a:latin typeface="Arial" panose="020B0604020202020204" pitchFamily="34" charset="0"/>
                <a:cs typeface="Arial" panose="020B0604020202020204" pitchFamily="34" charset="0"/>
              </a:rPr>
              <a:t> Reaction rates vary orders of magnitude with </a:t>
            </a:r>
            <a:r>
              <a:rPr lang="en-US" sz="1350" b="1" dirty="0" err="1">
                <a:latin typeface="Arial" panose="020B0604020202020204" pitchFamily="34" charset="0"/>
                <a:cs typeface="Arial" panose="020B0604020202020204" pitchFamily="34" charset="0"/>
              </a:rPr>
              <a:t>ro-vib</a:t>
            </a:r>
            <a:r>
              <a:rPr lang="en-US" sz="135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buClr>
                <a:srgbClr val="FF0000"/>
              </a:buClr>
            </a:pPr>
            <a:endParaRPr lang="en-US" sz="135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rgbClr val="FF0000"/>
              </a:buClr>
            </a:pPr>
            <a:endParaRPr lang="en-US" sz="135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rgbClr val="FF0000"/>
              </a:buClr>
            </a:pPr>
            <a:br>
              <a:rPr lang="en-US" sz="135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135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1350" b="1" dirty="0">
                <a:latin typeface="Arial" panose="020B0604020202020204" pitchFamily="34" charset="0"/>
                <a:cs typeface="Arial" panose="020B0604020202020204" pitchFamily="34" charset="0"/>
              </a:rPr>
              <a:t>Reaction rates H and isotopes can differ a lot!</a:t>
            </a:r>
          </a:p>
          <a:p>
            <a:pPr marL="285750" indent="-285750">
              <a:buClr>
                <a:srgbClr val="FF0000"/>
              </a:buClr>
              <a:buFont typeface="Wingdings" panose="05000000000000000000" pitchFamily="2" charset="2"/>
              <a:buChar char="Ø"/>
            </a:pPr>
            <a:endParaRPr lang="en-US" sz="135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rgbClr val="FF0000"/>
              </a:buClr>
            </a:pPr>
            <a:r>
              <a:rPr lang="en-US" sz="1350" b="1" dirty="0">
                <a:latin typeface="Arial" panose="020B0604020202020204" pitchFamily="34" charset="0"/>
                <a:cs typeface="Arial" panose="020B0604020202020204" pitchFamily="34" charset="0"/>
              </a:rPr>
              <a:t>Input required for SOL modeling!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BF688648-731B-4A69-9CA3-B9A670C2A8E0}"/>
              </a:ext>
            </a:extLst>
          </p:cNvPr>
          <p:cNvGrpSpPr/>
          <p:nvPr/>
        </p:nvGrpSpPr>
        <p:grpSpPr>
          <a:xfrm>
            <a:off x="5779354" y="594959"/>
            <a:ext cx="3290371" cy="3056911"/>
            <a:chOff x="1582734" y="1193965"/>
            <a:chExt cx="4889508" cy="3951509"/>
          </a:xfrm>
        </p:grpSpPr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07B62DD2-A49F-4EC7-A85E-28E552CFD02F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l="2777" t="2891"/>
            <a:stretch/>
          </p:blipFill>
          <p:spPr>
            <a:xfrm>
              <a:off x="1582734" y="1193965"/>
              <a:ext cx="4889508" cy="3951509"/>
            </a:xfrm>
            <a:prstGeom prst="rect">
              <a:avLst/>
            </a:prstGeom>
          </p:spPr>
        </p:pic>
        <p:cxnSp>
          <p:nvCxnSpPr>
            <p:cNvPr id="12" name="Straight Arrow Connector 11">
              <a:extLst>
                <a:ext uri="{FF2B5EF4-FFF2-40B4-BE49-F238E27FC236}">
                  <a16:creationId xmlns:a16="http://schemas.microsoft.com/office/drawing/2014/main" id="{6652CABD-DECB-4722-975D-CB8202196657}"/>
                </a:ext>
              </a:extLst>
            </p:cNvPr>
            <p:cNvCxnSpPr/>
            <p:nvPr/>
          </p:nvCxnSpPr>
          <p:spPr>
            <a:xfrm flipH="1" flipV="1">
              <a:off x="2870192" y="3102386"/>
              <a:ext cx="1424" cy="1453465"/>
            </a:xfrm>
            <a:prstGeom prst="straightConnector1">
              <a:avLst/>
            </a:prstGeom>
            <a:ln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FF5393F8-6A19-4412-A21C-B716A1DBDB48}"/>
                </a:ext>
              </a:extLst>
            </p:cNvPr>
            <p:cNvSpPr txBox="1"/>
            <p:nvPr/>
          </p:nvSpPr>
          <p:spPr>
            <a:xfrm>
              <a:off x="2827464" y="3649656"/>
              <a:ext cx="841897" cy="246221"/>
            </a:xfrm>
            <a:prstGeom prst="rect">
              <a:avLst/>
            </a:prstGeom>
          </p:spPr>
          <p:txBody>
            <a:bodyPr wrap="none" rtlCol="0">
              <a:spAutoFit/>
            </a:bodyPr>
            <a:lstStyle/>
            <a:p>
              <a:pPr marL="0" marR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en-GB" sz="1000" b="1" i="0" u="none" strike="noStrike" kern="120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ea typeface="Verdana" panose="020B0604030504040204" pitchFamily="34" charset="0"/>
                  <a:cs typeface="Verdana" panose="020B0604030504040204" pitchFamily="34" charset="0"/>
                </a:rPr>
                <a:t>~13.6 eV</a:t>
              </a:r>
            </a:p>
          </p:txBody>
        </p:sp>
      </p:grpSp>
      <p:sp>
        <p:nvSpPr>
          <p:cNvPr id="15" name="TextBox 14">
            <a:extLst>
              <a:ext uri="{FF2B5EF4-FFF2-40B4-BE49-F238E27FC236}">
                <a16:creationId xmlns:a16="http://schemas.microsoft.com/office/drawing/2014/main" id="{2CFAF0ED-52C7-407D-B757-BB43FF94D132}"/>
              </a:ext>
            </a:extLst>
          </p:cNvPr>
          <p:cNvSpPr txBox="1"/>
          <p:nvPr/>
        </p:nvSpPr>
        <p:spPr>
          <a:xfrm>
            <a:off x="321982" y="2141443"/>
            <a:ext cx="5424143" cy="646331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GB" b="1" dirty="0">
                <a:solidFill>
                  <a:schemeClr val="tx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H</a:t>
            </a:r>
            <a:r>
              <a:rPr lang="en-GB" b="1" baseline="-25000" dirty="0">
                <a:solidFill>
                  <a:schemeClr val="tx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2</a:t>
            </a:r>
            <a:r>
              <a:rPr lang="en-GB" b="1" dirty="0">
                <a:solidFill>
                  <a:schemeClr val="tx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(</a:t>
            </a:r>
            <a:r>
              <a:rPr lang="en-GB" b="1" i="1" dirty="0" err="1">
                <a:solidFill>
                  <a:schemeClr val="tx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v</a:t>
            </a:r>
            <a:r>
              <a:rPr lang="en-GB" b="1" dirty="0" err="1">
                <a:solidFill>
                  <a:schemeClr val="tx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,r</a:t>
            </a:r>
            <a:r>
              <a:rPr lang="en-GB" b="1" dirty="0">
                <a:solidFill>
                  <a:schemeClr val="tx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)              +     H</a:t>
            </a:r>
            <a:r>
              <a:rPr lang="en-GB" b="1" baseline="30000" dirty="0">
                <a:solidFill>
                  <a:schemeClr val="tx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+               </a:t>
            </a:r>
            <a:r>
              <a:rPr lang="en-GB" b="1" dirty="0">
                <a:solidFill>
                  <a:schemeClr val="tx1"/>
                </a:solidFill>
                <a:ea typeface="Verdana" panose="020B0604030504040204" pitchFamily="34" charset="0"/>
                <a:cs typeface="Verdana" panose="020B0604030504040204" pitchFamily="34" charset="0"/>
                <a:sym typeface="Wingdings" panose="05000000000000000000" pitchFamily="2" charset="2"/>
              </a:rPr>
              <a:t>     H</a:t>
            </a:r>
            <a:r>
              <a:rPr lang="en-GB" b="1" baseline="-25000" dirty="0">
                <a:solidFill>
                  <a:schemeClr val="tx1"/>
                </a:solidFill>
                <a:ea typeface="Verdana" panose="020B0604030504040204" pitchFamily="34" charset="0"/>
                <a:cs typeface="Verdana" panose="020B0604030504040204" pitchFamily="34" charset="0"/>
                <a:sym typeface="Wingdings" panose="05000000000000000000" pitchFamily="2" charset="2"/>
              </a:rPr>
              <a:t>2</a:t>
            </a:r>
            <a:r>
              <a:rPr lang="en-GB" b="1" baseline="30000" dirty="0">
                <a:solidFill>
                  <a:schemeClr val="tx1"/>
                </a:solidFill>
                <a:ea typeface="Verdana" panose="020B0604030504040204" pitchFamily="34" charset="0"/>
                <a:cs typeface="Verdana" panose="020B0604030504040204" pitchFamily="34" charset="0"/>
                <a:sym typeface="Wingdings" panose="05000000000000000000" pitchFamily="2" charset="2"/>
              </a:rPr>
              <a:t>+                  </a:t>
            </a:r>
            <a:r>
              <a:rPr lang="en-GB" b="1" dirty="0">
                <a:solidFill>
                  <a:schemeClr val="tx1"/>
                </a:solidFill>
                <a:ea typeface="Verdana" panose="020B0604030504040204" pitchFamily="34" charset="0"/>
                <a:cs typeface="Verdana" panose="020B0604030504040204" pitchFamily="34" charset="0"/>
                <a:sym typeface="Wingdings" panose="05000000000000000000" pitchFamily="2" charset="2"/>
              </a:rPr>
              <a:t>+         H(1s)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GB" b="1" i="1" dirty="0">
                <a:solidFill>
                  <a:srgbClr val="FF0000"/>
                </a:solidFill>
                <a:ea typeface="Verdana" panose="020B0604030504040204" pitchFamily="34" charset="0"/>
                <a:cs typeface="Verdana" panose="020B0604030504040204" pitchFamily="34" charset="0"/>
                <a:sym typeface="Wingdings" panose="05000000000000000000" pitchFamily="2" charset="2"/>
              </a:rPr>
              <a:t>v</a:t>
            </a:r>
            <a:r>
              <a:rPr kumimoji="0" lang="en-GB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ea typeface="Verdana" panose="020B0604030504040204" pitchFamily="34" charset="0"/>
                <a:cs typeface="Verdana" panose="020B0604030504040204" pitchFamily="34" charset="0"/>
                <a:sym typeface="Wingdings" panose="05000000000000000000" pitchFamily="2" charset="2"/>
              </a:rPr>
              <a:t>=4~1.8eV              </a:t>
            </a:r>
            <a:r>
              <a:rPr kumimoji="0" lang="en-GB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ea typeface="Verdana" panose="020B0604030504040204" pitchFamily="34" charset="0"/>
                <a:cs typeface="Verdana" panose="020B0604030504040204" pitchFamily="34" charset="0"/>
                <a:sym typeface="Wingdings" panose="05000000000000000000" pitchFamily="2" charset="2"/>
              </a:rPr>
              <a:t>13.6 eV      v=0~15.4eV        0 eV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281405C-D9C8-4C63-A44B-DD9AD789135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2280" y="3912995"/>
            <a:ext cx="1062785" cy="11678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47987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EUROfusion6x9_5_3_2019</Template>
  <TotalTime>609</TotalTime>
  <Words>911</Words>
  <Application>Microsoft Office PowerPoint</Application>
  <PresentationFormat>On-screen Show (16:9)</PresentationFormat>
  <Paragraphs>67</Paragraphs>
  <Slides>6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Times New Roman</vt:lpstr>
      <vt:lpstr>Verdana</vt:lpstr>
      <vt:lpstr>Wingdings</vt:lpstr>
      <vt:lpstr>Office</vt:lpstr>
      <vt:lpstr>Kick-off meeting SP X1 Atomic and molecular processes in attached/detached plasma and sheath</vt:lpstr>
      <vt:lpstr>SP X.1: Anouncements</vt:lpstr>
      <vt:lpstr>SP X.1: Atomic and molecular processes in attached/detached              plasmas and sheath effects</vt:lpstr>
      <vt:lpstr>SP X.1:  Detailed describtion tasks and deliverables 2021</vt:lpstr>
      <vt:lpstr>THE END</vt:lpstr>
      <vt:lpstr>SP X.1: Atomic and molecular processes in attached/detached              plasmas and sheath effects   Motivation</vt:lpstr>
    </vt:vector>
  </TitlesOfParts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Brezinse</dc:creator>
  <cp:lastModifiedBy>Hennie van der Meiden</cp:lastModifiedBy>
  <cp:revision>217</cp:revision>
  <cp:lastPrinted>2022-05-17T15:05:55Z</cp:lastPrinted>
  <dcterms:created xsi:type="dcterms:W3CDTF">2020-10-16T13:52:18Z</dcterms:created>
  <dcterms:modified xsi:type="dcterms:W3CDTF">2022-05-18T12:22:11Z</dcterms:modified>
</cp:coreProperties>
</file>