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31" r:id="rId3"/>
    <p:sldId id="293" r:id="rId4"/>
    <p:sldId id="332" r:id="rId5"/>
  </p:sldIdLst>
  <p:sldSz cx="9144000" cy="5143500" type="screen16x9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5400" autoAdjust="0"/>
  </p:normalViewPr>
  <p:slideViewPr>
    <p:cSldViewPr showGuides="1">
      <p:cViewPr varScale="1">
        <p:scale>
          <a:sx n="143" d="100"/>
          <a:sy n="143" d="100"/>
        </p:scale>
        <p:origin x="102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3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18/05/2022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3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18/05/2022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5113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91" tIns="47796" rIns="95591" bIns="4779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5591" tIns="47796" rIns="95591" bIns="47796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3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1609" y="82253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135"/>
            <a:ext cx="8229600" cy="367240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Michael Reinhart | Midterm meeting WP SP X.1 PWIE  | Zoom | 09.11.2021 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18/05/2022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795370"/>
            <a:ext cx="8856984" cy="972108"/>
          </a:xfrm>
        </p:spPr>
        <p:txBody>
          <a:bodyPr/>
          <a:lstStyle/>
          <a:p>
            <a:r>
              <a:rPr lang="en-US" sz="3200" dirty="0">
                <a:latin typeface="+mn-lt"/>
              </a:rPr>
              <a:t>WP PWIE Kickoff meeting SP X1 2022</a:t>
            </a:r>
            <a:br>
              <a:rPr lang="en-US" sz="1800" i="1" dirty="0">
                <a:latin typeface="+mn-lt"/>
              </a:rPr>
            </a:br>
            <a:r>
              <a:rPr lang="en-US" sz="1800" dirty="0">
                <a:latin typeface="+mn-lt"/>
              </a:rPr>
              <a:t>PWIE.SPX.1-T002-D002: </a:t>
            </a:r>
            <a:r>
              <a:rPr lang="en-US" sz="1800" spc="-15" dirty="0">
                <a:effectLst/>
                <a:latin typeface="+mn-lt"/>
                <a:ea typeface="Times New Roman" panose="02020603050405020304" pitchFamily="18" charset="0"/>
              </a:rPr>
              <a:t>PSI-2: VUV OES results H/H2, Conceptional design LIF for H/H2 and W measurements (FZJ)</a:t>
            </a:r>
            <a:endParaRPr lang="en-US" sz="1800" i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01242"/>
            <a:ext cx="5400600" cy="926692"/>
          </a:xfrm>
        </p:spPr>
        <p:txBody>
          <a:bodyPr>
            <a:normAutofit/>
          </a:bodyPr>
          <a:lstStyle/>
          <a:p>
            <a:r>
              <a:rPr lang="en-US" dirty="0"/>
              <a:t>M. Reinhart, S. Ertmer, G. Sergienko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81AD04C-53D6-4434-A73C-D2C8ECD23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299942"/>
            <a:ext cx="1842889" cy="665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FB31A1-7FC2-4781-B586-BA8434246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Tasks </a:t>
            </a:r>
            <a:r>
              <a:rPr lang="de-DE" dirty="0" err="1"/>
              <a:t>status</a:t>
            </a:r>
            <a:r>
              <a:rPr lang="de-DE" dirty="0"/>
              <a:t> </a:t>
            </a:r>
            <a:r>
              <a:rPr lang="de-DE" dirty="0" err="1"/>
              <a:t>mid</a:t>
            </a:r>
            <a:r>
              <a:rPr lang="de-DE" dirty="0"/>
              <a:t> 2022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695D59-A45A-4C70-AABB-1F50E3375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pc="-15" dirty="0">
                <a:solidFill>
                  <a:schemeClr val="accent2"/>
                </a:solidFill>
                <a:effectLst/>
                <a:latin typeface="+mn-lt"/>
                <a:ea typeface="Times New Roman" panose="02020603050405020304" pitchFamily="18" charset="0"/>
              </a:rPr>
              <a:t>VUV</a:t>
            </a:r>
            <a:r>
              <a:rPr lang="en-US" sz="2000" spc="-15" dirty="0">
                <a:solidFill>
                  <a:schemeClr val="accent2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400" spc="-15" dirty="0">
                <a:solidFill>
                  <a:schemeClr val="accent2"/>
                </a:solidFill>
                <a:effectLst/>
                <a:latin typeface="+mn-lt"/>
                <a:ea typeface="Times New Roman" panose="02020603050405020304" pitchFamily="18" charset="0"/>
              </a:rPr>
              <a:t>OES results H/H</a:t>
            </a:r>
            <a:r>
              <a:rPr lang="en-US" sz="2400" spc="-15" baseline="-25000" dirty="0">
                <a:solidFill>
                  <a:schemeClr val="accent2"/>
                </a:solidFill>
                <a:effectLst/>
                <a:latin typeface="+mn-lt"/>
                <a:ea typeface="Times New Roman" panose="02020603050405020304" pitchFamily="18" charset="0"/>
              </a:rPr>
              <a:t>2 </a:t>
            </a:r>
            <a:r>
              <a:rPr lang="en-US" sz="2400" spc="-15" dirty="0">
                <a:solidFill>
                  <a:schemeClr val="accent2"/>
                </a:solidFill>
                <a:effectLst/>
                <a:latin typeface="+mn-lt"/>
                <a:ea typeface="Times New Roman" panose="02020603050405020304" pitchFamily="18" charset="0"/>
              </a:rPr>
              <a:t>(FZJ)</a:t>
            </a:r>
            <a:br>
              <a:rPr lang="en-US" sz="2400" spc="-15" dirty="0">
                <a:solidFill>
                  <a:schemeClr val="accent2"/>
                </a:solidFill>
                <a:effectLst/>
                <a:latin typeface="+mn-lt"/>
                <a:ea typeface="Times New Roman" panose="02020603050405020304" pitchFamily="18" charset="0"/>
              </a:rPr>
            </a:br>
            <a:r>
              <a:rPr lang="en-US" sz="2400" spc="-15" dirty="0">
                <a:solidFill>
                  <a:schemeClr val="accent2"/>
                </a:solidFill>
                <a:effectLst/>
                <a:latin typeface="+mn-lt"/>
                <a:ea typeface="Times New Roman" panose="02020603050405020304" pitchFamily="18" charset="0"/>
              </a:rPr>
              <a:t>Deliverable delayed</a:t>
            </a:r>
            <a:br>
              <a:rPr lang="en-US" sz="2400" spc="-15" dirty="0">
                <a:effectLst/>
                <a:latin typeface="+mn-lt"/>
                <a:ea typeface="Times New Roman" panose="02020603050405020304" pitchFamily="18" charset="0"/>
              </a:rPr>
            </a:br>
            <a:endParaRPr lang="en-US" spc="-15" dirty="0">
              <a:latin typeface="+mn-lt"/>
              <a:ea typeface="Times New Roman" panose="02020603050405020304" pitchFamily="18" charset="0"/>
            </a:endParaRPr>
          </a:p>
          <a:p>
            <a:r>
              <a:rPr lang="en-US" sz="2400" spc="-15" dirty="0">
                <a:solidFill>
                  <a:schemeClr val="accent3"/>
                </a:solidFill>
                <a:effectLst/>
                <a:latin typeface="+mn-lt"/>
                <a:ea typeface="Times New Roman" panose="02020603050405020304" pitchFamily="18" charset="0"/>
              </a:rPr>
              <a:t>Conceptional design LIF for H/H2 measurements in PSI-2 ready (FZJ)</a:t>
            </a:r>
            <a:br>
              <a:rPr lang="en-US" sz="2400" spc="-15" dirty="0">
                <a:solidFill>
                  <a:schemeClr val="accent3"/>
                </a:solidFill>
                <a:effectLst/>
                <a:latin typeface="+mn-lt"/>
                <a:ea typeface="Times New Roman" panose="02020603050405020304" pitchFamily="18" charset="0"/>
              </a:rPr>
            </a:br>
            <a:r>
              <a:rPr lang="en-US" sz="2400" spc="-15" dirty="0">
                <a:solidFill>
                  <a:schemeClr val="accent3"/>
                </a:solidFill>
                <a:effectLst/>
                <a:latin typeface="+mn-lt"/>
                <a:ea typeface="Times New Roman" panose="02020603050405020304" pitchFamily="18" charset="0"/>
              </a:rPr>
              <a:t>Deliverable on time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5771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79512" y="2771640"/>
            <a:ext cx="1440160" cy="23557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A448B6BE-32D2-4BCD-A7E9-28600D152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dirty="0"/>
              <a:t>	</a:t>
            </a:r>
            <a:br>
              <a:rPr lang="de-DE" sz="1800" dirty="0"/>
            </a:br>
            <a:r>
              <a:rPr lang="de-DE" sz="1800" dirty="0"/>
              <a:t>	</a:t>
            </a:r>
            <a:r>
              <a:rPr lang="pt-BR" sz="1800" dirty="0"/>
              <a:t>VUV OES results H/H2</a:t>
            </a:r>
            <a:br>
              <a:rPr lang="pt-BR" sz="1800" dirty="0"/>
            </a:br>
            <a:endParaRPr lang="de-DE" sz="18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7CF3447-ECF4-4992-885E-B275BFBF8AB1}"/>
              </a:ext>
            </a:extLst>
          </p:cNvPr>
          <p:cNvSpPr txBox="1"/>
          <p:nvPr/>
        </p:nvSpPr>
        <p:spPr>
          <a:xfrm>
            <a:off x="323528" y="647981"/>
            <a:ext cx="49685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/>
              <a:t>Status:</a:t>
            </a:r>
          </a:p>
          <a:p>
            <a:endParaRPr lang="de-DE" dirty="0"/>
          </a:p>
          <a:p>
            <a:r>
              <a:rPr lang="de-DE" dirty="0" err="1"/>
              <a:t>Spectrometer</a:t>
            </a:r>
            <a:r>
              <a:rPr lang="de-DE" dirty="0"/>
              <a:t> 0.5 m </a:t>
            </a:r>
            <a:r>
              <a:rPr lang="de-DE" dirty="0" err="1"/>
              <a:t>Seya</a:t>
            </a:r>
            <a:r>
              <a:rPr lang="de-DE" dirty="0"/>
              <a:t> </a:t>
            </a:r>
            <a:r>
              <a:rPr lang="de-DE" dirty="0" err="1"/>
              <a:t>Namioka</a:t>
            </a:r>
            <a:r>
              <a:rPr lang="de-DE" dirty="0"/>
              <a:t> </a:t>
            </a:r>
            <a:r>
              <a:rPr lang="de-DE" dirty="0" err="1"/>
              <a:t>selected</a:t>
            </a:r>
            <a:r>
              <a:rPr lang="de-DE" dirty="0"/>
              <a:t>.</a:t>
            </a:r>
          </a:p>
          <a:p>
            <a:endParaRPr lang="de-DE" dirty="0"/>
          </a:p>
          <a:p>
            <a:r>
              <a:rPr lang="de-DE" dirty="0"/>
              <a:t>Setup </a:t>
            </a:r>
            <a:r>
              <a:rPr lang="de-DE" dirty="0" err="1"/>
              <a:t>ongoing</a:t>
            </a:r>
            <a:r>
              <a:rPr lang="de-DE" dirty="0"/>
              <a:t>, </a:t>
            </a:r>
            <a:r>
              <a:rPr lang="de-DE" dirty="0" err="1"/>
              <a:t>testing</a:t>
            </a:r>
            <a:r>
              <a:rPr lang="de-DE" dirty="0"/>
              <a:t> and </a:t>
            </a:r>
            <a:r>
              <a:rPr lang="de-DE" dirty="0" err="1"/>
              <a:t>operation</a:t>
            </a:r>
            <a:r>
              <a:rPr lang="de-DE" dirty="0"/>
              <a:t> still </a:t>
            </a:r>
            <a:r>
              <a:rPr lang="de-DE" dirty="0" err="1"/>
              <a:t>delayed</a:t>
            </a:r>
            <a:r>
              <a:rPr lang="de-DE" dirty="0"/>
              <a:t>.</a:t>
            </a:r>
          </a:p>
          <a:p>
            <a:endParaRPr lang="de-DE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de-DE" dirty="0"/>
          </a:p>
          <a:p>
            <a:endParaRPr lang="de-DE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de-DE" dirty="0"/>
          </a:p>
          <a:p>
            <a:endParaRPr lang="de-DE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de-DE" dirty="0"/>
          </a:p>
          <a:p>
            <a:endParaRPr lang="de-DE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3" name="Grafik 2" descr="Ein Bild, das drinnen, Boden enthält.&#10;&#10;Automatisch generierte Beschreibung">
            <a:extLst>
              <a:ext uri="{FF2B5EF4-FFF2-40B4-BE49-F238E27FC236}">
                <a16:creationId xmlns:a16="http://schemas.microsoft.com/office/drawing/2014/main" id="{90D7382C-B0EC-41E5-A3FB-6B9C910022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647981"/>
            <a:ext cx="1800200" cy="2400267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ABFE0D66-BB64-18D7-8FA9-4F61535AD4AF}"/>
              </a:ext>
            </a:extLst>
          </p:cNvPr>
          <p:cNvSpPr txBox="1"/>
          <p:nvPr/>
        </p:nvSpPr>
        <p:spPr>
          <a:xfrm>
            <a:off x="323528" y="2032585"/>
            <a:ext cx="338637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u="sng" dirty="0"/>
          </a:p>
          <a:p>
            <a:r>
              <a:rPr lang="de-DE" u="sng" dirty="0"/>
              <a:t>Next </a:t>
            </a:r>
            <a:r>
              <a:rPr lang="de-DE" u="sng" dirty="0" err="1"/>
              <a:t>steps</a:t>
            </a:r>
            <a:r>
              <a:rPr lang="de-DE" u="sng" dirty="0"/>
              <a:t>:</a:t>
            </a:r>
          </a:p>
          <a:p>
            <a:pPr marL="342900" indent="-342900">
              <a:buAutoNum type="arabicParenR"/>
            </a:pPr>
            <a:endParaRPr lang="de-DE" dirty="0"/>
          </a:p>
          <a:p>
            <a:pPr marL="342900" indent="-342900">
              <a:buAutoNum type="arabicParenR"/>
            </a:pPr>
            <a:r>
              <a:rPr lang="de-DE" dirty="0" err="1"/>
              <a:t>Get</a:t>
            </a:r>
            <a:r>
              <a:rPr lang="de-DE" dirty="0"/>
              <a:t> </a:t>
            </a:r>
            <a:r>
              <a:rPr lang="de-DE" dirty="0" err="1"/>
              <a:t>spectrometer</a:t>
            </a:r>
            <a:r>
              <a:rPr lang="de-DE" dirty="0"/>
              <a:t> in </a:t>
            </a:r>
            <a:r>
              <a:rPr lang="de-DE" dirty="0" err="1"/>
              <a:t>operation</a:t>
            </a:r>
            <a:endParaRPr lang="de-DE" dirty="0"/>
          </a:p>
          <a:p>
            <a:pPr marL="342900" indent="-342900">
              <a:buAutoNum type="arabicParenR"/>
            </a:pPr>
            <a:r>
              <a:rPr lang="de-DE" dirty="0"/>
              <a:t>Test </a:t>
            </a:r>
            <a:r>
              <a:rPr lang="de-DE" dirty="0" err="1"/>
              <a:t>spectrometer</a:t>
            </a:r>
            <a:r>
              <a:rPr lang="de-DE" dirty="0"/>
              <a:t> </a:t>
            </a:r>
            <a:r>
              <a:rPr lang="de-DE" dirty="0" err="1"/>
              <a:t>externally</a:t>
            </a:r>
            <a:endParaRPr lang="de-DE" dirty="0"/>
          </a:p>
          <a:p>
            <a:pPr marL="342900" indent="-342900">
              <a:buAutoNum type="arabicParenR"/>
            </a:pPr>
            <a:r>
              <a:rPr lang="de-DE" dirty="0"/>
              <a:t>Mount </a:t>
            </a:r>
            <a:r>
              <a:rPr lang="de-DE" dirty="0" err="1"/>
              <a:t>spectrometer</a:t>
            </a:r>
            <a:r>
              <a:rPr lang="de-DE" dirty="0"/>
              <a:t> at PSI-2</a:t>
            </a:r>
          </a:p>
          <a:p>
            <a:pPr marL="342900" indent="-342900">
              <a:buAutoNum type="arabicParenR"/>
            </a:pPr>
            <a:r>
              <a:rPr lang="de-DE" dirty="0"/>
              <a:t>Experiments at PSI-2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79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6E2DD8-F938-4789-B359-12B72795B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spc="-15" dirty="0">
                <a:effectLst/>
                <a:latin typeface="+mn-lt"/>
                <a:ea typeface="Times New Roman" panose="02020603050405020304" pitchFamily="18" charset="0"/>
              </a:rPr>
              <a:t>	Conceptional design LIF for H/H2 and W measurements</a:t>
            </a:r>
            <a:endParaRPr lang="en-GB" sz="2000" dirty="0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74E76A7-B206-470E-8DFE-FBD6E8B4788A}"/>
              </a:ext>
            </a:extLst>
          </p:cNvPr>
          <p:cNvSpPr/>
          <p:nvPr/>
        </p:nvSpPr>
        <p:spPr>
          <a:xfrm>
            <a:off x="6516217" y="2571749"/>
            <a:ext cx="864096" cy="211281"/>
          </a:xfrm>
          <a:prstGeom prst="rect">
            <a:avLst/>
          </a:prstGeom>
          <a:solidFill>
            <a:srgbClr val="9CD6A1">
              <a:alpha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2F121EB6-7625-4F03-874E-1211163522D3}"/>
              </a:ext>
            </a:extLst>
          </p:cNvPr>
          <p:cNvSpPr/>
          <p:nvPr/>
        </p:nvSpPr>
        <p:spPr>
          <a:xfrm>
            <a:off x="7274786" y="948947"/>
            <a:ext cx="306591" cy="254651"/>
          </a:xfrm>
          <a:prstGeom prst="rect">
            <a:avLst/>
          </a:prstGeom>
          <a:solidFill>
            <a:srgbClr val="9CD6A1">
              <a:alpha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30B60B92-C15C-43DA-A453-D8EBC2DE9A57}"/>
              </a:ext>
            </a:extLst>
          </p:cNvPr>
          <p:cNvSpPr/>
          <p:nvPr/>
        </p:nvSpPr>
        <p:spPr>
          <a:xfrm>
            <a:off x="6814901" y="948948"/>
            <a:ext cx="459886" cy="799796"/>
          </a:xfrm>
          <a:prstGeom prst="rect">
            <a:avLst/>
          </a:prstGeom>
          <a:solidFill>
            <a:srgbClr val="9CD6A1">
              <a:alpha val="48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E5FFBA23-3DF2-4572-8227-832FCB9ADCE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901182"/>
            <a:ext cx="4375982" cy="1823326"/>
          </a:xfrm>
          <a:prstGeom prst="rect">
            <a:avLst/>
          </a:prstGeom>
        </p:spPr>
      </p:pic>
      <p:sp>
        <p:nvSpPr>
          <p:cNvPr id="19" name="Rechteck 18">
            <a:extLst>
              <a:ext uri="{FF2B5EF4-FFF2-40B4-BE49-F238E27FC236}">
                <a16:creationId xmlns:a16="http://schemas.microsoft.com/office/drawing/2014/main" id="{8B5ABADB-C89C-4C3A-BEDD-4D8C5B56B78C}"/>
              </a:ext>
            </a:extLst>
          </p:cNvPr>
          <p:cNvSpPr/>
          <p:nvPr/>
        </p:nvSpPr>
        <p:spPr>
          <a:xfrm>
            <a:off x="6516216" y="1960024"/>
            <a:ext cx="432048" cy="611726"/>
          </a:xfrm>
          <a:prstGeom prst="rect">
            <a:avLst/>
          </a:prstGeom>
          <a:solidFill>
            <a:srgbClr val="9CD6A1">
              <a:alpha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3367066-3606-04D0-B92A-7287C978E0D4}"/>
              </a:ext>
            </a:extLst>
          </p:cNvPr>
          <p:cNvSpPr txBox="1"/>
          <p:nvPr/>
        </p:nvSpPr>
        <p:spPr>
          <a:xfrm>
            <a:off x="323528" y="647981"/>
            <a:ext cx="410445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/>
              <a:t>Status:</a:t>
            </a:r>
          </a:p>
          <a:p>
            <a:endParaRPr lang="de-DE" dirty="0"/>
          </a:p>
          <a:p>
            <a:r>
              <a:rPr lang="de-DE" dirty="0"/>
              <a:t>2021 Task (</a:t>
            </a:r>
            <a:r>
              <a:rPr lang="de-DE" dirty="0" err="1"/>
              <a:t>Conceptual</a:t>
            </a:r>
            <a:r>
              <a:rPr lang="de-DE" dirty="0"/>
              <a:t> design) </a:t>
            </a:r>
            <a:r>
              <a:rPr lang="de-DE" dirty="0" err="1"/>
              <a:t>completed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Stephan Ertmer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preparation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his</a:t>
            </a:r>
            <a:r>
              <a:rPr lang="de-DE" dirty="0"/>
              <a:t> ERG in 2022.</a:t>
            </a:r>
          </a:p>
          <a:p>
            <a:endParaRPr lang="de-DE" dirty="0"/>
          </a:p>
          <a:p>
            <a:r>
              <a:rPr lang="de-DE" u="sng" dirty="0"/>
              <a:t>Next </a:t>
            </a:r>
            <a:r>
              <a:rPr lang="de-DE" u="sng" dirty="0" err="1"/>
              <a:t>steps</a:t>
            </a:r>
            <a:r>
              <a:rPr lang="de-DE" u="sng" dirty="0"/>
              <a:t>:</a:t>
            </a:r>
          </a:p>
          <a:p>
            <a:pPr marL="342900" indent="-342900">
              <a:buAutoNum type="arabicParenR"/>
            </a:pPr>
            <a:endParaRPr lang="de-DE" dirty="0"/>
          </a:p>
          <a:p>
            <a:pPr marL="342900" indent="-342900">
              <a:buAutoNum type="arabicParenR"/>
            </a:pPr>
            <a:r>
              <a:rPr lang="de-DE" dirty="0" err="1"/>
              <a:t>Continuation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Stephan Ertmer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his</a:t>
            </a:r>
            <a:r>
              <a:rPr lang="de-DE" dirty="0"/>
              <a:t> ERG</a:t>
            </a:r>
          </a:p>
          <a:p>
            <a:pPr marL="342900" indent="-342900">
              <a:buAutoNum type="arabicParenR"/>
            </a:pPr>
            <a:r>
              <a:rPr lang="de-DE" dirty="0"/>
              <a:t>In SPX.1 </a:t>
            </a:r>
            <a:r>
              <a:rPr lang="de-DE" dirty="0" err="1"/>
              <a:t>task</a:t>
            </a:r>
            <a:r>
              <a:rPr lang="de-DE" dirty="0"/>
              <a:t>: Adaption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results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sputtered</a:t>
            </a:r>
            <a:r>
              <a:rPr lang="de-DE" dirty="0"/>
              <a:t> </a:t>
            </a:r>
            <a:r>
              <a:rPr lang="de-DE" dirty="0" err="1"/>
              <a:t>tungsten</a:t>
            </a:r>
            <a:r>
              <a:rPr lang="de-DE" dirty="0"/>
              <a:t> (ERG) also </a:t>
            </a:r>
            <a:r>
              <a:rPr lang="de-DE" dirty="0" err="1"/>
              <a:t>for</a:t>
            </a:r>
            <a:r>
              <a:rPr lang="de-DE" dirty="0"/>
              <a:t> H/H2</a:t>
            </a:r>
          </a:p>
          <a:p>
            <a:endParaRPr lang="de-DE" dirty="0"/>
          </a:p>
          <a:p>
            <a:endParaRPr lang="de-DE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de-DE" dirty="0"/>
          </a:p>
          <a:p>
            <a:endParaRPr lang="de-DE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3113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194</Words>
  <Application>Microsoft Office PowerPoint</Application>
  <PresentationFormat>On-screen Show (16:9)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Office</vt:lpstr>
      <vt:lpstr>WP PWIE Kickoff meeting SP X1 2022 PWIE.SPX.1-T002-D002: PSI-2: VUV OES results H/H2, Conceptional design LIF for H/H2 and W measurements (FZJ)</vt:lpstr>
      <vt:lpstr> Tasks status mid 2022</vt:lpstr>
      <vt:lpstr>   VUV OES results H/H2 </vt:lpstr>
      <vt:lpstr> Conceptional design LIF for H/H2 and W measurements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Brezinse</dc:creator>
  <cp:lastModifiedBy>Hennie van der Meiden</cp:lastModifiedBy>
  <cp:revision>218</cp:revision>
  <cp:lastPrinted>2014-10-16T14:51:28Z</cp:lastPrinted>
  <dcterms:created xsi:type="dcterms:W3CDTF">2020-10-16T13:52:18Z</dcterms:created>
  <dcterms:modified xsi:type="dcterms:W3CDTF">2022-05-18T09:07:51Z</dcterms:modified>
</cp:coreProperties>
</file>