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3" r:id="rId2"/>
    <p:sldMasterId id="2147483676" r:id="rId3"/>
    <p:sldMasterId id="2147483685" r:id="rId4"/>
  </p:sldMasterIdLst>
  <p:notesMasterIdLst>
    <p:notesMasterId r:id="rId17"/>
  </p:notesMasterIdLst>
  <p:sldIdLst>
    <p:sldId id="257" r:id="rId5"/>
    <p:sldId id="307" r:id="rId6"/>
    <p:sldId id="328" r:id="rId7"/>
    <p:sldId id="333" r:id="rId8"/>
    <p:sldId id="301" r:id="rId9"/>
    <p:sldId id="310" r:id="rId10"/>
    <p:sldId id="313" r:id="rId11"/>
    <p:sldId id="332" r:id="rId12"/>
    <p:sldId id="316" r:id="rId13"/>
    <p:sldId id="315" r:id="rId14"/>
    <p:sldId id="314" r:id="rId15"/>
    <p:sldId id="263" r:id="rId16"/>
  </p:sldIdLst>
  <p:sldSz cx="12192000" cy="6858000"/>
  <p:notesSz cx="6799263" cy="99298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ert Nijsen" initials="GN" lastIdx="47" clrIdx="0">
    <p:extLst>
      <p:ext uri="{19B8F6BF-5375-455C-9EA6-DF929625EA0E}">
        <p15:presenceInfo xmlns:p15="http://schemas.microsoft.com/office/powerpoint/2012/main" userId="S::geert@o2communicatie.nl::fb4c12ae-5a84-4618-a7c7-551b4906f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5268" autoAdjust="0"/>
  </p:normalViewPr>
  <p:slideViewPr>
    <p:cSldViewPr snapToGrid="0" snapToObjects="1" showGuides="1">
      <p:cViewPr varScale="1">
        <p:scale>
          <a:sx n="46" d="100"/>
          <a:sy n="46" d="100"/>
        </p:scale>
        <p:origin x="28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5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DE06-D79E-4B2D-B90A-65608204DC48}" type="datetimeFigureOut">
              <a:rPr lang="nl-NL" smtClean="0"/>
              <a:t>18/mei/22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EF54-6215-4A11-85A8-6555926318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32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1FA91A-FDB7-4651-B367-59B917731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0" r="31435"/>
          <a:stretch/>
        </p:blipFill>
        <p:spPr>
          <a:xfrm>
            <a:off x="7423355" y="-1333"/>
            <a:ext cx="4768645" cy="6868246"/>
          </a:xfrm>
          <a:prstGeom prst="rect">
            <a:avLst/>
          </a:prstGeom>
        </p:spPr>
      </p:pic>
      <p:pic>
        <p:nvPicPr>
          <p:cNvPr id="29" name="Afbeelding 28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1203F8B5-AD8A-4768-A6A3-D70AF8516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r="19211" b="444"/>
          <a:stretch/>
        </p:blipFill>
        <p:spPr>
          <a:xfrm>
            <a:off x="0" y="1"/>
            <a:ext cx="7442480" cy="68669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919639-1D0D-4ED2-8C87-3E7DAE5960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6356" y="2991645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624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624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0" y="4230432"/>
            <a:ext cx="695624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834D921-AC8F-463B-AA39-12AC9CC520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85BF142-D638-4EBB-AB36-3469E8988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33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A6643CE8-9E95-432D-AD84-B69882409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43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72D5D7E5-F68A-4E2B-96E6-5913C5149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76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F68FB522-1C33-417C-92A3-4C78D238D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56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EB5A2B4-55D0-415D-A0E6-970CFB3FA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13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7F8F6A0A-DB51-496A-B322-96F3A3827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61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6FCB212-BFCD-49F8-AE60-B1CCEF8B1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51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Logos must be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374 x 126 pixels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(or related format).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Placeholder is center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714B544D-F631-407A-AC4C-580B04CE4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8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0C3E6948-16A7-49BA-8907-5297DAB6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12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D24B0FD2-50B1-4E9E-B581-60D0B43C08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t="1" r="19211" b="573"/>
          <a:stretch/>
        </p:blipFill>
        <p:spPr>
          <a:xfrm>
            <a:off x="0" y="1"/>
            <a:ext cx="7442480" cy="6857997"/>
          </a:xfrm>
          <a:prstGeom prst="rect">
            <a:avLst/>
          </a:prstGeom>
        </p:spPr>
      </p:pic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8348C8AD-30F2-4959-B764-735D70C0CE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42480" y="2"/>
            <a:ext cx="4748475" cy="6857996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5200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5200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5124" y="2991643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1" y="4230432"/>
            <a:ext cx="6955200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73C954B-EDA7-46C1-8124-37023E7C4094}"/>
              </a:ext>
            </a:extLst>
          </p:cNvPr>
          <p:cNvSpPr txBox="1"/>
          <p:nvPr userDrawn="1"/>
        </p:nvSpPr>
        <p:spPr>
          <a:xfrm>
            <a:off x="12520337" y="2091690"/>
            <a:ext cx="25359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 dirty="0">
                <a:solidFill>
                  <a:schemeClr val="bg2"/>
                </a:solidFill>
              </a:rPr>
            </a:br>
            <a:r>
              <a:rPr lang="en-US" sz="1400" noProof="0" dirty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 dirty="0">
                <a:solidFill>
                  <a:schemeClr val="bg2"/>
                </a:solidFill>
              </a:rPr>
            </a:br>
            <a:r>
              <a:rPr lang="en-US" sz="1400" noProof="0" dirty="0">
                <a:solidFill>
                  <a:schemeClr val="bg2"/>
                </a:solidFill>
              </a:rPr>
              <a:t>to the background</a:t>
            </a: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F644F6F0-F868-4D96-BF15-2A9A62232E43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1A12CD1-BB55-41C1-88B2-DD14F67E56B8}"/>
              </a:ext>
            </a:extLst>
          </p:cNvPr>
          <p:cNvSpPr txBox="1"/>
          <p:nvPr userDrawn="1"/>
        </p:nvSpPr>
        <p:spPr>
          <a:xfrm>
            <a:off x="12520337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Don’t add an image,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20" name="Gelijkbenige driehoek 19">
            <a:extLst>
              <a:ext uri="{FF2B5EF4-FFF2-40B4-BE49-F238E27FC236}">
                <a16:creationId xmlns:a16="http://schemas.microsoft.com/office/drawing/2014/main" id="{C313B7F9-D3D7-4F9D-8883-C8DA1FE9DA02}"/>
              </a:ext>
            </a:extLst>
          </p:cNvPr>
          <p:cNvSpPr/>
          <p:nvPr userDrawn="1"/>
        </p:nvSpPr>
        <p:spPr>
          <a:xfrm rot="16200000">
            <a:off x="1230603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8F064-CFEC-45FC-8150-01B695E81D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10A7D72-80B0-491B-BC56-6C96FFA593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20156E2D-7C1C-4B77-B5B6-F1D3F348F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91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6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553E26FA-3773-470A-AAAD-81C91C27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53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59EEB36E-3627-4A84-A3BA-9AA3D876B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28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5DA73902-F8F9-4FA5-9AB3-2C3A9B42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49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F5603FA-107F-400E-9786-33F773174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9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Logos must be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374 x 126 pixels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(or related format).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Placeholder is center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319D7B-AEDB-49D5-8483-7ACABB4C0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16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3978C832-D700-4C81-A864-D2FEAF5A6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0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4337D4DD-E23F-408B-91D8-E287810B5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3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1FA91A-FDB7-4651-B367-59B917731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5" r="31435"/>
          <a:stretch/>
        </p:blipFill>
        <p:spPr>
          <a:xfrm>
            <a:off x="0" y="0"/>
            <a:ext cx="4398148" cy="6858000"/>
          </a:xfrm>
          <a:prstGeom prst="rect">
            <a:avLst/>
          </a:prstGeom>
        </p:spPr>
      </p:pic>
      <p:pic>
        <p:nvPicPr>
          <p:cNvPr id="13" name="Afbeelding 12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2512E1A9-7D7F-4934-B6A5-91A809786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1"/>
            <a:ext cx="8414444" cy="685800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5DAF324-4755-455F-AB75-12704855F7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220" y="2826242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7" y="4156198"/>
            <a:ext cx="700130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E527BFBC-FC6A-4F68-B9A0-4F0883FFF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B57305E4-6A9B-4D6F-9D85-6F15BCF09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37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259D74ED-1BAB-4FBA-8486-79411567B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97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16F3EBB-D968-46B8-B673-0C5961440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23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Logos must be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374 x 126 pixels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(or related format).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Placeholder is center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C03DB3-583B-4DF1-A71C-17CDE9EF0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0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1D9815BA-2AEB-4847-B651-32EF70715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8AF31FF6-EA75-4888-8D6D-52972ED6A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66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87718275-8A91-4D74-8351-1490F1B47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2"/>
            <a:ext cx="8414444" cy="6858001"/>
          </a:xfrm>
          <a:prstGeom prst="rect">
            <a:avLst/>
          </a:prstGeom>
        </p:spPr>
      </p:pic>
      <p:sp>
        <p:nvSpPr>
          <p:cNvPr id="10" name="Tijdelijke aanduiding voor afbeelding 13">
            <a:extLst>
              <a:ext uri="{FF2B5EF4-FFF2-40B4-BE49-F238E27FC236}">
                <a16:creationId xmlns:a16="http://schemas.microsoft.com/office/drawing/2014/main" id="{01026610-305B-4E94-B322-4ED0CB17B6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782576" cy="6857999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5220" y="2826242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8" y="4156198"/>
            <a:ext cx="7011814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42E7C8E-4FEA-4866-8D67-3D0CA3CC4ECF}"/>
              </a:ext>
            </a:extLst>
          </p:cNvPr>
          <p:cNvSpPr txBox="1"/>
          <p:nvPr userDrawn="1"/>
        </p:nvSpPr>
        <p:spPr>
          <a:xfrm>
            <a:off x="-3541100" y="2091690"/>
            <a:ext cx="25359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 dirty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 dirty="0">
                <a:solidFill>
                  <a:schemeClr val="bg2"/>
                </a:solidFill>
              </a:rPr>
            </a:br>
            <a:r>
              <a:rPr lang="en-US" sz="1400" noProof="0" dirty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 dirty="0">
                <a:solidFill>
                  <a:schemeClr val="bg2"/>
                </a:solidFill>
              </a:rPr>
            </a:br>
            <a:r>
              <a:rPr lang="en-US" sz="1400" noProof="0" dirty="0">
                <a:solidFill>
                  <a:schemeClr val="bg2"/>
                </a:solidFill>
              </a:rPr>
              <a:t>to the background</a:t>
            </a:r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C9D9E286-C0FC-4596-85E8-38564247CDC5}"/>
              </a:ext>
            </a:extLst>
          </p:cNvPr>
          <p:cNvSpPr/>
          <p:nvPr userDrawn="1"/>
        </p:nvSpPr>
        <p:spPr>
          <a:xfrm rot="5400000" flipH="1">
            <a:off x="-100515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60C74DA-30F0-4253-B617-8A070B7777C2}"/>
              </a:ext>
            </a:extLst>
          </p:cNvPr>
          <p:cNvSpPr txBox="1"/>
          <p:nvPr userDrawn="1"/>
        </p:nvSpPr>
        <p:spPr>
          <a:xfrm>
            <a:off x="-2945103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noProof="0" dirty="0">
                <a:solidFill>
                  <a:schemeClr val="bg2"/>
                </a:solidFill>
              </a:rPr>
              <a:t>Don’t add an image,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2B710E17-039F-48FA-84AA-5509F0041060}"/>
              </a:ext>
            </a:extLst>
          </p:cNvPr>
          <p:cNvSpPr/>
          <p:nvPr userDrawn="1"/>
        </p:nvSpPr>
        <p:spPr>
          <a:xfrm rot="5400000" flipH="1">
            <a:off x="-100515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1099820C-86C2-49E4-8747-4C2BF8D10E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3213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2389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1565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9074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Logos must be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374 x 126 pixels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(or related format).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Placeholder is center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83213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83213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52389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52389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21565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21565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21565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9074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9074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9074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57" name="Tijdelijke aanduiding voor dianummer 5">
            <a:extLst>
              <a:ext uri="{FF2B5EF4-FFF2-40B4-BE49-F238E27FC236}">
                <a16:creationId xmlns:a16="http://schemas.microsoft.com/office/drawing/2014/main" id="{8A3ADC05-9821-42E9-BA7B-62837F2E0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12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6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A00A7BDA-065E-4DB2-8FCC-E1F72517F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9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F802402-6354-4277-ACE2-B6F3163C4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6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0EC1D06-D0D6-43A4-9CEF-30FB79B34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08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4.jp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0B0E81-3B52-4998-8953-800B819F0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939" y="0"/>
            <a:ext cx="160720" cy="1331683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E9E0087-4B1F-49F6-840E-E51EFCB56C9B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Colours you can use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EBB7260-3041-4FA8-804F-1508C5166B67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24A7630-8387-41C4-9F4C-9F495A494852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68FF990-6680-4B40-A836-1BD155BA7663}"/>
              </a:ext>
            </a:extLst>
          </p:cNvPr>
          <p:cNvSpPr txBox="1"/>
          <p:nvPr userDrawn="1"/>
        </p:nvSpPr>
        <p:spPr>
          <a:xfrm>
            <a:off x="-1773141" y="1103105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CAA715D-60D7-445E-950C-A9C64264646D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375ACB5-9D43-4919-8788-A29540D290B1}"/>
              </a:ext>
            </a:extLst>
          </p:cNvPr>
          <p:cNvSpPr txBox="1"/>
          <p:nvPr userDrawn="1"/>
        </p:nvSpPr>
        <p:spPr>
          <a:xfrm>
            <a:off x="-1773141" y="1462056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1353075-2B89-4C0B-876D-DD1CD854E32C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62EC549-450B-40B7-80B7-2E5B787B0F74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CE84B7-282D-4BA5-AA3B-3BBA12C0BAC9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13F1C8B-D55C-46D5-8E94-3BC739783825}"/>
              </a:ext>
            </a:extLst>
          </p:cNvPr>
          <p:cNvSpPr txBox="1"/>
          <p:nvPr userDrawn="1"/>
        </p:nvSpPr>
        <p:spPr>
          <a:xfrm>
            <a:off x="-1773141" y="2179958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42A86BD-59A5-48A2-9F87-F628C46594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E98A86A-946A-481C-AD49-4ECB4466EFF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A2CA6ED0-99F3-4BD1-A890-99F5A0A7475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4F9DBFAC-9644-4491-BD6D-DB9F32B9D22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C62C0298-2532-4B79-B7D6-9120FFAF5FE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3604120A-74F3-4913-9C0C-C316E84178BC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below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29" name="Gelijkbenige driehoek 28">
            <a:extLst>
              <a:ext uri="{FF2B5EF4-FFF2-40B4-BE49-F238E27FC236}">
                <a16:creationId xmlns:a16="http://schemas.microsoft.com/office/drawing/2014/main" id="{35426E9F-4CB0-4951-8E6D-27D9E43F8FB0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19F5D8FD-2232-476F-899E-0FBB35A1C3F0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To edit </a:t>
            </a:r>
            <a:r>
              <a:rPr lang="en-US" sz="1400" b="1" dirty="0">
                <a:solidFill>
                  <a:schemeClr val="bg2"/>
                </a:solidFill>
              </a:rPr>
              <a:t>Name Surname | Congress/event </a:t>
            </a:r>
            <a:r>
              <a:rPr lang="en-US" sz="1400" dirty="0">
                <a:solidFill>
                  <a:schemeClr val="bg2"/>
                </a:solidFill>
              </a:rPr>
              <a:t>- go to: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Don't want a date and </a:t>
            </a:r>
            <a:r>
              <a:rPr lang="en-US" sz="1400" b="1" dirty="0" err="1">
                <a:solidFill>
                  <a:schemeClr val="bg2"/>
                </a:solidFill>
              </a:rPr>
              <a:t>footertext</a:t>
            </a:r>
            <a:r>
              <a:rPr lang="en-US" sz="1400" b="1" dirty="0">
                <a:solidFill>
                  <a:schemeClr val="bg2"/>
                </a:solidFill>
              </a:rPr>
              <a:t>?</a:t>
            </a:r>
            <a:br>
              <a:rPr lang="en-US" sz="1400" b="1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above</a:t>
            </a: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A6D357D-42B5-4F74-BF68-3C7A3C4657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No content right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Gelijkbenige driehoek 32">
            <a:extLst>
              <a:ext uri="{FF2B5EF4-FFF2-40B4-BE49-F238E27FC236}">
                <a16:creationId xmlns:a16="http://schemas.microsoft.com/office/drawing/2014/main" id="{D146617A-6150-4561-B7DD-A9E3AEA248B7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73B3C80-1F73-4C4B-A2F0-4C9C6D141AD1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2"/>
                </a:solidFill>
              </a:rPr>
              <a:t>No content left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5" name="Gelijkbenige driehoek 34">
            <a:extLst>
              <a:ext uri="{FF2B5EF4-FFF2-40B4-BE49-F238E27FC236}">
                <a16:creationId xmlns:a16="http://schemas.microsoft.com/office/drawing/2014/main" id="{7B1373FE-CCE9-4943-A741-874426342C29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F37E0D2-8AAE-4042-97F8-7B885754870A}"/>
              </a:ext>
            </a:extLst>
          </p:cNvPr>
          <p:cNvSpPr txBox="1"/>
          <p:nvPr userDrawn="1"/>
        </p:nvSpPr>
        <p:spPr>
          <a:xfrm>
            <a:off x="11420230" y="6073200"/>
            <a:ext cx="48601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 dirty="0"/>
              <a:t>/29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F3618288-10B5-4ECD-B4E2-6F446368A160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2"/>
                </a:solidFill>
              </a:rPr>
              <a:t>Manually</a:t>
            </a:r>
            <a:r>
              <a:rPr lang="nl-NL" sz="1400" dirty="0">
                <a:solidFill>
                  <a:schemeClr val="bg2"/>
                </a:solidFill>
              </a:rPr>
              <a:t> change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/12 to the correct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total</a:t>
            </a:r>
            <a:r>
              <a:rPr lang="nl-NL" sz="1400" dirty="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D72BD59B-0D58-4FD7-A1E5-ED24FCF5142B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16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60" r:id="rId4"/>
    <p:sldLayoutId id="2147483661" r:id="rId5"/>
    <p:sldLayoutId id="2147483651" r:id="rId6"/>
    <p:sldLayoutId id="2147483650" r:id="rId7"/>
    <p:sldLayoutId id="2147483652" r:id="rId8"/>
    <p:sldLayoutId id="2147483654" r:id="rId9"/>
    <p:sldLayoutId id="2147483694" r:id="rId10"/>
    <p:sldLayoutId id="2147483658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6" userDrawn="1">
          <p15:clr>
            <a:srgbClr val="F26B43"/>
          </p15:clr>
        </p15:guide>
        <p15:guide id="4" pos="7129" userDrawn="1">
          <p15:clr>
            <a:srgbClr val="F26B43"/>
          </p15:clr>
        </p15:guide>
        <p15:guide id="6" orient="horz" pos="3720" userDrawn="1">
          <p15:clr>
            <a:srgbClr val="F26B43"/>
          </p15:clr>
        </p15:guide>
        <p15:guide id="8" orient="horz" pos="11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above</a:t>
            </a: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5662232-35B8-4B75-9B38-6D60B467A78B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No content right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88CC8A62-FBB8-4488-8B6A-3D03730563BF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06AEA005-9735-4990-8D13-42ABAD6E1C27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2"/>
                </a:solidFill>
              </a:rPr>
              <a:t>No content left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8A61E96C-C91A-4FE0-AA88-1E5D09ACBC22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F7A53D1-31BF-4631-B5E2-371F5C5128E4}"/>
              </a:ext>
            </a:extLst>
          </p:cNvPr>
          <p:cNvSpPr txBox="1"/>
          <p:nvPr userDrawn="1"/>
        </p:nvSpPr>
        <p:spPr>
          <a:xfrm>
            <a:off x="11420230" y="6073200"/>
            <a:ext cx="53113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 dirty="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D47B8E5-4584-427D-89B6-F0A8EECB6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311A79A-368E-406B-8827-98156CFDAC53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below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51CD1C24-5024-4CFC-AFDC-F41D0C33828D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16D1EBF-D309-4BF3-94AB-FE2F3C91CAB2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2"/>
                </a:solidFill>
              </a:rPr>
              <a:t>Manually</a:t>
            </a:r>
            <a:r>
              <a:rPr lang="nl-NL" sz="1400" dirty="0">
                <a:solidFill>
                  <a:schemeClr val="bg2"/>
                </a:solidFill>
              </a:rPr>
              <a:t> change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/12 to the correct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total</a:t>
            </a:r>
            <a:r>
              <a:rPr lang="nl-NL" sz="1400" dirty="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65096C4E-8338-4BC4-9317-072A824911A7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AC252D11-3125-4414-A394-07D78A75915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To edit </a:t>
            </a:r>
            <a:r>
              <a:rPr lang="en-US" sz="1400" b="1" dirty="0">
                <a:solidFill>
                  <a:schemeClr val="bg2"/>
                </a:solidFill>
              </a:rPr>
              <a:t>Name Surname | Congress/event </a:t>
            </a:r>
            <a:r>
              <a:rPr lang="en-US" sz="1400" dirty="0">
                <a:solidFill>
                  <a:schemeClr val="bg2"/>
                </a:solidFill>
              </a:rPr>
              <a:t>- go to: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Don't want a date and </a:t>
            </a:r>
            <a:r>
              <a:rPr lang="en-US" sz="1400" b="1" dirty="0" err="1">
                <a:solidFill>
                  <a:schemeClr val="bg2"/>
                </a:solidFill>
              </a:rPr>
              <a:t>footertext</a:t>
            </a:r>
            <a:r>
              <a:rPr lang="en-US" sz="1400" b="1" dirty="0">
                <a:solidFill>
                  <a:schemeClr val="bg2"/>
                </a:solidFill>
              </a:rPr>
              <a:t>?</a:t>
            </a:r>
            <a:br>
              <a:rPr lang="en-US" sz="1400" b="1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F5DE2D96-C0C2-49D6-BC7A-C2CC1AF57C11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Colours you can use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ADF6AC97-EF5C-4EA9-A1D3-C9AE8D75CC76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8D9C65DC-5BF4-4803-AE2E-2089A4633B1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C385C11D-9584-4B73-B4F6-61945CE24A41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EF609B4F-AD1F-45D5-AAAF-F98951815648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14CF6F96-25A3-44B9-9D8C-EDCFEE5017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63F830B9-CF1E-4B0D-82A4-AF8620C7649B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7E8E1357-3D2F-4EB7-8D75-C168029C0B2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8339A351-E498-403E-8E2F-80F63C0A469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85ACB323-45A6-446C-9514-36FF0ACAC57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kstvak 14">
            <a:extLst>
              <a:ext uri="{FF2B5EF4-FFF2-40B4-BE49-F238E27FC236}">
                <a16:creationId xmlns:a16="http://schemas.microsoft.com/office/drawing/2014/main" id="{B7D25A9D-4D98-4175-89EB-AAD17FDA00ED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39" name="Tekstvak 16">
            <a:extLst>
              <a:ext uri="{FF2B5EF4-FFF2-40B4-BE49-F238E27FC236}">
                <a16:creationId xmlns:a16="http://schemas.microsoft.com/office/drawing/2014/main" id="{BFDBA976-9561-4BBF-BF3D-F00EEAC9AFE2}"/>
              </a:ext>
            </a:extLst>
          </p:cNvPr>
          <p:cNvSpPr txBox="1"/>
          <p:nvPr userDrawn="1"/>
        </p:nvSpPr>
        <p:spPr>
          <a:xfrm>
            <a:off x="-1773141" y="1103105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42" name="Tekstvak 18">
            <a:extLst>
              <a:ext uri="{FF2B5EF4-FFF2-40B4-BE49-F238E27FC236}">
                <a16:creationId xmlns:a16="http://schemas.microsoft.com/office/drawing/2014/main" id="{0A34D8A6-AB57-4B7C-A4EE-478C5D901E37}"/>
              </a:ext>
            </a:extLst>
          </p:cNvPr>
          <p:cNvSpPr txBox="1"/>
          <p:nvPr userDrawn="1"/>
        </p:nvSpPr>
        <p:spPr>
          <a:xfrm>
            <a:off x="-1773141" y="1462056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50" name="Tekstvak 20">
            <a:extLst>
              <a:ext uri="{FF2B5EF4-FFF2-40B4-BE49-F238E27FC236}">
                <a16:creationId xmlns:a16="http://schemas.microsoft.com/office/drawing/2014/main" id="{951ECC24-2CF6-44B0-A332-1A6DCC4C419C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51" name="Tekstvak 22">
            <a:extLst>
              <a:ext uri="{FF2B5EF4-FFF2-40B4-BE49-F238E27FC236}">
                <a16:creationId xmlns:a16="http://schemas.microsoft.com/office/drawing/2014/main" id="{9BC4E77B-5C5A-4762-8764-71E3976E8280}"/>
              </a:ext>
            </a:extLst>
          </p:cNvPr>
          <p:cNvSpPr txBox="1"/>
          <p:nvPr userDrawn="1"/>
        </p:nvSpPr>
        <p:spPr>
          <a:xfrm>
            <a:off x="-1773141" y="2179958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66 / 103 / 127</a:t>
            </a:r>
          </a:p>
        </p:txBody>
      </p:sp>
    </p:spTree>
    <p:extLst>
      <p:ext uri="{BB962C8B-B14F-4D97-AF65-F5344CB8AC3E}">
        <p14:creationId xmlns:p14="http://schemas.microsoft.com/office/powerpoint/2010/main" val="5578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95" r:id="rId5"/>
    <p:sldLayoutId id="2147483668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above</a:t>
            </a: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53C04F6-991D-40A1-9552-3FA1755C94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No content right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E1FB83F0-47A4-4A31-AA40-34FC20FF3496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5C9865E-BAC7-43B4-B4E9-B36A4A0B95BC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2"/>
                </a:solidFill>
              </a:rPr>
              <a:t>No content left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B68F15BC-845E-4757-B84B-05E93469FF5E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9EB2526-3303-4C3A-9EB6-AECD250B96D8}"/>
              </a:ext>
            </a:extLst>
          </p:cNvPr>
          <p:cNvSpPr txBox="1"/>
          <p:nvPr userDrawn="1"/>
        </p:nvSpPr>
        <p:spPr>
          <a:xfrm>
            <a:off x="11420230" y="6073200"/>
            <a:ext cx="48374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 dirty="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CA430C7-1173-4F45-A37B-DD80EE00A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9C2C22B5-54F9-4941-BE55-A094F9B58E51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below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27366388-5760-409C-BA64-4942721E48FA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1AE98557-3ECC-4F27-9AFF-756A12E4ABA7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2"/>
                </a:solidFill>
              </a:rPr>
              <a:t>Manually</a:t>
            </a:r>
            <a:r>
              <a:rPr lang="nl-NL" sz="1400" dirty="0">
                <a:solidFill>
                  <a:schemeClr val="bg2"/>
                </a:solidFill>
              </a:rPr>
              <a:t> change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/12 to the correct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total</a:t>
            </a:r>
            <a:r>
              <a:rPr lang="nl-NL" sz="1400" dirty="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2D988863-848C-4E57-B61C-A03C67A7CB04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7D82EF0C-5524-468F-8F09-403395F2F94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To edit </a:t>
            </a:r>
            <a:r>
              <a:rPr lang="en-US" sz="1400" b="1" dirty="0">
                <a:solidFill>
                  <a:schemeClr val="bg2"/>
                </a:solidFill>
              </a:rPr>
              <a:t>Name Surname | Congress/event </a:t>
            </a:r>
            <a:r>
              <a:rPr lang="en-US" sz="1400" dirty="0">
                <a:solidFill>
                  <a:schemeClr val="bg2"/>
                </a:solidFill>
              </a:rPr>
              <a:t>- go to: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Don't want a date and </a:t>
            </a:r>
            <a:r>
              <a:rPr lang="en-US" sz="1400" b="1" dirty="0" err="1">
                <a:solidFill>
                  <a:schemeClr val="bg2"/>
                </a:solidFill>
              </a:rPr>
              <a:t>footertext</a:t>
            </a:r>
            <a:r>
              <a:rPr lang="en-US" sz="1400" b="1" dirty="0">
                <a:solidFill>
                  <a:schemeClr val="bg2"/>
                </a:solidFill>
              </a:rPr>
              <a:t>?</a:t>
            </a:r>
            <a:br>
              <a:rPr lang="en-US" sz="1400" b="1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4D40B6D1-C812-45B6-8A21-FA05EB07E710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Colours you can use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863035FA-33BE-4971-8D53-40DAD9477E77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649F0B2F-63C3-4CBE-9204-D78CA455A20C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1C2F1567-D262-42ED-9D3B-8F88D623FD82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83D37270-BAE3-491B-87AC-5D6C2C6B194B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D2D86E38-AF35-49CF-AFEA-A1C956C5E5FE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B3C0F30C-53CD-4956-9E62-5BF94FAA8CC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497F2677-F757-4180-B7EC-4241D4886F8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2CDD460C-E827-4BE4-9AF6-AC4ACF716CC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B7CB7C18-6AFA-4E34-AAB1-78025DCC9E7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kstvak 14">
            <a:extLst>
              <a:ext uri="{FF2B5EF4-FFF2-40B4-BE49-F238E27FC236}">
                <a16:creationId xmlns:a16="http://schemas.microsoft.com/office/drawing/2014/main" id="{DCCB9F06-5672-495B-A63D-FE27F9F864F4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39" name="Tekstvak 16">
            <a:extLst>
              <a:ext uri="{FF2B5EF4-FFF2-40B4-BE49-F238E27FC236}">
                <a16:creationId xmlns:a16="http://schemas.microsoft.com/office/drawing/2014/main" id="{961F798E-46A4-4890-BE2E-D3260D8F4EBC}"/>
              </a:ext>
            </a:extLst>
          </p:cNvPr>
          <p:cNvSpPr txBox="1"/>
          <p:nvPr userDrawn="1"/>
        </p:nvSpPr>
        <p:spPr>
          <a:xfrm>
            <a:off x="-1773141" y="1103105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42" name="Tekstvak 18">
            <a:extLst>
              <a:ext uri="{FF2B5EF4-FFF2-40B4-BE49-F238E27FC236}">
                <a16:creationId xmlns:a16="http://schemas.microsoft.com/office/drawing/2014/main" id="{D1C26857-E314-465B-B2FD-8859CD4F912B}"/>
              </a:ext>
            </a:extLst>
          </p:cNvPr>
          <p:cNvSpPr txBox="1"/>
          <p:nvPr userDrawn="1"/>
        </p:nvSpPr>
        <p:spPr>
          <a:xfrm>
            <a:off x="-1773141" y="1462056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50" name="Tekstvak 20">
            <a:extLst>
              <a:ext uri="{FF2B5EF4-FFF2-40B4-BE49-F238E27FC236}">
                <a16:creationId xmlns:a16="http://schemas.microsoft.com/office/drawing/2014/main" id="{CA80BAB8-958B-44D0-BE79-206B7027D1A2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51" name="Tekstvak 22">
            <a:extLst>
              <a:ext uri="{FF2B5EF4-FFF2-40B4-BE49-F238E27FC236}">
                <a16:creationId xmlns:a16="http://schemas.microsoft.com/office/drawing/2014/main" id="{76348F3B-3754-4449-9D21-5659E60A0489}"/>
              </a:ext>
            </a:extLst>
          </p:cNvPr>
          <p:cNvSpPr txBox="1"/>
          <p:nvPr userDrawn="1"/>
        </p:nvSpPr>
        <p:spPr>
          <a:xfrm>
            <a:off x="-1773141" y="2179958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66 / 103 / 127</a:t>
            </a:r>
          </a:p>
        </p:txBody>
      </p:sp>
    </p:spTree>
    <p:extLst>
      <p:ext uri="{BB962C8B-B14F-4D97-AF65-F5344CB8AC3E}">
        <p14:creationId xmlns:p14="http://schemas.microsoft.com/office/powerpoint/2010/main" val="290746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682" r:id="rId6"/>
    <p:sldLayoutId id="2147483683" r:id="rId7"/>
    <p:sldLayoutId id="214748368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above</a:t>
            </a: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61D766B-AE05-41F6-97D7-B0D68CF50C9E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No content right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5F08617F-AF79-47A7-B9C2-84315053016A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7AB32B94-2EA3-4D0C-92C5-F3EAA06F889B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2"/>
                </a:solidFill>
              </a:rPr>
              <a:t>No content left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52398A7D-4F24-45BA-93B0-39BC7BF6D0F1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5115A94-F044-472C-A9DA-DDFCEA712593}"/>
              </a:ext>
            </a:extLst>
          </p:cNvPr>
          <p:cNvSpPr txBox="1"/>
          <p:nvPr userDrawn="1"/>
        </p:nvSpPr>
        <p:spPr>
          <a:xfrm>
            <a:off x="11420230" y="6073200"/>
            <a:ext cx="45718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 dirty="0"/>
              <a:t>/32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FD0C8193-8990-4BF8-8E41-F2CC01470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CDEF40A-C79D-43E4-A5DD-7AF2819FC024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below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4A408EF7-1008-4EAD-A953-EAA369C7BE98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5C52140-402F-4CB9-83D1-72C44AD1C68D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2"/>
                </a:solidFill>
              </a:rPr>
              <a:t>Manually</a:t>
            </a:r>
            <a:r>
              <a:rPr lang="nl-NL" sz="1400" dirty="0">
                <a:solidFill>
                  <a:schemeClr val="bg2"/>
                </a:solidFill>
              </a:rPr>
              <a:t> change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/12 to the correct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total</a:t>
            </a:r>
            <a:r>
              <a:rPr lang="nl-NL" sz="1400" dirty="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87729A79-CE9B-4356-AA9D-1D4C33F5740A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D9E35370-AC98-4476-B408-02EC5A5E2BF6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To edit </a:t>
            </a:r>
            <a:r>
              <a:rPr lang="en-US" sz="1400" b="1" dirty="0">
                <a:solidFill>
                  <a:schemeClr val="bg2"/>
                </a:solidFill>
              </a:rPr>
              <a:t>Name Surname | Congress/event </a:t>
            </a:r>
            <a:r>
              <a:rPr lang="en-US" sz="1400" dirty="0">
                <a:solidFill>
                  <a:schemeClr val="bg2"/>
                </a:solidFill>
              </a:rPr>
              <a:t>- go to: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Don't want a date and </a:t>
            </a:r>
            <a:r>
              <a:rPr lang="en-US" sz="1400" b="1" dirty="0" err="1">
                <a:solidFill>
                  <a:schemeClr val="bg2"/>
                </a:solidFill>
              </a:rPr>
              <a:t>footertext</a:t>
            </a:r>
            <a:r>
              <a:rPr lang="en-US" sz="1400" b="1" dirty="0">
                <a:solidFill>
                  <a:schemeClr val="bg2"/>
                </a:solidFill>
              </a:rPr>
              <a:t>?</a:t>
            </a:r>
            <a:br>
              <a:rPr lang="en-US" sz="1400" b="1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3E3502B5-52AB-4717-9DC0-7504C6474EFD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Colours you can use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73BCD98D-9689-43EE-8DD1-7C9E2F819DE4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E32C9BCB-1A9C-4555-A917-C79D1097992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0E32B463-21AB-4019-9A6E-C1042D891657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0A62BBFC-1240-419F-9A17-35F3D1D9FC4F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661E0014-6475-444A-BC6B-3270A09E1A84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3B922B2E-D787-42B1-B397-BEFFFA737309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B352AFEE-FC7C-4495-94DD-323D4599A20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DECD8D1E-D8CB-4B16-88BD-54A15B09BC5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4F25046E-561D-4008-83C8-6A2015BA5A0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kstvak 14">
            <a:extLst>
              <a:ext uri="{FF2B5EF4-FFF2-40B4-BE49-F238E27FC236}">
                <a16:creationId xmlns:a16="http://schemas.microsoft.com/office/drawing/2014/main" id="{F12F6B5E-C0E9-4654-B068-1549FC41C0D0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39" name="Tekstvak 16">
            <a:extLst>
              <a:ext uri="{FF2B5EF4-FFF2-40B4-BE49-F238E27FC236}">
                <a16:creationId xmlns:a16="http://schemas.microsoft.com/office/drawing/2014/main" id="{569E247E-BBCC-44EC-BA37-54A3E72FCFFC}"/>
              </a:ext>
            </a:extLst>
          </p:cNvPr>
          <p:cNvSpPr txBox="1"/>
          <p:nvPr userDrawn="1"/>
        </p:nvSpPr>
        <p:spPr>
          <a:xfrm>
            <a:off x="-1773141" y="1103105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42" name="Tekstvak 18">
            <a:extLst>
              <a:ext uri="{FF2B5EF4-FFF2-40B4-BE49-F238E27FC236}">
                <a16:creationId xmlns:a16="http://schemas.microsoft.com/office/drawing/2014/main" id="{69FBAF03-18CB-4545-8D8F-0E8616B39DE2}"/>
              </a:ext>
            </a:extLst>
          </p:cNvPr>
          <p:cNvSpPr txBox="1"/>
          <p:nvPr userDrawn="1"/>
        </p:nvSpPr>
        <p:spPr>
          <a:xfrm>
            <a:off x="-1773141" y="1462056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50" name="Tekstvak 20">
            <a:extLst>
              <a:ext uri="{FF2B5EF4-FFF2-40B4-BE49-F238E27FC236}">
                <a16:creationId xmlns:a16="http://schemas.microsoft.com/office/drawing/2014/main" id="{E23A58AB-56D1-4229-8CAC-6A111E830A4B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51" name="Tekstvak 22">
            <a:extLst>
              <a:ext uri="{FF2B5EF4-FFF2-40B4-BE49-F238E27FC236}">
                <a16:creationId xmlns:a16="http://schemas.microsoft.com/office/drawing/2014/main" id="{A46AF84B-BC17-450D-80F4-95D60381E216}"/>
              </a:ext>
            </a:extLst>
          </p:cNvPr>
          <p:cNvSpPr txBox="1"/>
          <p:nvPr userDrawn="1"/>
        </p:nvSpPr>
        <p:spPr>
          <a:xfrm>
            <a:off x="-1773141" y="2179958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66 / 103 / 127</a:t>
            </a:r>
          </a:p>
        </p:txBody>
      </p:sp>
    </p:spTree>
    <p:extLst>
      <p:ext uri="{BB962C8B-B14F-4D97-AF65-F5344CB8AC3E}">
        <p14:creationId xmlns:p14="http://schemas.microsoft.com/office/powerpoint/2010/main" val="219033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7" r:id="rId5"/>
    <p:sldLayoutId id="2147483691" r:id="rId6"/>
    <p:sldLayoutId id="2147483692" r:id="rId7"/>
    <p:sldLayoutId id="21474836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D662AF3C-8711-452C-A160-D08F8F85F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809" y="1454864"/>
            <a:ext cx="6956245" cy="14100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DIFFER contributions to</a:t>
            </a:r>
            <a:br>
              <a:rPr lang="en-US" dirty="0"/>
            </a:br>
            <a:r>
              <a:rPr lang="en-US" dirty="0"/>
              <a:t>SP-X1</a:t>
            </a:r>
            <a:br>
              <a:rPr lang="en-US" dirty="0"/>
            </a:br>
            <a:br>
              <a:rPr lang="en-US" dirty="0"/>
            </a:br>
            <a:endParaRPr lang="nl-NL" sz="4200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8845AE1-787A-485C-8672-F3347293FD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1810" y="4031254"/>
            <a:ext cx="6956245" cy="365125"/>
          </a:xfrm>
        </p:spPr>
        <p:txBody>
          <a:bodyPr/>
          <a:lstStyle/>
          <a:p>
            <a:r>
              <a:rPr lang="en-US" dirty="0"/>
              <a:t>Ivo Classen, Hennie van der Meiden, Jordy Vernimmen, Jonathan van den Berg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1605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4CE9924-86F1-445F-8017-BD8FCF89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6813"/>
            <a:ext cx="10957288" cy="519306"/>
          </a:xfrm>
        </p:spPr>
        <p:txBody>
          <a:bodyPr/>
          <a:lstStyle/>
          <a:p>
            <a:r>
              <a:rPr lang="nl-NL" dirty="0"/>
              <a:t>CARS in Magnum-PSI: status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4E09BC-671E-4E93-BFEA-F1BCC628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424FC-E9C4-44C3-B2F6-4AF5AD740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Ivo Classen  |  TM on </a:t>
            </a:r>
            <a:r>
              <a:rPr lang="nl-NL" dirty="0" err="1"/>
              <a:t>Tungsten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Hydrogen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32904-9E12-44BD-89CC-64484E421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7B0219-0CBF-4B26-B203-7AB23F08C84B}"/>
              </a:ext>
            </a:extLst>
          </p:cNvPr>
          <p:cNvSpPr txBox="1">
            <a:spLocks/>
          </p:cNvSpPr>
          <p:nvPr/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CF14-CA55-4C05-9804-096C821AFF5B}" type="slidenum">
              <a: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rgbClr val="42677F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42677F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296CC-422A-446D-AA25-C796D3F094A1}"/>
              </a:ext>
            </a:extLst>
          </p:cNvPr>
          <p:cNvSpPr/>
          <p:nvPr/>
        </p:nvSpPr>
        <p:spPr>
          <a:xfrm>
            <a:off x="129605" y="1128332"/>
            <a:ext cx="4690721" cy="2437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Wingdings" panose="05000000000000000000" pitchFamily="2" charset="2"/>
            </a:endParaRPr>
          </a:p>
          <a:p>
            <a:pPr algn="just">
              <a:lnSpc>
                <a:spcPts val="2300"/>
              </a:lnSpc>
              <a:defRPr/>
            </a:pPr>
            <a:r>
              <a:rPr lang="en-US" kern="0" dirty="0">
                <a:solidFill>
                  <a:prstClr val="black"/>
                </a:solidFill>
                <a:sym typeface="Wingdings" panose="05000000000000000000" pitchFamily="2" charset="2"/>
              </a:rPr>
              <a:t>Lower vibrational states (</a:t>
            </a:r>
            <a:r>
              <a:rPr lang="en-US" kern="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kern="0" dirty="0">
                <a:solidFill>
                  <a:prstClr val="black"/>
                </a:solidFill>
                <a:sym typeface="Wingdings" panose="05000000000000000000" pitchFamily="2" charset="2"/>
              </a:rPr>
              <a:t>&lt;=2) can be measured with CARS</a:t>
            </a:r>
            <a:endParaRPr lang="en-US" kern="0" dirty="0">
              <a:solidFill>
                <a:prstClr val="black"/>
              </a:solidFill>
            </a:endParaRPr>
          </a:p>
          <a:p>
            <a:pPr marR="0" lvl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endParaRPr lang="en-GB" kern="0" dirty="0">
              <a:solidFill>
                <a:prstClr val="black"/>
              </a:solidFill>
            </a:endParaRPr>
          </a:p>
          <a:p>
            <a:pPr marL="285750" marR="0" lvl="0" indent="-28575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CARS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R="0" lvl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4-wave mixing process</a:t>
            </a:r>
          </a:p>
          <a:p>
            <a:pPr marR="0" lvl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660-700 nm    probe beam</a:t>
            </a:r>
          </a:p>
          <a:p>
            <a:pPr marR="0" lvl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532 nm            pump beam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B08F1-16B6-4CBF-A419-1AA7696B98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34" y="3160146"/>
            <a:ext cx="3668486" cy="3320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D35FE9-C8C1-4C85-BF12-DC78FF5EE33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64"/>
          <a:stretch/>
        </p:blipFill>
        <p:spPr bwMode="auto">
          <a:xfrm>
            <a:off x="6096000" y="249047"/>
            <a:ext cx="4515293" cy="2801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C2F7B9-0666-4499-98DD-815B78430FEA}"/>
              </a:ext>
            </a:extLst>
          </p:cNvPr>
          <p:cNvSpPr/>
          <p:nvPr/>
        </p:nvSpPr>
        <p:spPr>
          <a:xfrm>
            <a:off x="70008" y="3852909"/>
            <a:ext cx="7250165" cy="1552989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ts val="23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kern="0" dirty="0">
                <a:solidFill>
                  <a:schemeClr val="bg2"/>
                </a:solidFill>
              </a:rPr>
              <a:t>Dye laser setup operational (assume same laser as TALIF, </a:t>
            </a:r>
            <a:r>
              <a:rPr lang="en-GB" kern="0" dirty="0" err="1">
                <a:solidFill>
                  <a:schemeClr val="bg2"/>
                </a:solidFill>
              </a:rPr>
              <a:t>Nd:YAG</a:t>
            </a:r>
            <a:r>
              <a:rPr lang="en-GB" kern="0" dirty="0">
                <a:solidFill>
                  <a:schemeClr val="bg2"/>
                </a:solidFill>
              </a:rPr>
              <a:t> should be a seeded type)</a:t>
            </a:r>
          </a:p>
          <a:p>
            <a:pPr marL="285750" lvl="0" indent="-285750">
              <a:lnSpc>
                <a:spcPts val="23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kern="0" dirty="0">
                <a:solidFill>
                  <a:schemeClr val="bg2"/>
                </a:solidFill>
              </a:rPr>
              <a:t>Conceptual design in progress: </a:t>
            </a:r>
            <a:br>
              <a:rPr lang="en-GB" kern="0" dirty="0">
                <a:solidFill>
                  <a:schemeClr val="bg2"/>
                </a:solidFill>
              </a:rPr>
            </a:br>
            <a:r>
              <a:rPr lang="en-GB" kern="0" dirty="0">
                <a:solidFill>
                  <a:schemeClr val="bg2"/>
                </a:solidFill>
              </a:rPr>
              <a:t>Installation should start in September 2022</a:t>
            </a:r>
          </a:p>
          <a:p>
            <a:pPr marL="285750" lvl="0" indent="-285750">
              <a:lnSpc>
                <a:spcPts val="23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kern="0" dirty="0">
                <a:solidFill>
                  <a:schemeClr val="bg2"/>
                </a:solidFill>
              </a:rPr>
              <a:t>First tests in Magnum-PSI: Q2 2023</a:t>
            </a:r>
          </a:p>
        </p:txBody>
      </p:sp>
    </p:spTree>
    <p:extLst>
      <p:ext uri="{BB962C8B-B14F-4D97-AF65-F5344CB8AC3E}">
        <p14:creationId xmlns:p14="http://schemas.microsoft.com/office/powerpoint/2010/main" val="32113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4CE9924-86F1-445F-8017-BD8FCF89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Status VUV-LIF setup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4E09BC-671E-4E93-BFEA-F1BCC628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424FC-E9C4-44C3-B2F6-4AF5AD740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Ivo Classen  |  TM on </a:t>
            </a:r>
            <a:r>
              <a:rPr lang="nl-NL" dirty="0" err="1"/>
              <a:t>Tungsten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Hydrogen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32904-9E12-44BD-89CC-64484E421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58870" y="6073200"/>
            <a:ext cx="787803" cy="365125"/>
          </a:xfrm>
        </p:spPr>
        <p:txBody>
          <a:bodyPr/>
          <a:lstStyle/>
          <a:p>
            <a:fld id="{CF26CF14-CA55-4C05-9804-096C821AFF5B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8548D9-5D39-4630-8F75-80F9FD738E5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31" y="76813"/>
            <a:ext cx="6694524" cy="4183487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A117B7E-E0F4-4861-A793-94070DDE25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20336"/>
              </p:ext>
            </p:extLst>
          </p:nvPr>
        </p:nvGraphicFramePr>
        <p:xfrm>
          <a:off x="7147544" y="4591757"/>
          <a:ext cx="3013434" cy="228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r:id="rId4" imgW="4330700" imgH="3276600" progId="Origin50.Graph">
                  <p:embed/>
                </p:oleObj>
              </mc:Choice>
              <mc:Fallback>
                <p:oleObj r:id="rId4" imgW="4330700" imgH="3276600" progId="Origin50.Grap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5C7474E-1A5E-4AA7-A09F-53DB1C1A82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7544" y="4591757"/>
                        <a:ext cx="3013434" cy="2282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6F7CBB-93E7-4252-BF6F-2A4D15B1347B}"/>
              </a:ext>
            </a:extLst>
          </p:cNvPr>
          <p:cNvCxnSpPr>
            <a:cxnSpLocks/>
          </p:cNvCxnSpPr>
          <p:nvPr/>
        </p:nvCxnSpPr>
        <p:spPr>
          <a:xfrm flipV="1">
            <a:off x="7379208" y="3861760"/>
            <a:ext cx="0" cy="637015"/>
          </a:xfrm>
          <a:prstGeom prst="straightConnector1">
            <a:avLst/>
          </a:prstGeom>
          <a:noFill/>
          <a:ln w="4762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6E6296-1306-45D2-AF62-9F814BFE3880}"/>
              </a:ext>
            </a:extLst>
          </p:cNvPr>
          <p:cNvSpPr/>
          <p:nvPr/>
        </p:nvSpPr>
        <p:spPr>
          <a:xfrm>
            <a:off x="7149764" y="4498775"/>
            <a:ext cx="3179491" cy="2282412"/>
          </a:xfrm>
          <a:prstGeom prst="roundRect">
            <a:avLst/>
          </a:prstGeom>
          <a:noFill/>
          <a:ln w="34925" cap="flat" cmpd="sng" algn="ctr">
            <a:solidFill>
              <a:srgbClr val="FF6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01A844-3193-4459-9292-84344701515F}"/>
              </a:ext>
            </a:extLst>
          </p:cNvPr>
          <p:cNvSpPr txBox="1"/>
          <p:nvPr/>
        </p:nvSpPr>
        <p:spPr>
          <a:xfrm>
            <a:off x="344928" y="1710783"/>
            <a:ext cx="3641731" cy="2142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Laser in VUV range</a:t>
            </a:r>
            <a:b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(down to ~ Ly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</a:rPr>
              <a:t>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  <a:p>
            <a:pPr marR="0" lvl="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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Raman cell (SARS)</a:t>
            </a:r>
          </a:p>
          <a:p>
            <a:pPr marL="285750" marR="0" lvl="0" indent="-28575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vacuum</a:t>
            </a:r>
          </a:p>
          <a:p>
            <a:pPr marL="285750" marR="0" lvl="0" indent="-28575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VUV monochromators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B771A1-699B-418B-9BF7-7EBE880E4A79}"/>
              </a:ext>
            </a:extLst>
          </p:cNvPr>
          <p:cNvSpPr/>
          <p:nvPr/>
        </p:nvSpPr>
        <p:spPr>
          <a:xfrm>
            <a:off x="367900" y="5189971"/>
            <a:ext cx="7250165" cy="373179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ts val="23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kern="0" dirty="0">
                <a:solidFill>
                  <a:schemeClr val="bg2"/>
                </a:solidFill>
              </a:rPr>
              <a:t>Conceptual design in progress</a:t>
            </a:r>
          </a:p>
        </p:txBody>
      </p:sp>
    </p:spTree>
    <p:extLst>
      <p:ext uri="{BB962C8B-B14F-4D97-AF65-F5344CB8AC3E}">
        <p14:creationId xmlns:p14="http://schemas.microsoft.com/office/powerpoint/2010/main" val="16002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A93DAA-7197-4546-A9A7-085FE07F3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2205" y="2613091"/>
            <a:ext cx="7011815" cy="1410070"/>
          </a:xfrm>
        </p:spPr>
        <p:txBody>
          <a:bodyPr>
            <a:normAutofit/>
          </a:bodyPr>
          <a:lstStyle/>
          <a:p>
            <a:r>
              <a:rPr lang="en-US" sz="36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5932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4CE9924-86F1-445F-8017-BD8FCF89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Deliverables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03F058-80A1-4F6E-8F5E-269581CE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135" y="1936763"/>
            <a:ext cx="10160237" cy="4136437"/>
          </a:xfrm>
        </p:spPr>
        <p:txBody>
          <a:bodyPr>
            <a:normAutofit/>
          </a:bodyPr>
          <a:lstStyle/>
          <a:p>
            <a:r>
              <a:rPr lang="en-US" sz="2400" dirty="0"/>
              <a:t>Near target measurements:</a:t>
            </a:r>
            <a:endParaRPr lang="en-US" sz="2200" dirty="0"/>
          </a:p>
          <a:p>
            <a:pPr lvl="1"/>
            <a:r>
              <a:rPr lang="en-US" sz="2200" dirty="0"/>
              <a:t>TS on Magnum and UPP</a:t>
            </a:r>
          </a:p>
          <a:p>
            <a:endParaRPr lang="en-US" sz="2400" dirty="0"/>
          </a:p>
          <a:p>
            <a:r>
              <a:rPr lang="en-US" sz="2400" dirty="0"/>
              <a:t>Passive VUV spectroscopy in Magnum</a:t>
            </a:r>
          </a:p>
          <a:p>
            <a:endParaRPr lang="en-US" sz="2400" dirty="0"/>
          </a:p>
          <a:p>
            <a:r>
              <a:rPr lang="en-US" sz="2400" dirty="0"/>
              <a:t>TALIF on Magnum</a:t>
            </a:r>
          </a:p>
          <a:p>
            <a:pPr lvl="1"/>
            <a:r>
              <a:rPr lang="en-US" sz="2200" dirty="0"/>
              <a:t>Diagnostic development</a:t>
            </a:r>
          </a:p>
          <a:p>
            <a:pPr lvl="1"/>
            <a:r>
              <a:rPr lang="en-US" sz="2200" dirty="0"/>
              <a:t>First step towards CARS/VUV-LIF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4E09BC-671E-4E93-BFEA-F1BCC628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424FC-E9C4-44C3-B2F6-4AF5AD740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Ivo Classen  |  TM on </a:t>
            </a:r>
            <a:r>
              <a:rPr lang="nl-NL" dirty="0" err="1"/>
              <a:t>Tungsten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Hydrogen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32904-9E12-44BD-89CC-64484E421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1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4CE9924-86F1-445F-8017-BD8FCF89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Magnum-PSI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4E09BC-671E-4E93-BFEA-F1BCC628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424FC-E9C4-44C3-B2F6-4AF5AD740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Ivo Classen  |  TM on </a:t>
            </a:r>
            <a:r>
              <a:rPr lang="nl-NL" dirty="0" err="1"/>
              <a:t>Tungsten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Hydrogen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32904-9E12-44BD-89CC-64484E421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E984A7-A19A-4A84-BE75-ED9C3A0A889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" b="4229"/>
          <a:stretch/>
        </p:blipFill>
        <p:spPr bwMode="auto">
          <a:xfrm>
            <a:off x="5497099" y="0"/>
            <a:ext cx="6447720" cy="4335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1">
                <a:extLst>
                  <a:ext uri="{FF2B5EF4-FFF2-40B4-BE49-F238E27FC236}">
                    <a16:creationId xmlns:a16="http://schemas.microsoft.com/office/drawing/2014/main" id="{AA28DD9A-CDA4-4F8E-B6BA-049F2D4EF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181" y="1452013"/>
                <a:ext cx="10160237" cy="413643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SzPct val="120000"/>
                  <a:buFont typeface="Arial" panose="020B0604020202020204" pitchFamily="34" charset="0"/>
                  <a:buNone/>
                  <a:defRPr sz="18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385763" indent="-185738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2pPr>
                <a:lvl3pPr marL="984250" indent="-153988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 panose="020B0604020202020204" pitchFamily="34" charset="0"/>
                  <a:buChar char="­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3pPr>
                <a:lvl4pPr marL="1598613" indent="-160338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4pPr>
                <a:lvl5pPr marL="2209800" indent="-15875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 panose="020B0604020202020204" pitchFamily="34" charset="0"/>
                  <a:buChar char="­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nl-NL" dirty="0"/>
                  <a:t>  up </a:t>
                </a:r>
                <a:r>
                  <a:rPr lang="nl-NL" dirty="0" err="1"/>
                  <a:t>to</a:t>
                </a:r>
                <a:r>
                  <a:rPr lang="nl-NL" dirty="0"/>
                  <a:t> 5 eV</a:t>
                </a:r>
              </a:p>
              <a:p>
                <a:endParaRPr lang="nl-N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nl-NL" dirty="0"/>
                  <a:t> = 10</a:t>
                </a:r>
                <a:r>
                  <a:rPr lang="nl-NL" baseline="30000" dirty="0"/>
                  <a:t>19</a:t>
                </a:r>
                <a:r>
                  <a:rPr lang="nl-NL" dirty="0"/>
                  <a:t> – 10</a:t>
                </a:r>
                <a:r>
                  <a:rPr lang="nl-NL" baseline="30000" dirty="0"/>
                  <a:t>21</a:t>
                </a:r>
                <a:r>
                  <a:rPr lang="nl-NL" dirty="0"/>
                  <a:t> m</a:t>
                </a:r>
                <a:r>
                  <a:rPr lang="nl-NL" baseline="30000" dirty="0"/>
                  <a:t>-3</a:t>
                </a:r>
              </a:p>
              <a:p>
                <a:endParaRPr lang="nl-NL" baseline="30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NL" dirty="0"/>
                  <a:t> up </a:t>
                </a:r>
                <a:r>
                  <a:rPr lang="nl-NL" dirty="0" err="1"/>
                  <a:t>to</a:t>
                </a:r>
                <a:r>
                  <a:rPr lang="nl-NL" dirty="0"/>
                  <a:t> 10</a:t>
                </a:r>
                <a:r>
                  <a:rPr lang="nl-NL" baseline="30000" dirty="0"/>
                  <a:t>25</a:t>
                </a:r>
                <a:r>
                  <a:rPr lang="nl-NL" dirty="0"/>
                  <a:t> m</a:t>
                </a:r>
                <a:r>
                  <a:rPr lang="nl-NL" baseline="30000" dirty="0"/>
                  <a:t>-2</a:t>
                </a:r>
                <a:r>
                  <a:rPr lang="nl-NL" dirty="0"/>
                  <a:t>s</a:t>
                </a:r>
                <a:r>
                  <a:rPr lang="nl-NL" baseline="30000" dirty="0"/>
                  <a:t>-1</a:t>
                </a:r>
              </a:p>
              <a:p>
                <a:endParaRPr lang="nl-NL" baseline="30000" dirty="0"/>
              </a:p>
              <a:p>
                <a:r>
                  <a:rPr lang="en-US" dirty="0"/>
                  <a:t>q up to 50 MWm</a:t>
                </a:r>
                <a:r>
                  <a:rPr lang="en-US" baseline="30000" dirty="0"/>
                  <a:t>-2</a:t>
                </a:r>
              </a:p>
              <a:p>
                <a:endParaRPr lang="en-US" baseline="30000" dirty="0"/>
              </a:p>
              <a:p>
                <a:r>
                  <a:rPr lang="en-US" dirty="0"/>
                  <a:t>Pulses: up to 20eV and 1GWm</a:t>
                </a:r>
                <a:r>
                  <a:rPr lang="en-US" baseline="30000" dirty="0"/>
                  <a:t>-2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Differential pumping:</a:t>
                </a:r>
              </a:p>
              <a:p>
                <a:r>
                  <a:rPr lang="en-US" dirty="0"/>
                  <a:t>	neutrals: 0.3 Pa during plasma</a:t>
                </a:r>
              </a:p>
            </p:txBody>
          </p:sp>
        </mc:Choice>
        <mc:Fallback xmlns="">
          <p:sp>
            <p:nvSpPr>
              <p:cNvPr id="8" name="Content Placeholder 21">
                <a:extLst>
                  <a:ext uri="{FF2B5EF4-FFF2-40B4-BE49-F238E27FC236}">
                    <a16:creationId xmlns:a16="http://schemas.microsoft.com/office/drawing/2014/main" id="{AA28DD9A-CDA4-4F8E-B6BA-049F2D4EF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81" y="1452013"/>
                <a:ext cx="10160237" cy="4136437"/>
              </a:xfrm>
              <a:prstGeom prst="rect">
                <a:avLst/>
              </a:prstGeom>
              <a:blipFill>
                <a:blip r:embed="rId3"/>
                <a:stretch>
                  <a:fillRect l="-540" t="-1325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2586D46-74E0-4668-85B3-E011AE8E8B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5" b="37699"/>
          <a:stretch/>
        </p:blipFill>
        <p:spPr>
          <a:xfrm>
            <a:off x="4880120" y="4800581"/>
            <a:ext cx="6595599" cy="198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8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11BA1-1DBD-40DD-B463-F64889E7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Section</a:t>
            </a:r>
            <a:r>
              <a:rPr lang="nl-NL" dirty="0"/>
              <a:t> B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6C811F-C5AB-48AD-9BF7-43D7AC09D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14" y="2333760"/>
            <a:ext cx="11200211" cy="1500187"/>
          </a:xfrm>
        </p:spPr>
        <p:txBody>
          <a:bodyPr/>
          <a:lstStyle/>
          <a:p>
            <a:r>
              <a:rPr lang="nl-NL" dirty="0" err="1"/>
              <a:t>Passive</a:t>
            </a:r>
            <a:r>
              <a:rPr lang="nl-NL" dirty="0"/>
              <a:t> VUV </a:t>
            </a:r>
            <a:r>
              <a:rPr lang="nl-NL" dirty="0" err="1"/>
              <a:t>spectroscopy</a:t>
            </a:r>
            <a:r>
              <a:rPr lang="nl-NL" dirty="0"/>
              <a:t> in Magnum-PSI</a:t>
            </a:r>
          </a:p>
          <a:p>
            <a:endParaRPr lang="nl-NL" dirty="0"/>
          </a:p>
          <a:p>
            <a:r>
              <a:rPr lang="nl-NL" sz="3200" dirty="0" err="1"/>
              <a:t>Coming</a:t>
            </a:r>
            <a:r>
              <a:rPr lang="nl-NL" sz="3200" dirty="0"/>
              <a:t> </a:t>
            </a:r>
            <a:r>
              <a:rPr lang="nl-NL" sz="3200" dirty="0" err="1"/>
              <a:t>soon</a:t>
            </a:r>
            <a:r>
              <a:rPr lang="nl-NL" sz="3200" dirty="0"/>
              <a:t> </a:t>
            </a:r>
            <a:r>
              <a:rPr lang="nl-NL" sz="3200" dirty="0" err="1"/>
              <a:t>to</a:t>
            </a:r>
            <a:r>
              <a:rPr lang="nl-NL" sz="3200" dirty="0"/>
              <a:t> DIFFER: </a:t>
            </a:r>
            <a:r>
              <a:rPr lang="nl-NL" sz="3200" dirty="0" err="1"/>
              <a:t>see</a:t>
            </a:r>
            <a:r>
              <a:rPr lang="nl-NL" sz="3200" dirty="0"/>
              <a:t> </a:t>
            </a:r>
            <a:r>
              <a:rPr lang="nl-NL" sz="3200" dirty="0" err="1"/>
              <a:t>contribution</a:t>
            </a:r>
            <a:r>
              <a:rPr lang="nl-NL" sz="3200" dirty="0"/>
              <a:t> CU</a:t>
            </a:r>
          </a:p>
        </p:txBody>
      </p:sp>
    </p:spTree>
    <p:extLst>
      <p:ext uri="{BB962C8B-B14F-4D97-AF65-F5344CB8AC3E}">
        <p14:creationId xmlns:p14="http://schemas.microsoft.com/office/powerpoint/2010/main" val="20077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11BA1-1DBD-40DD-B463-F64889E7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Section</a:t>
            </a:r>
            <a:r>
              <a:rPr lang="nl-NL" dirty="0"/>
              <a:t> 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CAA8D-2F31-45DE-8B66-FB497DDD7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14" y="2333760"/>
            <a:ext cx="11833485" cy="1500187"/>
          </a:xfrm>
        </p:spPr>
        <p:txBody>
          <a:bodyPr/>
          <a:lstStyle/>
          <a:p>
            <a:r>
              <a:rPr lang="en-US" dirty="0"/>
              <a:t>Active spectroscopy on Magnum-PSI</a:t>
            </a:r>
          </a:p>
          <a:p>
            <a:endParaRPr lang="en-US" dirty="0"/>
          </a:p>
          <a:p>
            <a:r>
              <a:rPr lang="en-US" sz="3200" dirty="0" err="1"/>
              <a:t>COmmisioning</a:t>
            </a:r>
            <a:r>
              <a:rPr lang="en-US" sz="3200" dirty="0"/>
              <a:t>:	TALIF     	                                  (atoms)</a:t>
            </a:r>
          </a:p>
          <a:p>
            <a:r>
              <a:rPr lang="en-US" sz="3200" dirty="0"/>
              <a:t>Future:	CARS/VUV-LIF (design ready 2022) 	(molecules)</a:t>
            </a:r>
          </a:p>
        </p:txBody>
      </p:sp>
    </p:spTree>
    <p:extLst>
      <p:ext uri="{BB962C8B-B14F-4D97-AF65-F5344CB8AC3E}">
        <p14:creationId xmlns:p14="http://schemas.microsoft.com/office/powerpoint/2010/main" val="35248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4CE9924-86F1-445F-8017-BD8FCF89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Motivation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4E09BC-671E-4E93-BFEA-F1BCC628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424FC-E9C4-44C3-B2F6-4AF5AD740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Ivo Classen  |  TM on </a:t>
            </a:r>
            <a:r>
              <a:rPr lang="nl-NL" dirty="0" err="1"/>
              <a:t>Tungsten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Hydrogen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32904-9E12-44BD-89CC-64484E421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80DB1C3-F09F-4581-AAC5-A233A61A86E1}"/>
              </a:ext>
            </a:extLst>
          </p:cNvPr>
          <p:cNvSpPr txBox="1">
            <a:spLocks/>
          </p:cNvSpPr>
          <p:nvPr/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CF14-CA55-4C05-9804-096C821AFF5B}" type="slidenum">
              <a: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rgbClr val="42677F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42677F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417CC-AC54-4002-B06F-55829B9BCFF9}"/>
              </a:ext>
            </a:extLst>
          </p:cNvPr>
          <p:cNvSpPr txBox="1"/>
          <p:nvPr/>
        </p:nvSpPr>
        <p:spPr>
          <a:xfrm>
            <a:off x="262310" y="1658825"/>
            <a:ext cx="6529690" cy="4207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Wingdings" panose="05000000000000000000" pitchFamily="2" charset="2"/>
            </a:endParaRPr>
          </a:p>
          <a:p>
            <a:pPr marL="285750" marR="0" lvl="0" indent="-28575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The </a:t>
            </a:r>
            <a:r>
              <a:rPr lang="en-US" dirty="0" err="1">
                <a:solidFill>
                  <a:schemeClr val="bg2"/>
                </a:solidFill>
                <a:sym typeface="Wingdings" panose="05000000000000000000" pitchFamily="2" charset="2"/>
              </a:rPr>
              <a:t>ro</a:t>
            </a: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-vibrational distribution plays a major role:</a:t>
            </a:r>
            <a:b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 MAR rate can vary multiple orders of magnitude</a:t>
            </a:r>
          </a:p>
          <a:p>
            <a:pPr marL="285750" marR="0" lvl="0" indent="-28575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</a:rPr>
              <a:t>Direct measurement difficult, but H</a:t>
            </a:r>
            <a:r>
              <a:rPr lang="en-US" baseline="-25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dirty="0" err="1">
                <a:solidFill>
                  <a:schemeClr val="bg2"/>
                </a:solidFill>
              </a:rPr>
              <a:t>r,</a:t>
            </a:r>
            <a:r>
              <a:rPr lang="en-US" dirty="0" err="1">
                <a:solidFill>
                  <a:schemeClr val="bg2"/>
                </a:solidFill>
                <a:latin typeface="Symbol" panose="05050102010706020507" pitchFamily="18" charset="2"/>
              </a:rPr>
              <a:t>n</a:t>
            </a:r>
            <a:r>
              <a:rPr lang="en-US" dirty="0">
                <a:solidFill>
                  <a:schemeClr val="bg2"/>
                </a:solidFill>
              </a:rPr>
              <a:t>) distribution previously successfully measured in both linear plasmas and tokamaks (no current set-ups)</a:t>
            </a: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2"/>
              </a:solidFill>
            </a:endParaRP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bg2"/>
                </a:solidFill>
              </a:rPr>
              <a:t>Build new diagnostic on Magnum-PSI (divertor relevant plasmas) based on proven methods</a:t>
            </a: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: VUV-LIF and CARS (TU/e, </a:t>
            </a:r>
            <a:r>
              <a:rPr lang="en-US" dirty="0" err="1">
                <a:solidFill>
                  <a:schemeClr val="bg2"/>
                </a:solidFill>
                <a:sym typeface="Wingdings" panose="05000000000000000000" pitchFamily="2" charset="2"/>
              </a:rPr>
              <a:t>Plexis</a:t>
            </a: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)</a:t>
            </a: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DIFFER will finance this from institute’s budget</a:t>
            </a:r>
          </a:p>
          <a:p>
            <a:pPr marL="285750" lvl="0" indent="-285750" algn="just">
              <a:lnSpc>
                <a:spcPts val="23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EEE0C4-EB70-4C77-A2C6-66EE68926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148" y="2052336"/>
            <a:ext cx="5432852" cy="3525504"/>
          </a:xfrm>
          <a:prstGeom prst="rect">
            <a:avLst/>
          </a:prstGeom>
        </p:spPr>
      </p:pic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4D1C5966-2F20-43C1-A68F-4B9B5336172D}"/>
              </a:ext>
            </a:extLst>
          </p:cNvPr>
          <p:cNvSpPr txBox="1">
            <a:spLocks/>
          </p:cNvSpPr>
          <p:nvPr/>
        </p:nvSpPr>
        <p:spPr>
          <a:xfrm>
            <a:off x="7786841" y="5553106"/>
            <a:ext cx="4105656" cy="6265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From </a:t>
            </a:r>
            <a:r>
              <a:rPr lang="en-US" sz="2000" dirty="0" err="1"/>
              <a:t>Vankan</a:t>
            </a:r>
            <a:r>
              <a:rPr lang="en-US" sz="2000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0942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4CE9924-86F1-445F-8017-BD8FCF89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Active </a:t>
            </a:r>
            <a:r>
              <a:rPr lang="nl-NL" dirty="0" err="1"/>
              <a:t>spectroscopy</a:t>
            </a:r>
            <a:r>
              <a:rPr lang="nl-NL" dirty="0"/>
              <a:t>: 3 </a:t>
            </a:r>
            <a:r>
              <a:rPr lang="nl-NL" dirty="0" err="1"/>
              <a:t>methods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4E09BC-671E-4E93-BFEA-F1BCC628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424FC-E9C4-44C3-B2F6-4AF5AD740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Ivo Classen  |  TM on </a:t>
            </a:r>
            <a:r>
              <a:rPr lang="nl-NL" dirty="0" err="1"/>
              <a:t>Tungsten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Hydrogen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32904-9E12-44BD-89CC-64484E421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B3D1AEE7-7843-49D7-B227-59B0CC8BFA81}"/>
              </a:ext>
            </a:extLst>
          </p:cNvPr>
          <p:cNvSpPr txBox="1">
            <a:spLocks/>
          </p:cNvSpPr>
          <p:nvPr/>
        </p:nvSpPr>
        <p:spPr>
          <a:xfrm>
            <a:off x="11194132" y="6391345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CF14-CA55-4C05-9804-096C821AFF5B}" type="slidenum">
              <a: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rgbClr val="42677F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42677F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4357A0-A74D-4485-B8F2-F583259CBACD}"/>
              </a:ext>
            </a:extLst>
          </p:cNvPr>
          <p:cNvSpPr txBox="1"/>
          <p:nvPr/>
        </p:nvSpPr>
        <p:spPr>
          <a:xfrm>
            <a:off x="1146563" y="1978854"/>
            <a:ext cx="6876561" cy="2732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VUV-LIF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based on Stimulated anti-Stokes Raman scattering </a:t>
            </a:r>
            <a:b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(population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anose="05050102010706020507" pitchFamily="18" charset="2"/>
              </a:rPr>
              <a:t>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&gt;2,J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Wingdings" panose="05000000000000000000" pitchFamily="2" charset="2"/>
            </a:endParaRPr>
          </a:p>
          <a:p>
            <a:pPr marL="285750" marR="0" lvl="0" indent="-28575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Wingdings" panose="05000000000000000000" pitchFamily="2" charset="2"/>
            </a:endParaRPr>
          </a:p>
          <a:p>
            <a:pPr marL="285750" marR="0" lvl="0" indent="-28575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Coherent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anti-Stokes Raman spectroscopy (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CARS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):</a:t>
            </a:r>
          </a:p>
          <a:p>
            <a:pPr marR="0" lvl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(population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anose="05050102010706020507" pitchFamily="18" charset="2"/>
              </a:rPr>
              <a:t>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≤2,J)</a:t>
            </a:r>
          </a:p>
          <a:p>
            <a:pPr marL="285750" marR="0" lvl="0" indent="-28575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Wingdings" panose="05000000000000000000" pitchFamily="2" charset="2"/>
            </a:endParaRPr>
          </a:p>
          <a:p>
            <a:pPr marL="285750" marR="0" lvl="0" indent="-28575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Two photon Absorption Laser Induced Fluorescence (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TALIF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     (density H atoms in ground state)  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6600"/>
              </a:highlight>
              <a:uLnTx/>
              <a:uFillTx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7910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05A1-6070-40EF-9E3B-C92BD161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VUV-LIF principle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35BC3E-D66C-40D9-93F7-4CC5A428A1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0F0DB-251E-4317-8AE8-4A34F368A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6A992-04AC-4DD1-BE99-E28E35881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D3A7C4-FC84-4B3A-91CF-F0DAF6A372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30" y="1622974"/>
            <a:ext cx="4145280" cy="4400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240349-DFC1-4233-9052-A3297A043FE5}"/>
              </a:ext>
            </a:extLst>
          </p:cNvPr>
          <p:cNvSpPr txBox="1"/>
          <p:nvPr/>
        </p:nvSpPr>
        <p:spPr>
          <a:xfrm>
            <a:off x="5729521" y="6065146"/>
            <a:ext cx="4697297" cy="373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VUV LIF spectroscopy of H</a:t>
            </a:r>
            <a:r>
              <a:rPr kumimoji="0" lang="en-US" sz="180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ground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F717B-7CF0-4B75-AE60-0C541B3D480D}"/>
              </a:ext>
            </a:extLst>
          </p:cNvPr>
          <p:cNvSpPr txBox="1"/>
          <p:nvPr/>
        </p:nvSpPr>
        <p:spPr>
          <a:xfrm>
            <a:off x="651670" y="2530543"/>
            <a:ext cx="4145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Excite ground state </a:t>
            </a:r>
            <a:r>
              <a:rPr lang="en-US" dirty="0" err="1">
                <a:solidFill>
                  <a:schemeClr val="bg2"/>
                </a:solidFill>
              </a:rPr>
              <a:t>ro-vib</a:t>
            </a:r>
            <a:r>
              <a:rPr lang="en-US" dirty="0">
                <a:solidFill>
                  <a:schemeClr val="bg2"/>
                </a:solidFill>
              </a:rPr>
              <a:t> level to electronically excited state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Measure fluorescence signal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Scanning the laser wavelength excites different </a:t>
            </a:r>
            <a:r>
              <a:rPr lang="en-US" dirty="0" err="1">
                <a:solidFill>
                  <a:schemeClr val="bg2"/>
                </a:solidFill>
              </a:rPr>
              <a:t>ro-vib</a:t>
            </a:r>
            <a:r>
              <a:rPr lang="en-US" dirty="0">
                <a:solidFill>
                  <a:schemeClr val="bg2"/>
                </a:solidFill>
              </a:rPr>
              <a:t> states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110 to 165 nm for </a:t>
            </a:r>
            <a:r>
              <a:rPr lang="en-US" dirty="0">
                <a:solidFill>
                  <a:schemeClr val="bg2"/>
                </a:solidFill>
                <a:latin typeface="Symbol" panose="05050102010706020507" pitchFamily="18" charset="2"/>
              </a:rPr>
              <a:t>n</a:t>
            </a:r>
            <a:r>
              <a:rPr lang="en-US" dirty="0">
                <a:solidFill>
                  <a:schemeClr val="bg2"/>
                </a:solidFill>
              </a:rPr>
              <a:t>=0 to </a:t>
            </a:r>
            <a:r>
              <a:rPr lang="en-US" dirty="0">
                <a:solidFill>
                  <a:schemeClr val="bg2"/>
                </a:solidFill>
                <a:latin typeface="Symbol" panose="05050102010706020507" pitchFamily="18" charset="2"/>
              </a:rPr>
              <a:t>n</a:t>
            </a:r>
            <a:r>
              <a:rPr lang="en-US" dirty="0">
                <a:solidFill>
                  <a:schemeClr val="bg2"/>
                </a:solidFill>
              </a:rPr>
              <a:t>=14</a:t>
            </a:r>
          </a:p>
        </p:txBody>
      </p:sp>
    </p:spTree>
    <p:extLst>
      <p:ext uri="{BB962C8B-B14F-4D97-AF65-F5344CB8AC3E}">
        <p14:creationId xmlns:p14="http://schemas.microsoft.com/office/powerpoint/2010/main" val="40180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4CE9924-86F1-445F-8017-BD8FCF89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Status TALIF on Magnum-PSI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4E09BC-671E-4E93-BFEA-F1BCC628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mei 18, 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424FC-E9C4-44C3-B2F6-4AF5AD740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Ivo Classen  |  TM on </a:t>
            </a:r>
            <a:r>
              <a:rPr lang="nl-NL" dirty="0" err="1"/>
              <a:t>Tungsten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Hydrogen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32904-9E12-44BD-89CC-64484E421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600A5-3351-4D47-BD0A-97C72B995A4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9230" r="1952" b="9074"/>
          <a:stretch/>
        </p:blipFill>
        <p:spPr bwMode="auto">
          <a:xfrm>
            <a:off x="5471495" y="908886"/>
            <a:ext cx="3351498" cy="2729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6BC35-7172-49E9-B85D-D6C9931BA5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12" y="1410437"/>
            <a:ext cx="1996289" cy="21486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2771B5-9EA6-42A2-B89B-78DAB6A57E77}"/>
              </a:ext>
            </a:extLst>
          </p:cNvPr>
          <p:cNvSpPr/>
          <p:nvPr/>
        </p:nvSpPr>
        <p:spPr>
          <a:xfrm>
            <a:off x="142201" y="1384475"/>
            <a:ext cx="5329294" cy="273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300"/>
              </a:lnSpc>
              <a:buClr>
                <a:srgbClr val="FF0000"/>
              </a:buClr>
              <a:defRPr/>
            </a:pPr>
            <a:endParaRPr lang="en-US" b="1" kern="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>
              <a:lnSpc>
                <a:spcPts val="2300"/>
              </a:lnSpc>
              <a:defRPr/>
            </a:pPr>
            <a:r>
              <a:rPr lang="en-GB" kern="0" dirty="0">
                <a:solidFill>
                  <a:prstClr val="black"/>
                </a:solidFill>
              </a:rPr>
              <a:t>TALIF:</a:t>
            </a:r>
          </a:p>
          <a:p>
            <a:pPr marL="742950" lvl="1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Density of atomic H density</a:t>
            </a:r>
            <a:br>
              <a:rPr lang="en-US" kern="0" dirty="0">
                <a:solidFill>
                  <a:prstClr val="black"/>
                </a:solidFill>
              </a:rPr>
            </a:br>
            <a:r>
              <a:rPr lang="en-US" kern="0" dirty="0">
                <a:solidFill>
                  <a:prstClr val="black"/>
                </a:solidFill>
              </a:rPr>
              <a:t>Also applicable to N</a:t>
            </a:r>
          </a:p>
          <a:p>
            <a:pPr lvl="1">
              <a:lnSpc>
                <a:spcPts val="2300"/>
              </a:lnSpc>
              <a:defRPr/>
            </a:pPr>
            <a:endParaRPr lang="en-GB" kern="0" dirty="0">
              <a:solidFill>
                <a:prstClr val="black"/>
              </a:solidFill>
            </a:endParaRPr>
          </a:p>
          <a:p>
            <a:pPr marL="742950" lvl="1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prstClr val="black"/>
                </a:solidFill>
              </a:rPr>
              <a:t>Excitation: 205.14 nm</a:t>
            </a:r>
            <a:br>
              <a:rPr lang="en-GB" kern="0" dirty="0">
                <a:solidFill>
                  <a:prstClr val="black"/>
                </a:solidFill>
              </a:rPr>
            </a:br>
            <a:r>
              <a:rPr lang="en-GB" kern="0" dirty="0">
                <a:solidFill>
                  <a:prstClr val="black"/>
                </a:solidFill>
              </a:rPr>
              <a:t>     (for Ly </a:t>
            </a:r>
            <a:r>
              <a:rPr lang="en-GB" kern="0" dirty="0">
                <a:solidFill>
                  <a:prstClr val="black"/>
                </a:solidFill>
                <a:latin typeface="Symbol" panose="05050102010706020507" pitchFamily="18" charset="2"/>
              </a:rPr>
              <a:t>b</a:t>
            </a:r>
            <a:r>
              <a:rPr lang="en-GB" kern="0" dirty="0">
                <a:solidFill>
                  <a:prstClr val="black"/>
                </a:solidFill>
              </a:rPr>
              <a:t> absorption with 2 photons)</a:t>
            </a:r>
          </a:p>
          <a:p>
            <a:pPr marL="742950" lvl="1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prstClr val="black"/>
                </a:solidFill>
              </a:rPr>
              <a:t>Fluorescence: H</a:t>
            </a:r>
            <a:r>
              <a:rPr lang="en-GB" kern="0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  <a:p>
            <a:pPr lvl="0">
              <a:lnSpc>
                <a:spcPts val="2300"/>
              </a:lnSpc>
              <a:defRPr/>
            </a:pPr>
            <a:endParaRPr lang="en-GB" kern="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BC18A5-93C1-4D56-9FEC-E5D32044EAD7}"/>
              </a:ext>
            </a:extLst>
          </p:cNvPr>
          <p:cNvSpPr/>
          <p:nvPr/>
        </p:nvSpPr>
        <p:spPr>
          <a:xfrm>
            <a:off x="505705" y="5239621"/>
            <a:ext cx="10880333" cy="963084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ts val="23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kern="0" dirty="0">
                <a:solidFill>
                  <a:schemeClr val="bg2"/>
                </a:solidFill>
              </a:rPr>
              <a:t>Dye laser setup operational and generates 205 nm laser light</a:t>
            </a:r>
          </a:p>
          <a:p>
            <a:pPr marL="285750" lvl="0" indent="-285750">
              <a:lnSpc>
                <a:spcPts val="23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kern="0" dirty="0">
                <a:solidFill>
                  <a:schemeClr val="bg2"/>
                </a:solidFill>
              </a:rPr>
              <a:t>First attempt to obtain first signals on Krypton gas (check system operation) in May 2022</a:t>
            </a:r>
          </a:p>
          <a:p>
            <a:pPr marL="285750" lvl="0" indent="-285750">
              <a:lnSpc>
                <a:spcPts val="23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kern="0" dirty="0">
                <a:solidFill>
                  <a:schemeClr val="bg2"/>
                </a:solidFill>
              </a:rPr>
              <a:t>Plan first try-out for atomic density measurements in Pilot-upgrade: June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2AD40-0798-4184-93D4-C0097C661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10" y="203747"/>
            <a:ext cx="3756489" cy="500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ffer Petrol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9F2918C-F506-4B2D-8A36-7580118AE5C0}"/>
    </a:ext>
  </a:extLst>
</a:theme>
</file>

<file path=ppt/theme/theme2.xml><?xml version="1.0" encoding="utf-8"?>
<a:theme xmlns:a="http://schemas.openxmlformats.org/drawingml/2006/main" name="DIFFER RedOrange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E8128976-A6F7-4D3E-8692-58677B05DBDC}"/>
    </a:ext>
  </a:extLst>
</a:theme>
</file>

<file path=ppt/theme/theme3.xml><?xml version="1.0" encoding="utf-8"?>
<a:theme xmlns:a="http://schemas.openxmlformats.org/drawingml/2006/main" name="DIFFER DarkBlueCyaan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5B15424-9DAA-4925-B955-E2E13252CCB5}"/>
    </a:ext>
  </a:extLst>
</a:theme>
</file>

<file path=ppt/theme/theme4.xml><?xml version="1.0" encoding="utf-8"?>
<a:theme xmlns:a="http://schemas.openxmlformats.org/drawingml/2006/main" name="DIFFER GreenYellow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A04CAF14-EB47-40A2-9D7E-58744428B296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Differ Petrol</Template>
  <TotalTime>1357</TotalTime>
  <Words>573</Words>
  <Application>Microsoft Office PowerPoint</Application>
  <PresentationFormat>Widescreen</PresentationFormat>
  <Paragraphs>118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Wingdings</vt:lpstr>
      <vt:lpstr>Symbol</vt:lpstr>
      <vt:lpstr>Arial</vt:lpstr>
      <vt:lpstr>Calibri</vt:lpstr>
      <vt:lpstr>Cambria Math</vt:lpstr>
      <vt:lpstr>Open Sans</vt:lpstr>
      <vt:lpstr>Differ Petrol</vt:lpstr>
      <vt:lpstr>DIFFER RedOrange</vt:lpstr>
      <vt:lpstr>DIFFER DarkBlueCyaan</vt:lpstr>
      <vt:lpstr>DIFFER GreenYellow</vt:lpstr>
      <vt:lpstr>Origin50.Graph</vt:lpstr>
      <vt:lpstr>DIFFER contributions to SP-X1  </vt:lpstr>
      <vt:lpstr>Deliverables</vt:lpstr>
      <vt:lpstr>Magnum-PSI</vt:lpstr>
      <vt:lpstr>Section B</vt:lpstr>
      <vt:lpstr>Section C</vt:lpstr>
      <vt:lpstr>Motivation</vt:lpstr>
      <vt:lpstr>Active spectroscopy: 3 methods</vt:lpstr>
      <vt:lpstr>VUV-LIF principle</vt:lpstr>
      <vt:lpstr>Status TALIF on Magnum-PSI</vt:lpstr>
      <vt:lpstr>CARS in Magnum-PSI: status</vt:lpstr>
      <vt:lpstr>Status VUV-LIF setup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Charlotte Moerkerken</dc:creator>
  <cp:lastModifiedBy>Hennie van der Meiden</cp:lastModifiedBy>
  <cp:revision>92</cp:revision>
  <cp:lastPrinted>2022-05-17T15:06:50Z</cp:lastPrinted>
  <dcterms:created xsi:type="dcterms:W3CDTF">2019-12-03T16:25:19Z</dcterms:created>
  <dcterms:modified xsi:type="dcterms:W3CDTF">2022-05-18T16:35:51Z</dcterms:modified>
</cp:coreProperties>
</file>