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20" r:id="rId3"/>
    <p:sldId id="329" r:id="rId4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82" d="100"/>
          <a:sy n="82" d="100"/>
        </p:scale>
        <p:origin x="4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23/05/2022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23/05/2022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701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93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23/05/2022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/>
              <a:t>Kick-off </a:t>
            </a:r>
            <a:r>
              <a:rPr lang="en-US" sz="3200" dirty="0"/>
              <a:t>meeting SP X3</a:t>
            </a:r>
            <a:br>
              <a:rPr lang="en-US" sz="3200" dirty="0"/>
            </a:br>
            <a:r>
              <a:rPr lang="de-DE" sz="2400" i="1" dirty="0" err="1"/>
              <a:t>Characterization</a:t>
            </a:r>
            <a:r>
              <a:rPr lang="de-DE" sz="2400" i="1" dirty="0"/>
              <a:t> and  </a:t>
            </a:r>
            <a:r>
              <a:rPr lang="de-DE" sz="2400" i="1" dirty="0" err="1"/>
              <a:t>optimization</a:t>
            </a:r>
            <a:r>
              <a:rPr lang="de-DE" sz="2400" i="1" dirty="0"/>
              <a:t> of TOMAS wall </a:t>
            </a:r>
            <a:r>
              <a:rPr lang="de-DE" sz="2400" i="1" dirty="0" err="1"/>
              <a:t>conditioning</a:t>
            </a:r>
            <a:r>
              <a:rPr lang="de-DE" sz="2400" i="1" dirty="0"/>
              <a:t> </a:t>
            </a:r>
            <a:r>
              <a:rPr lang="de-DE" sz="2400" i="1" dirty="0" err="1"/>
              <a:t>plasmas</a:t>
            </a: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Hennie van der Meiden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E47CED-0541-4DB0-8A76-75D801F18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355"/>
            <a:ext cx="2471352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7" y="68610"/>
            <a:ext cx="7488831" cy="3429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X.3: </a:t>
            </a:r>
            <a:r>
              <a:rPr lang="de-DE" sz="1800" dirty="0" err="1"/>
              <a:t>Characterization</a:t>
            </a:r>
            <a:r>
              <a:rPr lang="de-DE" sz="1800" dirty="0"/>
              <a:t> and  </a:t>
            </a:r>
            <a:r>
              <a:rPr lang="de-DE" sz="1800" dirty="0" err="1"/>
              <a:t>optimization</a:t>
            </a:r>
            <a:r>
              <a:rPr lang="de-DE" sz="1800" dirty="0"/>
              <a:t> of TOMAS </a:t>
            </a:r>
            <a:br>
              <a:rPr lang="de-DE" sz="1800" dirty="0"/>
            </a:br>
            <a:r>
              <a:rPr lang="de-DE" sz="1800" dirty="0"/>
              <a:t>              wall </a:t>
            </a:r>
            <a:r>
              <a:rPr lang="de-DE" sz="1800" dirty="0" err="1"/>
              <a:t>conditioning</a:t>
            </a:r>
            <a:r>
              <a:rPr lang="de-DE" sz="1800" dirty="0"/>
              <a:t> </a:t>
            </a:r>
            <a:r>
              <a:rPr lang="de-DE" sz="1800" dirty="0" err="1"/>
              <a:t>plasmas</a:t>
            </a:r>
            <a:endParaRPr lang="de-DE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107504" y="614520"/>
            <a:ext cx="8856984" cy="561820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Investigating effectiveness ICWC, ECWC and RF to “clean” plasma surfaces from </a:t>
            </a:r>
            <a:r>
              <a:rPr lang="en-US" sz="1350" i="1" u="sng" dirty="0">
                <a:latin typeface="Arial" panose="020B0604020202020204" pitchFamily="34" charset="0"/>
                <a:cs typeface="Arial" panose="020B0604020202020204" pitchFamily="34" charset="0"/>
              </a:rPr>
              <a:t>impurities and fuel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Study the production and role of energetic neutrals and their impact on wall conditioning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7504" y="1503003"/>
            <a:ext cx="5184576" cy="2185727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Report plasma characterization TOMAS: neutral energies, probe (Te/ne) and impurity OES data etcetera 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Modeling of wall conditioning RF-based low temperature plasmas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Characterization of selected reference coatings and plasma-exposed samples 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Report on fuel removal (</a:t>
            </a:r>
            <a:r>
              <a:rPr lang="en-US" sz="13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B-removal result from last year I did not understand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6DCF154-CE14-4FDA-B6B1-53222067C1CB}"/>
              </a:ext>
            </a:extLst>
          </p:cNvPr>
          <p:cNvGrpSpPr/>
          <p:nvPr/>
        </p:nvGrpSpPr>
        <p:grpSpPr>
          <a:xfrm>
            <a:off x="5439239" y="1346743"/>
            <a:ext cx="3672408" cy="2450013"/>
            <a:chOff x="6239384" y="1955151"/>
            <a:chExt cx="5095403" cy="325278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85DD4C8-D7DB-417C-991F-157C8844E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32588" y="1955151"/>
              <a:ext cx="5002199" cy="32004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C20404D-9A4F-4043-8B9E-3F6A163476AD}"/>
                    </a:ext>
                  </a:extLst>
                </p:cNvPr>
                <p:cNvSpPr/>
                <p:nvPr/>
              </p:nvSpPr>
              <p:spPr>
                <a:xfrm rot="16200000">
                  <a:off x="4842394" y="3404523"/>
                  <a:ext cx="3064927" cy="2709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Differential flux 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/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𝑠𝑟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F8CAC3E-1D72-4E30-8E82-CFFBF1B9906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842394" y="3404523"/>
                  <a:ext cx="3064927" cy="270947"/>
                </a:xfrm>
                <a:prstGeom prst="rect">
                  <a:avLst/>
                </a:prstGeom>
                <a:blipFill>
                  <a:blip r:embed="rId6"/>
                  <a:stretch>
                    <a:fillRect l="-8889" r="-2888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9EAC7AD5-2DCE-4CC7-8A0F-0852443F75F4}"/>
                    </a:ext>
                  </a:extLst>
                </p:cNvPr>
                <p:cNvSpPr/>
                <p:nvPr/>
              </p:nvSpPr>
              <p:spPr>
                <a:xfrm>
                  <a:off x="7390581" y="4936986"/>
                  <a:ext cx="3064925" cy="2709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Energy (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𝑒𝑉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58A46D3A-066A-4918-8786-31DAC6D0F1A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0581" y="4936986"/>
                  <a:ext cx="3064925" cy="270947"/>
                </a:xfrm>
                <a:prstGeom prst="rect">
                  <a:avLst/>
                </a:prstGeom>
                <a:blipFill>
                  <a:blip r:embed="rId7"/>
                  <a:stretch>
                    <a:fillRect t="-11364" b="-3181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feld 14"/>
          <p:cNvSpPr txBox="1"/>
          <p:nvPr/>
        </p:nvSpPr>
        <p:spPr>
          <a:xfrm>
            <a:off x="5439239" y="3694716"/>
            <a:ext cx="3226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/>
              <a:t>Moon </a:t>
            </a:r>
            <a:r>
              <a:rPr lang="de-DE" sz="1500" i="1" dirty="0"/>
              <a:t>et al.</a:t>
            </a:r>
            <a:r>
              <a:rPr lang="de-DE" sz="1500" dirty="0"/>
              <a:t>, VR</a:t>
            </a:r>
          </a:p>
        </p:txBody>
      </p:sp>
      <p:sp>
        <p:nvSpPr>
          <p:cNvPr id="12" name="Textfeld 9">
            <a:extLst>
              <a:ext uri="{FF2B5EF4-FFF2-40B4-BE49-F238E27FC236}">
                <a16:creationId xmlns:a16="http://schemas.microsoft.com/office/drawing/2014/main" id="{BF43A501-4D0B-45B5-8FAA-00B3263319CA}"/>
              </a:ext>
            </a:extLst>
          </p:cNvPr>
          <p:cNvSpPr txBox="1"/>
          <p:nvPr/>
        </p:nvSpPr>
        <p:spPr>
          <a:xfrm>
            <a:off x="134360" y="3954726"/>
            <a:ext cx="5184576" cy="777264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goal of this meeting: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and synchronization of the work to be done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possible issues that can cause delays </a:t>
            </a:r>
          </a:p>
        </p:txBody>
      </p:sp>
    </p:spTree>
    <p:extLst>
      <p:ext uri="{BB962C8B-B14F-4D97-AF65-F5344CB8AC3E}">
        <p14:creationId xmlns:p14="http://schemas.microsoft.com/office/powerpoint/2010/main" val="151034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X.3: </a:t>
            </a:r>
            <a:r>
              <a:rPr lang="de-DE" sz="2000" dirty="0" err="1"/>
              <a:t>Detailed</a:t>
            </a:r>
            <a:r>
              <a:rPr lang="de-DE" sz="2000" dirty="0"/>
              <a:t> </a:t>
            </a:r>
            <a:r>
              <a:rPr lang="de-DE" sz="2000" dirty="0" err="1"/>
              <a:t>describtion</a:t>
            </a:r>
            <a:r>
              <a:rPr lang="de-DE" sz="2000" dirty="0"/>
              <a:t> </a:t>
            </a:r>
            <a:r>
              <a:rPr lang="de-DE" sz="2000" dirty="0" err="1"/>
              <a:t>tasks</a:t>
            </a:r>
            <a:r>
              <a:rPr lang="de-DE" sz="2000" dirty="0"/>
              <a:t> and </a:t>
            </a:r>
            <a:r>
              <a:rPr lang="de-DE" sz="2000" dirty="0" err="1"/>
              <a:t>deliverables</a:t>
            </a:r>
            <a:r>
              <a:rPr lang="de-DE" sz="2000" dirty="0"/>
              <a:t> 2021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0" name="Textfeld 9">
            <a:extLst>
              <a:ext uri="{FF2B5EF4-FFF2-40B4-BE49-F238E27FC236}">
                <a16:creationId xmlns:a16="http://schemas.microsoft.com/office/drawing/2014/main" id="{85BCEAE2-F1EA-46C8-B5A5-8716CEA2BF1D}"/>
              </a:ext>
            </a:extLst>
          </p:cNvPr>
          <p:cNvSpPr txBox="1"/>
          <p:nvPr/>
        </p:nvSpPr>
        <p:spPr>
          <a:xfrm>
            <a:off x="0" y="411510"/>
            <a:ext cx="9144000" cy="203132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dirty="0"/>
              <a:t>Diagnostic upgrade and ECWC, ICWC, RF plasma characterisation in TOMAS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dirty="0"/>
              <a:t>Modelling of TOMAS plasma to describe neutral particle conditions as well optimise efficiency and homogeneity of the plasma 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dirty="0"/>
              <a:t>Plasma-facing material cleaning in TOMAS with optimisation of experimental conditions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dirty="0"/>
              <a:t>Pre- and post characterisation of reference samples applied to cleaning attempts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Coordination of TOMAS experiments and relation to ITER conditions as well as other toroidal facilities like W7-X, WEST, AUG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9">
            <a:extLst>
              <a:ext uri="{FF2B5EF4-FFF2-40B4-BE49-F238E27FC236}">
                <a16:creationId xmlns:a16="http://schemas.microsoft.com/office/drawing/2014/main" id="{0892B974-1AC3-4A1C-BF43-27C9A053C80E}"/>
              </a:ext>
            </a:extLst>
          </p:cNvPr>
          <p:cNvSpPr txBox="1"/>
          <p:nvPr/>
        </p:nvSpPr>
        <p:spPr>
          <a:xfrm>
            <a:off x="15658" y="3003798"/>
            <a:ext cx="9144000" cy="203132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/>
              <a:t>ECWC, ICWC, and GDC plasma characterization in TOMAS (LPP-ERM/KMS, FZJ, VR, KIPT)</a:t>
            </a:r>
            <a:endParaRPr lang="en-US" dirty="0"/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/>
              <a:t>Report on fuel/impurity removal studies at reference samples in TOMAS (LPP-ERM/KMS, CIEMAT, FZJ)</a:t>
            </a:r>
            <a:endParaRPr lang="en-US" dirty="0"/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/>
              <a:t>Report on a comparison of TOMAS studies with ICWC, ECWC and GDC and comparison with </a:t>
            </a:r>
            <a:r>
              <a:rPr lang="en-GB" b="1" dirty="0" err="1"/>
              <a:t>stellarator</a:t>
            </a:r>
            <a:r>
              <a:rPr lang="en-GB" b="1" dirty="0"/>
              <a:t> and tokamak experiments (LPP-ERM/KMS)</a:t>
            </a:r>
            <a:endParaRPr lang="en-US" dirty="0"/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/>
              <a:t>Pre- and post-characterization of samples used for cleaning in TOMAS  (VR, CIEMAT, FZJ)</a:t>
            </a:r>
            <a:endParaRPr lang="en-US" dirty="0"/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 err="1"/>
              <a:t>Modeling</a:t>
            </a:r>
            <a:r>
              <a:rPr lang="en-GB" b="1" dirty="0"/>
              <a:t> of wall conditioning RF-based plasmas  (LPP-ERM/KMS, KIPT)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5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536</TotalTime>
  <Words>480</Words>
  <Application>Microsoft Office PowerPoint</Application>
  <PresentationFormat>On-screen Show (16:9)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Wingdings</vt:lpstr>
      <vt:lpstr>Office</vt:lpstr>
      <vt:lpstr>Kick-off meeting SP X3 Characterization and  optimization of TOMAS wall conditioning plasmas</vt:lpstr>
      <vt:lpstr>SP X.3: Characterization and  optimization of TOMAS                wall conditioning plasmas</vt:lpstr>
      <vt:lpstr>SP X.3: Detailed describtion tasks and deliverables 2021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213</cp:revision>
  <cp:lastPrinted>2014-10-16T14:51:28Z</cp:lastPrinted>
  <dcterms:created xsi:type="dcterms:W3CDTF">2020-10-16T13:52:18Z</dcterms:created>
  <dcterms:modified xsi:type="dcterms:W3CDTF">2022-05-23T12:26:18Z</dcterms:modified>
</cp:coreProperties>
</file>