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320" r:id="rId3"/>
    <p:sldId id="329" r:id="rId4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82" d="100"/>
          <a:sy n="82" d="100"/>
        </p:scale>
        <p:origin x="40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23/05/2022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23/05/2022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3701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/>
              <a:t>Facilties</a:t>
            </a:r>
            <a:r>
              <a:rPr lang="de-DE" dirty="0"/>
              <a:t>:</a:t>
            </a:r>
            <a:r>
              <a:rPr lang="de-DE" baseline="0" dirty="0"/>
              <a:t> JUST GIVE </a:t>
            </a:r>
            <a:r>
              <a:rPr lang="de-DE" baseline="0" dirty="0" err="1"/>
              <a:t>the</a:t>
            </a:r>
            <a:r>
              <a:rPr lang="de-DE" baseline="0" dirty="0"/>
              <a:t> integral </a:t>
            </a:r>
            <a:r>
              <a:rPr lang="de-DE" baseline="0" dirty="0" err="1"/>
              <a:t>numbers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groups</a:t>
            </a:r>
            <a:endParaRPr lang="de-DE" baseline="0" dirty="0"/>
          </a:p>
          <a:p>
            <a:r>
              <a:rPr lang="de-DE" baseline="0" dirty="0"/>
              <a:t>PD: Plasma </a:t>
            </a:r>
            <a:r>
              <a:rPr lang="de-DE" baseline="0" dirty="0" err="1"/>
              <a:t>devices</a:t>
            </a:r>
            <a:r>
              <a:rPr lang="de-DE" baseline="0" dirty="0"/>
              <a:t> (MAGNUM, PSI-2, UPP, TOMAS, </a:t>
            </a:r>
            <a:r>
              <a:rPr lang="de-DE" baseline="0" dirty="0" err="1"/>
              <a:t>GyM</a:t>
            </a:r>
            <a:r>
              <a:rPr lang="de-DE" baseline="0" dirty="0"/>
              <a:t>) </a:t>
            </a:r>
          </a:p>
          <a:p>
            <a:r>
              <a:rPr lang="de-DE" baseline="0" dirty="0"/>
              <a:t>HHF: JUDITH, GLADIS, QSPA, OLMAT</a:t>
            </a:r>
          </a:p>
          <a:p>
            <a:r>
              <a:rPr lang="de-DE" baseline="0" dirty="0"/>
              <a:t>Analysis </a:t>
            </a:r>
            <a:r>
              <a:rPr lang="de-DE" baseline="0" dirty="0" err="1"/>
              <a:t>station</a:t>
            </a:r>
            <a:r>
              <a:rPr lang="de-DE" baseline="0" dirty="0"/>
              <a:t>: Ion beam</a:t>
            </a:r>
          </a:p>
          <a:p>
            <a:r>
              <a:rPr lang="de-DE" baseline="0" dirty="0" err="1"/>
              <a:t>If</a:t>
            </a:r>
            <a:r>
              <a:rPr lang="de-DE" baseline="0" dirty="0"/>
              <a:t> </a:t>
            </a:r>
            <a:r>
              <a:rPr lang="de-DE" baseline="0" dirty="0" err="1"/>
              <a:t>Facilties</a:t>
            </a:r>
            <a:r>
              <a:rPr lang="de-DE" baseline="0" dirty="0"/>
              <a:t>, </a:t>
            </a:r>
            <a:r>
              <a:rPr lang="de-DE" baseline="0" dirty="0" err="1"/>
              <a:t>Modelling</a:t>
            </a:r>
            <a:r>
              <a:rPr lang="de-DE" baseline="0" dirty="0"/>
              <a:t>, Link not </a:t>
            </a:r>
            <a:r>
              <a:rPr lang="de-DE" baseline="0" dirty="0" err="1"/>
              <a:t>applicable</a:t>
            </a:r>
            <a:r>
              <a:rPr lang="de-DE" baseline="0" dirty="0"/>
              <a:t>, </a:t>
            </a:r>
            <a:r>
              <a:rPr lang="de-DE" baseline="0" dirty="0" err="1"/>
              <a:t>remove</a:t>
            </a:r>
            <a:r>
              <a:rPr lang="de-DE" baseline="0" dirty="0"/>
              <a:t> </a:t>
            </a:r>
            <a:r>
              <a:rPr lang="de-DE" baseline="0" dirty="0" err="1"/>
              <a:t>the</a:t>
            </a:r>
            <a:r>
              <a:rPr lang="de-DE" baseline="0" dirty="0"/>
              <a:t> </a:t>
            </a:r>
            <a:r>
              <a:rPr lang="de-DE" baseline="0" dirty="0" err="1"/>
              <a:t>lines</a:t>
            </a:r>
            <a:r>
              <a:rPr lang="de-DE" baseline="0" dirty="0"/>
              <a:t>. I </a:t>
            </a:r>
            <a:r>
              <a:rPr lang="de-DE" baseline="0" dirty="0" err="1"/>
              <a:t>assume</a:t>
            </a:r>
            <a:r>
              <a:rPr lang="de-DE" baseline="0" dirty="0"/>
              <a:t> </a:t>
            </a:r>
            <a:r>
              <a:rPr lang="de-DE" baseline="0" dirty="0" err="1"/>
              <a:t>that</a:t>
            </a:r>
            <a:r>
              <a:rPr lang="de-DE" baseline="0" dirty="0"/>
              <a:t> </a:t>
            </a:r>
            <a:r>
              <a:rPr lang="de-DE" baseline="0" dirty="0" err="1"/>
              <a:t>it</a:t>
            </a:r>
            <a:r>
              <a:rPr lang="de-DE" baseline="0" dirty="0"/>
              <a:t> </a:t>
            </a:r>
            <a:r>
              <a:rPr lang="de-DE" baseline="0" dirty="0" err="1"/>
              <a:t>is</a:t>
            </a:r>
            <a:r>
              <a:rPr lang="de-DE" baseline="0" dirty="0"/>
              <a:t> EITHER EXPERIMENT </a:t>
            </a:r>
            <a:r>
              <a:rPr lang="de-DE" baseline="0" dirty="0" err="1"/>
              <a:t>or</a:t>
            </a:r>
            <a:r>
              <a:rPr lang="de-DE" baseline="0" dirty="0"/>
              <a:t> MODELLING, </a:t>
            </a:r>
            <a:r>
              <a:rPr lang="de-DE" baseline="0" dirty="0" err="1"/>
              <a:t>thus</a:t>
            </a:r>
            <a:r>
              <a:rPr lang="de-DE" baseline="0" dirty="0"/>
              <a:t> 1 </a:t>
            </a:r>
            <a:r>
              <a:rPr lang="de-DE" baseline="0" dirty="0" err="1"/>
              <a:t>more</a:t>
            </a:r>
            <a:r>
              <a:rPr lang="de-DE" baseline="0" dirty="0"/>
              <a:t> </a:t>
            </a:r>
            <a:r>
              <a:rPr lang="de-DE" baseline="0" dirty="0" err="1"/>
              <a:t>line</a:t>
            </a:r>
            <a:r>
              <a:rPr lang="de-DE" baseline="0" dirty="0"/>
              <a:t> </a:t>
            </a:r>
            <a:r>
              <a:rPr lang="de-DE" baseline="0" dirty="0" err="1"/>
              <a:t>for</a:t>
            </a:r>
            <a:r>
              <a:rPr lang="de-DE" baseline="0" dirty="0"/>
              <a:t> TASKS </a:t>
            </a:r>
            <a:r>
              <a:rPr lang="de-DE" baseline="0" dirty="0" err="1"/>
              <a:t>or</a:t>
            </a:r>
            <a:r>
              <a:rPr lang="de-DE" baseline="0" dirty="0"/>
              <a:t> </a:t>
            </a:r>
            <a:r>
              <a:rPr lang="de-DE" baseline="0" dirty="0" err="1"/>
              <a:t>Deliveables</a:t>
            </a:r>
            <a:r>
              <a:rPr lang="de-DE" baseline="0" dirty="0"/>
              <a:t>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93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Hennie van der Meiden | Kick-of meeting WP SP X PWIE  | Zoom | xx.xx.2021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23/05/2022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r>
              <a:rPr lang="en-US" sz="3200"/>
              <a:t>Kick-off </a:t>
            </a:r>
            <a:r>
              <a:rPr lang="en-US" sz="3200" dirty="0"/>
              <a:t>meeting SP X3</a:t>
            </a:r>
            <a:br>
              <a:rPr lang="en-US" sz="3200" dirty="0"/>
            </a:br>
            <a:r>
              <a:rPr lang="de-DE" sz="2400" i="1" dirty="0" err="1"/>
              <a:t>Characterization</a:t>
            </a:r>
            <a:r>
              <a:rPr lang="de-DE" sz="2400" i="1" dirty="0"/>
              <a:t> and  </a:t>
            </a:r>
            <a:r>
              <a:rPr lang="de-DE" sz="2400" i="1" dirty="0" err="1"/>
              <a:t>optimization</a:t>
            </a:r>
            <a:r>
              <a:rPr lang="de-DE" sz="2400" i="1" dirty="0"/>
              <a:t> of TOMAS wall </a:t>
            </a:r>
            <a:r>
              <a:rPr lang="de-DE" sz="2400" i="1" dirty="0" err="1"/>
              <a:t>conditioning</a:t>
            </a:r>
            <a:r>
              <a:rPr lang="de-DE" sz="2400" i="1" dirty="0"/>
              <a:t> </a:t>
            </a:r>
            <a:r>
              <a:rPr lang="de-DE" sz="2400" i="1" dirty="0" err="1"/>
              <a:t>plasmas</a:t>
            </a: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dirty="0"/>
              <a:t>Hennie van der Meiden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1E47CED-0541-4DB0-8A76-75D801F18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323355"/>
            <a:ext cx="2471352" cy="62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7" y="68610"/>
            <a:ext cx="7488831" cy="3429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sz="1800" dirty="0"/>
              <a:t>SP X.3: </a:t>
            </a:r>
            <a:r>
              <a:rPr lang="de-DE" sz="1800" dirty="0" err="1"/>
              <a:t>Characterization</a:t>
            </a:r>
            <a:r>
              <a:rPr lang="de-DE" sz="1800" dirty="0"/>
              <a:t> and  </a:t>
            </a:r>
            <a:r>
              <a:rPr lang="de-DE" sz="1800" dirty="0" err="1"/>
              <a:t>optimization</a:t>
            </a:r>
            <a:r>
              <a:rPr lang="de-DE" sz="1800" dirty="0"/>
              <a:t> of TOMAS </a:t>
            </a:r>
            <a:br>
              <a:rPr lang="de-DE" sz="1800" dirty="0"/>
            </a:br>
            <a:r>
              <a:rPr lang="de-DE" sz="1800" dirty="0"/>
              <a:t>              wall </a:t>
            </a:r>
            <a:r>
              <a:rPr lang="de-DE" sz="1800" dirty="0" err="1"/>
              <a:t>conditioning</a:t>
            </a:r>
            <a:r>
              <a:rPr lang="de-DE" sz="1800" dirty="0"/>
              <a:t> </a:t>
            </a:r>
            <a:r>
              <a:rPr lang="de-DE" sz="1800" dirty="0" err="1"/>
              <a:t>plasmas</a:t>
            </a:r>
            <a:endParaRPr lang="de-DE" sz="1800" dirty="0"/>
          </a:p>
        </p:txBody>
      </p:sp>
      <p:sp>
        <p:nvSpPr>
          <p:cNvPr id="5" name="Textfeld 4"/>
          <p:cNvSpPr txBox="1"/>
          <p:nvPr/>
        </p:nvSpPr>
        <p:spPr>
          <a:xfrm>
            <a:off x="107504" y="614520"/>
            <a:ext cx="8856984" cy="561820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Investigating effectiveness ICWC, ECWC and RF to “clean” plasma surfaces from </a:t>
            </a:r>
            <a:r>
              <a:rPr lang="en-US" sz="1350" i="1" u="sng" dirty="0">
                <a:latin typeface="Arial" panose="020B0604020202020204" pitchFamily="34" charset="0"/>
                <a:cs typeface="Arial" panose="020B0604020202020204" pitchFamily="34" charset="0"/>
              </a:rPr>
              <a:t>impurities and fuel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Study the production and role of energetic neutrals and their impact on wall conditioning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107504" y="1503003"/>
            <a:ext cx="5184576" cy="2185727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Deliverables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Report plasma characterization TOMAS: neutral energies, probe (Te/ne) and impurity OES data etcetera 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Modeling of wall conditioning RF-based low temperature plasmas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Characterization of selected reference coatings and plasma-exposed samples </a:t>
            </a:r>
          </a:p>
          <a:p>
            <a:pPr marL="214313" indent="-214313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Report on fuel removal (</a:t>
            </a:r>
            <a:r>
              <a:rPr lang="en-US" sz="135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B-removal result from last year I did not understand</a:t>
            </a:r>
            <a:r>
              <a:rPr lang="en-US" sz="135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6DCF154-CE14-4FDA-B6B1-53222067C1CB}"/>
              </a:ext>
            </a:extLst>
          </p:cNvPr>
          <p:cNvGrpSpPr/>
          <p:nvPr/>
        </p:nvGrpSpPr>
        <p:grpSpPr>
          <a:xfrm>
            <a:off x="5439239" y="1346743"/>
            <a:ext cx="3672408" cy="2450013"/>
            <a:chOff x="6239384" y="1955151"/>
            <a:chExt cx="5095403" cy="3252782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B85DD4C8-D7DB-417C-991F-157C8844E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32588" y="1955151"/>
              <a:ext cx="5002199" cy="32004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CC20404D-9A4F-4043-8B9E-3F6A163476AD}"/>
                    </a:ext>
                  </a:extLst>
                </p:cNvPr>
                <p:cNvSpPr/>
                <p:nvPr/>
              </p:nvSpPr>
              <p:spPr>
                <a:xfrm rot="16200000">
                  <a:off x="4842394" y="3404523"/>
                  <a:ext cx="3064927" cy="27094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Differential flux (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/ 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𝑒𝑉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𝑠𝑟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F8CAC3E-1D72-4E30-8E82-CFFBF1B9906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6200000">
                  <a:off x="4842394" y="3404523"/>
                  <a:ext cx="3064927" cy="270947"/>
                </a:xfrm>
                <a:prstGeom prst="rect">
                  <a:avLst/>
                </a:prstGeom>
                <a:blipFill>
                  <a:blip r:embed="rId6"/>
                  <a:stretch>
                    <a:fillRect l="-8889" r="-2888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9EAC7AD5-2DCE-4CC7-8A0F-0852443F75F4}"/>
                    </a:ext>
                  </a:extLst>
                </p:cNvPr>
                <p:cNvSpPr/>
                <p:nvPr/>
              </p:nvSpPr>
              <p:spPr>
                <a:xfrm>
                  <a:off x="7390581" y="4936986"/>
                  <a:ext cx="3064925" cy="270947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Energy (</a:t>
                  </a:r>
                  <a14:m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𝑒𝑉</m:t>
                      </m:r>
                    </m:oMath>
                  </a14:m>
                  <a:r>
                    <a:rPr lang="en-US" sz="140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)</a:t>
                  </a:r>
                </a:p>
              </p:txBody>
            </p:sp>
          </mc:Choice>
          <mc:Fallback xmlns="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58A46D3A-066A-4918-8786-31DAC6D0F1A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90581" y="4936986"/>
                  <a:ext cx="3064925" cy="270947"/>
                </a:xfrm>
                <a:prstGeom prst="rect">
                  <a:avLst/>
                </a:prstGeom>
                <a:blipFill>
                  <a:blip r:embed="rId7"/>
                  <a:stretch>
                    <a:fillRect t="-11364" b="-3181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5" name="Textfeld 14"/>
          <p:cNvSpPr txBox="1"/>
          <p:nvPr/>
        </p:nvSpPr>
        <p:spPr>
          <a:xfrm>
            <a:off x="5439239" y="3694716"/>
            <a:ext cx="322616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dirty="0"/>
              <a:t>Moon </a:t>
            </a:r>
            <a:r>
              <a:rPr lang="de-DE" sz="1500" i="1" dirty="0"/>
              <a:t>et al.</a:t>
            </a:r>
            <a:r>
              <a:rPr lang="de-DE" sz="1500" dirty="0"/>
              <a:t>, VR</a:t>
            </a:r>
          </a:p>
        </p:txBody>
      </p:sp>
      <p:sp>
        <p:nvSpPr>
          <p:cNvPr id="12" name="Textfeld 9">
            <a:extLst>
              <a:ext uri="{FF2B5EF4-FFF2-40B4-BE49-F238E27FC236}">
                <a16:creationId xmlns:a16="http://schemas.microsoft.com/office/drawing/2014/main" id="{BF43A501-4D0B-45B5-8FAA-00B3263319CA}"/>
              </a:ext>
            </a:extLst>
          </p:cNvPr>
          <p:cNvSpPr txBox="1"/>
          <p:nvPr/>
        </p:nvSpPr>
        <p:spPr>
          <a:xfrm>
            <a:off x="134360" y="3954726"/>
            <a:ext cx="5184576" cy="777264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13000"/>
              </a:lnSpc>
            </a:pPr>
            <a:r>
              <a:rPr lang="en-US" sz="1350" b="1" dirty="0">
                <a:latin typeface="Arial" panose="020B0604020202020204" pitchFamily="34" charset="0"/>
                <a:cs typeface="Arial" panose="020B0604020202020204" pitchFamily="34" charset="0"/>
              </a:rPr>
              <a:t>Main goal of this meeting: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Status and synchronization of the work to be done</a:t>
            </a:r>
          </a:p>
          <a:p>
            <a:pPr marL="285750" indent="-285750">
              <a:lnSpc>
                <a:spcPct val="113000"/>
              </a:lnSpc>
              <a:buFont typeface="Wingdings" panose="05000000000000000000" pitchFamily="2" charset="2"/>
              <a:buChar char="§"/>
            </a:pPr>
            <a:r>
              <a:rPr lang="en-US" sz="13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possible issues that can cause delays </a:t>
            </a:r>
          </a:p>
        </p:txBody>
      </p:sp>
    </p:spTree>
    <p:extLst>
      <p:ext uri="{BB962C8B-B14F-4D97-AF65-F5344CB8AC3E}">
        <p14:creationId xmlns:p14="http://schemas.microsoft.com/office/powerpoint/2010/main" val="1510347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61610" y="82253"/>
            <a:ext cx="8450033" cy="342900"/>
          </a:xfrm>
        </p:spPr>
        <p:txBody>
          <a:bodyPr/>
          <a:lstStyle/>
          <a:p>
            <a:r>
              <a:rPr lang="de-DE" sz="2000" dirty="0"/>
              <a:t>SP X.3: </a:t>
            </a:r>
            <a:r>
              <a:rPr lang="de-DE" sz="2000" dirty="0" err="1"/>
              <a:t>Detailed</a:t>
            </a:r>
            <a:r>
              <a:rPr lang="de-DE" sz="2000" dirty="0"/>
              <a:t> </a:t>
            </a:r>
            <a:r>
              <a:rPr lang="de-DE" sz="2000" dirty="0" err="1"/>
              <a:t>describtion</a:t>
            </a:r>
            <a:r>
              <a:rPr lang="de-DE" sz="2000" dirty="0"/>
              <a:t> </a:t>
            </a:r>
            <a:r>
              <a:rPr lang="de-DE" sz="2000" dirty="0" err="1"/>
              <a:t>tasks</a:t>
            </a:r>
            <a:r>
              <a:rPr lang="de-DE" sz="2000" dirty="0"/>
              <a:t> and </a:t>
            </a:r>
            <a:r>
              <a:rPr lang="de-DE" sz="2000" dirty="0" err="1"/>
              <a:t>deliverables</a:t>
            </a:r>
            <a:r>
              <a:rPr lang="de-DE" sz="2000" dirty="0"/>
              <a:t> 2021</a:t>
            </a:r>
            <a:endParaRPr lang="de-DE" sz="2000" i="1" dirty="0"/>
          </a:p>
        </p:txBody>
      </p:sp>
      <p:sp>
        <p:nvSpPr>
          <p:cNvPr id="8" name="Textfeld 7"/>
          <p:cNvSpPr txBox="1"/>
          <p:nvPr/>
        </p:nvSpPr>
        <p:spPr>
          <a:xfrm>
            <a:off x="3275856" y="144591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20" name="Textfeld 9">
            <a:extLst>
              <a:ext uri="{FF2B5EF4-FFF2-40B4-BE49-F238E27FC236}">
                <a16:creationId xmlns:a16="http://schemas.microsoft.com/office/drawing/2014/main" id="{85BCEAE2-F1EA-46C8-B5A5-8716CEA2BF1D}"/>
              </a:ext>
            </a:extLst>
          </p:cNvPr>
          <p:cNvSpPr txBox="1"/>
          <p:nvPr/>
        </p:nvSpPr>
        <p:spPr>
          <a:xfrm>
            <a:off x="0" y="411510"/>
            <a:ext cx="9144000" cy="2031325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dirty="0"/>
              <a:t>Diagnostic upgrade and ECWC, ICWC, RF plasma characterisation in TOMAS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dirty="0"/>
              <a:t>Modelling of TOMAS plasma to describe neutral particle conditions as well optimise efficiency and homogeneity of the plasma 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dirty="0"/>
              <a:t>Plasma-facing material cleaning in TOMAS with optimisation of experimental conditions</a:t>
            </a:r>
            <a:endParaRPr lang="en-US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en-GB" dirty="0"/>
              <a:t>Pre- and post characterisation of reference samples applied to cleaning attempts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dirty="0"/>
              <a:t>Coordination of TOMAS experiments and relation to ITER conditions as well as other toroidal facilities like W7-X, WEST, AUG</a:t>
            </a:r>
            <a:endParaRPr lang="en-US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9">
            <a:extLst>
              <a:ext uri="{FF2B5EF4-FFF2-40B4-BE49-F238E27FC236}">
                <a16:creationId xmlns:a16="http://schemas.microsoft.com/office/drawing/2014/main" id="{0892B974-1AC3-4A1C-BF43-27C9A053C80E}"/>
              </a:ext>
            </a:extLst>
          </p:cNvPr>
          <p:cNvSpPr txBox="1"/>
          <p:nvPr/>
        </p:nvSpPr>
        <p:spPr>
          <a:xfrm>
            <a:off x="15658" y="3003798"/>
            <a:ext cx="9144000" cy="2031325"/>
          </a:xfrm>
          <a:prstGeom prst="rect">
            <a:avLst/>
          </a:prstGeom>
          <a:solidFill>
            <a:srgbClr val="E3E3E3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fontAlgn="t">
              <a:buFont typeface="Wingdings" panose="05000000000000000000" pitchFamily="2" charset="2"/>
              <a:buChar char="§"/>
            </a:pPr>
            <a:r>
              <a:rPr lang="en-GB" b="1" dirty="0"/>
              <a:t>ECWC, ICWC, and GDC plasma characterization in TOMAS (LPP-ERM/KMS, FZJ, VR, KIPT)</a:t>
            </a:r>
            <a:endParaRPr lang="en-US" dirty="0"/>
          </a:p>
          <a:p>
            <a:pPr marL="285750" indent="-285750" fontAlgn="t">
              <a:buFont typeface="Wingdings" panose="05000000000000000000" pitchFamily="2" charset="2"/>
              <a:buChar char="§"/>
            </a:pPr>
            <a:r>
              <a:rPr lang="en-GB" b="1" dirty="0"/>
              <a:t>Report on fuel/impurity removal studies at reference samples in TOMAS (LPP-ERM/KMS, CIEMAT, FZJ)</a:t>
            </a:r>
            <a:endParaRPr lang="en-US" dirty="0"/>
          </a:p>
          <a:p>
            <a:pPr marL="285750" indent="-285750" fontAlgn="t">
              <a:buFont typeface="Wingdings" panose="05000000000000000000" pitchFamily="2" charset="2"/>
              <a:buChar char="§"/>
            </a:pPr>
            <a:r>
              <a:rPr lang="en-GB" b="1" dirty="0"/>
              <a:t>Report on a comparison of TOMAS studies with ICWC, ECWC and GDC and comparison with </a:t>
            </a:r>
            <a:r>
              <a:rPr lang="en-GB" b="1" dirty="0" err="1"/>
              <a:t>stellarator</a:t>
            </a:r>
            <a:r>
              <a:rPr lang="en-GB" b="1" dirty="0"/>
              <a:t> and tokamak experiments (LPP-ERM/KMS)</a:t>
            </a:r>
            <a:endParaRPr lang="en-US" dirty="0"/>
          </a:p>
          <a:p>
            <a:pPr marL="285750" indent="-285750" fontAlgn="t">
              <a:buFont typeface="Wingdings" panose="05000000000000000000" pitchFamily="2" charset="2"/>
              <a:buChar char="§"/>
            </a:pPr>
            <a:r>
              <a:rPr lang="en-GB" b="1" dirty="0"/>
              <a:t>Pre- and post-characterization of samples used for cleaning in TOMAS  (VR, CIEMAT, FZJ)</a:t>
            </a:r>
            <a:endParaRPr lang="en-US" dirty="0"/>
          </a:p>
          <a:p>
            <a:pPr marL="285750" indent="-285750" fontAlgn="t">
              <a:buFont typeface="Wingdings" panose="05000000000000000000" pitchFamily="2" charset="2"/>
              <a:buChar char="§"/>
            </a:pPr>
            <a:r>
              <a:rPr lang="en-GB" b="1" dirty="0" err="1"/>
              <a:t>Modeling</a:t>
            </a:r>
            <a:r>
              <a:rPr lang="en-GB" b="1" dirty="0"/>
              <a:t> of wall conditioning RF-based plasmas  (LPP-ERM/KMS, KIPT)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5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536</TotalTime>
  <Words>480</Words>
  <Application>Microsoft Office PowerPoint</Application>
  <PresentationFormat>On-screen Show (16:9)</PresentationFormat>
  <Paragraphs>39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Wingdings</vt:lpstr>
      <vt:lpstr>Office</vt:lpstr>
      <vt:lpstr>Kick-off meeting SP X3 Characterization and  optimization of TOMAS wall conditioning plasmas</vt:lpstr>
      <vt:lpstr>SP X.3: Characterization and  optimization of TOMAS                wall conditioning plasmas</vt:lpstr>
      <vt:lpstr>SP X.3: Detailed describtion tasks and deliverables 2021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Hennie van der Meiden</cp:lastModifiedBy>
  <cp:revision>213</cp:revision>
  <cp:lastPrinted>2014-10-16T14:51:28Z</cp:lastPrinted>
  <dcterms:created xsi:type="dcterms:W3CDTF">2020-10-16T13:52:18Z</dcterms:created>
  <dcterms:modified xsi:type="dcterms:W3CDTF">2022-05-23T12:26:18Z</dcterms:modified>
</cp:coreProperties>
</file>