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9144000" cy="5143500" type="screen16x9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/>
          <p:cNvSpPr/>
          <p:nvPr/>
        </p:nvSpPr>
        <p:spPr>
          <a:xfrm>
            <a:off x="155520" y="-343080"/>
            <a:ext cx="1075680" cy="71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Rectangle 10"/>
          <p:cNvSpPr/>
          <p:nvPr/>
        </p:nvSpPr>
        <p:spPr>
          <a:xfrm>
            <a:off x="5724000" y="4245840"/>
            <a:ext cx="3167640" cy="7012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grpSp>
        <p:nvGrpSpPr>
          <p:cNvPr id="2" name="Group 8"/>
          <p:cNvGrpSpPr/>
          <p:nvPr/>
        </p:nvGrpSpPr>
        <p:grpSpPr>
          <a:xfrm>
            <a:off x="18230400" y="30189600"/>
            <a:ext cx="9924120" cy="1335600"/>
            <a:chOff x="18230400" y="30189600"/>
            <a:chExt cx="9924120" cy="1335600"/>
          </a:xfrm>
        </p:grpSpPr>
        <p:sp>
          <p:nvSpPr>
            <p:cNvPr id="3" name="Rectangle 9"/>
            <p:cNvSpPr/>
            <p:nvPr/>
          </p:nvSpPr>
          <p:spPr>
            <a:xfrm>
              <a:off x="18230400" y="30192120"/>
              <a:ext cx="2574720" cy="1333080"/>
            </a:xfrm>
            <a:prstGeom prst="rect">
              <a:avLst/>
            </a:prstGeom>
            <a:solidFill>
              <a:srgbClr val="053991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" name="Picture 12" descr="EuropeanFlag-stars.eps"/>
            <p:cNvPicPr/>
            <p:nvPr/>
          </p:nvPicPr>
          <p:blipFill>
            <a:blip r:embed="rId14"/>
            <a:stretch/>
          </p:blipFill>
          <p:spPr>
            <a:xfrm>
              <a:off x="18801720" y="30189600"/>
              <a:ext cx="9352800" cy="133560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5" name="Group 13"/>
          <p:cNvGrpSpPr/>
          <p:nvPr/>
        </p:nvGrpSpPr>
        <p:grpSpPr>
          <a:xfrm>
            <a:off x="18382680" y="30304080"/>
            <a:ext cx="9924120" cy="1335600"/>
            <a:chOff x="18382680" y="30304080"/>
            <a:chExt cx="9924120" cy="1335600"/>
          </a:xfrm>
        </p:grpSpPr>
        <p:sp>
          <p:nvSpPr>
            <p:cNvPr id="6" name="Rectangle 14"/>
            <p:cNvSpPr/>
            <p:nvPr/>
          </p:nvSpPr>
          <p:spPr>
            <a:xfrm>
              <a:off x="18382680" y="30306600"/>
              <a:ext cx="2574720" cy="1333080"/>
            </a:xfrm>
            <a:prstGeom prst="rect">
              <a:avLst/>
            </a:prstGeom>
            <a:solidFill>
              <a:srgbClr val="053991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7" name="Picture 15" descr="EuropeanFlag-stars.eps"/>
            <p:cNvPicPr/>
            <p:nvPr/>
          </p:nvPicPr>
          <p:blipFill>
            <a:blip r:embed="rId14"/>
            <a:stretch/>
          </p:blipFill>
          <p:spPr>
            <a:xfrm>
              <a:off x="18954000" y="30304080"/>
              <a:ext cx="9352800" cy="133560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8" name="Group 16"/>
          <p:cNvGrpSpPr/>
          <p:nvPr/>
        </p:nvGrpSpPr>
        <p:grpSpPr>
          <a:xfrm>
            <a:off x="18534960" y="30418200"/>
            <a:ext cx="9924120" cy="1335600"/>
            <a:chOff x="18534960" y="30418200"/>
            <a:chExt cx="9924120" cy="1335600"/>
          </a:xfrm>
        </p:grpSpPr>
        <p:sp>
          <p:nvSpPr>
            <p:cNvPr id="9" name="Rectangle 17"/>
            <p:cNvSpPr/>
            <p:nvPr/>
          </p:nvSpPr>
          <p:spPr>
            <a:xfrm>
              <a:off x="18534960" y="30420720"/>
              <a:ext cx="2574720" cy="1333080"/>
            </a:xfrm>
            <a:prstGeom prst="rect">
              <a:avLst/>
            </a:prstGeom>
            <a:solidFill>
              <a:srgbClr val="053991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0" name="Picture 18" descr="EuropeanFlag-stars.eps"/>
            <p:cNvPicPr/>
            <p:nvPr/>
          </p:nvPicPr>
          <p:blipFill>
            <a:blip r:embed="rId14"/>
            <a:stretch/>
          </p:blipFill>
          <p:spPr>
            <a:xfrm>
              <a:off x="19106280" y="30418200"/>
              <a:ext cx="9352800" cy="133560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11" name="Group 19"/>
          <p:cNvGrpSpPr/>
          <p:nvPr/>
        </p:nvGrpSpPr>
        <p:grpSpPr>
          <a:xfrm>
            <a:off x="18687600" y="30532680"/>
            <a:ext cx="9924120" cy="1335600"/>
            <a:chOff x="18687600" y="30532680"/>
            <a:chExt cx="9924120" cy="1335600"/>
          </a:xfrm>
        </p:grpSpPr>
        <p:sp>
          <p:nvSpPr>
            <p:cNvPr id="12" name="Rectangle 20"/>
            <p:cNvSpPr/>
            <p:nvPr/>
          </p:nvSpPr>
          <p:spPr>
            <a:xfrm>
              <a:off x="18687600" y="30535200"/>
              <a:ext cx="2574720" cy="1333080"/>
            </a:xfrm>
            <a:prstGeom prst="rect">
              <a:avLst/>
            </a:prstGeom>
            <a:solidFill>
              <a:srgbClr val="053991"/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3" name="Picture 21" descr="EuropeanFlag-stars.eps"/>
            <p:cNvPicPr/>
            <p:nvPr/>
          </p:nvPicPr>
          <p:blipFill>
            <a:blip r:embed="rId14"/>
            <a:stretch/>
          </p:blipFill>
          <p:spPr>
            <a:xfrm>
              <a:off x="19258920" y="30532680"/>
              <a:ext cx="9352800" cy="133560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4" name="Bild 7"/>
          <p:cNvPicPr/>
          <p:nvPr/>
        </p:nvPicPr>
        <p:blipFill>
          <a:blip r:embed="rId15"/>
          <a:srcRect b="27342"/>
          <a:stretch/>
        </p:blipFill>
        <p:spPr>
          <a:xfrm>
            <a:off x="0" y="0"/>
            <a:ext cx="9143280" cy="4175280"/>
          </a:xfrm>
          <a:prstGeom prst="rect">
            <a:avLst/>
          </a:prstGeom>
          <a:ln w="0">
            <a:noFill/>
          </a:ln>
        </p:spPr>
      </p:pic>
      <p:pic>
        <p:nvPicPr>
          <p:cNvPr id="15" name="Bild 13" descr="EU_und_Text.jpg"/>
          <p:cNvPicPr/>
          <p:nvPr/>
        </p:nvPicPr>
        <p:blipFill>
          <a:blip r:embed="rId16"/>
          <a:stretch/>
        </p:blipFill>
        <p:spPr>
          <a:xfrm>
            <a:off x="5436000" y="4320000"/>
            <a:ext cx="3455640" cy="648360"/>
          </a:xfrm>
          <a:prstGeom prst="rect">
            <a:avLst/>
          </a:prstGeom>
          <a:ln w="0">
            <a:noFill/>
          </a:ln>
        </p:spPr>
      </p:pic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uk-UA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4"/>
          <p:cNvSpPr/>
          <p:nvPr/>
        </p:nvSpPr>
        <p:spPr>
          <a:xfrm>
            <a:off x="0" y="0"/>
            <a:ext cx="9143280" cy="513720"/>
          </a:xfrm>
          <a:prstGeom prst="rect">
            <a:avLst/>
          </a:prstGeom>
          <a:solidFill>
            <a:srgbClr val="E3E3E3"/>
          </a:solidFill>
          <a:ln>
            <a:noFill/>
          </a:ln>
          <a:effectLst>
            <a:outerShdw blurRad="3996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55" name="Picture 6" descr="EurofusionDisc.eps"/>
          <p:cNvPicPr/>
          <p:nvPr/>
        </p:nvPicPr>
        <p:blipFill>
          <a:blip r:embed="rId14"/>
          <a:stretch/>
        </p:blipFill>
        <p:spPr>
          <a:xfrm>
            <a:off x="8316360" y="70200"/>
            <a:ext cx="367200" cy="373320"/>
          </a:xfrm>
          <a:prstGeom prst="rect">
            <a:avLst/>
          </a:prstGeom>
          <a:ln w="0">
            <a:noFill/>
          </a:ln>
        </p:spPr>
      </p:pic>
      <p:sp>
        <p:nvSpPr>
          <p:cNvPr id="56" name="PlaceHolder 1"/>
          <p:cNvSpPr>
            <a:spLocks noGrp="1"/>
          </p:cNvSpPr>
          <p:nvPr>
            <p:ph type="ftr" idx="1"/>
          </p:nvPr>
        </p:nvSpPr>
        <p:spPr>
          <a:xfrm>
            <a:off x="467640" y="4908960"/>
            <a:ext cx="8239680" cy="200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algn="r">
              <a:lnSpc>
                <a:spcPct val="100000"/>
              </a:lnSpc>
              <a:buNone/>
              <a:defRPr lang="en-GB" sz="1100" b="0" strike="noStrike" spc="-1"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GB" sz="1100" b="0" strike="noStrike" spc="-1">
                <a:latin typeface="Arial"/>
              </a:rPr>
              <a:t>&lt;нижний колонтитул&gt;</a:t>
            </a:r>
            <a:endParaRPr lang="uk-UA" sz="1100" b="0" strike="noStrike" spc="-1"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uk-UA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95640" y="1761840"/>
            <a:ext cx="8496360" cy="971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500" b="1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uk-UA" sz="35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35640" y="3175920"/>
            <a:ext cx="8604360" cy="920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50000"/>
          </a:bodyPr>
          <a:lstStyle/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pos="0" algn="l"/>
              </a:tabLst>
            </a:pPr>
            <a:r>
              <a:rPr lang="en-US" sz="3400" b="1" strike="noStrike" spc="-1">
                <a:solidFill>
                  <a:srgbClr val="FFFFFF"/>
                </a:solidFill>
                <a:latin typeface="Arial"/>
              </a:rPr>
              <a:t>Presented by Kovtun Yurii</a:t>
            </a:r>
            <a:endParaRPr lang="uk-UA" sz="3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pos="0" algn="l"/>
              </a:tabLst>
            </a:pPr>
            <a:r>
              <a:rPr lang="en-US" sz="3400" b="1" strike="noStrike" spc="-1">
                <a:solidFill>
                  <a:srgbClr val="FFFFFF"/>
                </a:solidFill>
                <a:latin typeface="Arial"/>
              </a:rPr>
              <a:t>KIPT– Institute of Plasma Physics of the National Science Center “Kharkov Institute of Physics and Technology”</a:t>
            </a:r>
            <a:r>
              <a:rPr lang="en-GB" sz="3400" b="1" strike="noStrike" spc="-1">
                <a:solidFill>
                  <a:srgbClr val="FFFFFF"/>
                </a:solidFill>
                <a:latin typeface="Arial"/>
              </a:rPr>
              <a:t>, </a:t>
            </a:r>
            <a:r>
              <a:rPr lang="en-US" sz="3400" b="1" strike="noStrike" spc="-1">
                <a:solidFill>
                  <a:srgbClr val="FFFFFF"/>
                </a:solidFill>
                <a:latin typeface="Arial"/>
              </a:rPr>
              <a:t>Kharkiv, Ukraine</a:t>
            </a:r>
            <a:endParaRPr lang="uk-UA" sz="3400" b="0" strike="noStrike" spc="-1">
              <a:latin typeface="Arial"/>
            </a:endParaRPr>
          </a:p>
        </p:txBody>
      </p:sp>
      <p:sp>
        <p:nvSpPr>
          <p:cNvPr id="97" name="Rectangle 4"/>
          <p:cNvSpPr/>
          <p:nvPr/>
        </p:nvSpPr>
        <p:spPr>
          <a:xfrm>
            <a:off x="5220000" y="4299840"/>
            <a:ext cx="3890160" cy="684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8" name="Picture 5"/>
          <p:cNvPicPr/>
          <p:nvPr/>
        </p:nvPicPr>
        <p:blipFill>
          <a:blip r:embed="rId2"/>
          <a:stretch/>
        </p:blipFill>
        <p:spPr>
          <a:xfrm>
            <a:off x="5408640" y="4295520"/>
            <a:ext cx="3627000" cy="743400"/>
          </a:xfrm>
          <a:prstGeom prst="rect">
            <a:avLst/>
          </a:prstGeom>
          <a:ln w="0">
            <a:noFill/>
          </a:ln>
        </p:spPr>
      </p:pic>
      <p:pic>
        <p:nvPicPr>
          <p:cNvPr id="99" name="Picture 2" descr="\\de-ews-fs01\efdawork\PI team\PICTURES AND GRAPHICS\LOGOS\Logos Consortium Members\Logos Consortium Members as on Users Website\Ukraine.jpg"/>
          <p:cNvPicPr/>
          <p:nvPr/>
        </p:nvPicPr>
        <p:blipFill>
          <a:blip r:embed="rId3"/>
          <a:stretch/>
        </p:blipFill>
        <p:spPr>
          <a:xfrm>
            <a:off x="1442880" y="4253040"/>
            <a:ext cx="789120" cy="854640"/>
          </a:xfrm>
          <a:prstGeom prst="rect">
            <a:avLst/>
          </a:prstGeom>
          <a:ln w="0">
            <a:noFill/>
          </a:ln>
        </p:spPr>
      </p:pic>
      <p:sp>
        <p:nvSpPr>
          <p:cNvPr id="100" name="Rectangle 99"/>
          <p:cNvSpPr/>
          <p:nvPr/>
        </p:nvSpPr>
        <p:spPr>
          <a:xfrm>
            <a:off x="720000" y="1260000"/>
            <a:ext cx="8105040" cy="191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uk-UA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41"/>
              </a:spcBef>
              <a:spcAft>
                <a:spcPts val="241"/>
              </a:spcAft>
              <a:buNone/>
              <a:tabLst>
                <a:tab pos="-914400" algn="l"/>
                <a:tab pos="228600" algn="l"/>
              </a:tabLst>
            </a:pPr>
            <a:r>
              <a:rPr lang="en-GB" sz="2400" b="1" strike="noStrike" spc="-15">
                <a:solidFill>
                  <a:srgbClr val="000000"/>
                </a:solidFill>
                <a:latin typeface="Arial"/>
                <a:ea typeface="Times New Roman"/>
              </a:rPr>
              <a:t>ECWC, ICWC, and GDC plasma characterization in TOMAS</a:t>
            </a:r>
            <a:endParaRPr lang="uk-UA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41"/>
              </a:spcBef>
              <a:spcAft>
                <a:spcPts val="241"/>
              </a:spcAft>
              <a:buNone/>
              <a:tabLst>
                <a:tab pos="-914400" algn="l"/>
                <a:tab pos="228600" algn="l"/>
              </a:tabLst>
            </a:pPr>
            <a:r>
              <a:rPr lang="en-GB" sz="1800" b="1" i="1" strike="noStrike" spc="-15">
                <a:solidFill>
                  <a:srgbClr val="000000"/>
                </a:solidFill>
                <a:latin typeface="Arial"/>
                <a:ea typeface="Times New Roman"/>
              </a:rPr>
              <a:t> SP X3 kick-off meeting 2022</a:t>
            </a:r>
            <a:endParaRPr lang="uk-UA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-914400" algn="l"/>
                <a:tab pos="228600" algn="l"/>
              </a:tabLst>
            </a:pPr>
            <a:endParaRPr lang="uk-UA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-914400" algn="l"/>
                <a:tab pos="228600" algn="l"/>
              </a:tabLst>
            </a:pPr>
            <a:endParaRPr lang="uk-UA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ftr" idx="2"/>
          </p:nvPr>
        </p:nvSpPr>
        <p:spPr>
          <a:xfrm>
            <a:off x="467640" y="4908960"/>
            <a:ext cx="8239680" cy="200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algn="r">
              <a:lnSpc>
                <a:spcPct val="100000"/>
              </a:lnSpc>
              <a:buNone/>
              <a:defRPr lang="en-GB" sz="11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</a:rPr>
              <a:t>Yurii Kovtun</a:t>
            </a:r>
            <a:r>
              <a:rPr lang="en-GB" sz="1100" b="0" strike="noStrike" spc="-1">
                <a:solidFill>
                  <a:srgbClr val="FF0000"/>
                </a:solidFill>
                <a:latin typeface="Arial"/>
              </a:rPr>
              <a:t> 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</a:rPr>
              <a:t>| SP X3 kick-off meeting 2022:  | Zoom | 23.05.2022 | Page </a:t>
            </a:r>
            <a:fld id="{66C0021C-F6A5-44FA-BD8D-648831C4EC51}" type="slidenum">
              <a:rPr lang="en-GB" sz="1100" b="0" strike="noStrike" spc="-1">
                <a:solidFill>
                  <a:srgbClr val="000000"/>
                </a:solidFill>
                <a:latin typeface="Arial"/>
              </a:rPr>
              <a:t>2</a:t>
            </a:fld>
            <a:endParaRPr lang="uk-UA" sz="1100" b="0" strike="noStrike" spc="-1">
              <a:latin typeface="Times New Roman"/>
            </a:endParaRPr>
          </a:p>
        </p:txBody>
      </p:sp>
      <p:graphicFrame>
        <p:nvGraphicFramePr>
          <p:cNvPr id="102" name="Таблица 4"/>
          <p:cNvGraphicFramePr/>
          <p:nvPr/>
        </p:nvGraphicFramePr>
        <p:xfrm>
          <a:off x="401400" y="745920"/>
          <a:ext cx="8240040" cy="678600"/>
        </p:xfrm>
        <a:graphic>
          <a:graphicData uri="http://schemas.openxmlformats.org/drawingml/2006/table">
            <a:tbl>
              <a:tblPr/>
              <a:tblGrid>
                <a:gridCol w="147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1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800" b="1" strike="noStrike" spc="-15">
                          <a:solidFill>
                            <a:srgbClr val="FFFFFF"/>
                          </a:solidFill>
                          <a:latin typeface="Arial"/>
                        </a:rPr>
                        <a:t>Deliverable Title: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pl-PL" sz="1800" b="1" strike="noStrike" spc="-15">
                          <a:solidFill>
                            <a:srgbClr val="FFFFFF"/>
                          </a:solidFill>
                          <a:latin typeface="Arial"/>
                        </a:rPr>
                        <a:t>D001,D005, D008,D010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GB" sz="1800" b="0" strike="noStrike" spc="-15">
                          <a:solidFill>
                            <a:srgbClr val="000000"/>
                          </a:solidFill>
                          <a:latin typeface="Arial"/>
                        </a:rPr>
                        <a:t>ECWC, ICWC, and GDC plasma characterization in TOMAS (LPP-ERM/KMS, FZJ, VR, KIPT)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3" name="Таблица 5"/>
          <p:cNvGraphicFramePr/>
          <p:nvPr/>
        </p:nvGraphicFramePr>
        <p:xfrm>
          <a:off x="396000" y="2349360"/>
          <a:ext cx="8240040" cy="407160"/>
        </p:xfrm>
        <a:graphic>
          <a:graphicData uri="http://schemas.openxmlformats.org/drawingml/2006/table">
            <a:tbl>
              <a:tblPr/>
              <a:tblGrid>
                <a:gridCol w="180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457200" algn="l"/>
                          <a:tab pos="1029960" algn="l"/>
                          <a:tab pos="1371600" algn="l"/>
                        </a:tabLst>
                      </a:pPr>
                      <a:r>
                        <a:rPr lang="en-GB" sz="1800" b="1" strike="noStrike" spc="-15">
                          <a:solidFill>
                            <a:srgbClr val="FFFFFF"/>
                          </a:solidFill>
                          <a:latin typeface="Arial"/>
                        </a:rPr>
                        <a:t>Deliverable Owner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457200" algn="l"/>
                          <a:tab pos="1029960" algn="l"/>
                          <a:tab pos="1371600" algn="l"/>
                        </a:tabLst>
                      </a:pPr>
                      <a:r>
                        <a:rPr lang="en-GB" sz="1800" b="1" strike="noStrike" spc="-15">
                          <a:solidFill>
                            <a:srgbClr val="FFFFFF"/>
                          </a:solidFill>
                          <a:latin typeface="Arial"/>
                        </a:rPr>
                        <a:t>Beneficiary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457200" algn="l"/>
                          <a:tab pos="1029960" algn="l"/>
                          <a:tab pos="1371600" algn="l"/>
                        </a:tabLst>
                      </a:pPr>
                      <a:r>
                        <a:rPr lang="en-GB" sz="1800" b="1" strike="noStrike" spc="-15">
                          <a:solidFill>
                            <a:srgbClr val="FFFFFF"/>
                          </a:solidFill>
                          <a:latin typeface="Arial"/>
                        </a:rPr>
                        <a:t>PM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457200" algn="l"/>
                          <a:tab pos="1029960" algn="l"/>
                          <a:tab pos="1371600" algn="l"/>
                        </a:tabLst>
                      </a:pPr>
                      <a:r>
                        <a:rPr lang="en-GB" sz="1800" b="1" strike="noStrike" spc="-15">
                          <a:solidFill>
                            <a:srgbClr val="FFFFFF"/>
                          </a:solidFill>
                          <a:latin typeface="Arial"/>
                        </a:rPr>
                        <a:t>Deliverable  (Team)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457200" algn="l"/>
                          <a:tab pos="1029960" algn="l"/>
                          <a:tab pos="1371600" algn="l"/>
                        </a:tabLst>
                      </a:pPr>
                      <a:r>
                        <a:rPr lang="en-GB" sz="1800" b="1" strike="noStrike" spc="-15">
                          <a:solidFill>
                            <a:srgbClr val="FFFFFF"/>
                          </a:solidFill>
                          <a:latin typeface="Arial"/>
                        </a:rPr>
                        <a:t>V. Moiseenko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457200" algn="l"/>
                          <a:tab pos="1029960" algn="l"/>
                          <a:tab pos="1371600" algn="l"/>
                        </a:tabLst>
                      </a:pPr>
                      <a:r>
                        <a:rPr lang="en-GB" sz="1800" b="0" strike="noStrike" spc="-15">
                          <a:solidFill>
                            <a:srgbClr val="000000"/>
                          </a:solidFill>
                          <a:latin typeface="Arial"/>
                        </a:rPr>
                        <a:t>KIPT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  <a:tabLst>
                          <a:tab pos="-914400" algn="l"/>
                          <a:tab pos="457200" algn="l"/>
                          <a:tab pos="1029960" algn="l"/>
                          <a:tab pos="1371600" algn="l"/>
                        </a:tabLst>
                      </a:pPr>
                      <a:r>
                        <a:rPr lang="en-GB" sz="1800" b="0" strike="noStrike" spc="-15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1"/>
                        </a:spcBef>
                        <a:spcAft>
                          <a:spcPts val="241"/>
                        </a:spcAft>
                        <a:buNone/>
                      </a:pPr>
                      <a:r>
                        <a:rPr lang="nl-NL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D010, D012 (V. Moiseenko, Y. Kovtun, ...)</a:t>
                      </a:r>
                      <a:endParaRPr lang="uk-UA" sz="1800" b="0" strike="noStrike" spc="-1">
                        <a:latin typeface="Times New Roman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ftr" idx="3"/>
          </p:nvPr>
        </p:nvSpPr>
        <p:spPr>
          <a:xfrm>
            <a:off x="467640" y="4908960"/>
            <a:ext cx="8239680" cy="200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algn="r">
              <a:lnSpc>
                <a:spcPct val="100000"/>
              </a:lnSpc>
              <a:buNone/>
              <a:defRPr lang="en-GB" sz="11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</a:rPr>
              <a:t>Yurii Kovtun</a:t>
            </a:r>
            <a:r>
              <a:rPr lang="en-GB" sz="1100" b="0" strike="noStrike" spc="-1">
                <a:solidFill>
                  <a:srgbClr val="FF0000"/>
                </a:solidFill>
                <a:latin typeface="Arial"/>
              </a:rPr>
              <a:t> 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</a:rPr>
              <a:t>| SP X3 kick-off meeting 2022:  | Zoom | 23.05.2022 | Page </a:t>
            </a:r>
            <a:fld id="{29D21A72-60A6-4AF7-92E2-0A8F5F5416A4}" type="slidenum">
              <a:rPr lang="en-GB" sz="1100" b="0" strike="noStrike" spc="-1">
                <a:solidFill>
                  <a:srgbClr val="000000"/>
                </a:solidFill>
                <a:latin typeface="Arial"/>
              </a:rPr>
              <a:t>3</a:t>
            </a:fld>
            <a:endParaRPr lang="uk-UA" sz="1100" b="0" strike="noStrike" spc="-1">
              <a:latin typeface="Times New Roman"/>
            </a:endParaRPr>
          </a:p>
        </p:txBody>
      </p:sp>
      <p:sp>
        <p:nvSpPr>
          <p:cNvPr id="105" name="PlaceHolder 4"/>
          <p:cNvSpPr txBox="1"/>
          <p:nvPr/>
        </p:nvSpPr>
        <p:spPr>
          <a:xfrm>
            <a:off x="720000" y="82440"/>
            <a:ext cx="7543080" cy="3423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3200"/>
              </a:lnSpc>
              <a:buNone/>
            </a:pPr>
            <a:r>
              <a:rPr lang="en-US" sz="3000" b="1" strike="noStrike" spc="-1">
                <a:solidFill>
                  <a:srgbClr val="000000"/>
                </a:solidFill>
                <a:latin typeface="Arial"/>
              </a:rPr>
              <a:t>Progress in January-May  2022</a:t>
            </a:r>
            <a:endParaRPr lang="uk-UA" sz="3000" b="0" strike="noStrike" spc="-1">
              <a:latin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94320" y="572040"/>
            <a:ext cx="9049680" cy="4287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uk-UA" sz="2200" b="0" strike="noStrike" spc="-1">
              <a:latin typeface="Arial"/>
            </a:endParaRPr>
          </a:p>
          <a:p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Accepted abstract “</a:t>
            </a:r>
            <a:r>
              <a:rPr lang="en-US" sz="2200" b="1" strike="noStrike" spc="-1">
                <a:solidFill>
                  <a:srgbClr val="000000"/>
                </a:solidFill>
                <a:latin typeface="Arial"/>
              </a:rPr>
              <a:t>Measurement of hydrogen plasma parameters of the combined ECR+RF discharge in the TOMAS facility</a:t>
            </a: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” to the conference </a:t>
            </a:r>
            <a:r>
              <a:rPr lang="en-US" sz="2200" b="0" i="1" strike="noStrike" spc="-1">
                <a:solidFill>
                  <a:srgbClr val="000000"/>
                </a:solidFill>
                <a:latin typeface="Arial"/>
              </a:rPr>
              <a:t>24th Topical Conference on Radio-frequency Power in Plasmas</a:t>
            </a:r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. </a:t>
            </a:r>
            <a:endParaRPr lang="uk-UA" sz="2200" b="0" strike="noStrike" spc="-1">
              <a:latin typeface="Arial"/>
            </a:endParaRPr>
          </a:p>
          <a:p>
            <a:endParaRPr lang="uk-UA" sz="2200" b="0" strike="noStrike" spc="-1">
              <a:latin typeface="Arial"/>
            </a:endParaRPr>
          </a:p>
          <a:p>
            <a:endParaRPr lang="uk-UA" sz="2200" b="0" strike="noStrike" spc="-1">
              <a:latin typeface="Arial"/>
            </a:endParaRPr>
          </a:p>
          <a:p>
            <a:endParaRPr lang="uk-UA" sz="2200" b="0" strike="noStrike" spc="-1">
              <a:latin typeface="Arial"/>
            </a:endParaRPr>
          </a:p>
          <a:p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Processing and analysis of experimental data </a:t>
            </a:r>
            <a:r>
              <a:rPr lang="en-US" sz="2200" b="1" strike="noStrike" spc="-1">
                <a:solidFill>
                  <a:srgbClr val="FF0000"/>
                </a:solidFill>
                <a:latin typeface="Arial"/>
              </a:rPr>
              <a:t>stopped on February 24, 2022. Total war has begun. All processed data remained in Kharkov. I left Kharkiv for Lviv. </a:t>
            </a:r>
            <a:endParaRPr lang="uk-UA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ftr" idx="4"/>
          </p:nvPr>
        </p:nvSpPr>
        <p:spPr>
          <a:xfrm>
            <a:off x="467640" y="4908960"/>
            <a:ext cx="8239680" cy="200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algn="r">
              <a:lnSpc>
                <a:spcPct val="100000"/>
              </a:lnSpc>
              <a:buNone/>
              <a:defRPr lang="en-GB" sz="11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GB" sz="1100" b="0" strike="noStrike" spc="-1">
                <a:solidFill>
                  <a:srgbClr val="000000"/>
                </a:solidFill>
                <a:latin typeface="Arial"/>
              </a:rPr>
              <a:t>Yurii Kovtun</a:t>
            </a:r>
            <a:r>
              <a:rPr lang="en-GB" sz="1100" b="0" strike="noStrike" spc="-1">
                <a:solidFill>
                  <a:srgbClr val="FF0000"/>
                </a:solidFill>
                <a:latin typeface="Arial"/>
              </a:rPr>
              <a:t> </a:t>
            </a:r>
            <a:r>
              <a:rPr lang="en-GB" sz="1100" b="0" strike="noStrike" spc="-1">
                <a:solidFill>
                  <a:srgbClr val="000000"/>
                </a:solidFill>
                <a:latin typeface="Arial"/>
              </a:rPr>
              <a:t>| SP X3 kick-off meeting 2022:  | Zoom | 23.05.2022 | Page </a:t>
            </a:r>
            <a:fld id="{2DB7A840-DF14-4C4D-BAE8-7F52D64881CB}" type="slidenum">
              <a:rPr lang="en-GB" sz="1100" b="0" strike="noStrike" spc="-1">
                <a:solidFill>
                  <a:srgbClr val="000000"/>
                </a:solidFill>
                <a:latin typeface="Arial"/>
              </a:rPr>
              <a:t>4</a:t>
            </a:fld>
            <a:endParaRPr lang="uk-UA" sz="1100" b="0" strike="noStrike" spc="-1">
              <a:latin typeface="Times New Roman"/>
            </a:endParaRPr>
          </a:p>
        </p:txBody>
      </p:sp>
      <p:sp>
        <p:nvSpPr>
          <p:cNvPr id="108" name="PlaceHolder 6"/>
          <p:cNvSpPr txBox="1"/>
          <p:nvPr/>
        </p:nvSpPr>
        <p:spPr>
          <a:xfrm>
            <a:off x="720000" y="82440"/>
            <a:ext cx="7543080" cy="3423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3200"/>
              </a:lnSpc>
              <a:buNone/>
            </a:pPr>
            <a:r>
              <a:rPr lang="en-US" sz="3000" b="1" strike="noStrike" spc="-1">
                <a:solidFill>
                  <a:srgbClr val="000000"/>
                </a:solidFill>
                <a:latin typeface="Arial"/>
              </a:rPr>
              <a:t>Tasks at 2022</a:t>
            </a:r>
            <a:endParaRPr lang="uk-UA" sz="3000" b="0" strike="noStrike" spc="-1">
              <a:latin typeface="Arial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94320" y="572040"/>
            <a:ext cx="9049680" cy="4465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Processing and analysis of experimental data TP for </a:t>
            </a:r>
            <a:r>
              <a:rPr lang="en-GB" sz="2200" b="0" strike="noStrike" spc="-1">
                <a:solidFill>
                  <a:srgbClr val="000000"/>
                </a:solidFill>
                <a:latin typeface="Arial"/>
              </a:rPr>
              <a:t>ECWC, ICWC, and GDC discharge.</a:t>
            </a:r>
            <a:endParaRPr lang="uk-UA" sz="2200" b="0" strike="noStrike" spc="-1">
              <a:latin typeface="Arial"/>
            </a:endParaRPr>
          </a:p>
          <a:p>
            <a:endParaRPr lang="uk-UA" sz="2200" b="0" strike="noStrike" spc="-1">
              <a:latin typeface="Arial"/>
            </a:endParaRPr>
          </a:p>
          <a:p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Analysis of the plasma parameters of ECR and combined ECR+RF discharges</a:t>
            </a:r>
            <a:r>
              <a:rPr lang="en-GB" sz="2200" b="0" strike="noStrike" spc="-1">
                <a:solidFill>
                  <a:srgbClr val="000000"/>
                </a:solidFill>
                <a:latin typeface="Arial"/>
              </a:rPr>
              <a:t>.</a:t>
            </a:r>
            <a:endParaRPr lang="uk-UA" sz="2200" b="0" strike="noStrike" spc="-1">
              <a:latin typeface="Arial"/>
            </a:endParaRPr>
          </a:p>
          <a:p>
            <a:endParaRPr lang="uk-UA" sz="2200" b="0" strike="noStrike" spc="-1">
              <a:latin typeface="Arial"/>
            </a:endParaRPr>
          </a:p>
          <a:p>
            <a:r>
              <a:rPr lang="en-US" sz="2200" b="0" strike="noStrike" spc="-1">
                <a:solidFill>
                  <a:srgbClr val="000000"/>
                </a:solidFill>
                <a:latin typeface="Arial"/>
              </a:rPr>
              <a:t>To process the data it is required to write the script (all scripts were left in Kharkov).  It is possible to implement it.</a:t>
            </a:r>
            <a:endParaRPr lang="uk-UA" sz="2200" b="0" strike="noStrike" spc="-1">
              <a:latin typeface="Arial"/>
            </a:endParaRPr>
          </a:p>
          <a:p>
            <a:endParaRPr lang="uk-UA" sz="2200" b="0" strike="noStrike" spc="-1">
              <a:latin typeface="Arial"/>
            </a:endParaRPr>
          </a:p>
          <a:p>
            <a:r>
              <a:rPr lang="en-US" sz="2200" b="0" strike="noStrike" spc="-1">
                <a:solidFill>
                  <a:srgbClr val="FF0000"/>
                </a:solidFill>
                <a:latin typeface="Arial"/>
              </a:rPr>
              <a:t>The realization of tasks depends on the military situation in Ukraine.</a:t>
            </a:r>
            <a:endParaRPr lang="uk-UA" sz="2200" b="0" strike="noStrike" spc="-1">
              <a:latin typeface="Arial"/>
            </a:endParaRPr>
          </a:p>
          <a:p>
            <a:endParaRPr lang="uk-UA" sz="2200" b="0" strike="noStrike" spc="-1">
              <a:latin typeface="Arial"/>
            </a:endParaRPr>
          </a:p>
          <a:p>
            <a:r>
              <a:rPr lang="en-US" sz="2200" b="0" strike="noStrike" spc="-1">
                <a:solidFill>
                  <a:srgbClr val="FF0000"/>
                </a:solidFill>
                <a:latin typeface="Arial"/>
              </a:rPr>
              <a:t>Participation in TOMAS experiments at the Forschungszentrum Jülich is not possible because of the war. Exit of men (18-60 years old) from Ukraine is still forbidden.</a:t>
            </a:r>
            <a:endParaRPr lang="uk-UA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317</Words>
  <Application>Microsoft Office PowerPoint</Application>
  <PresentationFormat>On-screen Show (16:9)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DejaVu Sans</vt:lpstr>
      <vt:lpstr>Symbol</vt:lpstr>
      <vt:lpstr>Times New Roman</vt:lpstr>
      <vt:lpstr>Wingdings</vt:lpstr>
      <vt:lpstr>Office Theme</vt:lpstr>
      <vt:lpstr>Office Theme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Beaton,Will</dc:creator>
  <dc:description/>
  <cp:lastModifiedBy>Hennie van der Meiden</cp:lastModifiedBy>
  <cp:revision>12</cp:revision>
  <cp:lastPrinted>2014-10-16T14:51:28Z</cp:lastPrinted>
  <dcterms:created xsi:type="dcterms:W3CDTF">2021-12-22T14:29:37Z</dcterms:created>
  <dcterms:modified xsi:type="dcterms:W3CDTF">2022-05-23T12:16:14Z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(16:9)</vt:lpwstr>
  </property>
  <property fmtid="{D5CDD505-2E9C-101B-9397-08002B2CF9AE}" pid="3" name="Slides">
    <vt:i4>1</vt:i4>
  </property>
</Properties>
</file>