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avi" ContentType="video/x-msvide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1" r:id="rId2"/>
  </p:sldMasterIdLst>
  <p:notesMasterIdLst>
    <p:notesMasterId r:id="rId31"/>
  </p:notesMasterIdLst>
  <p:handoutMasterIdLst>
    <p:handoutMasterId r:id="rId32"/>
  </p:handoutMasterIdLst>
  <p:sldIdLst>
    <p:sldId id="256" r:id="rId3"/>
    <p:sldId id="308" r:id="rId4"/>
    <p:sldId id="323" r:id="rId5"/>
    <p:sldId id="342" r:id="rId6"/>
    <p:sldId id="343" r:id="rId7"/>
    <p:sldId id="326" r:id="rId8"/>
    <p:sldId id="337" r:id="rId9"/>
    <p:sldId id="338" r:id="rId10"/>
    <p:sldId id="322" r:id="rId11"/>
    <p:sldId id="312" r:id="rId12"/>
    <p:sldId id="327" r:id="rId13"/>
    <p:sldId id="328" r:id="rId14"/>
    <p:sldId id="344" r:id="rId15"/>
    <p:sldId id="330" r:id="rId16"/>
    <p:sldId id="346" r:id="rId17"/>
    <p:sldId id="313" r:id="rId18"/>
    <p:sldId id="333" r:id="rId19"/>
    <p:sldId id="315" r:id="rId20"/>
    <p:sldId id="316" r:id="rId21"/>
    <p:sldId id="339" r:id="rId22"/>
    <p:sldId id="341" r:id="rId23"/>
    <p:sldId id="350" r:id="rId24"/>
    <p:sldId id="351" r:id="rId25"/>
    <p:sldId id="355" r:id="rId26"/>
    <p:sldId id="356" r:id="rId27"/>
    <p:sldId id="354" r:id="rId28"/>
    <p:sldId id="352" r:id="rId29"/>
    <p:sldId id="353" r:id="rId30"/>
  </p:sldIdLst>
  <p:sldSz cx="9144000" cy="5143500" type="screen16x9"/>
  <p:notesSz cx="7099300" cy="102346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4">
          <p15:clr>
            <a:srgbClr val="A4A3A4"/>
          </p15:clr>
        </p15:guide>
        <p15:guide id="2" pos="2236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FF99"/>
    <a:srgbClr val="008000"/>
    <a:srgbClr val="E3E3E3"/>
    <a:srgbClr val="00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Style à thème 1 - Accentuation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91" autoAdjust="0"/>
    <p:restoredTop sz="94675" autoAdjust="0"/>
  </p:normalViewPr>
  <p:slideViewPr>
    <p:cSldViewPr showGuides="1">
      <p:cViewPr varScale="1">
        <p:scale>
          <a:sx n="142" d="100"/>
          <a:sy n="142" d="100"/>
        </p:scale>
        <p:origin x="112" y="88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howGuides="1">
      <p:cViewPr varScale="1">
        <p:scale>
          <a:sx n="85" d="100"/>
          <a:sy n="85" d="100"/>
        </p:scale>
        <p:origin x="-3834" y="-96"/>
      </p:cViewPr>
      <p:guideLst>
        <p:guide orient="horz" pos="3224"/>
        <p:guide pos="223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31C2589-70EB-45EC-B8F3-2A119E2AFFCA}" type="doc">
      <dgm:prSet loTypeId="urn:microsoft.com/office/officeart/2005/8/layout/radial3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A94FB16F-561F-4C89-A5ED-DC849601B0B0}">
      <dgm:prSet phldrT="[Texte]" custT="1"/>
      <dgm:spPr>
        <a:solidFill>
          <a:schemeClr val="bg1">
            <a:lumMod val="75000"/>
          </a:schemeClr>
        </a:solidFill>
      </dgm:spPr>
      <dgm:t>
        <a:bodyPr/>
        <a:lstStyle/>
        <a:p>
          <a:pPr>
            <a:spcAft>
              <a:spcPct val="35000"/>
            </a:spcAft>
          </a:pPr>
          <a:r>
            <a:rPr lang="en-US" sz="1800" b="1" noProof="0" dirty="0" smtClean="0"/>
            <a:t>Coordinate and rationalize effort</a:t>
          </a:r>
        </a:p>
        <a:p>
          <a:pPr>
            <a:spcAft>
              <a:spcPts val="0"/>
            </a:spcAft>
          </a:pPr>
          <a:r>
            <a:rPr lang="en-US" sz="1400" noProof="0" dirty="0" smtClean="0"/>
            <a:t>- Task 0: project coordination</a:t>
          </a:r>
        </a:p>
        <a:p>
          <a:pPr>
            <a:spcAft>
              <a:spcPts val="0"/>
            </a:spcAft>
          </a:pPr>
          <a:r>
            <a:rPr lang="en-US" sz="1400" noProof="0" dirty="0" smtClean="0"/>
            <a:t>- Task 10: evaluate and select approaches</a:t>
          </a:r>
          <a:endParaRPr lang="en-US" sz="1400" noProof="0" dirty="0"/>
        </a:p>
      </dgm:t>
    </dgm:pt>
    <dgm:pt modelId="{749510AA-8A32-4E49-854B-1E9DA30C6364}" type="parTrans" cxnId="{9EEA2691-F242-4755-9954-954AC5CA5871}">
      <dgm:prSet/>
      <dgm:spPr/>
      <dgm:t>
        <a:bodyPr/>
        <a:lstStyle/>
        <a:p>
          <a:endParaRPr lang="fr-FR"/>
        </a:p>
      </dgm:t>
    </dgm:pt>
    <dgm:pt modelId="{70F0CD53-CF2A-45A3-9EE9-126EE819C4A9}" type="sibTrans" cxnId="{9EEA2691-F242-4755-9954-954AC5CA5871}">
      <dgm:prSet/>
      <dgm:spPr/>
      <dgm:t>
        <a:bodyPr/>
        <a:lstStyle/>
        <a:p>
          <a:endParaRPr lang="fr-FR"/>
        </a:p>
      </dgm:t>
    </dgm:pt>
    <dgm:pt modelId="{62B73AC1-79F8-4413-881E-B9E46A014583}">
      <dgm:prSet phldrT="[Texte]" custT="1"/>
      <dgm:spPr/>
      <dgm:t>
        <a:bodyPr/>
        <a:lstStyle/>
        <a:p>
          <a:pPr>
            <a:spcAft>
              <a:spcPct val="35000"/>
            </a:spcAft>
          </a:pPr>
          <a:r>
            <a:rPr lang="en-US" sz="1800" b="1" noProof="0" dirty="0" smtClean="0"/>
            <a:t>Improve models</a:t>
          </a:r>
        </a:p>
        <a:p>
          <a:pPr>
            <a:spcAft>
              <a:spcPts val="0"/>
            </a:spcAft>
          </a:pPr>
          <a:r>
            <a:rPr lang="en-US" sz="1400" noProof="0" dirty="0" smtClean="0"/>
            <a:t>- Task 1: </a:t>
          </a:r>
          <a:r>
            <a:rPr lang="en-US" sz="1400" noProof="0" dirty="0" err="1" smtClean="0"/>
            <a:t>gyrofluid</a:t>
          </a:r>
          <a:r>
            <a:rPr lang="en-US" sz="1400" noProof="0" dirty="0" smtClean="0"/>
            <a:t> models</a:t>
          </a:r>
        </a:p>
        <a:p>
          <a:pPr>
            <a:spcAft>
              <a:spcPts val="0"/>
            </a:spcAft>
          </a:pPr>
          <a:r>
            <a:rPr lang="en-US" sz="1400" noProof="0" dirty="0" smtClean="0"/>
            <a:t>- Task 2: </a:t>
          </a:r>
          <a:r>
            <a:rPr lang="en-US" sz="1400" noProof="0" dirty="0" err="1" smtClean="0"/>
            <a:t>sheat</a:t>
          </a:r>
          <a:r>
            <a:rPr lang="en-US" sz="1400" noProof="0" dirty="0" smtClean="0"/>
            <a:t> BCs</a:t>
          </a:r>
        </a:p>
        <a:p>
          <a:pPr>
            <a:spcAft>
              <a:spcPts val="0"/>
            </a:spcAft>
          </a:pPr>
          <a:r>
            <a:rPr lang="en-US" sz="1400" noProof="0" dirty="0" smtClean="0"/>
            <a:t>- Task 3: reduced turbulence models</a:t>
          </a:r>
          <a:endParaRPr lang="en-US" sz="1400" noProof="0" dirty="0"/>
        </a:p>
      </dgm:t>
    </dgm:pt>
    <dgm:pt modelId="{7DFD3F64-91B6-4D1F-955F-D0AC254F98A8}" type="parTrans" cxnId="{9A25F02D-7089-46A5-A30F-977029A7552D}">
      <dgm:prSet/>
      <dgm:spPr/>
      <dgm:t>
        <a:bodyPr/>
        <a:lstStyle/>
        <a:p>
          <a:endParaRPr lang="fr-FR"/>
        </a:p>
      </dgm:t>
    </dgm:pt>
    <dgm:pt modelId="{3946351F-09B7-4DC9-98D6-D982C38ECA82}" type="sibTrans" cxnId="{9A25F02D-7089-46A5-A30F-977029A7552D}">
      <dgm:prSet/>
      <dgm:spPr/>
      <dgm:t>
        <a:bodyPr/>
        <a:lstStyle/>
        <a:p>
          <a:endParaRPr lang="fr-FR"/>
        </a:p>
      </dgm:t>
    </dgm:pt>
    <dgm:pt modelId="{FC59E73B-CEC3-4C9B-B0A3-5DB087C72C9F}">
      <dgm:prSet phldrT="[Texte]" custT="1"/>
      <dgm:spPr>
        <a:solidFill>
          <a:schemeClr val="accent2">
            <a:alpha val="50000"/>
          </a:schemeClr>
        </a:solidFill>
      </dgm:spPr>
      <dgm:t>
        <a:bodyPr/>
        <a:lstStyle/>
        <a:p>
          <a:pPr>
            <a:spcAft>
              <a:spcPct val="35000"/>
            </a:spcAft>
          </a:pPr>
          <a:r>
            <a:rPr lang="en-US" sz="1800" b="1" noProof="0" dirty="0" smtClean="0"/>
            <a:t>Improve codes capabilities</a:t>
          </a:r>
        </a:p>
        <a:p>
          <a:pPr>
            <a:spcAft>
              <a:spcPts val="0"/>
            </a:spcAft>
          </a:pPr>
          <a:r>
            <a:rPr lang="en-US" sz="1400" noProof="0" dirty="0" smtClean="0"/>
            <a:t>- Task 4: codes optimization</a:t>
          </a:r>
        </a:p>
        <a:p>
          <a:pPr>
            <a:spcAft>
              <a:spcPts val="0"/>
            </a:spcAft>
          </a:pPr>
          <a:r>
            <a:rPr lang="en-US" sz="1400" noProof="0" dirty="0" smtClean="0"/>
            <a:t>- Task 5: neutrals physics</a:t>
          </a:r>
        </a:p>
        <a:p>
          <a:pPr>
            <a:spcAft>
              <a:spcPts val="0"/>
            </a:spcAft>
          </a:pPr>
          <a:r>
            <a:rPr lang="en-US" sz="1400" noProof="0" dirty="0" smtClean="0"/>
            <a:t>- Task 6: multi-species plasmas</a:t>
          </a:r>
        </a:p>
        <a:p>
          <a:pPr>
            <a:spcAft>
              <a:spcPts val="0"/>
            </a:spcAft>
          </a:pPr>
          <a:r>
            <a:rPr lang="en-US" sz="1400" noProof="0" dirty="0" smtClean="0"/>
            <a:t>- Task 7: complex geometry</a:t>
          </a:r>
          <a:endParaRPr lang="en-US" sz="1400" noProof="0" dirty="0"/>
        </a:p>
      </dgm:t>
    </dgm:pt>
    <dgm:pt modelId="{08EA1116-BAAB-46E6-AA22-4D04F83F79B9}" type="parTrans" cxnId="{24079A32-3D16-4565-ADA9-BB8C33430A33}">
      <dgm:prSet/>
      <dgm:spPr/>
      <dgm:t>
        <a:bodyPr/>
        <a:lstStyle/>
        <a:p>
          <a:endParaRPr lang="fr-FR"/>
        </a:p>
      </dgm:t>
    </dgm:pt>
    <dgm:pt modelId="{06A44525-17D0-4007-96E7-99C4A7BE88C8}" type="sibTrans" cxnId="{24079A32-3D16-4565-ADA9-BB8C33430A33}">
      <dgm:prSet/>
      <dgm:spPr/>
      <dgm:t>
        <a:bodyPr/>
        <a:lstStyle/>
        <a:p>
          <a:endParaRPr lang="fr-FR"/>
        </a:p>
      </dgm:t>
    </dgm:pt>
    <dgm:pt modelId="{E8B40323-C239-4AF6-A5BD-5BAD0B2A8E1B}">
      <dgm:prSet phldrT="[Texte]" custT="1"/>
      <dgm:spPr>
        <a:solidFill>
          <a:schemeClr val="accent6">
            <a:alpha val="50000"/>
          </a:schemeClr>
        </a:solidFill>
      </dgm:spPr>
      <dgm:t>
        <a:bodyPr/>
        <a:lstStyle/>
        <a:p>
          <a:r>
            <a:rPr lang="en-US" sz="1800" b="1" noProof="0" dirty="0" smtClean="0"/>
            <a:t>Validate</a:t>
          </a:r>
        </a:p>
        <a:p>
          <a:r>
            <a:rPr lang="fr-FR" sz="1400" dirty="0" smtClean="0"/>
            <a:t>- </a:t>
          </a:r>
          <a:r>
            <a:rPr lang="fr-FR" sz="1400" dirty="0" err="1" smtClean="0"/>
            <a:t>Task</a:t>
          </a:r>
          <a:r>
            <a:rPr lang="fr-FR" sz="1400" dirty="0" smtClean="0"/>
            <a:t> 8: IMAS-</a:t>
          </a:r>
          <a:r>
            <a:rPr lang="fr-FR" sz="1400" dirty="0" err="1" smtClean="0"/>
            <a:t>ification</a:t>
          </a:r>
          <a:r>
            <a:rPr lang="fr-FR" sz="1400" dirty="0" smtClean="0"/>
            <a:t> and </a:t>
          </a:r>
          <a:r>
            <a:rPr lang="fr-FR" sz="1400" dirty="0" err="1" smtClean="0"/>
            <a:t>synthetic</a:t>
          </a:r>
          <a:r>
            <a:rPr lang="fr-FR" sz="1400" dirty="0" smtClean="0"/>
            <a:t> diagnostics</a:t>
          </a:r>
        </a:p>
        <a:p>
          <a:r>
            <a:rPr lang="fr-FR" sz="1400" dirty="0" smtClean="0"/>
            <a:t>- All </a:t>
          </a:r>
          <a:r>
            <a:rPr lang="fr-FR" sz="1400" dirty="0" err="1" smtClean="0"/>
            <a:t>tasks</a:t>
          </a:r>
          <a:r>
            <a:rPr lang="fr-FR" sz="1400" dirty="0" smtClean="0"/>
            <a:t>: test new </a:t>
          </a:r>
          <a:r>
            <a:rPr lang="fr-FR" sz="1400" dirty="0" err="1" smtClean="0"/>
            <a:t>capabilities</a:t>
          </a:r>
          <a:r>
            <a:rPr lang="fr-FR" sz="1400" dirty="0" smtClean="0"/>
            <a:t> </a:t>
          </a:r>
          <a:r>
            <a:rPr lang="fr-FR" sz="1400" dirty="0" err="1" smtClean="0"/>
            <a:t>against</a:t>
          </a:r>
          <a:r>
            <a:rPr lang="fr-FR" sz="1400" dirty="0" smtClean="0"/>
            <a:t> </a:t>
          </a:r>
          <a:r>
            <a:rPr lang="fr-FR" sz="1400" dirty="0" err="1" smtClean="0"/>
            <a:t>experiments</a:t>
          </a:r>
          <a:endParaRPr lang="fr-FR" sz="1400" dirty="0"/>
        </a:p>
      </dgm:t>
    </dgm:pt>
    <dgm:pt modelId="{D8BEDB9E-EDD3-480B-9F5E-C9197748C135}" type="parTrans" cxnId="{053C0F92-A3D5-46D3-AF2A-6AE11D8AEB32}">
      <dgm:prSet/>
      <dgm:spPr/>
      <dgm:t>
        <a:bodyPr/>
        <a:lstStyle/>
        <a:p>
          <a:endParaRPr lang="fr-FR"/>
        </a:p>
      </dgm:t>
    </dgm:pt>
    <dgm:pt modelId="{A0E67823-80B7-4345-AF41-4E91D1769869}" type="sibTrans" cxnId="{053C0F92-A3D5-46D3-AF2A-6AE11D8AEB32}">
      <dgm:prSet/>
      <dgm:spPr/>
      <dgm:t>
        <a:bodyPr/>
        <a:lstStyle/>
        <a:p>
          <a:endParaRPr lang="fr-FR"/>
        </a:p>
      </dgm:t>
    </dgm:pt>
    <dgm:pt modelId="{373CA79B-34EB-4387-A1ED-F88F7360E072}">
      <dgm:prSet phldrT="[Texte]" custT="1"/>
      <dgm:spPr>
        <a:solidFill>
          <a:schemeClr val="accent3">
            <a:alpha val="50000"/>
          </a:schemeClr>
        </a:solidFill>
      </dgm:spPr>
      <dgm:t>
        <a:bodyPr/>
        <a:lstStyle/>
        <a:p>
          <a:r>
            <a:rPr lang="fr-FR" sz="1800" b="1" dirty="0" err="1" smtClean="0"/>
            <a:t>Disseminate</a:t>
          </a:r>
          <a:endParaRPr lang="fr-FR" sz="1800" b="1" dirty="0" smtClean="0"/>
        </a:p>
        <a:p>
          <a:r>
            <a:rPr lang="fr-FR" sz="2000" dirty="0" smtClean="0"/>
            <a:t>- </a:t>
          </a:r>
          <a:r>
            <a:rPr lang="fr-FR" sz="1400" dirty="0" err="1" smtClean="0"/>
            <a:t>Task</a:t>
          </a:r>
          <a:r>
            <a:rPr lang="fr-FR" sz="1400" dirty="0" smtClean="0"/>
            <a:t> 9: </a:t>
          </a:r>
          <a:r>
            <a:rPr lang="en-US" sz="1400" noProof="0" dirty="0" smtClean="0"/>
            <a:t>make</a:t>
          </a:r>
          <a:r>
            <a:rPr lang="fr-FR" sz="1400" dirty="0" smtClean="0"/>
            <a:t> </a:t>
          </a:r>
          <a:r>
            <a:rPr lang="fr-FR" sz="1400" dirty="0" err="1" smtClean="0"/>
            <a:t>verified</a:t>
          </a:r>
          <a:r>
            <a:rPr lang="fr-FR" sz="1400" dirty="0" smtClean="0"/>
            <a:t> codes </a:t>
          </a:r>
          <a:r>
            <a:rPr lang="fr-FR" sz="1400" dirty="0" err="1" smtClean="0"/>
            <a:t>available</a:t>
          </a:r>
          <a:r>
            <a:rPr lang="fr-FR" sz="1400" dirty="0" smtClean="0"/>
            <a:t> to </a:t>
          </a:r>
          <a:r>
            <a:rPr lang="fr-FR" sz="1400" dirty="0" err="1" smtClean="0"/>
            <a:t>WPs</a:t>
          </a:r>
          <a:endParaRPr lang="fr-FR" sz="1400" dirty="0"/>
        </a:p>
      </dgm:t>
    </dgm:pt>
    <dgm:pt modelId="{15E9DD51-11F0-4A3B-9B1E-799FEE042FAE}" type="parTrans" cxnId="{4263983A-1FC8-48A0-9DEA-7DD7D3CDADD0}">
      <dgm:prSet/>
      <dgm:spPr/>
      <dgm:t>
        <a:bodyPr/>
        <a:lstStyle/>
        <a:p>
          <a:endParaRPr lang="fr-FR"/>
        </a:p>
      </dgm:t>
    </dgm:pt>
    <dgm:pt modelId="{0754B9F6-D8B2-4EE0-8522-54E0B289C7D9}" type="sibTrans" cxnId="{4263983A-1FC8-48A0-9DEA-7DD7D3CDADD0}">
      <dgm:prSet/>
      <dgm:spPr/>
      <dgm:t>
        <a:bodyPr/>
        <a:lstStyle/>
        <a:p>
          <a:endParaRPr lang="fr-FR"/>
        </a:p>
      </dgm:t>
    </dgm:pt>
    <dgm:pt modelId="{9B787E92-5FBC-4FFA-A604-E8B55D806F47}" type="pres">
      <dgm:prSet presAssocID="{131C2589-70EB-45EC-B8F3-2A119E2AFFCA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C474180A-CADD-4CB4-9244-EE18B7FBFA14}" type="pres">
      <dgm:prSet presAssocID="{131C2589-70EB-45EC-B8F3-2A119E2AFFCA}" presName="radial" presStyleCnt="0">
        <dgm:presLayoutVars>
          <dgm:animLvl val="ctr"/>
        </dgm:presLayoutVars>
      </dgm:prSet>
      <dgm:spPr/>
    </dgm:pt>
    <dgm:pt modelId="{3E04B458-CBB5-40C6-93D3-8A18908A612A}" type="pres">
      <dgm:prSet presAssocID="{A94FB16F-561F-4C89-A5ED-DC849601B0B0}" presName="centerShape" presStyleLbl="vennNode1" presStyleIdx="0" presStyleCnt="5" custScaleX="169231"/>
      <dgm:spPr/>
      <dgm:t>
        <a:bodyPr/>
        <a:lstStyle/>
        <a:p>
          <a:endParaRPr lang="fr-FR"/>
        </a:p>
      </dgm:t>
    </dgm:pt>
    <dgm:pt modelId="{50E195A6-A929-4AED-83B3-C615627677FD}" type="pres">
      <dgm:prSet presAssocID="{62B73AC1-79F8-4413-881E-B9E46A014583}" presName="node" presStyleLbl="vennNode1" presStyleIdx="1" presStyleCnt="5" custScaleX="281101" custScaleY="166105" custRadScaleRad="188113" custRadScaleInc="-73721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E7F12E85-5264-471D-99ED-98DB134199D2}" type="pres">
      <dgm:prSet presAssocID="{FC59E73B-CEC3-4C9B-B0A3-5DB087C72C9F}" presName="node" presStyleLbl="vennNode1" presStyleIdx="2" presStyleCnt="5" custScaleX="281101" custScaleY="166105" custRadScaleRad="189710" custRadScaleInc="-25747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11CC7FAC-8871-4A99-9EDB-8611E53DEF01}" type="pres">
      <dgm:prSet presAssocID="{E8B40323-C239-4AF6-A5BD-5BAD0B2A8E1B}" presName="node" presStyleLbl="vennNode1" presStyleIdx="3" presStyleCnt="5" custScaleX="281101" custScaleY="166105" custRadScaleRad="189941" custRadScaleInc="-74073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1AA2C659-6694-4E44-956B-4E95FD057A93}" type="pres">
      <dgm:prSet presAssocID="{373CA79B-34EB-4387-A1ED-F88F7360E072}" presName="node" presStyleLbl="vennNode1" presStyleIdx="4" presStyleCnt="5" custScaleX="281101" custScaleY="166105" custRadScaleRad="189708" custRadScaleInc="-25746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24079A32-3D16-4565-ADA9-BB8C33430A33}" srcId="{A94FB16F-561F-4C89-A5ED-DC849601B0B0}" destId="{FC59E73B-CEC3-4C9B-B0A3-5DB087C72C9F}" srcOrd="1" destOrd="0" parTransId="{08EA1116-BAAB-46E6-AA22-4D04F83F79B9}" sibTransId="{06A44525-17D0-4007-96E7-99C4A7BE88C8}"/>
    <dgm:cxn modelId="{76F9BBF0-E948-4390-AD4B-AD1E2DB0BD94}" type="presOf" srcId="{E8B40323-C239-4AF6-A5BD-5BAD0B2A8E1B}" destId="{11CC7FAC-8871-4A99-9EDB-8611E53DEF01}" srcOrd="0" destOrd="0" presId="urn:microsoft.com/office/officeart/2005/8/layout/radial3"/>
    <dgm:cxn modelId="{9EEA2691-F242-4755-9954-954AC5CA5871}" srcId="{131C2589-70EB-45EC-B8F3-2A119E2AFFCA}" destId="{A94FB16F-561F-4C89-A5ED-DC849601B0B0}" srcOrd="0" destOrd="0" parTransId="{749510AA-8A32-4E49-854B-1E9DA30C6364}" sibTransId="{70F0CD53-CF2A-45A3-9EE9-126EE819C4A9}"/>
    <dgm:cxn modelId="{18D30ABB-F967-4CBA-9030-BCAB33A8BF65}" type="presOf" srcId="{131C2589-70EB-45EC-B8F3-2A119E2AFFCA}" destId="{9B787E92-5FBC-4FFA-A604-E8B55D806F47}" srcOrd="0" destOrd="0" presId="urn:microsoft.com/office/officeart/2005/8/layout/radial3"/>
    <dgm:cxn modelId="{AA96A781-0CD4-48CC-A71B-96C0F391E5B5}" type="presOf" srcId="{62B73AC1-79F8-4413-881E-B9E46A014583}" destId="{50E195A6-A929-4AED-83B3-C615627677FD}" srcOrd="0" destOrd="0" presId="urn:microsoft.com/office/officeart/2005/8/layout/radial3"/>
    <dgm:cxn modelId="{9A25F02D-7089-46A5-A30F-977029A7552D}" srcId="{A94FB16F-561F-4C89-A5ED-DC849601B0B0}" destId="{62B73AC1-79F8-4413-881E-B9E46A014583}" srcOrd="0" destOrd="0" parTransId="{7DFD3F64-91B6-4D1F-955F-D0AC254F98A8}" sibTransId="{3946351F-09B7-4DC9-98D6-D982C38ECA82}"/>
    <dgm:cxn modelId="{1B22FFBF-4F5A-49A9-963D-38EEED3F650E}" type="presOf" srcId="{FC59E73B-CEC3-4C9B-B0A3-5DB087C72C9F}" destId="{E7F12E85-5264-471D-99ED-98DB134199D2}" srcOrd="0" destOrd="0" presId="urn:microsoft.com/office/officeart/2005/8/layout/radial3"/>
    <dgm:cxn modelId="{053C0F92-A3D5-46D3-AF2A-6AE11D8AEB32}" srcId="{A94FB16F-561F-4C89-A5ED-DC849601B0B0}" destId="{E8B40323-C239-4AF6-A5BD-5BAD0B2A8E1B}" srcOrd="2" destOrd="0" parTransId="{D8BEDB9E-EDD3-480B-9F5E-C9197748C135}" sibTransId="{A0E67823-80B7-4345-AF41-4E91D1769869}"/>
    <dgm:cxn modelId="{920BC498-3B0F-4852-B301-F4F6BBCF4481}" type="presOf" srcId="{373CA79B-34EB-4387-A1ED-F88F7360E072}" destId="{1AA2C659-6694-4E44-956B-4E95FD057A93}" srcOrd="0" destOrd="0" presId="urn:microsoft.com/office/officeart/2005/8/layout/radial3"/>
    <dgm:cxn modelId="{4263983A-1FC8-48A0-9DEA-7DD7D3CDADD0}" srcId="{A94FB16F-561F-4C89-A5ED-DC849601B0B0}" destId="{373CA79B-34EB-4387-A1ED-F88F7360E072}" srcOrd="3" destOrd="0" parTransId="{15E9DD51-11F0-4A3B-9B1E-799FEE042FAE}" sibTransId="{0754B9F6-D8B2-4EE0-8522-54E0B289C7D9}"/>
    <dgm:cxn modelId="{462C18FC-5498-44C4-8788-4D991B32E6AD}" type="presOf" srcId="{A94FB16F-561F-4C89-A5ED-DC849601B0B0}" destId="{3E04B458-CBB5-40C6-93D3-8A18908A612A}" srcOrd="0" destOrd="0" presId="urn:microsoft.com/office/officeart/2005/8/layout/radial3"/>
    <dgm:cxn modelId="{E5DF326C-E873-4B4C-BBB4-C2EE1D899E83}" type="presParOf" srcId="{9B787E92-5FBC-4FFA-A604-E8B55D806F47}" destId="{C474180A-CADD-4CB4-9244-EE18B7FBFA14}" srcOrd="0" destOrd="0" presId="urn:microsoft.com/office/officeart/2005/8/layout/radial3"/>
    <dgm:cxn modelId="{465E20F2-1E3D-4690-8ADC-81C9E2167193}" type="presParOf" srcId="{C474180A-CADD-4CB4-9244-EE18B7FBFA14}" destId="{3E04B458-CBB5-40C6-93D3-8A18908A612A}" srcOrd="0" destOrd="0" presId="urn:microsoft.com/office/officeart/2005/8/layout/radial3"/>
    <dgm:cxn modelId="{139C417E-2EBE-4555-9D71-5810481FC7E9}" type="presParOf" srcId="{C474180A-CADD-4CB4-9244-EE18B7FBFA14}" destId="{50E195A6-A929-4AED-83B3-C615627677FD}" srcOrd="1" destOrd="0" presId="urn:microsoft.com/office/officeart/2005/8/layout/radial3"/>
    <dgm:cxn modelId="{C09D61B2-55F2-46C6-A6FE-284473981581}" type="presParOf" srcId="{C474180A-CADD-4CB4-9244-EE18B7FBFA14}" destId="{E7F12E85-5264-471D-99ED-98DB134199D2}" srcOrd="2" destOrd="0" presId="urn:microsoft.com/office/officeart/2005/8/layout/radial3"/>
    <dgm:cxn modelId="{3EEFB5CF-32F9-4EE3-BF8A-9E7396220713}" type="presParOf" srcId="{C474180A-CADD-4CB4-9244-EE18B7FBFA14}" destId="{11CC7FAC-8871-4A99-9EDB-8611E53DEF01}" srcOrd="3" destOrd="0" presId="urn:microsoft.com/office/officeart/2005/8/layout/radial3"/>
    <dgm:cxn modelId="{942D6BEC-B091-4505-AA8E-42174B2CBA5A}" type="presParOf" srcId="{C474180A-CADD-4CB4-9244-EE18B7FBFA14}" destId="{1AA2C659-6694-4E44-956B-4E95FD057A93}" srcOrd="4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E04B458-CBB5-40C6-93D3-8A18908A612A}">
      <dsp:nvSpPr>
        <dsp:cNvPr id="0" name=""/>
        <dsp:cNvSpPr/>
      </dsp:nvSpPr>
      <dsp:spPr>
        <a:xfrm>
          <a:off x="2422597" y="934498"/>
          <a:ext cx="3939780" cy="2328048"/>
        </a:xfrm>
        <a:prstGeom prst="ellipse">
          <a:avLst/>
        </a:prstGeom>
        <a:solidFill>
          <a:schemeClr val="bg1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noProof="0" dirty="0" smtClean="0"/>
            <a:t>Coordinate and rationalize effort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1400" kern="1200" noProof="0" dirty="0" smtClean="0"/>
            <a:t>- Task 0: project coordination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1400" kern="1200" noProof="0" dirty="0" smtClean="0"/>
            <a:t>- Task 10: evaluate and select approaches</a:t>
          </a:r>
          <a:endParaRPr lang="en-US" sz="1400" kern="1200" noProof="0" dirty="0"/>
        </a:p>
      </dsp:txBody>
      <dsp:txXfrm>
        <a:off x="2999564" y="1275433"/>
        <a:ext cx="2785846" cy="1646178"/>
      </dsp:txXfrm>
    </dsp:sp>
    <dsp:sp modelId="{50E195A6-A929-4AED-83B3-C615627677FD}">
      <dsp:nvSpPr>
        <dsp:cNvPr id="0" name=""/>
        <dsp:cNvSpPr/>
      </dsp:nvSpPr>
      <dsp:spPr>
        <a:xfrm>
          <a:off x="144024" y="-12343"/>
          <a:ext cx="3272084" cy="1933502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noProof="0" dirty="0" smtClean="0"/>
            <a:t>Improve models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1400" kern="1200" noProof="0" dirty="0" smtClean="0"/>
            <a:t>- Task 1: </a:t>
          </a:r>
          <a:r>
            <a:rPr lang="en-US" sz="1400" kern="1200" noProof="0" dirty="0" err="1" smtClean="0"/>
            <a:t>gyrofluid</a:t>
          </a:r>
          <a:r>
            <a:rPr lang="en-US" sz="1400" kern="1200" noProof="0" dirty="0" smtClean="0"/>
            <a:t> models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1400" kern="1200" noProof="0" dirty="0" smtClean="0"/>
            <a:t>- Task 2: </a:t>
          </a:r>
          <a:r>
            <a:rPr lang="en-US" sz="1400" kern="1200" noProof="0" dirty="0" err="1" smtClean="0"/>
            <a:t>sheat</a:t>
          </a:r>
          <a:r>
            <a:rPr lang="en-US" sz="1400" kern="1200" noProof="0" dirty="0" smtClean="0"/>
            <a:t> BCs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1400" kern="1200" noProof="0" dirty="0" smtClean="0"/>
            <a:t>- Task 3: reduced turbulence models</a:t>
          </a:r>
          <a:endParaRPr lang="en-US" sz="1400" kern="1200" noProof="0" dirty="0"/>
        </a:p>
      </dsp:txBody>
      <dsp:txXfrm>
        <a:off x="623210" y="270812"/>
        <a:ext cx="2313712" cy="1367192"/>
      </dsp:txXfrm>
    </dsp:sp>
    <dsp:sp modelId="{E7F12E85-5264-471D-99ED-98DB134199D2}">
      <dsp:nvSpPr>
        <dsp:cNvPr id="0" name=""/>
        <dsp:cNvSpPr/>
      </dsp:nvSpPr>
      <dsp:spPr>
        <a:xfrm>
          <a:off x="5400595" y="0"/>
          <a:ext cx="3272084" cy="1933502"/>
        </a:xfrm>
        <a:prstGeom prst="ellipse">
          <a:avLst/>
        </a:prstGeom>
        <a:solidFill>
          <a:schemeClr val="accent2">
            <a:alpha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noProof="0" dirty="0" smtClean="0"/>
            <a:t>Improve codes capabilities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1400" kern="1200" noProof="0" dirty="0" smtClean="0"/>
            <a:t>- Task 4: codes optimization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1400" kern="1200" noProof="0" dirty="0" smtClean="0"/>
            <a:t>- Task 5: neutrals physics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1400" kern="1200" noProof="0" dirty="0" smtClean="0"/>
            <a:t>- Task 6: multi-species plasmas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1400" kern="1200" noProof="0" dirty="0" smtClean="0"/>
            <a:t>- Task 7: complex geometry</a:t>
          </a:r>
          <a:endParaRPr lang="en-US" sz="1400" kern="1200" noProof="0" dirty="0"/>
        </a:p>
      </dsp:txBody>
      <dsp:txXfrm>
        <a:off x="5879781" y="283155"/>
        <a:ext cx="2313712" cy="1367192"/>
      </dsp:txXfrm>
    </dsp:sp>
    <dsp:sp modelId="{11CC7FAC-8871-4A99-9EDB-8611E53DEF01}">
      <dsp:nvSpPr>
        <dsp:cNvPr id="0" name=""/>
        <dsp:cNvSpPr/>
      </dsp:nvSpPr>
      <dsp:spPr>
        <a:xfrm>
          <a:off x="5400600" y="2272401"/>
          <a:ext cx="3272084" cy="1933502"/>
        </a:xfrm>
        <a:prstGeom prst="ellipse">
          <a:avLst/>
        </a:prstGeom>
        <a:solidFill>
          <a:schemeClr val="accent6">
            <a:alpha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noProof="0" dirty="0" smtClean="0"/>
            <a:t>Validate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400" kern="1200" dirty="0" smtClean="0"/>
            <a:t>- </a:t>
          </a:r>
          <a:r>
            <a:rPr lang="fr-FR" sz="1400" kern="1200" dirty="0" err="1" smtClean="0"/>
            <a:t>Task</a:t>
          </a:r>
          <a:r>
            <a:rPr lang="fr-FR" sz="1400" kern="1200" dirty="0" smtClean="0"/>
            <a:t> 8: IMAS-</a:t>
          </a:r>
          <a:r>
            <a:rPr lang="fr-FR" sz="1400" kern="1200" dirty="0" err="1" smtClean="0"/>
            <a:t>ification</a:t>
          </a:r>
          <a:r>
            <a:rPr lang="fr-FR" sz="1400" kern="1200" dirty="0" smtClean="0"/>
            <a:t> and </a:t>
          </a:r>
          <a:r>
            <a:rPr lang="fr-FR" sz="1400" kern="1200" dirty="0" err="1" smtClean="0"/>
            <a:t>synthetic</a:t>
          </a:r>
          <a:r>
            <a:rPr lang="fr-FR" sz="1400" kern="1200" dirty="0" smtClean="0"/>
            <a:t> diagnostics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400" kern="1200" dirty="0" smtClean="0"/>
            <a:t>- All </a:t>
          </a:r>
          <a:r>
            <a:rPr lang="fr-FR" sz="1400" kern="1200" dirty="0" err="1" smtClean="0"/>
            <a:t>tasks</a:t>
          </a:r>
          <a:r>
            <a:rPr lang="fr-FR" sz="1400" kern="1200" dirty="0" smtClean="0"/>
            <a:t>: test new </a:t>
          </a:r>
          <a:r>
            <a:rPr lang="fr-FR" sz="1400" kern="1200" dirty="0" err="1" smtClean="0"/>
            <a:t>capabilities</a:t>
          </a:r>
          <a:r>
            <a:rPr lang="fr-FR" sz="1400" kern="1200" dirty="0" smtClean="0"/>
            <a:t> </a:t>
          </a:r>
          <a:r>
            <a:rPr lang="fr-FR" sz="1400" kern="1200" dirty="0" err="1" smtClean="0"/>
            <a:t>against</a:t>
          </a:r>
          <a:r>
            <a:rPr lang="fr-FR" sz="1400" kern="1200" dirty="0" smtClean="0"/>
            <a:t> </a:t>
          </a:r>
          <a:r>
            <a:rPr lang="fr-FR" sz="1400" kern="1200" dirty="0" err="1" smtClean="0"/>
            <a:t>experiments</a:t>
          </a:r>
          <a:endParaRPr lang="fr-FR" sz="1400" kern="1200" dirty="0"/>
        </a:p>
      </dsp:txBody>
      <dsp:txXfrm>
        <a:off x="5879786" y="2555556"/>
        <a:ext cx="2313712" cy="1367192"/>
      </dsp:txXfrm>
    </dsp:sp>
    <dsp:sp modelId="{1AA2C659-6694-4E44-956B-4E95FD057A93}">
      <dsp:nvSpPr>
        <dsp:cNvPr id="0" name=""/>
        <dsp:cNvSpPr/>
      </dsp:nvSpPr>
      <dsp:spPr>
        <a:xfrm>
          <a:off x="112305" y="2263489"/>
          <a:ext cx="3272084" cy="1933502"/>
        </a:xfrm>
        <a:prstGeom prst="ellipse">
          <a:avLst/>
        </a:prstGeom>
        <a:solidFill>
          <a:schemeClr val="accent3">
            <a:alpha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800" b="1" kern="1200" dirty="0" err="1" smtClean="0"/>
            <a:t>Disseminate</a:t>
          </a:r>
          <a:endParaRPr lang="fr-FR" sz="1800" b="1" kern="1200" dirty="0" smtClean="0"/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000" kern="1200" dirty="0" smtClean="0"/>
            <a:t>- </a:t>
          </a:r>
          <a:r>
            <a:rPr lang="fr-FR" sz="1400" kern="1200" dirty="0" err="1" smtClean="0"/>
            <a:t>Task</a:t>
          </a:r>
          <a:r>
            <a:rPr lang="fr-FR" sz="1400" kern="1200" dirty="0" smtClean="0"/>
            <a:t> 9: </a:t>
          </a:r>
          <a:r>
            <a:rPr lang="en-US" sz="1400" kern="1200" noProof="0" dirty="0" smtClean="0"/>
            <a:t>make</a:t>
          </a:r>
          <a:r>
            <a:rPr lang="fr-FR" sz="1400" kern="1200" dirty="0" smtClean="0"/>
            <a:t> </a:t>
          </a:r>
          <a:r>
            <a:rPr lang="fr-FR" sz="1400" kern="1200" dirty="0" err="1" smtClean="0"/>
            <a:t>verified</a:t>
          </a:r>
          <a:r>
            <a:rPr lang="fr-FR" sz="1400" kern="1200" dirty="0" smtClean="0"/>
            <a:t> codes </a:t>
          </a:r>
          <a:r>
            <a:rPr lang="fr-FR" sz="1400" kern="1200" dirty="0" err="1" smtClean="0"/>
            <a:t>available</a:t>
          </a:r>
          <a:r>
            <a:rPr lang="fr-FR" sz="1400" kern="1200" dirty="0" smtClean="0"/>
            <a:t> to </a:t>
          </a:r>
          <a:r>
            <a:rPr lang="fr-FR" sz="1400" kern="1200" dirty="0" err="1" smtClean="0"/>
            <a:t>WPs</a:t>
          </a:r>
          <a:endParaRPr lang="fr-FR" sz="1400" kern="1200" dirty="0"/>
        </a:p>
      </dsp:txBody>
      <dsp:txXfrm>
        <a:off x="591491" y="2546644"/>
        <a:ext cx="2313712" cy="136719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en-GB" dirty="0">
              <a:latin typeface="Arial" panose="020B0604020202020204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15B2C45A-E869-45FE-B529-AF49C0F3C669}" type="datetimeFigureOut">
              <a:rPr lang="en-GB" smtClean="0">
                <a:latin typeface="Arial" panose="020B0604020202020204" pitchFamily="34" charset="0"/>
              </a:rPr>
              <a:pPr/>
              <a:t>20/06/2022</a:t>
            </a:fld>
            <a:endParaRPr lang="en-GB" dirty="0">
              <a:latin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en-GB" dirty="0">
              <a:latin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A1166760-0E69-430F-A97F-08802152DB5E}" type="slidenum">
              <a:rPr lang="en-GB" smtClean="0">
                <a:latin typeface="Arial" panose="020B0604020202020204" pitchFamily="34" charset="0"/>
              </a:rPr>
              <a:pPr/>
              <a:t>‹N°›</a:t>
            </a:fld>
            <a:endParaRPr lang="en-GB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364962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>
                <a:latin typeface="Arial" panose="020B0604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>
                <a:latin typeface="Arial" panose="020B0604020202020204" pitchFamily="34" charset="0"/>
              </a:defRPr>
            </a:lvl1pPr>
          </a:lstStyle>
          <a:p>
            <a:fld id="{F93E6C17-F35F-4654-8DE9-B693AC206066}" type="datetimeFigureOut">
              <a:rPr lang="en-GB" smtClean="0"/>
              <a:pPr/>
              <a:t>20/06/2022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9700" y="768350"/>
            <a:ext cx="6819900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</p:spPr>
        <p:txBody>
          <a:bodyPr vert="horz" lIns="99048" tIns="49524" rIns="99048" bIns="49524" rtlCol="0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>
                <a:latin typeface="Arial" panose="020B0604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>
                <a:latin typeface="Arial" panose="020B0604020202020204" pitchFamily="34" charset="0"/>
              </a:defRPr>
            </a:lvl1pPr>
          </a:lstStyle>
          <a:p>
            <a:fld id="{49027E0A-1465-4A40-B1D5-9126D49509FC}" type="slidenum">
              <a:rPr lang="en-GB" smtClean="0"/>
              <a:pPr/>
              <a:t>‹N°›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133482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027E0A-1465-4A40-B1D5-9126D49509FC}" type="slidenum">
              <a:rPr lang="en-GB" smtClean="0"/>
              <a:pPr/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623855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027E0A-1465-4A40-B1D5-9126D49509FC}" type="slidenum">
              <a:rPr lang="en-GB" smtClean="0"/>
              <a:pPr/>
              <a:t>22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180043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027E0A-1465-4A40-B1D5-9126D49509FC}" type="slidenum">
              <a:rPr lang="en-GB" smtClean="0"/>
              <a:pPr/>
              <a:t>26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795470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027E0A-1465-4A40-B1D5-9126D49509FC}" type="slidenum">
              <a:rPr lang="en-GB" smtClean="0"/>
              <a:pPr/>
              <a:t>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073537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027E0A-1465-4A40-B1D5-9126D49509FC}" type="slidenum">
              <a:rPr lang="en-GB" smtClean="0"/>
              <a:pPr/>
              <a:t>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084824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027E0A-1465-4A40-B1D5-9126D49509FC}" type="slidenum">
              <a:rPr lang="en-GB" smtClean="0"/>
              <a:pPr/>
              <a:t>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572466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027E0A-1465-4A40-B1D5-9126D49509FC}" type="slidenum">
              <a:rPr lang="en-GB" smtClean="0"/>
              <a:pPr/>
              <a:t>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204332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027E0A-1465-4A40-B1D5-9126D49509FC}" type="slidenum">
              <a:rPr lang="en-GB" smtClean="0"/>
              <a:pPr/>
              <a:t>11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652480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027E0A-1465-4A40-B1D5-9126D49509FC}" type="slidenum">
              <a:rPr lang="en-GB" smtClean="0"/>
              <a:pPr/>
              <a:t>12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073926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027E0A-1465-4A40-B1D5-9126D49509FC}" type="slidenum">
              <a:rPr lang="en-GB" smtClean="0"/>
              <a:pPr/>
              <a:t>14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11425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027E0A-1465-4A40-B1D5-9126D49509FC}" type="slidenum">
              <a:rPr lang="en-GB" smtClean="0"/>
              <a:pPr/>
              <a:t>15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338242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95536" y="1761660"/>
            <a:ext cx="8496944" cy="972108"/>
          </a:xfrm>
        </p:spPr>
        <p:txBody>
          <a:bodyPr>
            <a:noAutofit/>
          </a:bodyPr>
          <a:lstStyle>
            <a:lvl1pPr algn="l">
              <a:defRPr sz="3500" b="1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smtClean="0"/>
              <a:t>Presentation title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95536" y="3219822"/>
            <a:ext cx="4392488" cy="324036"/>
          </a:xfrm>
        </p:spPr>
        <p:txBody>
          <a:bodyPr>
            <a:normAutofit/>
          </a:bodyPr>
          <a:lstStyle>
            <a:lvl1pPr marL="0" indent="0" algn="l">
              <a:buNone/>
              <a:defRPr sz="2200" b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Name </a:t>
            </a:r>
            <a:r>
              <a:rPr lang="en-US" smtClean="0"/>
              <a:t>of presenter</a:t>
            </a:r>
            <a:endParaRPr lang="en-US" dirty="0" smtClean="0"/>
          </a:p>
        </p:txBody>
      </p:sp>
      <p:sp>
        <p:nvSpPr>
          <p:cNvPr id="5" name="AutoShape 2" descr="https://idw-online.de/pages/de/institutionlogo921"/>
          <p:cNvSpPr>
            <a:spLocks noChangeAspect="1" noChangeArrowheads="1"/>
          </p:cNvSpPr>
          <p:nvPr userDrawn="1"/>
        </p:nvSpPr>
        <p:spPr bwMode="auto">
          <a:xfrm>
            <a:off x="155576" y="-342900"/>
            <a:ext cx="1076325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" name="Picture Placeholder 10"/>
          <p:cNvSpPr>
            <a:spLocks noGrp="1"/>
          </p:cNvSpPr>
          <p:nvPr>
            <p:ph type="pic" sz="quarter" idx="10" hasCustomPrompt="1"/>
          </p:nvPr>
        </p:nvSpPr>
        <p:spPr>
          <a:xfrm>
            <a:off x="395537" y="4268763"/>
            <a:ext cx="1295375" cy="679252"/>
          </a:xfrm>
        </p:spPr>
        <p:txBody>
          <a:bodyPr>
            <a:normAutofit/>
          </a:bodyPr>
          <a:lstStyle>
            <a:lvl1pPr marL="0" indent="0" algn="ctr">
              <a:buFontTx/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Logo of presenter</a:t>
            </a:r>
            <a:endParaRPr lang="en-GB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5724129" y="4245936"/>
            <a:ext cx="3168352" cy="70207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grpSp>
        <p:nvGrpSpPr>
          <p:cNvPr id="9" name="Group 8"/>
          <p:cNvGrpSpPr/>
          <p:nvPr userDrawn="1"/>
        </p:nvGrpSpPr>
        <p:grpSpPr>
          <a:xfrm>
            <a:off x="18230283" y="30189672"/>
            <a:ext cx="9924896" cy="1336231"/>
            <a:chOff x="18230283" y="40396912"/>
            <a:chExt cx="9924896" cy="1781641"/>
          </a:xfrm>
        </p:grpSpPr>
        <p:sp>
          <p:nvSpPr>
            <p:cNvPr id="10" name="Rectangle 9"/>
            <p:cNvSpPr/>
            <p:nvPr userDrawn="1"/>
          </p:nvSpPr>
          <p:spPr bwMode="auto">
            <a:xfrm>
              <a:off x="18230283" y="40400268"/>
              <a:ext cx="2575295" cy="1778285"/>
            </a:xfrm>
            <a:prstGeom prst="rect">
              <a:avLst/>
            </a:prstGeom>
            <a:solidFill>
              <a:srgbClr val="05399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1719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8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13" name="Picture 12" descr="EuropeanFlag-stars.eps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801564" y="40396912"/>
              <a:ext cx="9353615" cy="1781641"/>
            </a:xfrm>
            <a:prstGeom prst="rect">
              <a:avLst/>
            </a:prstGeom>
          </p:spPr>
        </p:pic>
      </p:grpSp>
      <p:grpSp>
        <p:nvGrpSpPr>
          <p:cNvPr id="14" name="Group 13"/>
          <p:cNvGrpSpPr/>
          <p:nvPr userDrawn="1"/>
        </p:nvGrpSpPr>
        <p:grpSpPr>
          <a:xfrm>
            <a:off x="18382683" y="30303972"/>
            <a:ext cx="9924896" cy="1336231"/>
            <a:chOff x="18230283" y="40396912"/>
            <a:chExt cx="9924896" cy="1781641"/>
          </a:xfrm>
        </p:grpSpPr>
        <p:sp>
          <p:nvSpPr>
            <p:cNvPr id="15" name="Rectangle 14"/>
            <p:cNvSpPr/>
            <p:nvPr userDrawn="1"/>
          </p:nvSpPr>
          <p:spPr bwMode="auto">
            <a:xfrm>
              <a:off x="18230283" y="40400268"/>
              <a:ext cx="2575295" cy="1778285"/>
            </a:xfrm>
            <a:prstGeom prst="rect">
              <a:avLst/>
            </a:prstGeom>
            <a:solidFill>
              <a:srgbClr val="05399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1719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8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16" name="Picture 15" descr="EuropeanFlag-stars.eps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801564" y="40396912"/>
              <a:ext cx="9353615" cy="1781641"/>
            </a:xfrm>
            <a:prstGeom prst="rect">
              <a:avLst/>
            </a:prstGeom>
          </p:spPr>
        </p:pic>
      </p:grpSp>
      <p:grpSp>
        <p:nvGrpSpPr>
          <p:cNvPr id="17" name="Group 16"/>
          <p:cNvGrpSpPr/>
          <p:nvPr userDrawn="1"/>
        </p:nvGrpSpPr>
        <p:grpSpPr>
          <a:xfrm>
            <a:off x="18535083" y="30418272"/>
            <a:ext cx="9924896" cy="1336231"/>
            <a:chOff x="18230283" y="40396912"/>
            <a:chExt cx="9924896" cy="1781641"/>
          </a:xfrm>
        </p:grpSpPr>
        <p:sp>
          <p:nvSpPr>
            <p:cNvPr id="18" name="Rectangle 17"/>
            <p:cNvSpPr/>
            <p:nvPr userDrawn="1"/>
          </p:nvSpPr>
          <p:spPr bwMode="auto">
            <a:xfrm>
              <a:off x="18230283" y="40400268"/>
              <a:ext cx="2575295" cy="1778285"/>
            </a:xfrm>
            <a:prstGeom prst="rect">
              <a:avLst/>
            </a:prstGeom>
            <a:solidFill>
              <a:srgbClr val="05399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1719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8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19" name="Picture 18" descr="EuropeanFlag-stars.eps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801564" y="40396912"/>
              <a:ext cx="9353615" cy="1781641"/>
            </a:xfrm>
            <a:prstGeom prst="rect">
              <a:avLst/>
            </a:prstGeom>
          </p:spPr>
        </p:pic>
      </p:grpSp>
      <p:grpSp>
        <p:nvGrpSpPr>
          <p:cNvPr id="20" name="Group 19"/>
          <p:cNvGrpSpPr/>
          <p:nvPr userDrawn="1"/>
        </p:nvGrpSpPr>
        <p:grpSpPr>
          <a:xfrm>
            <a:off x="18687483" y="30532572"/>
            <a:ext cx="9924896" cy="1336231"/>
            <a:chOff x="18230283" y="40396912"/>
            <a:chExt cx="9924896" cy="1781641"/>
          </a:xfrm>
        </p:grpSpPr>
        <p:sp>
          <p:nvSpPr>
            <p:cNvPr id="21" name="Rectangle 20"/>
            <p:cNvSpPr/>
            <p:nvPr userDrawn="1"/>
          </p:nvSpPr>
          <p:spPr bwMode="auto">
            <a:xfrm>
              <a:off x="18230283" y="40400268"/>
              <a:ext cx="2575295" cy="1778285"/>
            </a:xfrm>
            <a:prstGeom prst="rect">
              <a:avLst/>
            </a:prstGeom>
            <a:solidFill>
              <a:srgbClr val="05399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1719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8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22" name="Picture 21" descr="EuropeanFlag-stars.eps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801564" y="40396912"/>
              <a:ext cx="9353615" cy="1781641"/>
            </a:xfrm>
            <a:prstGeom prst="rect">
              <a:avLst/>
            </a:prstGeom>
          </p:spPr>
        </p:pic>
      </p:grpSp>
      <p:pic>
        <p:nvPicPr>
          <p:cNvPr id="24" name="Bild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27348"/>
          <a:stretch/>
        </p:blipFill>
        <p:spPr>
          <a:xfrm>
            <a:off x="0" y="0"/>
            <a:ext cx="9144000" cy="4176000"/>
          </a:xfrm>
          <a:prstGeom prst="rect">
            <a:avLst/>
          </a:prstGeom>
        </p:spPr>
      </p:pic>
      <p:pic>
        <p:nvPicPr>
          <p:cNvPr id="25" name="Bild 13" descr="EU_und_Text.jp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4320000"/>
            <a:ext cx="3456384" cy="649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2950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405449" y="405000"/>
            <a:ext cx="3142865" cy="671325"/>
          </a:xfrm>
        </p:spPr>
        <p:txBody>
          <a:bodyPr anchor="t" anchorCtr="0"/>
          <a:lstStyle>
            <a:lvl1pPr algn="l">
              <a:defRPr sz="1500" b="1"/>
            </a:lvl1pPr>
          </a:lstStyle>
          <a:p>
            <a:r>
              <a:rPr lang="nl-NL" dirty="0"/>
              <a:t>Klik en typ de titel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 hasCustomPrompt="1"/>
          </p:nvPr>
        </p:nvSpPr>
        <p:spPr>
          <a:xfrm>
            <a:off x="3761909" y="405000"/>
            <a:ext cx="5184577" cy="3942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500"/>
            </a:lvl3pPr>
            <a:lvl4pPr>
              <a:defRPr sz="1200"/>
            </a:lvl4pPr>
            <a:lvl5pPr marL="1076325" indent="-171450">
              <a:buFont typeface="Arial" pitchFamily="34" charset="0"/>
              <a:buChar char="-"/>
              <a:tabLst/>
              <a:defRPr sz="1200">
                <a:solidFill>
                  <a:srgbClr val="00407A"/>
                </a:solidFill>
              </a:defRPr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nl-NL" dirty="0"/>
              <a:t>Klik en typ de tekst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 hasCustomPrompt="1"/>
          </p:nvPr>
        </p:nvSpPr>
        <p:spPr>
          <a:xfrm>
            <a:off x="405001" y="1076326"/>
            <a:ext cx="3142865" cy="3267000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nl-NL" dirty="0"/>
              <a:t>Klik en typ de tekst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BE"/>
              <a:t>16/06/2022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Dekeyser et al. - PSI22 - C-Mod flows</a:t>
            </a:r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D8031-C8E5-48F8-A3B6-81643B27A3AF}" type="slidenum">
              <a:rPr lang="nl-BE" smtClean="0"/>
              <a:pPr/>
              <a:t>‹N°›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7031575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405000" y="3591000"/>
            <a:ext cx="8541486" cy="405000"/>
          </a:xfrm>
        </p:spPr>
        <p:txBody>
          <a:bodyPr anchor="t" anchorCtr="0">
            <a:noAutofit/>
          </a:bodyPr>
          <a:lstStyle>
            <a:lvl1pPr algn="l">
              <a:defRPr sz="1500" b="1"/>
            </a:lvl1pPr>
          </a:lstStyle>
          <a:p>
            <a:r>
              <a:rPr lang="nl-NL" dirty="0"/>
              <a:t>Klik en typ de tekst</a:t>
            </a:r>
            <a:endParaRPr lang="nl-BE" dirty="0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405000" y="405000"/>
            <a:ext cx="8541486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nl-BE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 hasCustomPrompt="1"/>
          </p:nvPr>
        </p:nvSpPr>
        <p:spPr>
          <a:xfrm>
            <a:off x="405000" y="4083918"/>
            <a:ext cx="8541486" cy="270000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nl-NL" dirty="0"/>
              <a:t>Klik en typ de tekst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>
          <a:xfrm>
            <a:off x="405000" y="4840026"/>
            <a:ext cx="936000" cy="216000"/>
          </a:xfrm>
        </p:spPr>
        <p:txBody>
          <a:bodyPr/>
          <a:lstStyle/>
          <a:p>
            <a:r>
              <a:rPr lang="nl-BE"/>
              <a:t>16/06/2022</a:t>
            </a:r>
            <a:endParaRPr lang="nl-BE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D8031-C8E5-48F8-A3B6-81643B27A3AF}" type="slidenum">
              <a:rPr lang="nl-BE" smtClean="0"/>
              <a:pPr/>
              <a:t>‹N°›</a:t>
            </a:fld>
            <a:endParaRPr lang="nl-BE" dirty="0"/>
          </a:p>
        </p:txBody>
      </p:sp>
      <p:sp>
        <p:nvSpPr>
          <p:cNvPr id="8" name="Tijdelijke aanduiding voor voettekst 3"/>
          <p:cNvSpPr>
            <a:spLocks noGrp="1"/>
          </p:cNvSpPr>
          <p:nvPr>
            <p:ph type="ftr" sz="quarter" idx="11"/>
          </p:nvPr>
        </p:nvSpPr>
        <p:spPr>
          <a:xfrm>
            <a:off x="1431000" y="4840026"/>
            <a:ext cx="1980000" cy="216000"/>
          </a:xfrm>
        </p:spPr>
        <p:txBody>
          <a:bodyPr/>
          <a:lstStyle/>
          <a:p>
            <a:r>
              <a:rPr lang="da-DK"/>
              <a:t>Dekeyser et al. - PSI22 - C-Mod flows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0224127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514350"/>
          </a:xfrm>
          <a:prstGeom prst="rect">
            <a:avLst/>
          </a:prstGeom>
          <a:solidFill>
            <a:srgbClr val="E3E3E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  <a:effectLst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7150"/>
            <a:ext cx="7543800" cy="342900"/>
          </a:xfrm>
        </p:spPr>
        <p:txBody>
          <a:bodyPr>
            <a:noAutofit/>
          </a:bodyPr>
          <a:lstStyle>
            <a:lvl1pPr algn="l">
              <a:lnSpc>
                <a:spcPts val="3200"/>
              </a:lnSpc>
              <a:defRPr sz="32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smtClean="0"/>
              <a:t>Modifiez le style du titre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59582"/>
            <a:ext cx="8229600" cy="3672408"/>
          </a:xfr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buFont typeface="Arial" panose="020B0604020202020204" pitchFamily="34" charset="0"/>
              <a:buChar char="•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Font typeface="Arial" panose="020B0604020202020204" pitchFamily="34" charset="0"/>
              <a:buChar char="•"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67544" y="4908928"/>
            <a:ext cx="8240228" cy="201104"/>
          </a:xfrm>
        </p:spPr>
        <p:txBody>
          <a:bodyPr/>
          <a:lstStyle>
            <a:lvl1pPr>
              <a:defRPr sz="1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r"/>
            <a:r>
              <a:rPr lang="en-GB" dirty="0" smtClean="0"/>
              <a:t>Name of presenter | Conference | Venue | Date </a:t>
            </a:r>
            <a:r>
              <a:rPr lang="en-GB" smtClean="0"/>
              <a:t>| Page </a:t>
            </a:r>
            <a:fld id="{6A6D9FA1-99C7-4910-8E32-B85D378B0060}" type="slidenum">
              <a:rPr lang="en-GB" smtClean="0"/>
              <a:pPr algn="r"/>
              <a:t>‹N°›</a:t>
            </a:fld>
            <a:endParaRPr lang="en-GB" dirty="0"/>
          </a:p>
        </p:txBody>
      </p:sp>
      <p:pic>
        <p:nvPicPr>
          <p:cNvPr id="7" name="Picture 6" descr="EurofusionDisc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6416" y="70180"/>
            <a:ext cx="367958" cy="37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975160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Afbeelding 16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8552906" y="4347686"/>
            <a:ext cx="321300" cy="540000"/>
          </a:xfrm>
          <a:prstGeom prst="rect">
            <a:avLst/>
          </a:prstGeom>
        </p:spPr>
      </p:pic>
      <p:sp>
        <p:nvSpPr>
          <p:cNvPr id="8" name="Rechthoek 12"/>
          <p:cNvSpPr/>
          <p:nvPr userDrawn="1"/>
        </p:nvSpPr>
        <p:spPr>
          <a:xfrm>
            <a:off x="0" y="486000"/>
            <a:ext cx="9144000" cy="4671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 sz="1350"/>
          </a:p>
        </p:txBody>
      </p:sp>
      <p:sp>
        <p:nvSpPr>
          <p:cNvPr id="13" name="Rechthoek 12"/>
          <p:cNvSpPr/>
          <p:nvPr/>
        </p:nvSpPr>
        <p:spPr>
          <a:xfrm>
            <a:off x="0" y="486000"/>
            <a:ext cx="9144000" cy="4671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 sz="1350"/>
          </a:p>
        </p:txBody>
      </p:sp>
      <p:sp>
        <p:nvSpPr>
          <p:cNvPr id="9" name="Titel 1"/>
          <p:cNvSpPr>
            <a:spLocks noGrp="1"/>
          </p:cNvSpPr>
          <p:nvPr>
            <p:ph type="ctrTitle" hasCustomPrompt="1"/>
          </p:nvPr>
        </p:nvSpPr>
        <p:spPr>
          <a:xfrm>
            <a:off x="2320546" y="1566000"/>
            <a:ext cx="6553454" cy="1350000"/>
          </a:xfrm>
        </p:spPr>
        <p:txBody>
          <a:bodyPr>
            <a:noAutofit/>
          </a:bodyPr>
          <a:lstStyle>
            <a:lvl1pPr>
              <a:defRPr sz="30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en typ de titel van de presentatie</a:t>
            </a:r>
            <a:endParaRPr lang="nl-BE" dirty="0"/>
          </a:p>
        </p:txBody>
      </p:sp>
      <p:sp>
        <p:nvSpPr>
          <p:cNvPr id="10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2320546" y="3145256"/>
            <a:ext cx="6553454" cy="8100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baseline="0">
                <a:solidFill>
                  <a:schemeClr val="bg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/>
              <a:t>Klik en typ de subtitel van de presentatie</a:t>
            </a:r>
            <a:endParaRPr lang="nl-BE" dirty="0"/>
          </a:p>
        </p:txBody>
      </p:sp>
      <p:pic>
        <p:nvPicPr>
          <p:cNvPr id="12" name="Afbeelding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970" y="1350000"/>
            <a:ext cx="1378079" cy="3221100"/>
          </a:xfrm>
          <a:prstGeom prst="rect">
            <a:avLst/>
          </a:prstGeom>
        </p:spPr>
      </p:pic>
      <p:pic>
        <p:nvPicPr>
          <p:cNvPr id="11" name="Afbeelding 10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552905" y="4347685"/>
            <a:ext cx="321095" cy="539315"/>
          </a:xfrm>
          <a:prstGeom prst="rect">
            <a:avLst/>
          </a:prstGeom>
        </p:spPr>
      </p:pic>
      <p:pic>
        <p:nvPicPr>
          <p:cNvPr id="3" name="Afbeelding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000" y="270001"/>
            <a:ext cx="1511049" cy="539497"/>
          </a:xfrm>
          <a:prstGeom prst="rect">
            <a:avLst/>
          </a:prstGeom>
        </p:spPr>
      </p:pic>
      <p:pic>
        <p:nvPicPr>
          <p:cNvPr id="14" name="Afbeelding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970" y="1350000"/>
            <a:ext cx="1378079" cy="3221100"/>
          </a:xfrm>
          <a:prstGeom prst="rect">
            <a:avLst/>
          </a:prstGeom>
        </p:spPr>
      </p:pic>
      <p:pic>
        <p:nvPicPr>
          <p:cNvPr id="16" name="Afbeelding 2"/>
          <p:cNvPicPr>
            <a:picLocks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000" y="270001"/>
            <a:ext cx="1511049" cy="539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5109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lang="nl-BE" dirty="0"/>
            </a:lvl1pPr>
          </a:lstStyle>
          <a:p>
            <a:r>
              <a:rPr lang="nl-NL" dirty="0"/>
              <a:t>Klik en typ de titel</a:t>
            </a:r>
            <a:endParaRPr lang="nl-BE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BE"/>
              <a:t>16/06/2022</a:t>
            </a:r>
            <a:endParaRPr lang="nl-BE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>
          <a:xfrm>
            <a:off x="1431000" y="4840002"/>
            <a:ext cx="5085216" cy="216000"/>
          </a:xfrm>
        </p:spPr>
        <p:txBody>
          <a:bodyPr/>
          <a:lstStyle/>
          <a:p>
            <a:r>
              <a:rPr lang="da-DK"/>
              <a:t>Dekeyser et al. - PSI22 - C-Mod flows</a:t>
            </a:r>
            <a:endParaRPr lang="nl-BE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>
          <a:xfrm>
            <a:off x="6660336" y="4840002"/>
            <a:ext cx="936000" cy="216000"/>
          </a:xfrm>
        </p:spPr>
        <p:txBody>
          <a:bodyPr/>
          <a:lstStyle/>
          <a:p>
            <a:fld id="{F35D8031-C8E5-48F8-A3B6-81643B27A3AF}" type="slidenum">
              <a:rPr lang="nl-BE" smtClean="0"/>
              <a:pPr/>
              <a:t>‹N°›</a:t>
            </a:fld>
            <a:endParaRPr lang="nl-BE" dirty="0"/>
          </a:p>
        </p:txBody>
      </p:sp>
      <p:sp>
        <p:nvSpPr>
          <p:cNvPr id="6" name="Tijdelijke aanduiding voor tekst 2"/>
          <p:cNvSpPr>
            <a:spLocks noGrp="1"/>
          </p:cNvSpPr>
          <p:nvPr>
            <p:ph idx="1" hasCustomPrompt="1"/>
          </p:nvPr>
        </p:nvSpPr>
        <p:spPr>
          <a:xfrm>
            <a:off x="405000" y="1012499"/>
            <a:ext cx="8536500" cy="3321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lang="nl-NL" dirty="0" smtClean="0"/>
            </a:lvl1pPr>
            <a:lvl2pPr>
              <a:defRPr lang="nl-NL" dirty="0" smtClean="0"/>
            </a:lvl2pPr>
            <a:lvl3pPr>
              <a:defRPr lang="nl-NL" dirty="0" smtClean="0"/>
            </a:lvl3pPr>
            <a:lvl4pPr>
              <a:defRPr lang="nl-NL" dirty="0" smtClean="0"/>
            </a:lvl4pPr>
            <a:lvl5pPr>
              <a:defRPr lang="nl-BE" dirty="0"/>
            </a:lvl5pPr>
          </a:lstStyle>
          <a:p>
            <a:pPr lvl="0"/>
            <a:r>
              <a:rPr lang="nl-NL" dirty="0"/>
              <a:t>Klik en typ de tekst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9869856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ekop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12"/>
          <p:cNvSpPr/>
          <p:nvPr userDrawn="1"/>
        </p:nvSpPr>
        <p:spPr>
          <a:xfrm>
            <a:off x="0" y="0"/>
            <a:ext cx="9144000" cy="4779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 sz="1350"/>
          </a:p>
        </p:txBody>
      </p:sp>
      <p:sp>
        <p:nvSpPr>
          <p:cNvPr id="13" name="Rechthoek 12"/>
          <p:cNvSpPr/>
          <p:nvPr/>
        </p:nvSpPr>
        <p:spPr>
          <a:xfrm>
            <a:off x="0" y="-6016"/>
            <a:ext cx="9144000" cy="4779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 sz="1350"/>
          </a:p>
        </p:txBody>
      </p:sp>
      <p:sp>
        <p:nvSpPr>
          <p:cNvPr id="9" name="Titel 1"/>
          <p:cNvSpPr>
            <a:spLocks noGrp="1"/>
          </p:cNvSpPr>
          <p:nvPr>
            <p:ph type="ctrTitle" hasCustomPrompt="1"/>
          </p:nvPr>
        </p:nvSpPr>
        <p:spPr>
          <a:xfrm>
            <a:off x="2814534" y="1728000"/>
            <a:ext cx="6059466" cy="1350150"/>
          </a:xfrm>
        </p:spPr>
        <p:txBody>
          <a:bodyPr>
            <a:noAutofit/>
          </a:bodyPr>
          <a:lstStyle>
            <a:lvl1pPr>
              <a:defRPr sz="30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en typ de titel van de sectie</a:t>
            </a:r>
            <a:endParaRPr lang="nl-BE" dirty="0"/>
          </a:p>
        </p:txBody>
      </p:sp>
      <p:sp>
        <p:nvSpPr>
          <p:cNvPr id="10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2814534" y="3314331"/>
            <a:ext cx="6059466" cy="810000"/>
          </a:xfrm>
        </p:spPr>
        <p:txBody>
          <a:bodyPr anchor="t" anchorCtr="0"/>
          <a:lstStyle>
            <a:lvl1pPr marL="0" indent="0" algn="l">
              <a:spcBef>
                <a:spcPts val="0"/>
              </a:spcBef>
              <a:buNone/>
              <a:defRPr baseline="0">
                <a:solidFill>
                  <a:schemeClr val="bg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/>
              <a:t>Klik en typ de subtitel van de sectie</a:t>
            </a:r>
            <a:endParaRPr lang="nl-BE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362500"/>
            <a:ext cx="2477033" cy="2408400"/>
          </a:xfrm>
          <a:prstGeom prst="rect">
            <a:avLst/>
          </a:prstGeom>
        </p:spPr>
      </p:pic>
      <p:pic>
        <p:nvPicPr>
          <p:cNvPr id="7" name="Afbeelding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6759" y="4535346"/>
            <a:ext cx="1134742" cy="405265"/>
          </a:xfrm>
          <a:prstGeom prst="rect">
            <a:avLst/>
          </a:prstGeom>
        </p:spPr>
      </p:pic>
      <p:pic>
        <p:nvPicPr>
          <p:cNvPr id="11" name="Afbeelding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362500"/>
            <a:ext cx="2477033" cy="2408400"/>
          </a:xfrm>
          <a:prstGeom prst="rect">
            <a:avLst/>
          </a:prstGeom>
        </p:spPr>
      </p:pic>
      <p:pic>
        <p:nvPicPr>
          <p:cNvPr id="12" name="Afbeelding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6759" y="4535346"/>
            <a:ext cx="1134742" cy="405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5849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lang="nl-BE" dirty="0"/>
            </a:lvl1pPr>
          </a:lstStyle>
          <a:p>
            <a:r>
              <a:rPr lang="nl-NL" dirty="0"/>
              <a:t>Klik en typ de titel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 hasCustomPrompt="1"/>
          </p:nvPr>
        </p:nvSpPr>
        <p:spPr>
          <a:xfrm>
            <a:off x="405000" y="1012500"/>
            <a:ext cx="4173600" cy="3321000"/>
          </a:xfrm>
        </p:spPr>
        <p:txBody>
          <a:bodyPr/>
          <a:lstStyle>
            <a:lvl1pPr>
              <a:defRPr lang="nl-NL" dirty="0" smtClean="0"/>
            </a:lvl1pPr>
            <a:lvl2pPr>
              <a:defRPr lang="nl-NL" dirty="0" smtClean="0"/>
            </a:lvl2pPr>
            <a:lvl3pPr>
              <a:defRPr lang="nl-NL" dirty="0" smtClean="0"/>
            </a:lvl3pPr>
            <a:lvl4pPr>
              <a:defRPr lang="nl-NL" dirty="0" smtClean="0"/>
            </a:lvl4pPr>
            <a:lvl5pPr marL="1076325" indent="-171450">
              <a:buFont typeface="Arial" pitchFamily="34" charset="0"/>
              <a:buChar char="-"/>
              <a:defRPr lang="nl-BE" dirty="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nl-NL" dirty="0"/>
              <a:t>Klik en typ de tekst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 hasCustomPrompt="1"/>
          </p:nvPr>
        </p:nvSpPr>
        <p:spPr>
          <a:xfrm>
            <a:off x="4835400" y="1012500"/>
            <a:ext cx="4106100" cy="3321000"/>
          </a:xfrm>
        </p:spPr>
        <p:txBody>
          <a:bodyPr/>
          <a:lstStyle>
            <a:lvl1pPr>
              <a:defRPr lang="nl-NL" dirty="0" smtClean="0"/>
            </a:lvl1pPr>
            <a:lvl2pPr>
              <a:defRPr lang="nl-NL" dirty="0" smtClean="0"/>
            </a:lvl2pPr>
            <a:lvl3pPr>
              <a:defRPr lang="nl-NL" dirty="0" smtClean="0"/>
            </a:lvl3pPr>
            <a:lvl4pPr>
              <a:defRPr lang="nl-NL" dirty="0" smtClean="0"/>
            </a:lvl4pPr>
            <a:lvl5pPr marL="1076325" indent="-171450">
              <a:buFont typeface="Arial" pitchFamily="34" charset="0"/>
              <a:buChar char="-"/>
              <a:defRPr lang="nl-BE" dirty="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nl-NL" dirty="0"/>
              <a:t>Klik en typ de tekst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BE"/>
              <a:t>16/06/2022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Dekeyser et al. - PSI22 - C-Mod flows</a:t>
            </a:r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D8031-C8E5-48F8-A3B6-81643B27A3AF}" type="slidenum">
              <a:rPr lang="nl-BE" smtClean="0"/>
              <a:pPr/>
              <a:t>‹N°›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3762440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dirty="0"/>
              <a:t>Klik en typ de titel</a:t>
            </a:r>
            <a:endParaRPr lang="nl-BE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 hasCustomPrompt="1"/>
          </p:nvPr>
        </p:nvSpPr>
        <p:spPr>
          <a:xfrm>
            <a:off x="405000" y="1012500"/>
            <a:ext cx="4175188" cy="479822"/>
          </a:xfrm>
        </p:spPr>
        <p:txBody>
          <a:bodyPr anchor="b"/>
          <a:lstStyle>
            <a:lvl1pPr marL="0" indent="0">
              <a:buNone/>
              <a:defRPr sz="1800" b="1">
                <a:solidFill>
                  <a:srgbClr val="00407A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nl-NL" dirty="0"/>
              <a:t>Klik en typ de tekst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 hasCustomPrompt="1"/>
          </p:nvPr>
        </p:nvSpPr>
        <p:spPr>
          <a:xfrm>
            <a:off x="405000" y="1493942"/>
            <a:ext cx="4175188" cy="2848500"/>
          </a:xfrm>
        </p:spPr>
        <p:txBody>
          <a:bodyPr/>
          <a:lstStyle>
            <a:lvl1pPr>
              <a:defRPr lang="nl-NL" dirty="0" smtClean="0"/>
            </a:lvl1pPr>
            <a:lvl2pPr>
              <a:defRPr lang="nl-NL" dirty="0" smtClean="0"/>
            </a:lvl2pPr>
            <a:lvl3pPr>
              <a:defRPr lang="nl-NL" dirty="0" smtClean="0"/>
            </a:lvl3pPr>
            <a:lvl4pPr>
              <a:defRPr lang="nl-NL" dirty="0" smtClean="0"/>
            </a:lvl4pPr>
            <a:lvl5pPr marL="1076325" indent="-135000">
              <a:buFont typeface="Arial" pitchFamily="34" charset="0"/>
              <a:buChar char="-"/>
              <a:defRPr lang="nl-BE" dirty="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nl-NL" dirty="0"/>
              <a:t>Klik en typ de tekst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 hasCustomPrompt="1"/>
          </p:nvPr>
        </p:nvSpPr>
        <p:spPr>
          <a:xfrm>
            <a:off x="4824000" y="1012500"/>
            <a:ext cx="4117500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nl-NL" dirty="0"/>
              <a:t>Klik en typ de tekst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 hasCustomPrompt="1"/>
          </p:nvPr>
        </p:nvSpPr>
        <p:spPr>
          <a:xfrm>
            <a:off x="4824000" y="1493942"/>
            <a:ext cx="4117500" cy="2848500"/>
          </a:xfrm>
        </p:spPr>
        <p:txBody>
          <a:bodyPr/>
          <a:lstStyle>
            <a:lvl1pPr>
              <a:defRPr lang="nl-NL" dirty="0" smtClean="0"/>
            </a:lvl1pPr>
            <a:lvl2pPr>
              <a:defRPr lang="nl-NL" dirty="0" smtClean="0"/>
            </a:lvl2pPr>
            <a:lvl3pPr>
              <a:defRPr lang="nl-NL" dirty="0" smtClean="0"/>
            </a:lvl3pPr>
            <a:lvl4pPr>
              <a:defRPr lang="nl-NL" dirty="0" smtClean="0"/>
            </a:lvl4pPr>
            <a:lvl5pPr marL="1188244" indent="-214313">
              <a:buFont typeface="Arial" pitchFamily="34" charset="0"/>
              <a:buChar char="-"/>
              <a:defRPr lang="nl-BE" dirty="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nl-NL" dirty="0"/>
              <a:t>Klik en typ de tekst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BE"/>
              <a:t>16/06/2022</a:t>
            </a:r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Dekeyser et al. - PSI22 - C-Mod flows</a:t>
            </a:r>
            <a:endParaRPr lang="nl-BE" dirty="0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D8031-C8E5-48F8-A3B6-81643B27A3AF}" type="slidenum">
              <a:rPr lang="nl-BE" smtClean="0"/>
              <a:pPr/>
              <a:t>‹N°›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1519259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dirty="0"/>
              <a:t>Klik en typ de titel</a:t>
            </a:r>
            <a:endParaRPr lang="nl-BE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BE"/>
              <a:t>16/06/2022</a:t>
            </a:r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Dekeyser et al. - PSI22 - C-Mod flows</a:t>
            </a:r>
            <a:endParaRPr lang="nl-BE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D8031-C8E5-48F8-A3B6-81643B27A3AF}" type="slidenum">
              <a:rPr lang="nl-BE" smtClean="0"/>
              <a:pPr/>
              <a:t>‹N°›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1358889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BE"/>
              <a:t>16/06/2022</a:t>
            </a:r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Dekeyser et al. - PSI22 - C-Mod flows</a:t>
            </a:r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D8031-C8E5-48F8-A3B6-81643B27A3AF}" type="slidenum">
              <a:rPr lang="nl-BE" smtClean="0"/>
              <a:pPr/>
              <a:t>‹N°›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2852747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7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AEB1851A-CFBC-47C7-80F8-04FF84B1759D}" type="datetimeFigureOut">
              <a:rPr lang="en-GB" smtClean="0"/>
              <a:pPr/>
              <a:t>20/06/2022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6A6D9FA1-99C7-4910-8E32-B85D378B0060}" type="slidenum">
              <a:rPr lang="en-GB" smtClean="0"/>
              <a:pPr/>
              <a:t>‹N°›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866420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05000" y="135000"/>
            <a:ext cx="8536500" cy="675000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/>
          <a:p>
            <a:r>
              <a:rPr lang="nl-NL" dirty="0"/>
              <a:t>Klik en typ de titel</a:t>
            </a:r>
            <a:endParaRPr lang="nl-BE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05000" y="1012499"/>
            <a:ext cx="8536500" cy="3321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nl-NL" dirty="0"/>
              <a:t>Klik en typ de tekst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sp>
        <p:nvSpPr>
          <p:cNvPr id="7" name="Rechthoek 6"/>
          <p:cNvSpPr/>
          <p:nvPr/>
        </p:nvSpPr>
        <p:spPr>
          <a:xfrm>
            <a:off x="0" y="4779000"/>
            <a:ext cx="9144000" cy="364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 sz="1350">
              <a:solidFill>
                <a:schemeClr val="accent1"/>
              </a:solidFill>
            </a:endParaRPr>
          </a:p>
        </p:txBody>
      </p:sp>
      <p:pic>
        <p:nvPicPr>
          <p:cNvPr id="9" name="Afbeelding 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6759" y="4535346"/>
            <a:ext cx="1134742" cy="405265"/>
          </a:xfrm>
          <a:prstGeom prst="rect">
            <a:avLst/>
          </a:prstGeom>
        </p:spPr>
      </p:pic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05000" y="4840002"/>
            <a:ext cx="936000" cy="216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5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nl-BE"/>
              <a:t>16/06/2022</a:t>
            </a:r>
            <a:endParaRPr lang="nl-BE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1431000" y="4840002"/>
            <a:ext cx="1980000" cy="216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75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a-DK"/>
              <a:t>Dekeyser et al. - PSI22 - C-Mod flows</a:t>
            </a:r>
            <a:endParaRPr lang="nl-BE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3501900" y="4840002"/>
            <a:ext cx="936000" cy="216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75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F35D8031-C8E5-48F8-A3B6-81643B27A3AF}" type="slidenum">
              <a:rPr lang="nl-BE" smtClean="0"/>
              <a:pPr/>
              <a:t>‹N°›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6651634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</p:sldLayoutIdLst>
  <p:hf hdr="0"/>
  <p:txStyles>
    <p:titleStyle>
      <a:lvl1pPr algn="l" defTabSz="685800" rtl="0" eaLnBrk="1" latinLnBrk="0" hangingPunct="1">
        <a:spcBef>
          <a:spcPct val="0"/>
        </a:spcBef>
        <a:buNone/>
        <a:defRPr lang="nl-BE" sz="2700" kern="1200" baseline="0" dirty="0">
          <a:solidFill>
            <a:schemeClr val="tx2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270000" indent="-270000" algn="l" defTabSz="685800" rtl="0" eaLnBrk="1" latinLnBrk="0" hangingPunct="1">
        <a:spcBef>
          <a:spcPts val="435"/>
        </a:spcBef>
        <a:buSzPct val="110000"/>
        <a:buFont typeface="Arial" pitchFamily="34" charset="0"/>
        <a:buChar char="•"/>
        <a:defRPr lang="nl-NL" sz="1800" kern="1200" dirty="0" smtClean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540000" indent="-270272" algn="l" defTabSz="685800" rtl="0" eaLnBrk="1" latinLnBrk="0" hangingPunct="1">
        <a:spcBef>
          <a:spcPts val="435"/>
        </a:spcBef>
        <a:buSzPct val="75000"/>
        <a:buFont typeface="Courier New" pitchFamily="49" charset="0"/>
        <a:buChar char="o"/>
        <a:defRPr lang="nl-NL" sz="1800" kern="1200" dirty="0" smtClean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742500" indent="-202500" algn="l" defTabSz="685800" rtl="0" eaLnBrk="1" latinLnBrk="0" hangingPunct="1">
        <a:spcBef>
          <a:spcPct val="20000"/>
        </a:spcBef>
        <a:buFont typeface="Arial" pitchFamily="34" charset="0"/>
        <a:buChar char="•"/>
        <a:defRPr lang="nl-NL" sz="1500" kern="1200" dirty="0" smtClean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876300" indent="-135000" algn="l" defTabSz="685800" rtl="0" eaLnBrk="1" latinLnBrk="0" hangingPunct="1">
        <a:spcBef>
          <a:spcPts val="285"/>
        </a:spcBef>
        <a:buSzPct val="80000"/>
        <a:buFont typeface="Arial" pitchFamily="34" charset="0"/>
        <a:buChar char="•"/>
        <a:defRPr lang="nl-NL" sz="1200" kern="1200" dirty="0" smtClean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1003697" indent="-134541" algn="l" defTabSz="685800" rtl="0" eaLnBrk="1" latinLnBrk="0" hangingPunct="1">
        <a:spcBef>
          <a:spcPts val="285"/>
        </a:spcBef>
        <a:buFont typeface="Arial" pitchFamily="34" charset="0"/>
        <a:buChar char="-"/>
        <a:defRPr lang="nl-BE" sz="1200" kern="1200" dirty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6.mp4"/><Relationship Id="rId1" Type="http://schemas.openxmlformats.org/officeDocument/2006/relationships/video" Target="NULL" TargetMode="Externa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notesSlide" Target="../notesSlides/notesSlide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0.png"/><Relationship Id="rId5" Type="http://schemas.openxmlformats.org/officeDocument/2006/relationships/image" Target="../media/image580.png"/><Relationship Id="rId4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hyperlink" Target="https://wiki.euro-fusion.org/wiki/MARdetachment_lowfield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em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avi"/><Relationship Id="rId1" Type="http://schemas.microsoft.com/office/2007/relationships/media" Target="../media/media7.avi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gitlab.eufus.psnc.pl/gbs/gbs-mirror" TargetMode="External"/><Relationship Id="rId2" Type="http://schemas.openxmlformats.org/officeDocument/2006/relationships/hyperlink" Target="https://gitlab.eufus.psnc.pl/tsvv3/ebc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github.com/feltor-dev/feltor" TargetMode="External"/><Relationship Id="rId4" Type="http://schemas.openxmlformats.org/officeDocument/2006/relationships/hyperlink" Target="https://gitlab.eufus.psnc.pl/tsvv3/soledge3x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hyperlink" Target="https://doi.org/10.1088/1361-6587/ac55f6" TargetMode="Externa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iki.euro-fusion.org/images/9/9f/Report_2021_TSVV3_ACH_EPFL_Task4_code_optimization.pdf" TargetMode="External"/><Relationship Id="rId4" Type="http://schemas.openxmlformats.org/officeDocument/2006/relationships/image" Target="../media/image6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video" Target="../media/media5.mp4"/><Relationship Id="rId13" Type="http://schemas.openxmlformats.org/officeDocument/2006/relationships/image" Target="../media/image27.png"/><Relationship Id="rId18" Type="http://schemas.openxmlformats.org/officeDocument/2006/relationships/image" Target="../media/image58.png"/><Relationship Id="rId3" Type="http://schemas.microsoft.com/office/2007/relationships/media" Target="../media/media3.mp4"/><Relationship Id="rId7" Type="http://schemas.microsoft.com/office/2007/relationships/media" Target="../media/media5.mp4"/><Relationship Id="rId12" Type="http://schemas.openxmlformats.org/officeDocument/2006/relationships/image" Target="../media/image26.png"/><Relationship Id="rId17" Type="http://schemas.openxmlformats.org/officeDocument/2006/relationships/image" Target="../media/image57.png"/><Relationship Id="rId2" Type="http://schemas.openxmlformats.org/officeDocument/2006/relationships/video" Target="../media/media2.mp4"/><Relationship Id="rId16" Type="http://schemas.openxmlformats.org/officeDocument/2006/relationships/image" Target="../media/image56.png"/><Relationship Id="rId20" Type="http://schemas.openxmlformats.org/officeDocument/2006/relationships/image" Target="../media/image30.jpeg"/><Relationship Id="rId1" Type="http://schemas.microsoft.com/office/2007/relationships/media" Target="../media/media2.mp4"/><Relationship Id="rId6" Type="http://schemas.openxmlformats.org/officeDocument/2006/relationships/video" Target="../media/media4.mp4"/><Relationship Id="rId11" Type="http://schemas.openxmlformats.org/officeDocument/2006/relationships/image" Target="../media/image25.emf"/><Relationship Id="rId5" Type="http://schemas.microsoft.com/office/2007/relationships/media" Target="../media/media4.mp4"/><Relationship Id="rId15" Type="http://schemas.openxmlformats.org/officeDocument/2006/relationships/image" Target="../media/image29.png"/><Relationship Id="rId10" Type="http://schemas.openxmlformats.org/officeDocument/2006/relationships/image" Target="../media/image22.png"/><Relationship Id="rId19" Type="http://schemas.openxmlformats.org/officeDocument/2006/relationships/image" Target="../media/image59.png"/><Relationship Id="rId4" Type="http://schemas.openxmlformats.org/officeDocument/2006/relationships/video" Target="../media/media3.mp4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24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21.png"/><Relationship Id="rId4" Type="http://schemas.openxmlformats.org/officeDocument/2006/relationships/image" Target="../media/image3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TSVV3 project </a:t>
            </a:r>
            <a:r>
              <a:rPr lang="en-US" dirty="0" smtClean="0"/>
              <a:t>(Edge Fluid Modelling):</a:t>
            </a:r>
            <a:br>
              <a:rPr lang="en-US" dirty="0" smtClean="0"/>
            </a:br>
            <a:r>
              <a:rPr lang="en-US" dirty="0" smtClean="0"/>
              <a:t>u</a:t>
            </a:r>
            <a:r>
              <a:rPr lang="en-US" dirty="0" smtClean="0"/>
              <a:t>pdate et future plans</a:t>
            </a:r>
            <a:endParaRPr lang="en-US" b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3147814"/>
            <a:ext cx="4680520" cy="864096"/>
          </a:xfrm>
        </p:spPr>
        <p:txBody>
          <a:bodyPr>
            <a:noAutofit/>
          </a:bodyPr>
          <a:lstStyle/>
          <a:p>
            <a:r>
              <a:rPr lang="en-US" dirty="0" smtClean="0"/>
              <a:t>P. Tamain</a:t>
            </a:r>
          </a:p>
          <a:p>
            <a:r>
              <a:rPr lang="en-US" sz="2000" b="0" dirty="0" smtClean="0"/>
              <a:t>In name of the TSVV3 team</a:t>
            </a:r>
            <a:endParaRPr lang="en-US" sz="2000" b="0" dirty="0"/>
          </a:p>
        </p:txBody>
      </p:sp>
    </p:spTree>
    <p:extLst>
      <p:ext uri="{BB962C8B-B14F-4D97-AF65-F5344CB8AC3E}">
        <p14:creationId xmlns:p14="http://schemas.microsoft.com/office/powerpoint/2010/main" val="697402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2400" dirty="0" err="1" smtClean="0"/>
              <a:t>Neutrals</a:t>
            </a:r>
            <a:r>
              <a:rPr lang="fr-FR" sz="2400" dirty="0" smtClean="0"/>
              <a:t> as the key point of focus for </a:t>
            </a:r>
            <a:r>
              <a:rPr lang="fr-FR" sz="2400" dirty="0" err="1" smtClean="0"/>
              <a:t>near</a:t>
            </a:r>
            <a:r>
              <a:rPr lang="fr-FR" sz="2400" dirty="0" smtClean="0"/>
              <a:t> future</a:t>
            </a:r>
            <a:endParaRPr lang="fr-FR" sz="2400" dirty="0"/>
          </a:p>
        </p:txBody>
      </p:sp>
      <p:sp>
        <p:nvSpPr>
          <p:cNvPr id="5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467544" y="4908928"/>
            <a:ext cx="8240228" cy="201104"/>
          </a:xfrm>
        </p:spPr>
        <p:txBody>
          <a:bodyPr/>
          <a:lstStyle/>
          <a:p>
            <a:pPr algn="r"/>
            <a:r>
              <a:rPr lang="en-GB" dirty="0" smtClean="0"/>
              <a:t>Patrick Tamain | ETASC – Thrust 1 meeting | </a:t>
            </a:r>
            <a:r>
              <a:rPr lang="en-GB" dirty="0" smtClean="0"/>
              <a:t>21/06/2022 </a:t>
            </a:r>
            <a:r>
              <a:rPr lang="en-GB" dirty="0" smtClean="0"/>
              <a:t>| Page </a:t>
            </a:r>
            <a:fld id="{6A6D9FA1-99C7-4910-8E32-B85D378B0060}" type="slidenum">
              <a:rPr lang="en-GB" smtClean="0"/>
              <a:pPr algn="r"/>
              <a:t>10</a:t>
            </a:fld>
            <a:endParaRPr lang="en-GB" dirty="0"/>
          </a:p>
        </p:txBody>
      </p:sp>
      <p:grpSp>
        <p:nvGrpSpPr>
          <p:cNvPr id="28" name="Groupe 27"/>
          <p:cNvGrpSpPr/>
          <p:nvPr/>
        </p:nvGrpSpPr>
        <p:grpSpPr>
          <a:xfrm>
            <a:off x="6663215" y="821556"/>
            <a:ext cx="2340123" cy="3831344"/>
            <a:chOff x="6489480" y="639746"/>
            <a:chExt cx="2508589" cy="4107164"/>
          </a:xfrm>
        </p:grpSpPr>
        <p:grpSp>
          <p:nvGrpSpPr>
            <p:cNvPr id="7" name="Groupe 6"/>
            <p:cNvGrpSpPr/>
            <p:nvPr/>
          </p:nvGrpSpPr>
          <p:grpSpPr>
            <a:xfrm>
              <a:off x="6489480" y="639746"/>
              <a:ext cx="2508589" cy="4107164"/>
              <a:chOff x="8044680" y="3590235"/>
              <a:chExt cx="3205955" cy="5248920"/>
            </a:xfrm>
          </p:grpSpPr>
          <p:grpSp>
            <p:nvGrpSpPr>
              <p:cNvPr id="8" name="Groupe 7"/>
              <p:cNvGrpSpPr/>
              <p:nvPr/>
            </p:nvGrpSpPr>
            <p:grpSpPr>
              <a:xfrm>
                <a:off x="8044680" y="3590235"/>
                <a:ext cx="3205955" cy="5248920"/>
                <a:chOff x="5923857" y="1052736"/>
                <a:chExt cx="3205955" cy="5248920"/>
              </a:xfrm>
            </p:grpSpPr>
            <p:pic>
              <p:nvPicPr>
                <p:cNvPr id="10" name="Picture 9" descr="C:\Users\pt207314\Documents\Paperasserie\2017\PET2017\Figures\SOLEDGE_ITER_Sn_pol2D_2.png"/>
                <p:cNvPicPr>
                  <a:picLocks noChangeAspect="1" noChangeArrowheads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3201" t="6297" r="26298" b="6666"/>
                <a:stretch/>
              </p:blipFill>
              <p:spPr bwMode="auto">
                <a:xfrm>
                  <a:off x="5923857" y="1052736"/>
                  <a:ext cx="3205955" cy="524892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1" name="Rectangle 10"/>
                <p:cNvSpPr/>
                <p:nvPr/>
              </p:nvSpPr>
              <p:spPr>
                <a:xfrm>
                  <a:off x="6156176" y="6093296"/>
                  <a:ext cx="2160240" cy="20836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1600"/>
                </a:p>
              </p:txBody>
            </p:sp>
          </p:grpSp>
          <p:sp>
            <p:nvSpPr>
              <p:cNvPr id="9" name="ZoneTexte 8"/>
              <p:cNvSpPr txBox="1"/>
              <p:nvPr/>
            </p:nvSpPr>
            <p:spPr>
              <a:xfrm>
                <a:off x="8286077" y="4908927"/>
                <a:ext cx="1728192" cy="16022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400" i="1" dirty="0" smtClean="0"/>
                  <a:t>S</a:t>
                </a:r>
                <a:r>
                  <a:rPr lang="fr-FR" sz="1400" i="1" baseline="-25000" dirty="0" smtClean="0"/>
                  <a:t>n</a:t>
                </a:r>
                <a:r>
                  <a:rPr lang="fr-FR" sz="1400" i="1" dirty="0" smtClean="0"/>
                  <a:t> in ITER SOLEDGE2D-EIRENE simulation (log</a:t>
                </a:r>
                <a:r>
                  <a:rPr lang="fr-FR" sz="1400" i="1" baseline="-25000" dirty="0" smtClean="0"/>
                  <a:t>10</a:t>
                </a:r>
                <a:r>
                  <a:rPr lang="fr-FR" sz="1400" i="1" dirty="0" smtClean="0"/>
                  <a:t>(m</a:t>
                </a:r>
                <a:r>
                  <a:rPr lang="fr-FR" sz="1400" i="1" baseline="30000" dirty="0" smtClean="0"/>
                  <a:t>-3</a:t>
                </a:r>
                <a:r>
                  <a:rPr lang="fr-FR" sz="1400" i="1" dirty="0" smtClean="0"/>
                  <a:t>.s</a:t>
                </a:r>
                <a:r>
                  <a:rPr lang="fr-FR" sz="1400" i="1" baseline="30000" dirty="0" smtClean="0"/>
                  <a:t>-1</a:t>
                </a:r>
                <a:r>
                  <a:rPr lang="fr-FR" sz="1400" i="1" dirty="0" smtClean="0"/>
                  <a:t>))</a:t>
                </a:r>
                <a:endParaRPr lang="fr-FR" sz="1400" i="1" dirty="0"/>
              </a:p>
            </p:txBody>
          </p:sp>
        </p:grpSp>
        <p:sp>
          <p:nvSpPr>
            <p:cNvPr id="12" name="Ellipse 11"/>
            <p:cNvSpPr/>
            <p:nvPr/>
          </p:nvSpPr>
          <p:spPr>
            <a:xfrm>
              <a:off x="7102475" y="777348"/>
              <a:ext cx="504056" cy="432048"/>
            </a:xfrm>
            <a:prstGeom prst="ellipse">
              <a:avLst/>
            </a:prstGeom>
            <a:noFill/>
            <a:ln w="19050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600"/>
            </a:p>
          </p:txBody>
        </p:sp>
        <p:sp>
          <p:nvSpPr>
            <p:cNvPr id="13" name="ZoneTexte 12"/>
            <p:cNvSpPr txBox="1"/>
            <p:nvPr/>
          </p:nvSpPr>
          <p:spPr>
            <a:xfrm>
              <a:off x="7668344" y="639746"/>
              <a:ext cx="693260" cy="56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dirty="0" err="1" smtClean="0">
                  <a:solidFill>
                    <a:srgbClr val="FF00FF"/>
                  </a:solidFill>
                </a:rPr>
                <a:t>Gas</a:t>
              </a:r>
              <a:r>
                <a:rPr lang="fr-FR" sz="1400" dirty="0" smtClean="0">
                  <a:solidFill>
                    <a:srgbClr val="FF00FF"/>
                  </a:solidFill>
                </a:rPr>
                <a:t> puff!</a:t>
              </a:r>
              <a:endParaRPr lang="fr-FR" sz="1400" dirty="0">
                <a:solidFill>
                  <a:srgbClr val="FF00FF"/>
                </a:solidFill>
              </a:endParaRPr>
            </a:p>
          </p:txBody>
        </p:sp>
      </p:grpSp>
      <p:sp>
        <p:nvSpPr>
          <p:cNvPr id="15" name="Espace réservé du contenu 2"/>
          <p:cNvSpPr>
            <a:spLocks noGrp="1"/>
          </p:cNvSpPr>
          <p:nvPr>
            <p:ph idx="1"/>
          </p:nvPr>
        </p:nvSpPr>
        <p:spPr>
          <a:xfrm>
            <a:off x="179512" y="584727"/>
            <a:ext cx="6264696" cy="4320480"/>
          </a:xfrm>
        </p:spPr>
        <p:txBody>
          <a:bodyPr>
            <a:noAutofit/>
          </a:bodyPr>
          <a:lstStyle/>
          <a:p>
            <a:pPr marL="304800" lvl="1" indent="-342900">
              <a:spcBef>
                <a:spcPts val="600"/>
              </a:spcBef>
              <a:buClr>
                <a:schemeClr val="tx1"/>
              </a:buClr>
              <a:buSzPct val="100000"/>
              <a:buFont typeface="Wingdings" panose="05000000000000000000" pitchFamily="2" charset="2"/>
              <a:buChar char="v"/>
            </a:pPr>
            <a:r>
              <a:rPr lang="en-US" sz="1800" b="1" dirty="0" smtClean="0">
                <a:solidFill>
                  <a:srgbClr val="FF0000"/>
                </a:solidFill>
                <a:latin typeface="+mn-lt"/>
              </a:rPr>
              <a:t>Neutrals </a:t>
            </a:r>
            <a:r>
              <a:rPr lang="en-US" sz="1800" b="1" dirty="0" smtClean="0">
                <a:solidFill>
                  <a:srgbClr val="FF0000"/>
                </a:solidFill>
                <a:latin typeface="+mn-lt"/>
              </a:rPr>
              <a:t>mandatory for reactor relevant </a:t>
            </a:r>
            <a:r>
              <a:rPr lang="en-US" sz="1800" b="1" dirty="0" smtClean="0">
                <a:solidFill>
                  <a:srgbClr val="FF0000"/>
                </a:solidFill>
                <a:latin typeface="+mn-lt"/>
              </a:rPr>
              <a:t>regimes</a:t>
            </a:r>
            <a:r>
              <a:rPr lang="fr-FR" sz="1800" dirty="0" smtClean="0">
                <a:latin typeface="+mn-lt"/>
              </a:rPr>
              <a:t> but </a:t>
            </a:r>
            <a:r>
              <a:rPr lang="fr-FR" sz="1800" dirty="0" err="1" smtClean="0">
                <a:latin typeface="+mn-lt"/>
              </a:rPr>
              <a:t>largely</a:t>
            </a:r>
            <a:r>
              <a:rPr lang="fr-FR" sz="1800" dirty="0" smtClean="0">
                <a:latin typeface="+mn-lt"/>
              </a:rPr>
              <a:t> </a:t>
            </a:r>
            <a:r>
              <a:rPr lang="fr-FR" sz="1800" dirty="0" err="1" smtClean="0">
                <a:latin typeface="+mn-lt"/>
              </a:rPr>
              <a:t>ignored</a:t>
            </a:r>
            <a:r>
              <a:rPr lang="fr-FR" sz="1800" dirty="0" smtClean="0">
                <a:latin typeface="+mn-lt"/>
              </a:rPr>
              <a:t> </a:t>
            </a:r>
            <a:r>
              <a:rPr lang="fr-FR" sz="1800" dirty="0" err="1" smtClean="0">
                <a:latin typeface="+mn-lt"/>
              </a:rPr>
              <a:t>until</a:t>
            </a:r>
            <a:r>
              <a:rPr lang="fr-FR" sz="1800" dirty="0" smtClean="0">
                <a:latin typeface="+mn-lt"/>
              </a:rPr>
              <a:t> </a:t>
            </a:r>
            <a:r>
              <a:rPr lang="fr-FR" sz="1800" dirty="0" err="1" smtClean="0">
                <a:latin typeface="+mn-lt"/>
              </a:rPr>
              <a:t>recently</a:t>
            </a:r>
            <a:r>
              <a:rPr lang="fr-FR" sz="1800" dirty="0" smtClean="0">
                <a:latin typeface="+mn-lt"/>
              </a:rPr>
              <a:t> in spite of importance</a:t>
            </a:r>
            <a:endParaRPr lang="en-GB" sz="1600" dirty="0" smtClean="0">
              <a:latin typeface="+mn-lt"/>
            </a:endParaRPr>
          </a:p>
          <a:p>
            <a:pPr marL="704850" lvl="2" indent="-342900">
              <a:spcBef>
                <a:spcPts val="0"/>
              </a:spcBef>
              <a:buSzPct val="100000"/>
              <a:buFont typeface="+mj-lt"/>
              <a:buAutoNum type="arabicPeriod"/>
            </a:pPr>
            <a:endParaRPr lang="en-GB" sz="1200" dirty="0" smtClean="0">
              <a:latin typeface="+mn-lt"/>
            </a:endParaRPr>
          </a:p>
          <a:p>
            <a:pPr marL="285750" lvl="1">
              <a:spcBef>
                <a:spcPts val="1200"/>
              </a:spcBef>
              <a:buSzPct val="100000"/>
              <a:buFont typeface="Wingdings" panose="05000000000000000000" pitchFamily="2" charset="2"/>
              <a:buChar char="v"/>
            </a:pPr>
            <a:r>
              <a:rPr lang="en-US" sz="1800" dirty="0">
                <a:latin typeface="+mn-lt"/>
              </a:rPr>
              <a:t>A</a:t>
            </a:r>
            <a:r>
              <a:rPr lang="en-US" sz="1800" dirty="0" smtClean="0">
                <a:latin typeface="+mn-lt"/>
              </a:rPr>
              <a:t>lready suspected to be root cause of main discrepancies between codes and experiment in TCVX21 validation</a:t>
            </a:r>
          </a:p>
          <a:p>
            <a:pPr marL="285750" lvl="1">
              <a:spcBef>
                <a:spcPts val="1200"/>
              </a:spcBef>
              <a:buSzPct val="100000"/>
              <a:buFont typeface="Wingdings" panose="05000000000000000000" pitchFamily="2" charset="2"/>
              <a:buChar char="v"/>
            </a:pPr>
            <a:endParaRPr lang="en-US" sz="1400" dirty="0" smtClean="0">
              <a:latin typeface="+mn-lt"/>
            </a:endParaRPr>
          </a:p>
          <a:p>
            <a:pPr marL="285750" lvl="1">
              <a:spcBef>
                <a:spcPts val="1200"/>
              </a:spcBef>
              <a:buSzPct val="100000"/>
              <a:buFont typeface="Wingdings" panose="05000000000000000000" pitchFamily="2" charset="2"/>
              <a:buChar char="v"/>
            </a:pPr>
            <a:endParaRPr lang="en-US" sz="1400" dirty="0">
              <a:latin typeface="+mn-lt"/>
            </a:endParaRPr>
          </a:p>
          <a:p>
            <a:pPr marL="285750" lvl="1">
              <a:spcBef>
                <a:spcPts val="1200"/>
              </a:spcBef>
              <a:buSzPct val="100000"/>
              <a:buFont typeface="Wingdings" panose="05000000000000000000" pitchFamily="2" charset="2"/>
              <a:buChar char="v"/>
            </a:pPr>
            <a:endParaRPr lang="en-US" sz="1400" dirty="0" smtClean="0">
              <a:latin typeface="+mn-lt"/>
            </a:endParaRPr>
          </a:p>
          <a:p>
            <a:pPr marL="285750" lvl="1">
              <a:spcBef>
                <a:spcPts val="1200"/>
              </a:spcBef>
              <a:buSzPct val="100000"/>
              <a:buFont typeface="Wingdings" panose="05000000000000000000" pitchFamily="2" charset="2"/>
              <a:buChar char="v"/>
            </a:pPr>
            <a:endParaRPr lang="en-US" sz="1400" dirty="0" smtClean="0">
              <a:latin typeface="+mn-lt"/>
            </a:endParaRPr>
          </a:p>
          <a:p>
            <a:pPr marL="285750" lvl="1">
              <a:spcBef>
                <a:spcPts val="1200"/>
              </a:spcBef>
              <a:buSzPct val="100000"/>
              <a:buFont typeface="Wingdings" panose="05000000000000000000" pitchFamily="2" charset="2"/>
              <a:buChar char="v"/>
            </a:pPr>
            <a:endParaRPr lang="en-US" sz="1400" dirty="0">
              <a:latin typeface="+mn-lt"/>
            </a:endParaRPr>
          </a:p>
          <a:p>
            <a:pPr marL="285750" lvl="1">
              <a:spcBef>
                <a:spcPts val="1200"/>
              </a:spcBef>
              <a:buClr>
                <a:schemeClr val="tx1"/>
              </a:buClr>
              <a:buSzPct val="100000"/>
              <a:buFont typeface="Wingdings" panose="05000000000000000000" pitchFamily="2" charset="2"/>
              <a:buChar char="v"/>
            </a:pPr>
            <a:endParaRPr lang="en-US" sz="1800" b="1" dirty="0" smtClean="0">
              <a:solidFill>
                <a:srgbClr val="FF0000"/>
              </a:solidFill>
              <a:latin typeface="+mn-lt"/>
            </a:endParaRPr>
          </a:p>
          <a:p>
            <a:pPr marL="285750" lvl="1">
              <a:spcBef>
                <a:spcPts val="1200"/>
              </a:spcBef>
              <a:buClr>
                <a:schemeClr val="tx1"/>
              </a:buClr>
              <a:buSzPct val="100000"/>
              <a:buFont typeface="Wingdings" panose="05000000000000000000" pitchFamily="2" charset="2"/>
              <a:buChar char="v"/>
            </a:pPr>
            <a:r>
              <a:rPr lang="en-US" sz="1800" b="1" dirty="0" smtClean="0">
                <a:solidFill>
                  <a:srgbClr val="FF0000"/>
                </a:solidFill>
                <a:latin typeface="+mn-lt"/>
              </a:rPr>
              <a:t>High priority for all TSVV3 codes </a:t>
            </a:r>
            <a:r>
              <a:rPr lang="en-US" sz="1800" dirty="0" smtClean="0">
                <a:latin typeface="+mn-lt"/>
              </a:rPr>
              <a:t>with several routes explored</a:t>
            </a:r>
            <a:endParaRPr lang="en-US" sz="1600" dirty="0" smtClean="0">
              <a:latin typeface="+mn-lt"/>
            </a:endParaRPr>
          </a:p>
        </p:txBody>
      </p:sp>
      <p:grpSp>
        <p:nvGrpSpPr>
          <p:cNvPr id="19" name="Groupe 18"/>
          <p:cNvGrpSpPr/>
          <p:nvPr/>
        </p:nvGrpSpPr>
        <p:grpSpPr>
          <a:xfrm>
            <a:off x="171558" y="2428552"/>
            <a:ext cx="3016728" cy="1875832"/>
            <a:chOff x="1747837" y="1023937"/>
            <a:chExt cx="5648325" cy="3512185"/>
          </a:xfrm>
        </p:grpSpPr>
        <p:pic>
          <p:nvPicPr>
            <p:cNvPr id="17" name="Image 1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47837" y="1023937"/>
              <a:ext cx="5648325" cy="3095625"/>
            </a:xfrm>
            <a:prstGeom prst="rect">
              <a:avLst/>
            </a:prstGeom>
          </p:spPr>
        </p:pic>
        <p:pic>
          <p:nvPicPr>
            <p:cNvPr id="18" name="Image 1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699827" y="3878897"/>
              <a:ext cx="3095625" cy="657225"/>
            </a:xfrm>
            <a:prstGeom prst="rect">
              <a:avLst/>
            </a:prstGeom>
          </p:spPr>
        </p:pic>
      </p:grpSp>
      <p:grpSp>
        <p:nvGrpSpPr>
          <p:cNvPr id="23" name="Groupe 22"/>
          <p:cNvGrpSpPr/>
          <p:nvPr/>
        </p:nvGrpSpPr>
        <p:grpSpPr>
          <a:xfrm>
            <a:off x="3358755" y="2463380"/>
            <a:ext cx="2914984" cy="1824849"/>
            <a:chOff x="7347844" y="1093994"/>
            <a:chExt cx="5457825" cy="3416728"/>
          </a:xfrm>
        </p:grpSpPr>
        <p:pic>
          <p:nvPicPr>
            <p:cNvPr id="21" name="Image 2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347844" y="1093994"/>
              <a:ext cx="5457825" cy="2943225"/>
            </a:xfrm>
            <a:prstGeom prst="rect">
              <a:avLst/>
            </a:prstGeom>
          </p:spPr>
        </p:pic>
        <p:pic>
          <p:nvPicPr>
            <p:cNvPr id="22" name="Image 2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074720" y="3853497"/>
              <a:ext cx="3095625" cy="657225"/>
            </a:xfrm>
            <a:prstGeom prst="rect">
              <a:avLst/>
            </a:prstGeom>
          </p:spPr>
        </p:pic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24" name="ZoneTexte 23"/>
              <p:cNvSpPr txBox="1"/>
              <p:nvPr/>
            </p:nvSpPr>
            <p:spPr>
              <a:xfrm>
                <a:off x="2133390" y="2139702"/>
                <a:ext cx="1202729" cy="4031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fr-FR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acc>
                      <m:accPr>
                        <m:chr m:val="̃"/>
                        <m:ctrlPr>
                          <a:rPr lang="fr-FR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fr-FR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𝐽</m:t>
                            </m:r>
                          </m:e>
                          <m:sub>
                            <m:r>
                              <a:rPr lang="fr-FR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𝑠𝑎𝑡</m:t>
                            </m:r>
                          </m:sub>
                        </m:sSub>
                      </m:e>
                    </m:acc>
                  </m:oMath>
                </a14:m>
                <a:r>
                  <a:rPr lang="fr-FR" i="1" dirty="0" smtClean="0">
                    <a:solidFill>
                      <a:srgbClr val="C00000"/>
                    </a:solidFill>
                  </a:rPr>
                  <a:t> OMP</a:t>
                </a:r>
                <a:endParaRPr lang="fr-FR" i="1" dirty="0">
                  <a:solidFill>
                    <a:srgbClr val="C00000"/>
                  </a:solidFill>
                </a:endParaRPr>
              </a:p>
            </p:txBody>
          </p:sp>
        </mc:Choice>
        <mc:Fallback>
          <p:sp>
            <p:nvSpPr>
              <p:cNvPr id="24" name="ZoneTexte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3390" y="2139702"/>
                <a:ext cx="1202729" cy="403124"/>
              </a:xfrm>
              <a:prstGeom prst="rect">
                <a:avLst/>
              </a:prstGeom>
              <a:blipFill>
                <a:blip r:embed="rId6"/>
                <a:stretch>
                  <a:fillRect l="-4569" t="-1515" b="-24242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6" name="ZoneTexte 25"/>
              <p:cNvSpPr txBox="1"/>
              <p:nvPr/>
            </p:nvSpPr>
            <p:spPr>
              <a:xfrm>
                <a:off x="3539601" y="2139702"/>
                <a:ext cx="1602563" cy="4031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fr-FR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acc>
                      <m:accPr>
                        <m:chr m:val="̃"/>
                        <m:ctrlPr>
                          <a:rPr lang="fr-FR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fr-FR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𝐽</m:t>
                            </m:r>
                          </m:e>
                          <m:sub>
                            <m:r>
                              <a:rPr lang="fr-FR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𝑠𝑎𝑡</m:t>
                            </m:r>
                          </m:sub>
                        </m:sSub>
                      </m:e>
                    </m:acc>
                  </m:oMath>
                </a14:m>
                <a:r>
                  <a:rPr lang="fr-FR" i="1" dirty="0" smtClean="0">
                    <a:solidFill>
                      <a:srgbClr val="C00000"/>
                    </a:solidFill>
                  </a:rPr>
                  <a:t> LFS </a:t>
                </a:r>
                <a:r>
                  <a:rPr lang="fr-FR" i="1" dirty="0" err="1" smtClean="0">
                    <a:solidFill>
                      <a:srgbClr val="C00000"/>
                    </a:solidFill>
                  </a:rPr>
                  <a:t>target</a:t>
                </a:r>
                <a:endParaRPr lang="fr-FR" i="1" dirty="0">
                  <a:solidFill>
                    <a:srgbClr val="C00000"/>
                  </a:solidFill>
                </a:endParaRPr>
              </a:p>
            </p:txBody>
          </p:sp>
        </mc:Choice>
        <mc:Fallback>
          <p:sp>
            <p:nvSpPr>
              <p:cNvPr id="26" name="ZoneTexte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39601" y="2139702"/>
                <a:ext cx="1602563" cy="403124"/>
              </a:xfrm>
              <a:prstGeom prst="rect">
                <a:avLst/>
              </a:prstGeom>
              <a:blipFill>
                <a:blip r:embed="rId7"/>
                <a:stretch>
                  <a:fillRect l="-3422" t="-1515" r="-1141" b="-24242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ZoneTexte 26"/>
          <p:cNvSpPr txBox="1"/>
          <p:nvPr/>
        </p:nvSpPr>
        <p:spPr>
          <a:xfrm>
            <a:off x="5076056" y="1986975"/>
            <a:ext cx="15267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i="1" dirty="0">
                <a:solidFill>
                  <a:srgbClr val="008000"/>
                </a:solidFill>
              </a:rPr>
              <a:t>[Oliveira, Body et al., </a:t>
            </a:r>
            <a:r>
              <a:rPr lang="fr-FR" sz="1600" i="1" dirty="0" smtClean="0">
                <a:solidFill>
                  <a:srgbClr val="008000"/>
                </a:solidFill>
              </a:rPr>
              <a:t>NF 2022]</a:t>
            </a:r>
            <a:endParaRPr lang="fr-FR" sz="1600" i="1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710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uiExpand="1" build="p"/>
      <p:bldP spid="24" grpId="0"/>
      <p:bldP spid="26" grpId="0"/>
      <p:bldP spid="2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51520" y="57150"/>
            <a:ext cx="7992888" cy="342900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GB" sz="2800" dirty="0" smtClean="0"/>
              <a:t>Fluid neutrals in turbulence simulations</a:t>
            </a:r>
            <a:endParaRPr lang="en-GB" sz="2800" dirty="0"/>
          </a:p>
        </p:txBody>
      </p:sp>
      <p:sp>
        <p:nvSpPr>
          <p:cNvPr id="14" name="Espace réservé du contenu 2"/>
          <p:cNvSpPr>
            <a:spLocks noGrp="1"/>
          </p:cNvSpPr>
          <p:nvPr>
            <p:ph idx="1"/>
          </p:nvPr>
        </p:nvSpPr>
        <p:spPr>
          <a:xfrm>
            <a:off x="179512" y="627534"/>
            <a:ext cx="8640960" cy="1008112"/>
          </a:xfrm>
        </p:spPr>
        <p:txBody>
          <a:bodyPr>
            <a:noAutofit/>
          </a:bodyPr>
          <a:lstStyle/>
          <a:p>
            <a:pPr marL="304800" lvl="1" indent="-342900">
              <a:spcBef>
                <a:spcPts val="600"/>
              </a:spcBef>
              <a:buClr>
                <a:schemeClr val="tx1"/>
              </a:buClr>
              <a:buSzPct val="100000"/>
              <a:buFont typeface="Wingdings" panose="05000000000000000000" pitchFamily="2" charset="2"/>
              <a:buChar char="v"/>
            </a:pPr>
            <a:r>
              <a:rPr lang="en-GB" sz="1800" dirty="0" smtClean="0"/>
              <a:t>Rudimentary </a:t>
            </a:r>
            <a:r>
              <a:rPr lang="en-GB" sz="1800" b="1" dirty="0" smtClean="0">
                <a:solidFill>
                  <a:srgbClr val="FF0000"/>
                </a:solidFill>
              </a:rPr>
              <a:t>fluid neutrals models implemented in 3D turbulence codes </a:t>
            </a:r>
            <a:r>
              <a:rPr lang="en-GB" sz="1800" dirty="0" smtClean="0"/>
              <a:t>GRILLIX and SOLEDGE3X and applied to WPTE machines</a:t>
            </a:r>
          </a:p>
        </p:txBody>
      </p:sp>
      <p:sp>
        <p:nvSpPr>
          <p:cNvPr id="19" name="Rectangle 18"/>
          <p:cNvSpPr/>
          <p:nvPr/>
        </p:nvSpPr>
        <p:spPr>
          <a:xfrm>
            <a:off x="560718" y="4374173"/>
            <a:ext cx="396044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i="1" dirty="0" smtClean="0"/>
              <a:t>GRILLIX / AUG </a:t>
            </a:r>
            <a:r>
              <a:rPr lang="en-US" sz="1600" i="1" dirty="0" smtClean="0">
                <a:solidFill>
                  <a:srgbClr val="009900"/>
                </a:solidFill>
              </a:rPr>
              <a:t>[</a:t>
            </a:r>
            <a:r>
              <a:rPr lang="en-US" sz="1600" i="1" dirty="0" err="1" smtClean="0">
                <a:solidFill>
                  <a:srgbClr val="008000"/>
                </a:solidFill>
              </a:rPr>
              <a:t>Zholobenko</a:t>
            </a:r>
            <a:r>
              <a:rPr lang="en-US" sz="1600" i="1" dirty="0" smtClean="0">
                <a:solidFill>
                  <a:srgbClr val="008000"/>
                </a:solidFill>
              </a:rPr>
              <a:t>, NF 2021]</a:t>
            </a:r>
            <a:endParaRPr lang="fr-FR" sz="1600" i="1" dirty="0">
              <a:solidFill>
                <a:srgbClr val="008000"/>
              </a:solidFill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65" y="1402101"/>
            <a:ext cx="4661880" cy="2939782"/>
          </a:xfrm>
          <a:prstGeom prst="rect">
            <a:avLst/>
          </a:prstGeom>
        </p:spPr>
      </p:pic>
      <p:grpSp>
        <p:nvGrpSpPr>
          <p:cNvPr id="5" name="Groupe 4"/>
          <p:cNvGrpSpPr/>
          <p:nvPr/>
        </p:nvGrpSpPr>
        <p:grpSpPr>
          <a:xfrm>
            <a:off x="5076056" y="1520963"/>
            <a:ext cx="3744416" cy="2618908"/>
            <a:chOff x="4716016" y="1707654"/>
            <a:chExt cx="4134520" cy="2891753"/>
          </a:xfrm>
        </p:grpSpPr>
        <p:pic>
          <p:nvPicPr>
            <p:cNvPr id="12" name="out">
              <a:hlinkClick r:id="" action="ppaction://media"/>
              <a:extLst>
                <a:ext uri="{FF2B5EF4-FFF2-40B4-BE49-F238E27FC236}">
                  <a16:creationId xmlns:a16="http://schemas.microsoft.com/office/drawing/2014/main" id="{91D3863B-2DDB-45FD-8E82-8FB30AF66CBB}"/>
                </a:ext>
              </a:extLst>
            </p:cNvPr>
            <p:cNvPicPr>
              <a:picLocks noChangeAspect="1"/>
            </p:cNvPicPr>
            <p:nvPr>
              <a:videoFile r:link="rId1"/>
              <p:extLst>
                <p:ext uri="{DAA4B4D4-6D71-4841-9C94-3DE7FCFB9230}">
                  <p14:media xmlns:p14="http://schemas.microsoft.com/office/powerpoint/2010/main" r:embed="rId2">
                    <p14:trim end="40825"/>
                  </p14:media>
                </p:ext>
              </p:extLst>
            </p:nvPr>
          </p:nvPicPr>
          <p:blipFill rotWithShape="1">
            <a:blip r:embed="rId6"/>
            <a:srcRect l="6108" t="8521" r="6592" b="10068"/>
            <a:stretch/>
          </p:blipFill>
          <p:spPr>
            <a:xfrm>
              <a:off x="4716016" y="1707654"/>
              <a:ext cx="4134520" cy="2891753"/>
            </a:xfrm>
            <a:prstGeom prst="rect">
              <a:avLst/>
            </a:prstGeom>
          </p:spPr>
        </p:pic>
        <p:sp>
          <p:nvSpPr>
            <p:cNvPr id="15" name="ZoneTexte 14"/>
            <p:cNvSpPr txBox="1"/>
            <p:nvPr/>
          </p:nvSpPr>
          <p:spPr>
            <a:xfrm>
              <a:off x="5364088" y="2383227"/>
              <a:ext cx="4320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 smtClean="0">
                  <a:solidFill>
                    <a:schemeClr val="bg1"/>
                  </a:solidFill>
                </a:rPr>
                <a:t>n</a:t>
              </a:r>
              <a:r>
                <a:rPr lang="fr-FR" baseline="-25000" dirty="0" smtClean="0">
                  <a:solidFill>
                    <a:schemeClr val="bg1"/>
                  </a:solidFill>
                </a:rPr>
                <a:t>e</a:t>
              </a:r>
              <a:endParaRPr lang="fr-FR" dirty="0">
                <a:solidFill>
                  <a:schemeClr val="bg1"/>
                </a:solidFill>
              </a:endParaRPr>
            </a:p>
          </p:txBody>
        </p:sp>
        <p:sp>
          <p:nvSpPr>
            <p:cNvPr id="16" name="ZoneTexte 15"/>
            <p:cNvSpPr txBox="1"/>
            <p:nvPr/>
          </p:nvSpPr>
          <p:spPr>
            <a:xfrm>
              <a:off x="6626656" y="2383227"/>
              <a:ext cx="561032" cy="369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 smtClean="0">
                  <a:solidFill>
                    <a:schemeClr val="bg1"/>
                  </a:solidFill>
                </a:rPr>
                <a:t>n</a:t>
              </a:r>
              <a:r>
                <a:rPr lang="fr-FR" baseline="-25000" dirty="0" smtClean="0">
                  <a:solidFill>
                    <a:schemeClr val="bg1"/>
                  </a:solidFill>
                </a:rPr>
                <a:t>D0</a:t>
              </a:r>
              <a:endParaRPr lang="fr-FR" dirty="0">
                <a:solidFill>
                  <a:schemeClr val="bg1"/>
                </a:solidFill>
              </a:endParaRPr>
            </a:p>
          </p:txBody>
        </p:sp>
        <p:sp>
          <p:nvSpPr>
            <p:cNvPr id="18" name="ZoneTexte 17"/>
            <p:cNvSpPr txBox="1"/>
            <p:nvPr/>
          </p:nvSpPr>
          <p:spPr>
            <a:xfrm>
              <a:off x="7956376" y="2387801"/>
              <a:ext cx="57606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 err="1" smtClean="0">
                  <a:solidFill>
                    <a:schemeClr val="bg1"/>
                  </a:solidFill>
                </a:rPr>
                <a:t>P</a:t>
              </a:r>
              <a:r>
                <a:rPr lang="fr-FR" baseline="-25000" dirty="0" err="1" smtClean="0">
                  <a:solidFill>
                    <a:schemeClr val="bg1"/>
                  </a:solidFill>
                </a:rPr>
                <a:t>rad</a:t>
              </a:r>
              <a:endParaRPr lang="fr-FR" dirty="0">
                <a:solidFill>
                  <a:schemeClr val="bg1"/>
                </a:solidFill>
              </a:endParaRPr>
            </a:p>
          </p:txBody>
        </p:sp>
      </p:grpSp>
      <p:sp>
        <p:nvSpPr>
          <p:cNvPr id="21" name="Rectangle 20"/>
          <p:cNvSpPr/>
          <p:nvPr/>
        </p:nvSpPr>
        <p:spPr>
          <a:xfrm>
            <a:off x="5004048" y="4139871"/>
            <a:ext cx="413995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i="1" dirty="0" smtClean="0"/>
              <a:t>SOLEDGE3X / TCV</a:t>
            </a:r>
          </a:p>
          <a:p>
            <a:r>
              <a:rPr lang="en-US" sz="1600" i="1" dirty="0" smtClean="0">
                <a:solidFill>
                  <a:srgbClr val="009900"/>
                </a:solidFill>
              </a:rPr>
              <a:t>[</a:t>
            </a:r>
            <a:r>
              <a:rPr lang="en-US" sz="1600" i="1" dirty="0" err="1" smtClean="0">
                <a:solidFill>
                  <a:srgbClr val="008000"/>
                </a:solidFill>
              </a:rPr>
              <a:t>Bufferand</a:t>
            </a:r>
            <a:r>
              <a:rPr lang="en-US" sz="1600" i="1" dirty="0" smtClean="0">
                <a:solidFill>
                  <a:srgbClr val="008000"/>
                </a:solidFill>
              </a:rPr>
              <a:t>, CPP 2021; </a:t>
            </a:r>
            <a:r>
              <a:rPr lang="en-US" sz="1600" i="1" dirty="0" err="1" smtClean="0">
                <a:solidFill>
                  <a:srgbClr val="008000"/>
                </a:solidFill>
              </a:rPr>
              <a:t>Bufferand</a:t>
            </a:r>
            <a:r>
              <a:rPr lang="en-US" sz="1600" i="1" dirty="0" smtClean="0">
                <a:solidFill>
                  <a:srgbClr val="008000"/>
                </a:solidFill>
              </a:rPr>
              <a:t>, NF 2021]</a:t>
            </a:r>
            <a:endParaRPr lang="fr-FR" sz="1600" i="1" dirty="0">
              <a:solidFill>
                <a:srgbClr val="008000"/>
              </a:solidFill>
            </a:endParaRPr>
          </a:p>
        </p:txBody>
      </p:sp>
      <p:sp>
        <p:nvSpPr>
          <p:cNvPr id="17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467544" y="4908928"/>
            <a:ext cx="8240228" cy="201104"/>
          </a:xfrm>
        </p:spPr>
        <p:txBody>
          <a:bodyPr/>
          <a:lstStyle/>
          <a:p>
            <a:pPr algn="r"/>
            <a:r>
              <a:rPr lang="en-GB" dirty="0" smtClean="0"/>
              <a:t>Patrick Tamain | ETASC – Thrust 1 meeting | </a:t>
            </a:r>
            <a:r>
              <a:rPr lang="en-GB" dirty="0" smtClean="0"/>
              <a:t>21/06/2022 </a:t>
            </a:r>
            <a:r>
              <a:rPr lang="en-GB" dirty="0" smtClean="0"/>
              <a:t>| Page </a:t>
            </a:r>
            <a:fld id="{6A6D9FA1-99C7-4910-8E32-B85D378B0060}" type="slidenum">
              <a:rPr lang="en-GB" smtClean="0"/>
              <a:pPr algn="r"/>
              <a:t>11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26587395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repeatCount="indefinite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51520" y="57150"/>
            <a:ext cx="7992888" cy="342900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GB" sz="2800" dirty="0" smtClean="0"/>
              <a:t>A better match thanks to neutrals</a:t>
            </a:r>
            <a:endParaRPr lang="en-GB" sz="2800" dirty="0"/>
          </a:p>
        </p:txBody>
      </p:sp>
      <p:sp>
        <p:nvSpPr>
          <p:cNvPr id="14" name="Espace réservé du contenu 2"/>
          <p:cNvSpPr>
            <a:spLocks noGrp="1"/>
          </p:cNvSpPr>
          <p:nvPr>
            <p:ph idx="1"/>
          </p:nvPr>
        </p:nvSpPr>
        <p:spPr>
          <a:xfrm>
            <a:off x="179512" y="627534"/>
            <a:ext cx="8640960" cy="4281394"/>
          </a:xfrm>
        </p:spPr>
        <p:txBody>
          <a:bodyPr>
            <a:noAutofit/>
          </a:bodyPr>
          <a:lstStyle/>
          <a:p>
            <a:pPr marL="304800" lvl="1" indent="-342900">
              <a:spcBef>
                <a:spcPts val="600"/>
              </a:spcBef>
              <a:buClr>
                <a:schemeClr val="tx1"/>
              </a:buClr>
              <a:buSzPct val="100000"/>
              <a:buFont typeface="Wingdings" panose="05000000000000000000" pitchFamily="2" charset="2"/>
              <a:buChar char="v"/>
            </a:pPr>
            <a:r>
              <a:rPr lang="en-GB" sz="1800" dirty="0" smtClean="0"/>
              <a:t>Even in low-density attached conditions and with coarse neutrals model, </a:t>
            </a:r>
            <a:r>
              <a:rPr lang="en-GB" sz="1800" b="1" dirty="0" smtClean="0">
                <a:solidFill>
                  <a:srgbClr val="FF0000"/>
                </a:solidFill>
              </a:rPr>
              <a:t>neutrals improve comparison with experiments</a:t>
            </a:r>
          </a:p>
          <a:p>
            <a:pPr marL="285750" lvl="1">
              <a:spcBef>
                <a:spcPts val="600"/>
              </a:spcBef>
              <a:buClr>
                <a:schemeClr val="tx1"/>
              </a:buClr>
              <a:buSzPct val="100000"/>
              <a:buFont typeface="Wingdings" panose="05000000000000000000" pitchFamily="2" charset="2"/>
              <a:buChar char="q"/>
            </a:pPr>
            <a:endParaRPr lang="en-GB" sz="1800" dirty="0" smtClean="0"/>
          </a:p>
          <a:p>
            <a:pPr marL="285750" lvl="1">
              <a:spcBef>
                <a:spcPts val="600"/>
              </a:spcBef>
              <a:buClr>
                <a:schemeClr val="tx1"/>
              </a:buClr>
              <a:buSzPct val="100000"/>
              <a:buFont typeface="Wingdings" panose="05000000000000000000" pitchFamily="2" charset="2"/>
              <a:buChar char="q"/>
            </a:pPr>
            <a:endParaRPr lang="en-GB" sz="1800" dirty="0" smtClean="0"/>
          </a:p>
          <a:p>
            <a:pPr marL="285750" lvl="1">
              <a:spcBef>
                <a:spcPts val="600"/>
              </a:spcBef>
              <a:buClr>
                <a:schemeClr val="tx1"/>
              </a:buClr>
              <a:buSzPct val="100000"/>
              <a:buFont typeface="Wingdings" panose="05000000000000000000" pitchFamily="2" charset="2"/>
              <a:buChar char="q"/>
            </a:pPr>
            <a:endParaRPr lang="en-GB" sz="1800" dirty="0" smtClean="0"/>
          </a:p>
          <a:p>
            <a:pPr marL="285750" lvl="1">
              <a:spcBef>
                <a:spcPts val="600"/>
              </a:spcBef>
              <a:buClr>
                <a:schemeClr val="tx1"/>
              </a:buClr>
              <a:buSzPct val="100000"/>
              <a:buFont typeface="Wingdings" panose="05000000000000000000" pitchFamily="2" charset="2"/>
              <a:buChar char="q"/>
            </a:pPr>
            <a:endParaRPr lang="en-GB" sz="1800" dirty="0" smtClean="0"/>
          </a:p>
          <a:p>
            <a:pPr marL="285750" lvl="1">
              <a:spcBef>
                <a:spcPts val="600"/>
              </a:spcBef>
              <a:buClr>
                <a:schemeClr val="tx1"/>
              </a:buClr>
              <a:buSzPct val="100000"/>
              <a:buFont typeface="Wingdings" panose="05000000000000000000" pitchFamily="2" charset="2"/>
              <a:buChar char="q"/>
            </a:pPr>
            <a:endParaRPr lang="en-GB" sz="1800" dirty="0" smtClean="0"/>
          </a:p>
          <a:p>
            <a:pPr marL="285750" lvl="1">
              <a:spcBef>
                <a:spcPts val="600"/>
              </a:spcBef>
              <a:buClr>
                <a:schemeClr val="tx1"/>
              </a:buClr>
              <a:buSzPct val="100000"/>
              <a:buFont typeface="Wingdings" panose="05000000000000000000" pitchFamily="2" charset="2"/>
              <a:buChar char="q"/>
            </a:pPr>
            <a:endParaRPr lang="en-GB" sz="1800" dirty="0" smtClean="0"/>
          </a:p>
          <a:p>
            <a:pPr marL="285750" lvl="1">
              <a:spcBef>
                <a:spcPts val="600"/>
              </a:spcBef>
              <a:buClr>
                <a:schemeClr val="tx1"/>
              </a:buClr>
              <a:buSzPct val="100000"/>
              <a:buFont typeface="Wingdings" panose="05000000000000000000" pitchFamily="2" charset="2"/>
              <a:buChar char="q"/>
            </a:pPr>
            <a:endParaRPr lang="en-GB" sz="1800" dirty="0" smtClean="0"/>
          </a:p>
          <a:p>
            <a:pPr marL="285750" lvl="1">
              <a:spcBef>
                <a:spcPts val="600"/>
              </a:spcBef>
              <a:buClr>
                <a:schemeClr val="tx1"/>
              </a:buClr>
              <a:buSzPct val="100000"/>
              <a:buFont typeface="Wingdings" panose="05000000000000000000" pitchFamily="2" charset="2"/>
              <a:buChar char="q"/>
            </a:pPr>
            <a:endParaRPr lang="en-GB" sz="1800" dirty="0" smtClean="0"/>
          </a:p>
          <a:p>
            <a:pPr marL="285750" lvl="1">
              <a:spcBef>
                <a:spcPts val="600"/>
              </a:spcBef>
              <a:buClr>
                <a:schemeClr val="tx1"/>
              </a:buClr>
              <a:buSzPct val="100000"/>
              <a:buFont typeface="Wingdings" panose="05000000000000000000" pitchFamily="2" charset="2"/>
              <a:buChar char="v"/>
            </a:pPr>
            <a:r>
              <a:rPr lang="en-GB" sz="1800" dirty="0" smtClean="0"/>
              <a:t>Refined fluid neutrals model being implemented in collaboration with TSVV5 to </a:t>
            </a:r>
            <a:r>
              <a:rPr lang="en-GB" sz="1800" b="1" dirty="0" smtClean="0">
                <a:solidFill>
                  <a:srgbClr val="FF0000"/>
                </a:solidFill>
              </a:rPr>
              <a:t>open high-recycling regimes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1640" y="1543163"/>
            <a:ext cx="6186654" cy="221065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796136" y="910249"/>
            <a:ext cx="22869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rgbClr val="009900"/>
                </a:solidFill>
              </a:rPr>
              <a:t>[</a:t>
            </a:r>
            <a:r>
              <a:rPr lang="en-US" i="1" dirty="0" err="1">
                <a:solidFill>
                  <a:srgbClr val="008000"/>
                </a:solidFill>
              </a:rPr>
              <a:t>Zholobenko</a:t>
            </a:r>
            <a:r>
              <a:rPr lang="en-US" i="1" dirty="0">
                <a:solidFill>
                  <a:srgbClr val="008000"/>
                </a:solidFill>
              </a:rPr>
              <a:t>, NF 2021]</a:t>
            </a:r>
            <a:endParaRPr lang="fr-FR" i="1" dirty="0">
              <a:solidFill>
                <a:srgbClr val="008000"/>
              </a:solidFill>
            </a:endParaRPr>
          </a:p>
        </p:txBody>
      </p:sp>
      <p:sp>
        <p:nvSpPr>
          <p:cNvPr id="7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467544" y="4908928"/>
            <a:ext cx="8240228" cy="201104"/>
          </a:xfrm>
        </p:spPr>
        <p:txBody>
          <a:bodyPr/>
          <a:lstStyle/>
          <a:p>
            <a:pPr algn="r"/>
            <a:r>
              <a:rPr lang="en-GB" dirty="0" smtClean="0"/>
              <a:t>Patrick Tamain | ETASC – Thrust 1 meeting | </a:t>
            </a:r>
            <a:r>
              <a:rPr lang="en-GB" dirty="0" smtClean="0"/>
              <a:t>21/06/2022 </a:t>
            </a:r>
            <a:r>
              <a:rPr lang="en-GB" dirty="0" smtClean="0"/>
              <a:t>| Page </a:t>
            </a:r>
            <a:fld id="{6A6D9FA1-99C7-4910-8E32-B85D378B0060}" type="slidenum">
              <a:rPr lang="en-GB" smtClean="0"/>
              <a:pPr algn="r"/>
              <a:t>12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54296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1"/>
            </p:par>
          </p:childTnLst>
        </p:cTn>
      </p:par>
    </p:tnLst>
    <p:bldLst>
      <p:bldP spid="14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Neutrals</a:t>
            </a:r>
            <a:r>
              <a:rPr lang="fr-FR" dirty="0" smtClean="0"/>
              <a:t> impact on turbulence</a:t>
            </a:r>
            <a:endParaRPr lang="fr-FR" dirty="0"/>
          </a:p>
        </p:txBody>
      </p:sp>
      <p:sp>
        <p:nvSpPr>
          <p:cNvPr id="5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467544" y="4908928"/>
            <a:ext cx="8240228" cy="201104"/>
          </a:xfrm>
        </p:spPr>
        <p:txBody>
          <a:bodyPr/>
          <a:lstStyle/>
          <a:p>
            <a:pPr algn="r"/>
            <a:r>
              <a:rPr lang="en-GB" dirty="0" smtClean="0"/>
              <a:t>Patrick Tamain | ETASC – Thrust 1 meeting | </a:t>
            </a:r>
            <a:r>
              <a:rPr lang="en-GB" dirty="0" smtClean="0"/>
              <a:t>21/06/2022 </a:t>
            </a:r>
            <a:r>
              <a:rPr lang="en-GB" dirty="0" smtClean="0"/>
              <a:t>| Page </a:t>
            </a:r>
            <a:fld id="{6A6D9FA1-99C7-4910-8E32-B85D378B0060}" type="slidenum">
              <a:rPr lang="en-GB" smtClean="0"/>
              <a:pPr algn="r"/>
              <a:t>13</a:t>
            </a:fld>
            <a:endParaRPr lang="en-GB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2269576"/>
            <a:ext cx="8397379" cy="2277692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539552" y="4511626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 smtClean="0">
                <a:solidFill>
                  <a:srgbClr val="008000"/>
                </a:solidFill>
              </a:rPr>
              <a:t>[</a:t>
            </a:r>
            <a:r>
              <a:rPr lang="fr-FR" i="1" dirty="0" err="1" smtClean="0">
                <a:solidFill>
                  <a:srgbClr val="008000"/>
                </a:solidFill>
              </a:rPr>
              <a:t>Zholobenko</a:t>
            </a:r>
            <a:r>
              <a:rPr lang="fr-FR" i="1" dirty="0" smtClean="0">
                <a:solidFill>
                  <a:srgbClr val="008000"/>
                </a:solidFill>
              </a:rPr>
              <a:t>, PSI 2022]</a:t>
            </a:r>
            <a:endParaRPr lang="fr-FR" i="1" dirty="0">
              <a:solidFill>
                <a:srgbClr val="008000"/>
              </a:solidFill>
            </a:endParaRPr>
          </a:p>
        </p:txBody>
      </p:sp>
      <p:cxnSp>
        <p:nvCxnSpPr>
          <p:cNvPr id="7" name="Connecteur droit avec flèche 6"/>
          <p:cNvCxnSpPr/>
          <p:nvPr/>
        </p:nvCxnSpPr>
        <p:spPr>
          <a:xfrm>
            <a:off x="1979712" y="2211710"/>
            <a:ext cx="5112568" cy="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ZoneTexte 7"/>
          <p:cNvSpPr txBox="1"/>
          <p:nvPr/>
        </p:nvSpPr>
        <p:spPr>
          <a:xfrm>
            <a:off x="1835696" y="1851670"/>
            <a:ext cx="5400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i="1" dirty="0" err="1" smtClean="0">
                <a:solidFill>
                  <a:srgbClr val="C00000"/>
                </a:solidFill>
              </a:rPr>
              <a:t>Increasing</a:t>
            </a:r>
            <a:r>
              <a:rPr lang="fr-FR" sz="1600" i="1" dirty="0" smtClean="0">
                <a:solidFill>
                  <a:srgbClr val="C00000"/>
                </a:solidFill>
              </a:rPr>
              <a:t> </a:t>
            </a:r>
            <a:r>
              <a:rPr lang="fr-FR" sz="1600" i="1" dirty="0" err="1" smtClean="0">
                <a:solidFill>
                  <a:srgbClr val="C00000"/>
                </a:solidFill>
              </a:rPr>
              <a:t>divertor</a:t>
            </a:r>
            <a:r>
              <a:rPr lang="fr-FR" sz="1600" i="1" dirty="0" smtClean="0">
                <a:solidFill>
                  <a:srgbClr val="C00000"/>
                </a:solidFill>
              </a:rPr>
              <a:t> </a:t>
            </a:r>
            <a:r>
              <a:rPr lang="fr-FR" sz="1600" i="1" dirty="0" err="1" smtClean="0">
                <a:solidFill>
                  <a:srgbClr val="C00000"/>
                </a:solidFill>
              </a:rPr>
              <a:t>neutrals</a:t>
            </a:r>
            <a:r>
              <a:rPr lang="fr-FR" sz="1600" i="1" dirty="0" smtClean="0">
                <a:solidFill>
                  <a:srgbClr val="C00000"/>
                </a:solidFill>
              </a:rPr>
              <a:t> </a:t>
            </a:r>
            <a:r>
              <a:rPr lang="fr-FR" sz="1600" i="1" dirty="0" err="1" smtClean="0">
                <a:solidFill>
                  <a:srgbClr val="C00000"/>
                </a:solidFill>
              </a:rPr>
              <a:t>density</a:t>
            </a:r>
            <a:r>
              <a:rPr lang="fr-FR" sz="1600" i="1" dirty="0" smtClean="0">
                <a:solidFill>
                  <a:srgbClr val="C00000"/>
                </a:solidFill>
              </a:rPr>
              <a:t> / </a:t>
            </a:r>
            <a:r>
              <a:rPr lang="fr-FR" sz="1600" i="1" dirty="0" err="1" smtClean="0">
                <a:solidFill>
                  <a:srgbClr val="C00000"/>
                </a:solidFill>
              </a:rPr>
              <a:t>collisionality</a:t>
            </a:r>
            <a:endParaRPr lang="fr-FR" sz="1600" i="1" dirty="0">
              <a:solidFill>
                <a:srgbClr val="C00000"/>
              </a:solidFill>
            </a:endParaRPr>
          </a:p>
        </p:txBody>
      </p:sp>
      <p:sp>
        <p:nvSpPr>
          <p:cNvPr id="9" name="Espace réservé du contenu 2"/>
          <p:cNvSpPr>
            <a:spLocks noGrp="1"/>
          </p:cNvSpPr>
          <p:nvPr>
            <p:ph idx="1"/>
          </p:nvPr>
        </p:nvSpPr>
        <p:spPr>
          <a:xfrm>
            <a:off x="179512" y="627534"/>
            <a:ext cx="8640960" cy="1368152"/>
          </a:xfrm>
        </p:spPr>
        <p:txBody>
          <a:bodyPr>
            <a:noAutofit/>
          </a:bodyPr>
          <a:lstStyle/>
          <a:p>
            <a:pPr marL="304800" lvl="1" indent="-342900">
              <a:spcBef>
                <a:spcPts val="600"/>
              </a:spcBef>
              <a:buClr>
                <a:schemeClr val="tx1"/>
              </a:buClr>
              <a:buSzPct val="100000"/>
              <a:buFont typeface="Wingdings" panose="05000000000000000000" pitchFamily="2" charset="2"/>
              <a:buChar char="v"/>
            </a:pPr>
            <a:r>
              <a:rPr lang="en-GB" sz="1800" dirty="0" err="1" smtClean="0"/>
              <a:t>Divertor</a:t>
            </a:r>
            <a:r>
              <a:rPr lang="en-GB" sz="1800" dirty="0" smtClean="0"/>
              <a:t> </a:t>
            </a:r>
            <a:r>
              <a:rPr lang="en-GB" sz="1800" b="1" dirty="0" smtClean="0">
                <a:solidFill>
                  <a:srgbClr val="FF0000"/>
                </a:solidFill>
              </a:rPr>
              <a:t>neutral density scans exhibits experimental trends</a:t>
            </a:r>
            <a:r>
              <a:rPr lang="en-GB" sz="1800" dirty="0" smtClean="0"/>
              <a:t> on turbulence properties:</a:t>
            </a:r>
          </a:p>
          <a:p>
            <a:pPr marL="704850" lvl="2" indent="-342900">
              <a:spcBef>
                <a:spcPts val="600"/>
              </a:spcBef>
              <a:buClr>
                <a:schemeClr val="tx1"/>
              </a:buClr>
              <a:buSzPct val="100000"/>
              <a:buFont typeface="Wingdings" panose="05000000000000000000" pitchFamily="2" charset="2"/>
              <a:buChar char="Ø"/>
            </a:pPr>
            <a:r>
              <a:rPr lang="en-GB" sz="1600" b="1" dirty="0" smtClean="0">
                <a:solidFill>
                  <a:srgbClr val="0000FF"/>
                </a:solidFill>
              </a:rPr>
              <a:t>Larger turbulence structures with faster radial propagation</a:t>
            </a:r>
          </a:p>
        </p:txBody>
      </p:sp>
    </p:spTree>
    <p:extLst>
      <p:ext uri="{BB962C8B-B14F-4D97-AF65-F5344CB8AC3E}">
        <p14:creationId xmlns:p14="http://schemas.microsoft.com/office/powerpoint/2010/main" val="4250942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7504" y="57150"/>
            <a:ext cx="8136904" cy="342900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GB" sz="2400" dirty="0" smtClean="0"/>
              <a:t>Kinetic neutrals become a reality - GBS</a:t>
            </a:r>
            <a:endParaRPr lang="en-GB" sz="2400" dirty="0"/>
          </a:p>
        </p:txBody>
      </p:sp>
      <p:sp>
        <p:nvSpPr>
          <p:cNvPr id="14" name="Espace réservé du contenu 2"/>
          <p:cNvSpPr>
            <a:spLocks noGrp="1"/>
          </p:cNvSpPr>
          <p:nvPr>
            <p:ph idx="1"/>
          </p:nvPr>
        </p:nvSpPr>
        <p:spPr>
          <a:xfrm>
            <a:off x="179512" y="627534"/>
            <a:ext cx="8640960" cy="4104456"/>
          </a:xfrm>
        </p:spPr>
        <p:txBody>
          <a:bodyPr>
            <a:noAutofit/>
          </a:bodyPr>
          <a:lstStyle/>
          <a:p>
            <a:pPr marL="304800" lvl="1" indent="-342900">
              <a:spcBef>
                <a:spcPts val="600"/>
              </a:spcBef>
              <a:buSzPct val="100000"/>
              <a:buFont typeface="Wingdings" panose="05000000000000000000" pitchFamily="2" charset="2"/>
              <a:buChar char="q"/>
            </a:pPr>
            <a:r>
              <a:rPr lang="en-US" sz="1800" dirty="0" smtClean="0"/>
              <a:t>GP imaging analyzed in </a:t>
            </a:r>
            <a:r>
              <a:rPr lang="en-US" sz="1800" b="1" dirty="0" smtClean="0">
                <a:solidFill>
                  <a:srgbClr val="FF0000"/>
                </a:solidFill>
              </a:rPr>
              <a:t>GBS simulation with kinetic neutrals</a:t>
            </a:r>
          </a:p>
          <a:p>
            <a:pPr marL="704850" lvl="2" indent="-342900">
              <a:spcBef>
                <a:spcPts val="600"/>
              </a:spcBef>
              <a:buClr>
                <a:schemeClr val="tx1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1600" dirty="0" smtClean="0"/>
              <a:t>Excellent correlation between n</a:t>
            </a:r>
            <a:r>
              <a:rPr lang="en-US" sz="1600" baseline="-25000" dirty="0" smtClean="0"/>
              <a:t>e</a:t>
            </a:r>
            <a:r>
              <a:rPr lang="en-US" sz="1600" dirty="0" smtClean="0"/>
              <a:t>, </a:t>
            </a:r>
            <a:r>
              <a:rPr lang="en-US" sz="1600" dirty="0" err="1" smtClean="0"/>
              <a:t>T</a:t>
            </a:r>
            <a:r>
              <a:rPr lang="en-US" sz="1600" baseline="-25000" dirty="0" err="1" smtClean="0"/>
              <a:t>e</a:t>
            </a:r>
            <a:r>
              <a:rPr lang="en-US" sz="1600" dirty="0" smtClean="0"/>
              <a:t> and D</a:t>
            </a:r>
            <a:r>
              <a:rPr lang="el-GR" sz="1600" baseline="-25000" dirty="0" smtClean="0"/>
              <a:t>α</a:t>
            </a:r>
            <a:r>
              <a:rPr lang="fr-FR" sz="1600" dirty="0"/>
              <a:t> </a:t>
            </a:r>
            <a:r>
              <a:rPr lang="fr-FR" sz="1600" dirty="0" err="1" smtClean="0"/>
              <a:t>except</a:t>
            </a:r>
            <a:r>
              <a:rPr lang="fr-FR" sz="1600" dirty="0" smtClean="0"/>
              <a:t> in far SOL and </a:t>
            </a:r>
            <a:r>
              <a:rPr lang="fr-FR" sz="1600" dirty="0" err="1" smtClean="0"/>
              <a:t>core</a:t>
            </a:r>
            <a:endParaRPr lang="fr-FR" sz="1600" dirty="0" smtClean="0"/>
          </a:p>
        </p:txBody>
      </p:sp>
      <p:sp>
        <p:nvSpPr>
          <p:cNvPr id="7" name="ZoneTexte 6"/>
          <p:cNvSpPr txBox="1"/>
          <p:nvPr/>
        </p:nvSpPr>
        <p:spPr>
          <a:xfrm>
            <a:off x="3613238" y="4451127"/>
            <a:ext cx="4896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 smtClean="0">
                <a:solidFill>
                  <a:srgbClr val="008000"/>
                </a:solidFill>
              </a:rPr>
              <a:t>[</a:t>
            </a:r>
            <a:r>
              <a:rPr lang="fr-FR" i="1" dirty="0" err="1" smtClean="0">
                <a:solidFill>
                  <a:srgbClr val="008000"/>
                </a:solidFill>
              </a:rPr>
              <a:t>Coroado</a:t>
            </a:r>
            <a:r>
              <a:rPr lang="fr-FR" i="1" dirty="0" smtClean="0">
                <a:solidFill>
                  <a:srgbClr val="008000"/>
                </a:solidFill>
              </a:rPr>
              <a:t>, </a:t>
            </a:r>
            <a:r>
              <a:rPr lang="fr-FR" i="1" dirty="0" err="1" smtClean="0">
                <a:solidFill>
                  <a:srgbClr val="008000"/>
                </a:solidFill>
              </a:rPr>
              <a:t>submitted</a:t>
            </a:r>
            <a:r>
              <a:rPr lang="fr-FR" i="1" dirty="0" smtClean="0">
                <a:solidFill>
                  <a:srgbClr val="008000"/>
                </a:solidFill>
              </a:rPr>
              <a:t> to </a:t>
            </a:r>
            <a:r>
              <a:rPr lang="fr-FR" i="1" dirty="0" err="1" smtClean="0">
                <a:solidFill>
                  <a:srgbClr val="008000"/>
                </a:solidFill>
              </a:rPr>
              <a:t>PoP</a:t>
            </a:r>
            <a:r>
              <a:rPr lang="fr-FR" i="1" dirty="0" smtClean="0">
                <a:solidFill>
                  <a:srgbClr val="008000"/>
                </a:solidFill>
              </a:rPr>
              <a:t>; </a:t>
            </a:r>
            <a:r>
              <a:rPr lang="fr-FR" i="1" dirty="0" err="1" smtClean="0">
                <a:solidFill>
                  <a:srgbClr val="008000"/>
                </a:solidFill>
              </a:rPr>
              <a:t>pinboard</a:t>
            </a:r>
            <a:r>
              <a:rPr lang="fr-FR" i="1" dirty="0" smtClean="0">
                <a:solidFill>
                  <a:srgbClr val="008000"/>
                </a:solidFill>
              </a:rPr>
              <a:t> id: </a:t>
            </a:r>
            <a:r>
              <a:rPr lang="fr-FR" i="1" dirty="0">
                <a:solidFill>
                  <a:srgbClr val="008000"/>
                </a:solidFill>
              </a:rPr>
              <a:t>30771]</a:t>
            </a:r>
          </a:p>
        </p:txBody>
      </p:sp>
      <p:grpSp>
        <p:nvGrpSpPr>
          <p:cNvPr id="8" name="Groupe 7"/>
          <p:cNvGrpSpPr/>
          <p:nvPr/>
        </p:nvGrpSpPr>
        <p:grpSpPr>
          <a:xfrm>
            <a:off x="678876" y="1339969"/>
            <a:ext cx="2282354" cy="3682664"/>
            <a:chOff x="1940428" y="-402268"/>
            <a:chExt cx="3178125" cy="5128025"/>
          </a:xfrm>
        </p:grpSpPr>
        <p:pic>
          <p:nvPicPr>
            <p:cNvPr id="4" name="Image 3"/>
            <p:cNvPicPr>
              <a:picLocks noChangeAspect="1"/>
            </p:cNvPicPr>
            <p:nvPr/>
          </p:nvPicPr>
          <p:blipFill rotWithShape="1">
            <a:blip r:embed="rId3"/>
            <a:srcRect r="50958" b="66711"/>
            <a:stretch/>
          </p:blipFill>
          <p:spPr>
            <a:xfrm>
              <a:off x="1940428" y="-402268"/>
              <a:ext cx="3121594" cy="2664296"/>
            </a:xfrm>
            <a:prstGeom prst="rect">
              <a:avLst/>
            </a:prstGeom>
          </p:spPr>
        </p:pic>
        <p:pic>
          <p:nvPicPr>
            <p:cNvPr id="16" name="Image 15"/>
            <p:cNvPicPr>
              <a:picLocks noChangeAspect="1"/>
            </p:cNvPicPr>
            <p:nvPr/>
          </p:nvPicPr>
          <p:blipFill rotWithShape="1">
            <a:blip r:embed="rId3"/>
            <a:srcRect l="52336" t="66507"/>
            <a:stretch/>
          </p:blipFill>
          <p:spPr>
            <a:xfrm>
              <a:off x="2084691" y="2045088"/>
              <a:ext cx="3033862" cy="2680669"/>
            </a:xfrm>
            <a:prstGeom prst="rect">
              <a:avLst/>
            </a:prstGeom>
          </p:spPr>
        </p:pic>
      </p:grpSp>
      <p:pic>
        <p:nvPicPr>
          <p:cNvPr id="3" name="Imag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1880" y="1553277"/>
            <a:ext cx="4795242" cy="281459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ZoneTexte 10"/>
              <p:cNvSpPr txBox="1"/>
              <p:nvPr/>
            </p:nvSpPr>
            <p:spPr>
              <a:xfrm>
                <a:off x="1439714" y="2614451"/>
                <a:ext cx="72008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fr-FR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</m:oMath>
                  </m:oMathPara>
                </a14:m>
                <a:endParaRPr lang="fr-FR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1" name="ZoneTexte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9714" y="2614451"/>
                <a:ext cx="720080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ZoneTexte 20"/>
              <p:cNvSpPr txBox="1"/>
              <p:nvPr/>
            </p:nvSpPr>
            <p:spPr>
              <a:xfrm>
                <a:off x="1439714" y="4362658"/>
                <a:ext cx="72008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fr-FR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𝛼</m:t>
                          </m:r>
                        </m:sub>
                      </m:sSub>
                    </m:oMath>
                  </m:oMathPara>
                </a14:m>
                <a:endParaRPr lang="fr-FR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1" name="ZoneTexte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9714" y="4362658"/>
                <a:ext cx="720080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467544" y="4908928"/>
            <a:ext cx="8240228" cy="201104"/>
          </a:xfrm>
        </p:spPr>
        <p:txBody>
          <a:bodyPr/>
          <a:lstStyle/>
          <a:p>
            <a:pPr algn="r"/>
            <a:r>
              <a:rPr lang="en-GB" dirty="0" smtClean="0"/>
              <a:t>Patrick Tamain | ETASC – Thrust 1 meeting | </a:t>
            </a:r>
            <a:r>
              <a:rPr lang="en-GB" dirty="0" smtClean="0"/>
              <a:t>21/06/2022 </a:t>
            </a:r>
            <a:r>
              <a:rPr lang="en-GB" dirty="0" smtClean="0"/>
              <a:t>| Page </a:t>
            </a:r>
            <a:fld id="{6A6D9FA1-99C7-4910-8E32-B85D378B0060}" type="slidenum">
              <a:rPr lang="en-GB" smtClean="0"/>
              <a:pPr algn="r"/>
              <a:t>14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28561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7504" y="57150"/>
            <a:ext cx="8136904" cy="342900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GB" sz="2400" dirty="0" smtClean="0"/>
              <a:t>Kinetic neutrals become a reality – SOLEDGE3X</a:t>
            </a:r>
            <a:endParaRPr lang="en-GB" sz="2400" dirty="0"/>
          </a:p>
        </p:txBody>
      </p:sp>
      <p:sp>
        <p:nvSpPr>
          <p:cNvPr id="14" name="Espace réservé du contenu 2"/>
          <p:cNvSpPr>
            <a:spLocks noGrp="1"/>
          </p:cNvSpPr>
          <p:nvPr>
            <p:ph idx="1"/>
          </p:nvPr>
        </p:nvSpPr>
        <p:spPr>
          <a:xfrm>
            <a:off x="179512" y="627534"/>
            <a:ext cx="8640960" cy="4104456"/>
          </a:xfrm>
        </p:spPr>
        <p:txBody>
          <a:bodyPr>
            <a:noAutofit/>
          </a:bodyPr>
          <a:lstStyle/>
          <a:p>
            <a:pPr marL="304800" lvl="1" indent="-342900">
              <a:spcBef>
                <a:spcPts val="600"/>
              </a:spcBef>
              <a:buSzPct val="100000"/>
              <a:buFont typeface="Wingdings" panose="05000000000000000000" pitchFamily="2" charset="2"/>
              <a:buChar char="v"/>
            </a:pPr>
            <a:r>
              <a:rPr lang="fr-FR" sz="1800" dirty="0" smtClean="0"/>
              <a:t>SOLEDGE3X </a:t>
            </a:r>
            <a:r>
              <a:rPr lang="fr-FR" sz="1800" dirty="0" err="1" smtClean="0"/>
              <a:t>coupled</a:t>
            </a:r>
            <a:r>
              <a:rPr lang="fr-FR" sz="1800" dirty="0" smtClean="0"/>
              <a:t> to full </a:t>
            </a:r>
            <a:r>
              <a:rPr lang="fr-FR" sz="1800" b="1" dirty="0" smtClean="0">
                <a:solidFill>
                  <a:srgbClr val="FF0000"/>
                </a:solidFill>
              </a:rPr>
              <a:t>ITER-relevant </a:t>
            </a:r>
            <a:r>
              <a:rPr lang="fr-FR" sz="1800" b="1" dirty="0" err="1" smtClean="0">
                <a:solidFill>
                  <a:srgbClr val="FF0000"/>
                </a:solidFill>
              </a:rPr>
              <a:t>Kotov</a:t>
            </a:r>
            <a:r>
              <a:rPr lang="fr-FR" sz="1800" b="1" dirty="0" smtClean="0">
                <a:solidFill>
                  <a:srgbClr val="FF0000"/>
                </a:solidFill>
              </a:rPr>
              <a:t> </a:t>
            </a:r>
            <a:r>
              <a:rPr lang="fr-FR" sz="1800" b="1" dirty="0" err="1" smtClean="0">
                <a:solidFill>
                  <a:srgbClr val="FF0000"/>
                </a:solidFill>
              </a:rPr>
              <a:t>kinetic</a:t>
            </a:r>
            <a:r>
              <a:rPr lang="fr-FR" sz="1800" b="1" dirty="0" smtClean="0">
                <a:solidFill>
                  <a:srgbClr val="FF0000"/>
                </a:solidFill>
              </a:rPr>
              <a:t> </a:t>
            </a:r>
            <a:r>
              <a:rPr lang="fr-FR" sz="1800" b="1" dirty="0" err="1" smtClean="0">
                <a:solidFill>
                  <a:srgbClr val="FF0000"/>
                </a:solidFill>
              </a:rPr>
              <a:t>neutrals</a:t>
            </a:r>
            <a:r>
              <a:rPr lang="fr-FR" sz="1800" b="1" dirty="0" smtClean="0">
                <a:solidFill>
                  <a:srgbClr val="FF0000"/>
                </a:solidFill>
              </a:rPr>
              <a:t> model </a:t>
            </a:r>
            <a:r>
              <a:rPr lang="fr-FR" sz="1800" dirty="0" smtClean="0"/>
              <a:t>and </a:t>
            </a:r>
            <a:r>
              <a:rPr lang="fr-FR" sz="1800" dirty="0" err="1" smtClean="0"/>
              <a:t>compared</a:t>
            </a:r>
            <a:r>
              <a:rPr lang="fr-FR" sz="1800" dirty="0" smtClean="0"/>
              <a:t> to SOLPS </a:t>
            </a:r>
            <a:r>
              <a:rPr lang="fr-FR" sz="1800" dirty="0" err="1" smtClean="0"/>
              <a:t>results</a:t>
            </a:r>
            <a:r>
              <a:rPr lang="fr-FR" sz="1800" dirty="0" smtClean="0"/>
              <a:t> up to </a:t>
            </a:r>
            <a:r>
              <a:rPr lang="fr-FR" sz="1800" dirty="0" err="1" smtClean="0"/>
              <a:t>detachment</a:t>
            </a:r>
            <a:r>
              <a:rPr lang="fr-FR" sz="1800" dirty="0" smtClean="0"/>
              <a:t> on ITER PFPO-1 cases</a:t>
            </a:r>
          </a:p>
          <a:p>
            <a:pPr marL="704850" lvl="2" indent="-342900">
              <a:spcBef>
                <a:spcPts val="600"/>
              </a:spcBef>
              <a:buSzPct val="100000"/>
              <a:buFont typeface="Wingdings" panose="05000000000000000000" pitchFamily="2" charset="2"/>
              <a:buChar char="Ø"/>
            </a:pPr>
            <a:r>
              <a:rPr lang="fr-FR" sz="1600" dirty="0" err="1" smtClean="0"/>
              <a:t>Many</a:t>
            </a:r>
            <a:r>
              <a:rPr lang="fr-FR" sz="1600" dirty="0" smtClean="0"/>
              <a:t> </a:t>
            </a:r>
            <a:r>
              <a:rPr lang="fr-FR" sz="1600" dirty="0" err="1" smtClean="0"/>
              <a:t>lessons</a:t>
            </a:r>
            <a:r>
              <a:rPr lang="fr-FR" sz="1600" dirty="0" smtClean="0"/>
              <a:t> </a:t>
            </a:r>
            <a:r>
              <a:rPr lang="fr-FR" sz="1600" dirty="0" err="1" smtClean="0"/>
              <a:t>learnt</a:t>
            </a:r>
            <a:r>
              <a:rPr lang="fr-FR" sz="1600" dirty="0" smtClean="0"/>
              <a:t> in </a:t>
            </a:r>
            <a:r>
              <a:rPr lang="fr-FR" sz="1600" dirty="0" err="1" smtClean="0"/>
              <a:t>terms</a:t>
            </a:r>
            <a:r>
              <a:rPr lang="fr-FR" sz="1600" dirty="0" smtClean="0"/>
              <a:t> of </a:t>
            </a:r>
            <a:r>
              <a:rPr lang="fr-FR" sz="1600" dirty="0" err="1" smtClean="0"/>
              <a:t>numerical</a:t>
            </a:r>
            <a:r>
              <a:rPr lang="fr-FR" sz="1600" dirty="0" smtClean="0"/>
              <a:t> </a:t>
            </a:r>
            <a:r>
              <a:rPr lang="fr-FR" sz="1600" dirty="0" err="1" smtClean="0"/>
              <a:t>scheme</a:t>
            </a:r>
            <a:r>
              <a:rPr lang="fr-FR" sz="1600" dirty="0" smtClean="0"/>
              <a:t> </a:t>
            </a:r>
            <a:r>
              <a:rPr lang="fr-FR" sz="1600" dirty="0" err="1" smtClean="0"/>
              <a:t>robustness</a:t>
            </a:r>
            <a:r>
              <a:rPr lang="fr-FR" sz="1600" dirty="0" smtClean="0"/>
              <a:t> in </a:t>
            </a:r>
            <a:r>
              <a:rPr lang="fr-FR" sz="1600" dirty="0" err="1" smtClean="0"/>
              <a:t>stiff</a:t>
            </a:r>
            <a:r>
              <a:rPr lang="fr-FR" sz="1600" dirty="0" smtClean="0"/>
              <a:t> cases</a:t>
            </a:r>
          </a:p>
          <a:p>
            <a:pPr marL="704850" lvl="2" indent="-342900">
              <a:spcBef>
                <a:spcPts val="600"/>
              </a:spcBef>
              <a:buSzPct val="100000"/>
              <a:buFont typeface="Wingdings" panose="05000000000000000000" pitchFamily="2" charset="2"/>
              <a:buChar char="Ø"/>
            </a:pPr>
            <a:r>
              <a:rPr lang="fr-FR" sz="1600" dirty="0" smtClean="0"/>
              <a:t>Extension to 3D </a:t>
            </a:r>
            <a:r>
              <a:rPr lang="fr-FR" sz="1600" dirty="0" err="1" smtClean="0"/>
              <a:t>now</a:t>
            </a:r>
            <a:r>
              <a:rPr lang="fr-FR" sz="1600" dirty="0" smtClean="0"/>
              <a:t> straight </a:t>
            </a:r>
            <a:r>
              <a:rPr lang="fr-FR" sz="1600" dirty="0" err="1" smtClean="0"/>
              <a:t>forward</a:t>
            </a:r>
            <a:r>
              <a:rPr lang="fr-FR" sz="1600" dirty="0" smtClean="0"/>
              <a:t> an on-</a:t>
            </a:r>
            <a:r>
              <a:rPr lang="fr-FR" sz="1600" dirty="0" err="1" smtClean="0"/>
              <a:t>going</a:t>
            </a:r>
            <a:endParaRPr lang="fr-FR" sz="1600" dirty="0" smtClean="0"/>
          </a:p>
        </p:txBody>
      </p:sp>
      <p:sp>
        <p:nvSpPr>
          <p:cNvPr id="12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467544" y="4908928"/>
            <a:ext cx="8240228" cy="201104"/>
          </a:xfrm>
        </p:spPr>
        <p:txBody>
          <a:bodyPr/>
          <a:lstStyle/>
          <a:p>
            <a:pPr algn="r"/>
            <a:r>
              <a:rPr lang="en-GB" dirty="0" smtClean="0"/>
              <a:t>Patrick Tamain | ETASC – Thrust 1 meeting | </a:t>
            </a:r>
            <a:r>
              <a:rPr lang="en-GB" dirty="0" smtClean="0"/>
              <a:t>21/06/2022 </a:t>
            </a:r>
            <a:r>
              <a:rPr lang="en-GB" dirty="0" smtClean="0"/>
              <a:t>| Page </a:t>
            </a:r>
            <a:fld id="{6A6D9FA1-99C7-4910-8E32-B85D378B0060}" type="slidenum">
              <a:rPr lang="en-GB" smtClean="0"/>
              <a:pPr algn="r"/>
              <a:t>15</a:t>
            </a:fld>
            <a:endParaRPr lang="en-GB" dirty="0"/>
          </a:p>
        </p:txBody>
      </p:sp>
      <p:grpSp>
        <p:nvGrpSpPr>
          <p:cNvPr id="10" name="Groupe 9"/>
          <p:cNvGrpSpPr/>
          <p:nvPr/>
        </p:nvGrpSpPr>
        <p:grpSpPr>
          <a:xfrm>
            <a:off x="611560" y="2211710"/>
            <a:ext cx="4328932" cy="2409645"/>
            <a:chOff x="566976" y="1915263"/>
            <a:chExt cx="4328932" cy="2409645"/>
          </a:xfrm>
        </p:grpSpPr>
        <p:pic>
          <p:nvPicPr>
            <p:cNvPr id="5" name="Imag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66976" y="1915263"/>
              <a:ext cx="4328932" cy="2409645"/>
            </a:xfrm>
            <a:prstGeom prst="rect">
              <a:avLst/>
            </a:prstGeom>
          </p:spPr>
        </p:pic>
        <p:sp>
          <p:nvSpPr>
            <p:cNvPr id="6" name="ZoneTexte 5"/>
            <p:cNvSpPr txBox="1"/>
            <p:nvPr/>
          </p:nvSpPr>
          <p:spPr>
            <a:xfrm>
              <a:off x="1071032" y="3715463"/>
              <a:ext cx="93610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i="1" dirty="0" smtClean="0">
                  <a:solidFill>
                    <a:srgbClr val="C00000"/>
                  </a:solidFill>
                </a:rPr>
                <a:t>SOLPS</a:t>
              </a:r>
              <a:endParaRPr lang="fr-FR" sz="1600" i="1" dirty="0">
                <a:solidFill>
                  <a:srgbClr val="C00000"/>
                </a:solidFill>
              </a:endParaRPr>
            </a:p>
          </p:txBody>
        </p:sp>
        <p:sp>
          <p:nvSpPr>
            <p:cNvPr id="15" name="ZoneTexte 14"/>
            <p:cNvSpPr txBox="1"/>
            <p:nvPr/>
          </p:nvSpPr>
          <p:spPr>
            <a:xfrm>
              <a:off x="3087256" y="3715463"/>
              <a:ext cx="122413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i="1" dirty="0" smtClean="0">
                  <a:solidFill>
                    <a:srgbClr val="C00000"/>
                  </a:solidFill>
                </a:rPr>
                <a:t>SOLEDGE3X</a:t>
              </a:r>
              <a:endParaRPr lang="fr-FR" sz="1600" i="1" dirty="0">
                <a:solidFill>
                  <a:srgbClr val="C00000"/>
                </a:solidFill>
              </a:endParaRPr>
            </a:p>
          </p:txBody>
        </p:sp>
      </p:grpSp>
      <p:pic>
        <p:nvPicPr>
          <p:cNvPr id="9" name="Imag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80112" y="1952623"/>
            <a:ext cx="3333509" cy="2944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183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WPTE </a:t>
            </a:r>
            <a:r>
              <a:rPr lang="fr-FR" dirty="0" err="1" smtClean="0"/>
              <a:t>experiment</a:t>
            </a:r>
            <a:r>
              <a:rPr lang="fr-FR" dirty="0" smtClean="0"/>
              <a:t> </a:t>
            </a:r>
            <a:r>
              <a:rPr lang="fr-FR" dirty="0" err="1" smtClean="0"/>
              <a:t>proposal</a:t>
            </a:r>
            <a:endParaRPr lang="fr-FR" dirty="0"/>
          </a:p>
        </p:txBody>
      </p:sp>
      <p:sp>
        <p:nvSpPr>
          <p:cNvPr id="5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467544" y="4908928"/>
            <a:ext cx="8240228" cy="201104"/>
          </a:xfrm>
        </p:spPr>
        <p:txBody>
          <a:bodyPr/>
          <a:lstStyle/>
          <a:p>
            <a:pPr algn="r"/>
            <a:r>
              <a:rPr lang="en-GB" dirty="0" smtClean="0"/>
              <a:t>Patrick Tamain | ETASC – Thrust 1 meeting | </a:t>
            </a:r>
            <a:r>
              <a:rPr lang="en-GB" dirty="0" smtClean="0"/>
              <a:t>21/06/2022 </a:t>
            </a:r>
            <a:r>
              <a:rPr lang="en-GB" dirty="0" smtClean="0"/>
              <a:t>| Page </a:t>
            </a:r>
            <a:fld id="{6A6D9FA1-99C7-4910-8E32-B85D378B0060}" type="slidenum">
              <a:rPr lang="en-GB" smtClean="0"/>
              <a:pPr algn="r"/>
              <a:t>16</a:t>
            </a:fld>
            <a:endParaRPr lang="en-GB" dirty="0"/>
          </a:p>
        </p:txBody>
      </p:sp>
      <p:sp>
        <p:nvSpPr>
          <p:cNvPr id="6" name="Espace réservé du contenu 2"/>
          <p:cNvSpPr txBox="1">
            <a:spLocks/>
          </p:cNvSpPr>
          <p:nvPr/>
        </p:nvSpPr>
        <p:spPr>
          <a:xfrm>
            <a:off x="179512" y="627534"/>
            <a:ext cx="8712968" cy="40324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en-GB" sz="1800" b="1" dirty="0" smtClean="0">
                <a:solidFill>
                  <a:srgbClr val="FF0000"/>
                </a:solidFill>
                <a:latin typeface="+mn-lt"/>
              </a:rPr>
              <a:t>Proposal at last WPTE call</a:t>
            </a:r>
            <a:r>
              <a:rPr lang="en-GB" sz="1800" dirty="0" smtClean="0">
                <a:latin typeface="+mn-lt"/>
              </a:rPr>
              <a:t>: </a:t>
            </a:r>
            <a:r>
              <a:rPr lang="en-US" sz="1800" dirty="0">
                <a:latin typeface="+mn-lt"/>
              </a:rPr>
              <a:t>Plasma-molecular interactions for </a:t>
            </a:r>
            <a:r>
              <a:rPr lang="en-US" sz="1800" dirty="0" err="1">
                <a:latin typeface="+mn-lt"/>
              </a:rPr>
              <a:t>divertor</a:t>
            </a:r>
            <a:r>
              <a:rPr lang="en-US" sz="1800" dirty="0">
                <a:latin typeface="+mn-lt"/>
              </a:rPr>
              <a:t> detachment in low-field discharges</a:t>
            </a:r>
            <a:r>
              <a:rPr lang="en-GB" sz="1800" dirty="0" smtClean="0">
                <a:latin typeface="+mn-lt"/>
              </a:rPr>
              <a:t> </a:t>
            </a:r>
            <a:r>
              <a:rPr lang="en-GB" sz="1800" dirty="0">
                <a:latin typeface="+mn-lt"/>
              </a:rPr>
              <a:t>(</a:t>
            </a:r>
            <a:r>
              <a:rPr lang="en-GB" sz="1800" dirty="0">
                <a:latin typeface="+mn-lt"/>
                <a:hlinkClick r:id="rId2"/>
              </a:rPr>
              <a:t>https://</a:t>
            </a:r>
            <a:r>
              <a:rPr lang="en-GB" sz="1800" dirty="0" smtClean="0">
                <a:latin typeface="+mn-lt"/>
                <a:hlinkClick r:id="rId2"/>
              </a:rPr>
              <a:t>wiki.euro-fusion.org/wiki/MARdetachment_lowfield</a:t>
            </a:r>
            <a:r>
              <a:rPr lang="en-GB" sz="1800" dirty="0" smtClean="0">
                <a:latin typeface="+mn-lt"/>
              </a:rPr>
              <a:t>)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GB" sz="1600" dirty="0" smtClean="0">
                <a:latin typeface="+mn-lt"/>
              </a:rPr>
              <a:t>Combined </a:t>
            </a:r>
            <a:r>
              <a:rPr lang="en-GB" sz="1600" b="1" dirty="0" smtClean="0">
                <a:solidFill>
                  <a:srgbClr val="0000FF"/>
                </a:solidFill>
                <a:latin typeface="+mn-lt"/>
              </a:rPr>
              <a:t>TCV / WEST </a:t>
            </a:r>
            <a:r>
              <a:rPr lang="en-GB" sz="1600" dirty="0" smtClean="0">
                <a:latin typeface="+mn-lt"/>
              </a:rPr>
              <a:t>proposal with modelling support from </a:t>
            </a:r>
            <a:r>
              <a:rPr lang="en-GB" sz="1600" b="1" dirty="0" smtClean="0">
                <a:solidFill>
                  <a:srgbClr val="0000FF"/>
                </a:solidFill>
                <a:latin typeface="+mn-lt"/>
              </a:rPr>
              <a:t>TSVV3 codes </a:t>
            </a:r>
            <a:r>
              <a:rPr lang="en-GB" sz="1600" dirty="0" smtClean="0">
                <a:latin typeface="+mn-lt"/>
              </a:rPr>
              <a:t>(GBS and SOLEDGE3X for the moment, GRILLIX to join soon) – PI: Davide Mancini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GB" sz="1600" dirty="0" smtClean="0">
                <a:latin typeface="+mn-lt"/>
              </a:rPr>
              <a:t>Objectives:	1- analyse </a:t>
            </a:r>
            <a:r>
              <a:rPr lang="en-GB" sz="1600" b="1" dirty="0" smtClean="0">
                <a:solidFill>
                  <a:srgbClr val="0000FF"/>
                </a:solidFill>
                <a:latin typeface="+mn-lt"/>
              </a:rPr>
              <a:t>impact of density regimes on turbulent transport</a:t>
            </a:r>
          </a:p>
          <a:p>
            <a:pPr marL="914400" lvl="2" indent="0">
              <a:buNone/>
            </a:pPr>
            <a:r>
              <a:rPr lang="en-GB" sz="1600" dirty="0" smtClean="0">
                <a:latin typeface="+mn-lt"/>
              </a:rPr>
              <a:t>	2- database for turbulence codes </a:t>
            </a:r>
            <a:r>
              <a:rPr lang="en-GB" sz="1600" b="1" dirty="0" smtClean="0">
                <a:solidFill>
                  <a:srgbClr val="0000FF"/>
                </a:solidFill>
                <a:latin typeface="+mn-lt"/>
              </a:rPr>
              <a:t>validation in high density</a:t>
            </a:r>
            <a:r>
              <a:rPr lang="en-GB" sz="1600" dirty="0" smtClean="0">
                <a:latin typeface="+mn-lt"/>
              </a:rPr>
              <a:t> regimes (~TCV-X21)</a:t>
            </a:r>
            <a:endParaRPr lang="en-GB" sz="1600" dirty="0" smtClean="0">
              <a:latin typeface="+mn-lt"/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6632" y="2558901"/>
            <a:ext cx="3735640" cy="2256672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4128" y="2452657"/>
            <a:ext cx="2032443" cy="2269561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163182" y="4739651"/>
            <a:ext cx="39239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i="1" dirty="0">
                <a:solidFill>
                  <a:srgbClr val="008000"/>
                </a:solidFill>
              </a:rPr>
              <a:t>[Oliveira, Body et al., </a:t>
            </a:r>
            <a:r>
              <a:rPr lang="fr-FR" sz="1600" i="1" dirty="0" smtClean="0">
                <a:solidFill>
                  <a:srgbClr val="008000"/>
                </a:solidFill>
              </a:rPr>
              <a:t>NF 2022]</a:t>
            </a:r>
            <a:endParaRPr lang="fr-FR" sz="1600" i="1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0137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60C7D73-BAAB-4E53-8DDA-FCD1EEB7A7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z="2800" dirty="0" smtClean="0">
                <a:cs typeface="Calibri Light"/>
              </a:rPr>
              <a:t>Facilitating comparison with experiments</a:t>
            </a:r>
            <a:endParaRPr lang="da-DK" sz="2800" dirty="0"/>
          </a:p>
        </p:txBody>
      </p:sp>
      <p:pic>
        <p:nvPicPr>
          <p:cNvPr id="4" name="Billede 4" descr="Et billede, der indeholder laser, lys&#10;&#10;Beskrivelsen er genereret automatisk">
            <a:extLst>
              <a:ext uri="{FF2B5EF4-FFF2-40B4-BE49-F238E27FC236}">
                <a16:creationId xmlns:a16="http://schemas.microsoft.com/office/drawing/2014/main" id="{9C9B052A-BB39-43E6-B75A-64515EFB62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72070" y="1203598"/>
            <a:ext cx="1457860" cy="2445752"/>
          </a:xfrm>
          <a:prstGeom prst="rect">
            <a:avLst/>
          </a:prstGeom>
        </p:spPr>
      </p:pic>
      <p:sp>
        <p:nvSpPr>
          <p:cNvPr id="7" name="Espace réservé du contenu 2"/>
          <p:cNvSpPr txBox="1">
            <a:spLocks/>
          </p:cNvSpPr>
          <p:nvPr/>
        </p:nvSpPr>
        <p:spPr>
          <a:xfrm>
            <a:off x="179512" y="627534"/>
            <a:ext cx="6624736" cy="43924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v"/>
            </a:pPr>
            <a:r>
              <a:rPr lang="en-GB" sz="2000" dirty="0" smtClean="0"/>
              <a:t>Action started to </a:t>
            </a:r>
            <a:r>
              <a:rPr lang="en-GB" sz="2000" b="1" dirty="0" smtClean="0">
                <a:solidFill>
                  <a:srgbClr val="FF0000"/>
                </a:solidFill>
              </a:rPr>
              <a:t>port I/O of codes to IMAS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GB" sz="1800" dirty="0" smtClean="0"/>
              <a:t>Decision to do it via wrappers (</a:t>
            </a:r>
            <a:r>
              <a:rPr lang="en-GB" sz="1800" dirty="0" err="1" smtClean="0"/>
              <a:t>e.g</a:t>
            </a:r>
            <a:r>
              <a:rPr lang="en-GB" sz="1800" dirty="0" smtClean="0"/>
              <a:t>, Python) not internally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GB" sz="1800" dirty="0" smtClean="0"/>
              <a:t>Step 1: </a:t>
            </a:r>
            <a:r>
              <a:rPr lang="en-GB" sz="1800" b="1" dirty="0" smtClean="0">
                <a:solidFill>
                  <a:srgbClr val="0000FF"/>
                </a:solidFill>
              </a:rPr>
              <a:t>commonly agreed definition of needs </a:t>
            </a:r>
            <a:r>
              <a:rPr lang="en-GB" sz="1800" dirty="0" smtClean="0"/>
              <a:t>in terms of data input / output - done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GB" sz="1800" dirty="0" smtClean="0"/>
              <a:t>Step 2: identify need or not for new IDSs (existing incomplete “edge turbulence” IDS) – on-going</a:t>
            </a:r>
          </a:p>
          <a:p>
            <a:pPr>
              <a:buFont typeface="Wingdings" panose="05000000000000000000" pitchFamily="2" charset="2"/>
              <a:buChar char="v"/>
            </a:pPr>
            <a:endParaRPr lang="en-GB" sz="2000" dirty="0" smtClean="0"/>
          </a:p>
          <a:p>
            <a:pPr>
              <a:buFont typeface="Wingdings" panose="05000000000000000000" pitchFamily="2" charset="2"/>
              <a:buChar char="v"/>
            </a:pPr>
            <a:r>
              <a:rPr lang="en-GB" sz="2000" dirty="0" smtClean="0"/>
              <a:t>Progress on </a:t>
            </a:r>
            <a:r>
              <a:rPr lang="en-GB" sz="2000" b="1" dirty="0" smtClean="0">
                <a:solidFill>
                  <a:srgbClr val="FF0000"/>
                </a:solidFill>
              </a:rPr>
              <a:t>synthetic diagnostics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GB" sz="1800" dirty="0" smtClean="0"/>
              <a:t>Standard for embedded </a:t>
            </a:r>
            <a:r>
              <a:rPr lang="en-GB" sz="1800" b="1" dirty="0" smtClean="0">
                <a:solidFill>
                  <a:srgbClr val="0000FF"/>
                </a:solidFill>
              </a:rPr>
              <a:t>Langmuir probes </a:t>
            </a:r>
            <a:r>
              <a:rPr lang="en-GB" sz="1800" dirty="0" smtClean="0"/>
              <a:t>synthetic diagnostics </a:t>
            </a:r>
            <a:r>
              <a:rPr lang="en-GB" sz="1800" dirty="0" smtClean="0"/>
              <a:t>defined and being implemented</a:t>
            </a:r>
            <a:endParaRPr lang="en-GB" sz="1800" dirty="0" smtClean="0"/>
          </a:p>
          <a:p>
            <a:pPr lvl="1">
              <a:buFont typeface="Wingdings" panose="05000000000000000000" pitchFamily="2" charset="2"/>
              <a:buChar char="Ø"/>
            </a:pPr>
            <a:r>
              <a:rPr lang="en-GB" sz="1800" dirty="0" smtClean="0"/>
              <a:t>Coupling to standard libraries (e.g. </a:t>
            </a:r>
            <a:r>
              <a:rPr lang="en-GB" sz="1800" b="1" dirty="0" smtClean="0">
                <a:solidFill>
                  <a:srgbClr val="0000FF"/>
                </a:solidFill>
              </a:rPr>
              <a:t>CHERAB</a:t>
            </a:r>
            <a:r>
              <a:rPr lang="en-GB" sz="1800" dirty="0" smtClean="0"/>
              <a:t>) through IMAS</a:t>
            </a:r>
            <a:endParaRPr lang="en-GB" sz="1800" dirty="0" smtClean="0"/>
          </a:p>
        </p:txBody>
      </p:sp>
      <p:sp>
        <p:nvSpPr>
          <p:cNvPr id="9" name="ZoneTexte 8"/>
          <p:cNvSpPr txBox="1"/>
          <p:nvPr/>
        </p:nvSpPr>
        <p:spPr>
          <a:xfrm>
            <a:off x="6876256" y="3669599"/>
            <a:ext cx="20882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i="1" dirty="0" smtClean="0"/>
              <a:t>Langmuir probes in FELTOR (illustration)</a:t>
            </a:r>
            <a:endParaRPr lang="fr-FR" sz="1600" i="1" dirty="0"/>
          </a:p>
        </p:txBody>
      </p:sp>
      <p:sp>
        <p:nvSpPr>
          <p:cNvPr id="8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467544" y="4908928"/>
            <a:ext cx="8240228" cy="201104"/>
          </a:xfrm>
        </p:spPr>
        <p:txBody>
          <a:bodyPr/>
          <a:lstStyle/>
          <a:p>
            <a:pPr algn="r"/>
            <a:r>
              <a:rPr lang="en-GB" dirty="0" smtClean="0"/>
              <a:t>Patrick Tamain | ETASC – Thrust 1 meeting | </a:t>
            </a:r>
            <a:r>
              <a:rPr lang="en-GB" dirty="0" smtClean="0"/>
              <a:t>21/06/2022 </a:t>
            </a:r>
            <a:r>
              <a:rPr lang="en-GB" dirty="0" smtClean="0"/>
              <a:t>| Page </a:t>
            </a:r>
            <a:fld id="{6A6D9FA1-99C7-4910-8E32-B85D378B0060}" type="slidenum">
              <a:rPr lang="en-GB" smtClean="0"/>
              <a:pPr algn="r"/>
              <a:t>17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17818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2800" dirty="0" smtClean="0"/>
              <a:t>A first application: WEST visible camera</a:t>
            </a:r>
            <a:endParaRPr lang="fr-FR" sz="2800" dirty="0"/>
          </a:p>
        </p:txBody>
      </p:sp>
      <p:pic>
        <p:nvPicPr>
          <p:cNvPr id="6" name="52734161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lum/>
          </a:blip>
          <a:stretch>
            <a:fillRect/>
          </a:stretch>
        </p:blipFill>
        <p:spPr>
          <a:xfrm>
            <a:off x="683568" y="771550"/>
            <a:ext cx="7920880" cy="3960440"/>
          </a:xfrm>
        </p:spPr>
      </p:pic>
      <p:sp>
        <p:nvSpPr>
          <p:cNvPr id="5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467544" y="4908928"/>
            <a:ext cx="8240228" cy="201104"/>
          </a:xfrm>
        </p:spPr>
        <p:txBody>
          <a:bodyPr/>
          <a:lstStyle/>
          <a:p>
            <a:pPr algn="r"/>
            <a:r>
              <a:rPr lang="en-GB" dirty="0" smtClean="0"/>
              <a:t>Patrick Tamain | ETASC – Thrust 1 meeting | </a:t>
            </a:r>
            <a:r>
              <a:rPr lang="en-GB" dirty="0" smtClean="0"/>
              <a:t>21/06/2022 </a:t>
            </a:r>
            <a:r>
              <a:rPr lang="en-GB" dirty="0" smtClean="0"/>
              <a:t>| Page </a:t>
            </a:r>
            <a:fld id="{6A6D9FA1-99C7-4910-8E32-B85D378B0060}" type="slidenum">
              <a:rPr lang="en-GB" smtClean="0"/>
              <a:pPr algn="r"/>
              <a:t>18</a:t>
            </a:fld>
            <a:endParaRPr lang="en-GB" dirty="0"/>
          </a:p>
        </p:txBody>
      </p:sp>
      <p:sp>
        <p:nvSpPr>
          <p:cNvPr id="7" name="Rectangle 6"/>
          <p:cNvSpPr/>
          <p:nvPr/>
        </p:nvSpPr>
        <p:spPr>
          <a:xfrm>
            <a:off x="22755" y="4739651"/>
            <a:ext cx="397318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600" i="1" dirty="0" smtClean="0">
                <a:solidFill>
                  <a:srgbClr val="009900"/>
                </a:solidFill>
              </a:rPr>
              <a:t>[</a:t>
            </a:r>
            <a:r>
              <a:rPr lang="fr-FR" sz="1600" i="1" dirty="0" err="1" smtClean="0">
                <a:solidFill>
                  <a:srgbClr val="009900"/>
                </a:solidFill>
              </a:rPr>
              <a:t>Courtesy</a:t>
            </a:r>
            <a:r>
              <a:rPr lang="fr-FR" sz="1600" i="1" dirty="0" smtClean="0">
                <a:solidFill>
                  <a:srgbClr val="009900"/>
                </a:solidFill>
              </a:rPr>
              <a:t> A. Medvedeva, M2P2 </a:t>
            </a:r>
            <a:r>
              <a:rPr lang="fr-FR" sz="1600" i="1" dirty="0" err="1" smtClean="0">
                <a:solidFill>
                  <a:srgbClr val="009900"/>
                </a:solidFill>
              </a:rPr>
              <a:t>laboratory</a:t>
            </a:r>
            <a:r>
              <a:rPr lang="fr-FR" sz="1600" i="1" dirty="0" smtClean="0">
                <a:solidFill>
                  <a:srgbClr val="009900"/>
                </a:solidFill>
              </a:rPr>
              <a:t>]</a:t>
            </a:r>
            <a:endParaRPr lang="fr-FR" sz="1600" i="1" dirty="0">
              <a:solidFill>
                <a:srgbClr val="009900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899592" y="4181823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</a:rPr>
              <a:t>© SOLEDGE-HDG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644008" y="771550"/>
            <a:ext cx="4063764" cy="39681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1" name="Groupe 10"/>
          <p:cNvGrpSpPr/>
          <p:nvPr/>
        </p:nvGrpSpPr>
        <p:grpSpPr>
          <a:xfrm>
            <a:off x="5652120" y="962513"/>
            <a:ext cx="2348880" cy="3578513"/>
            <a:chOff x="5652120" y="873669"/>
            <a:chExt cx="2348880" cy="3578513"/>
          </a:xfrm>
        </p:grpSpPr>
        <p:pic>
          <p:nvPicPr>
            <p:cNvPr id="9" name="Image 8"/>
            <p:cNvPicPr>
              <a:picLocks noChangeAspect="1"/>
            </p:cNvPicPr>
            <p:nvPr/>
          </p:nvPicPr>
          <p:blipFill rotWithShape="1">
            <a:blip r:embed="rId5"/>
            <a:srcRect l="13855" t="2861" r="44143" b="11174"/>
            <a:stretch/>
          </p:blipFill>
          <p:spPr>
            <a:xfrm>
              <a:off x="5652120" y="873669"/>
              <a:ext cx="2348880" cy="3578513"/>
            </a:xfrm>
            <a:prstGeom prst="rect">
              <a:avLst/>
            </a:prstGeom>
          </p:spPr>
        </p:pic>
        <p:sp>
          <p:nvSpPr>
            <p:cNvPr id="10" name="ZoneTexte 9"/>
            <p:cNvSpPr txBox="1"/>
            <p:nvPr/>
          </p:nvSpPr>
          <p:spPr>
            <a:xfrm>
              <a:off x="6702276" y="873669"/>
              <a:ext cx="12961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 smtClean="0">
                  <a:solidFill>
                    <a:schemeClr val="bg1"/>
                  </a:solidFill>
                </a:rPr>
                <a:t>WEST pulse</a:t>
              </a:r>
              <a:endParaRPr lang="fr-FR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4997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1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Providing</a:t>
            </a:r>
            <a:r>
              <a:rPr lang="fr-FR" dirty="0" smtClean="0"/>
              <a:t> codes to the </a:t>
            </a:r>
            <a:r>
              <a:rPr lang="fr-FR" dirty="0" err="1" smtClean="0"/>
              <a:t>community</a:t>
            </a:r>
            <a:endParaRPr lang="fr-FR" dirty="0"/>
          </a:p>
        </p:txBody>
      </p:sp>
      <p:sp>
        <p:nvSpPr>
          <p:cNvPr id="5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467544" y="4908928"/>
            <a:ext cx="8240228" cy="201104"/>
          </a:xfrm>
        </p:spPr>
        <p:txBody>
          <a:bodyPr/>
          <a:lstStyle/>
          <a:p>
            <a:pPr algn="r"/>
            <a:r>
              <a:rPr lang="en-GB" dirty="0" smtClean="0"/>
              <a:t>Patrick Tamain | ETASC – Thrust 1 meeting | </a:t>
            </a:r>
            <a:r>
              <a:rPr lang="en-GB" dirty="0" smtClean="0"/>
              <a:t>21/06/2022 </a:t>
            </a:r>
            <a:r>
              <a:rPr lang="en-GB" dirty="0" smtClean="0"/>
              <a:t>| Page </a:t>
            </a:r>
            <a:fld id="{6A6D9FA1-99C7-4910-8E32-B85D378B0060}" type="slidenum">
              <a:rPr lang="en-GB" smtClean="0"/>
              <a:pPr algn="r"/>
              <a:t>19</a:t>
            </a:fld>
            <a:endParaRPr lang="en-GB" dirty="0"/>
          </a:p>
        </p:txBody>
      </p:sp>
      <p:sp>
        <p:nvSpPr>
          <p:cNvPr id="6" name="Espace réservé du contenu 2"/>
          <p:cNvSpPr txBox="1">
            <a:spLocks/>
          </p:cNvSpPr>
          <p:nvPr/>
        </p:nvSpPr>
        <p:spPr>
          <a:xfrm>
            <a:off x="179512" y="627534"/>
            <a:ext cx="8712968" cy="40324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v"/>
            </a:pPr>
            <a:r>
              <a:rPr lang="en-GB" sz="2000" dirty="0" smtClean="0">
                <a:latin typeface="+mn-lt"/>
              </a:rPr>
              <a:t>TSVV3 codes </a:t>
            </a:r>
            <a:r>
              <a:rPr lang="en-GB" sz="2000" b="1" dirty="0" smtClean="0">
                <a:solidFill>
                  <a:srgbClr val="FF0000"/>
                </a:solidFill>
                <a:latin typeface="+mn-lt"/>
              </a:rPr>
              <a:t>accessible</a:t>
            </a:r>
            <a:r>
              <a:rPr lang="en-GB" sz="2000" dirty="0" smtClean="0">
                <a:latin typeface="+mn-lt"/>
              </a:rPr>
              <a:t> to Gateway users</a:t>
            </a:r>
            <a:endParaRPr lang="en-GB" sz="2000" b="1" dirty="0" smtClean="0">
              <a:solidFill>
                <a:srgbClr val="FF0000"/>
              </a:solidFill>
              <a:latin typeface="+mn-lt"/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en-GB" sz="1600" dirty="0">
                <a:latin typeface="+mn-lt"/>
              </a:rPr>
              <a:t>EBC: </a:t>
            </a:r>
            <a:r>
              <a:rPr lang="en-GB" sz="1600" dirty="0">
                <a:latin typeface="+mn-lt"/>
                <a:hlinkClick r:id="rId2"/>
              </a:rPr>
              <a:t>https://</a:t>
            </a:r>
            <a:r>
              <a:rPr lang="en-GB" sz="1600" dirty="0" smtClean="0">
                <a:latin typeface="+mn-lt"/>
                <a:hlinkClick r:id="rId2"/>
              </a:rPr>
              <a:t>gitlab.eufus.psnc.pl/tsvv3/ebc</a:t>
            </a:r>
            <a:endParaRPr lang="en-GB" sz="1600" dirty="0" smtClean="0">
              <a:latin typeface="+mn-lt"/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en-GB" sz="1600" dirty="0" smtClean="0">
                <a:latin typeface="+mn-lt"/>
              </a:rPr>
              <a:t>GBS</a:t>
            </a:r>
            <a:r>
              <a:rPr lang="en-GB" sz="1600" dirty="0">
                <a:latin typeface="+mn-lt"/>
              </a:rPr>
              <a:t>: </a:t>
            </a:r>
            <a:r>
              <a:rPr lang="en-GB" sz="1600" dirty="0">
                <a:latin typeface="+mn-lt"/>
                <a:hlinkClick r:id="rId3"/>
              </a:rPr>
              <a:t>https://</a:t>
            </a:r>
            <a:r>
              <a:rPr lang="en-GB" sz="1600" dirty="0" smtClean="0">
                <a:latin typeface="+mn-lt"/>
                <a:hlinkClick r:id="rId3"/>
              </a:rPr>
              <a:t>gitlab.eufus.psnc.pl/gbs/gbs-mirror</a:t>
            </a:r>
            <a:endParaRPr lang="en-GB" sz="1600" dirty="0">
              <a:latin typeface="+mn-lt"/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en-GB" sz="1600" dirty="0" smtClean="0">
                <a:latin typeface="+mn-lt"/>
              </a:rPr>
              <a:t>SOLEDGE3X</a:t>
            </a:r>
            <a:r>
              <a:rPr lang="en-GB" sz="1600" dirty="0">
                <a:latin typeface="+mn-lt"/>
              </a:rPr>
              <a:t>: </a:t>
            </a:r>
            <a:r>
              <a:rPr lang="en-GB" sz="1600" dirty="0">
                <a:latin typeface="+mn-lt"/>
                <a:hlinkClick r:id="rId4"/>
              </a:rPr>
              <a:t>https://</a:t>
            </a:r>
            <a:r>
              <a:rPr lang="en-GB" sz="1600" dirty="0" smtClean="0">
                <a:latin typeface="+mn-lt"/>
                <a:hlinkClick r:id="rId4"/>
              </a:rPr>
              <a:t>gitlab.eufus.psnc.pl/tsvv3/soledge3x</a:t>
            </a:r>
            <a:endParaRPr lang="en-GB" sz="1600" dirty="0" smtClean="0">
              <a:latin typeface="+mn-lt"/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en-GB" sz="1600" dirty="0" smtClean="0">
                <a:latin typeface="+mn-lt"/>
              </a:rPr>
              <a:t>GRILLIX and FELTOR: up-coming soon (FELTOR </a:t>
            </a:r>
            <a:r>
              <a:rPr lang="en-GB" sz="1600" dirty="0" smtClean="0">
                <a:latin typeface="+mn-lt"/>
              </a:rPr>
              <a:t>already </a:t>
            </a:r>
            <a:r>
              <a:rPr lang="en-GB" sz="1600" dirty="0">
                <a:latin typeface="+mn-lt"/>
              </a:rPr>
              <a:t>@ </a:t>
            </a:r>
            <a:r>
              <a:rPr lang="en-GB" sz="1600" dirty="0">
                <a:latin typeface="+mn-lt"/>
                <a:hlinkClick r:id="rId5"/>
              </a:rPr>
              <a:t>https://</a:t>
            </a:r>
            <a:r>
              <a:rPr lang="en-GB" sz="1600" dirty="0" smtClean="0">
                <a:latin typeface="+mn-lt"/>
                <a:hlinkClick r:id="rId5"/>
              </a:rPr>
              <a:t>github.com/feltor-dev/feltor</a:t>
            </a:r>
            <a:r>
              <a:rPr lang="en-GB" sz="1600" dirty="0" smtClean="0">
                <a:latin typeface="+mn-lt"/>
              </a:rPr>
              <a:t>)</a:t>
            </a:r>
            <a:endParaRPr lang="en-GB" sz="1600" dirty="0" smtClean="0">
              <a:latin typeface="+mn-lt"/>
            </a:endParaRPr>
          </a:p>
          <a:p>
            <a:pPr>
              <a:buFont typeface="Wingdings" panose="05000000000000000000" pitchFamily="2" charset="2"/>
              <a:buChar char="v"/>
            </a:pPr>
            <a:endParaRPr lang="en-GB" sz="1800" dirty="0" smtClean="0">
              <a:latin typeface="+mn-lt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en-GB" sz="2000" dirty="0" smtClean="0">
                <a:latin typeface="+mn-lt"/>
              </a:rPr>
              <a:t>Full </a:t>
            </a:r>
            <a:r>
              <a:rPr lang="en-GB" sz="2000" b="1" dirty="0" smtClean="0">
                <a:solidFill>
                  <a:srgbClr val="FF0000"/>
                </a:solidFill>
                <a:latin typeface="+mn-lt"/>
              </a:rPr>
              <a:t>documentation</a:t>
            </a:r>
            <a:r>
              <a:rPr lang="en-GB" sz="2000" dirty="0" smtClean="0">
                <a:latin typeface="+mn-lt"/>
              </a:rPr>
              <a:t> soon available for each code</a:t>
            </a:r>
          </a:p>
          <a:p>
            <a:pPr>
              <a:buFont typeface="Wingdings" panose="05000000000000000000" pitchFamily="2" charset="2"/>
              <a:buChar char="v"/>
            </a:pPr>
            <a:endParaRPr lang="en-GB" sz="1800" dirty="0">
              <a:latin typeface="+mn-lt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en-GB" sz="2000" dirty="0" smtClean="0">
                <a:latin typeface="+mn-lt"/>
              </a:rPr>
              <a:t>Progressive deployment of modern development methods to ensure </a:t>
            </a:r>
            <a:r>
              <a:rPr lang="en-GB" sz="2000" b="1" dirty="0" smtClean="0">
                <a:solidFill>
                  <a:srgbClr val="FF0000"/>
                </a:solidFill>
                <a:latin typeface="+mn-lt"/>
              </a:rPr>
              <a:t>quality of delivered tool</a:t>
            </a:r>
            <a:endParaRPr lang="en-GB" sz="2000" b="1" dirty="0" smtClean="0">
              <a:solidFill>
                <a:srgbClr val="FF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79797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07343" y="57150"/>
            <a:ext cx="7891391" cy="342900"/>
          </a:xfrm>
        </p:spPr>
        <p:txBody>
          <a:bodyPr>
            <a:noAutofit/>
          </a:bodyPr>
          <a:lstStyle/>
          <a:p>
            <a:r>
              <a:rPr lang="en-US" dirty="0" smtClean="0"/>
              <a:t>Reminder of project structure</a:t>
            </a:r>
            <a:endParaRPr lang="en-US" dirty="0"/>
          </a:p>
        </p:txBody>
      </p:sp>
      <p:sp>
        <p:nvSpPr>
          <p:cNvPr id="16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467544" y="4908928"/>
            <a:ext cx="8240228" cy="201104"/>
          </a:xfrm>
        </p:spPr>
        <p:txBody>
          <a:bodyPr/>
          <a:lstStyle/>
          <a:p>
            <a:pPr algn="r"/>
            <a:r>
              <a:rPr lang="en-GB" dirty="0" smtClean="0"/>
              <a:t>Patrick Tamain | ETASC – Thrust 1 meeting | </a:t>
            </a:r>
            <a:r>
              <a:rPr lang="en-GB" dirty="0" smtClean="0"/>
              <a:t>21/06/2022 </a:t>
            </a:r>
            <a:r>
              <a:rPr lang="en-GB" dirty="0" smtClean="0"/>
              <a:t>| Page </a:t>
            </a:r>
            <a:fld id="{6A6D9FA1-99C7-4910-8E32-B85D378B0060}" type="slidenum">
              <a:rPr lang="en-GB" smtClean="0"/>
              <a:pPr algn="r"/>
              <a:t>2</a:t>
            </a:fld>
            <a:endParaRPr lang="en-GB" dirty="0"/>
          </a:p>
        </p:txBody>
      </p:sp>
      <p:graphicFrame>
        <p:nvGraphicFramePr>
          <p:cNvPr id="15" name="Diagramme 14"/>
          <p:cNvGraphicFramePr/>
          <p:nvPr>
            <p:extLst>
              <p:ext uri="{D42A27DB-BD31-4B8C-83A1-F6EECF244321}">
                <p14:modId xmlns:p14="http://schemas.microsoft.com/office/powerpoint/2010/main" val="3686838349"/>
              </p:ext>
            </p:extLst>
          </p:nvPr>
        </p:nvGraphicFramePr>
        <p:xfrm>
          <a:off x="179512" y="639874"/>
          <a:ext cx="8784976" cy="41970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7" name="Rectangle à coins arrondis 16"/>
          <p:cNvSpPr/>
          <p:nvPr/>
        </p:nvSpPr>
        <p:spPr>
          <a:xfrm>
            <a:off x="8275724" y="714337"/>
            <a:ext cx="720080" cy="504056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 smtClean="0"/>
              <a:t>ACHs</a:t>
            </a:r>
            <a:endParaRPr lang="fr-FR" dirty="0"/>
          </a:p>
        </p:txBody>
      </p:sp>
      <p:sp>
        <p:nvSpPr>
          <p:cNvPr id="18" name="Rectangle à coins arrondis 17"/>
          <p:cNvSpPr/>
          <p:nvPr/>
        </p:nvSpPr>
        <p:spPr>
          <a:xfrm>
            <a:off x="5364088" y="4332156"/>
            <a:ext cx="720080" cy="504056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 smtClean="0"/>
              <a:t>WPs</a:t>
            </a:r>
            <a:endParaRPr lang="fr-FR" dirty="0"/>
          </a:p>
        </p:txBody>
      </p:sp>
      <p:sp>
        <p:nvSpPr>
          <p:cNvPr id="19" name="Rectangle à coins arrondis 18"/>
          <p:cNvSpPr/>
          <p:nvPr/>
        </p:nvSpPr>
        <p:spPr>
          <a:xfrm>
            <a:off x="107504" y="711212"/>
            <a:ext cx="864096" cy="504056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TSVV1</a:t>
            </a:r>
          </a:p>
          <a:p>
            <a:pPr algn="ctr"/>
            <a:r>
              <a:rPr lang="fr-FR" dirty="0" smtClean="0"/>
              <a:t>TSVV4</a:t>
            </a:r>
            <a:endParaRPr lang="fr-FR" dirty="0"/>
          </a:p>
        </p:txBody>
      </p:sp>
      <p:sp>
        <p:nvSpPr>
          <p:cNvPr id="20" name="Rectangle à coins arrondis 19"/>
          <p:cNvSpPr/>
          <p:nvPr/>
        </p:nvSpPr>
        <p:spPr>
          <a:xfrm>
            <a:off x="5219219" y="561535"/>
            <a:ext cx="864949" cy="924434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TSVV2</a:t>
            </a:r>
          </a:p>
          <a:p>
            <a:pPr algn="ctr"/>
            <a:r>
              <a:rPr lang="fr-FR" dirty="0" smtClean="0"/>
              <a:t>TSVV5</a:t>
            </a:r>
          </a:p>
          <a:p>
            <a:pPr algn="ctr"/>
            <a:r>
              <a:rPr lang="fr-FR" dirty="0" smtClean="0"/>
              <a:t>TSVV6</a:t>
            </a:r>
            <a:endParaRPr lang="fr-FR" dirty="0"/>
          </a:p>
        </p:txBody>
      </p:sp>
      <p:sp>
        <p:nvSpPr>
          <p:cNvPr id="21" name="Rectangle à coins arrondis 20"/>
          <p:cNvSpPr/>
          <p:nvPr/>
        </p:nvSpPr>
        <p:spPr>
          <a:xfrm>
            <a:off x="2987824" y="4332156"/>
            <a:ext cx="720080" cy="504056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 smtClean="0"/>
              <a:t>WPs</a:t>
            </a:r>
            <a:endParaRPr lang="fr-FR" dirty="0"/>
          </a:p>
        </p:txBody>
      </p:sp>
      <p:sp>
        <p:nvSpPr>
          <p:cNvPr id="22" name="Rectangle à coins arrondis 21"/>
          <p:cNvSpPr/>
          <p:nvPr/>
        </p:nvSpPr>
        <p:spPr>
          <a:xfrm>
            <a:off x="251520" y="4411203"/>
            <a:ext cx="720080" cy="504056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 smtClean="0"/>
              <a:t>ACHs</a:t>
            </a:r>
            <a:endParaRPr lang="fr-FR" dirty="0"/>
          </a:p>
        </p:txBody>
      </p:sp>
      <p:sp>
        <p:nvSpPr>
          <p:cNvPr id="23" name="Rectangle à coins arrondis 22"/>
          <p:cNvSpPr/>
          <p:nvPr/>
        </p:nvSpPr>
        <p:spPr>
          <a:xfrm>
            <a:off x="8244408" y="4411203"/>
            <a:ext cx="720080" cy="504056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 smtClean="0"/>
              <a:t>ACHs</a:t>
            </a:r>
            <a:endParaRPr lang="fr-FR" dirty="0"/>
          </a:p>
        </p:txBody>
      </p:sp>
      <p:sp>
        <p:nvSpPr>
          <p:cNvPr id="24" name="Flèche droite 23"/>
          <p:cNvSpPr/>
          <p:nvPr/>
        </p:nvSpPr>
        <p:spPr>
          <a:xfrm rot="10800000">
            <a:off x="3131840" y="1851670"/>
            <a:ext cx="216024" cy="144016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Flèche droite 24"/>
          <p:cNvSpPr/>
          <p:nvPr/>
        </p:nvSpPr>
        <p:spPr>
          <a:xfrm rot="10800000">
            <a:off x="8316416" y="1537618"/>
            <a:ext cx="216024" cy="144016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Flèche droite 25"/>
          <p:cNvSpPr/>
          <p:nvPr/>
        </p:nvSpPr>
        <p:spPr>
          <a:xfrm rot="10800000">
            <a:off x="8208404" y="1736504"/>
            <a:ext cx="216024" cy="144016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Flèche droite 26"/>
          <p:cNvSpPr/>
          <p:nvPr/>
        </p:nvSpPr>
        <p:spPr>
          <a:xfrm rot="10800000">
            <a:off x="8300689" y="2127737"/>
            <a:ext cx="216024" cy="144016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Flèche droite 27"/>
          <p:cNvSpPr/>
          <p:nvPr/>
        </p:nvSpPr>
        <p:spPr>
          <a:xfrm rot="10800000">
            <a:off x="8319739" y="3749076"/>
            <a:ext cx="216024" cy="144016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Flèche droite 28"/>
          <p:cNvSpPr/>
          <p:nvPr/>
        </p:nvSpPr>
        <p:spPr>
          <a:xfrm rot="10800000">
            <a:off x="3108101" y="4020324"/>
            <a:ext cx="216024" cy="144016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Flèche droite 29"/>
          <p:cNvSpPr/>
          <p:nvPr/>
        </p:nvSpPr>
        <p:spPr>
          <a:xfrm rot="10800000">
            <a:off x="8451626" y="4212317"/>
            <a:ext cx="216024" cy="144016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49010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Conclusion</a:t>
            </a:r>
            <a:endParaRPr lang="fr-FR" dirty="0"/>
          </a:p>
        </p:txBody>
      </p:sp>
      <p:sp>
        <p:nvSpPr>
          <p:cNvPr id="5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467544" y="4908928"/>
            <a:ext cx="8240228" cy="201104"/>
          </a:xfrm>
        </p:spPr>
        <p:txBody>
          <a:bodyPr/>
          <a:lstStyle/>
          <a:p>
            <a:pPr algn="r"/>
            <a:r>
              <a:rPr lang="en-GB" dirty="0" smtClean="0"/>
              <a:t>Patrick Tamain | ETASC – Thrust 1 meeting | </a:t>
            </a:r>
            <a:r>
              <a:rPr lang="en-GB" dirty="0" smtClean="0"/>
              <a:t>21/06/2022 </a:t>
            </a:r>
            <a:r>
              <a:rPr lang="en-GB" dirty="0" smtClean="0"/>
              <a:t>| Page </a:t>
            </a:r>
            <a:fld id="{6A6D9FA1-99C7-4910-8E32-B85D378B0060}" type="slidenum">
              <a:rPr lang="en-GB" smtClean="0"/>
              <a:pPr algn="r"/>
              <a:t>20</a:t>
            </a:fld>
            <a:endParaRPr lang="en-GB" dirty="0"/>
          </a:p>
        </p:txBody>
      </p:sp>
      <p:sp>
        <p:nvSpPr>
          <p:cNvPr id="6" name="Espace réservé du contenu 2"/>
          <p:cNvSpPr txBox="1">
            <a:spLocks/>
          </p:cNvSpPr>
          <p:nvPr/>
        </p:nvSpPr>
        <p:spPr>
          <a:xfrm>
            <a:off x="179512" y="555526"/>
            <a:ext cx="8712968" cy="428139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en-GB" sz="1800" b="1" dirty="0" smtClean="0">
                <a:solidFill>
                  <a:srgbClr val="FF0000"/>
                </a:solidFill>
              </a:rPr>
              <a:t>Progress of edge fluid </a:t>
            </a:r>
            <a:r>
              <a:rPr lang="en-GB" sz="1800" b="1" dirty="0">
                <a:solidFill>
                  <a:srgbClr val="FF0000"/>
                </a:solidFill>
              </a:rPr>
              <a:t>codes </a:t>
            </a:r>
            <a:r>
              <a:rPr lang="en-GB" sz="1800" b="1" dirty="0" smtClean="0">
                <a:solidFill>
                  <a:srgbClr val="FF0000"/>
                </a:solidFill>
              </a:rPr>
              <a:t>hierarchy</a:t>
            </a:r>
            <a:r>
              <a:rPr lang="en-GB" sz="1800" dirty="0" smtClean="0"/>
              <a:t> </a:t>
            </a:r>
            <a:r>
              <a:rPr lang="en-GB" sz="1800" dirty="0"/>
              <a:t>along several fronts :</a:t>
            </a:r>
            <a:endParaRPr lang="en-GB" sz="1800" dirty="0" smtClean="0"/>
          </a:p>
          <a:p>
            <a:pPr lvl="1">
              <a:buFont typeface="Wingdings" panose="05000000000000000000" pitchFamily="2" charset="2"/>
              <a:buChar char="Ø"/>
            </a:pPr>
            <a:r>
              <a:rPr lang="en-GB" sz="1600" dirty="0"/>
              <a:t>2D mean-field codes: key features of turbulence physics captured by reduced turbulence model at negligible cost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GB" sz="1600" dirty="0" smtClean="0"/>
              <a:t>Turbulence codes:</a:t>
            </a:r>
          </a:p>
          <a:p>
            <a:pPr lvl="2">
              <a:buFont typeface="Wingdings" panose="05000000000000000000" pitchFamily="2" charset="2"/>
              <a:buChar char="ü"/>
            </a:pPr>
            <a:r>
              <a:rPr lang="en-GB" sz="1600" dirty="0" smtClean="0"/>
              <a:t>integration of </a:t>
            </a:r>
            <a:r>
              <a:rPr lang="en-GB" sz="1600" b="1" dirty="0" smtClean="0">
                <a:solidFill>
                  <a:srgbClr val="0000FF"/>
                </a:solidFill>
              </a:rPr>
              <a:t>neutrals</a:t>
            </a:r>
            <a:r>
              <a:rPr lang="en-GB" sz="1600" dirty="0" smtClean="0"/>
              <a:t> and multi-species physics</a:t>
            </a:r>
          </a:p>
          <a:p>
            <a:pPr lvl="2"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en-GB" sz="1600" b="1" dirty="0" smtClean="0">
                <a:solidFill>
                  <a:srgbClr val="0000FF"/>
                </a:solidFill>
              </a:rPr>
              <a:t>realistic magnetic geometry </a:t>
            </a:r>
            <a:r>
              <a:rPr lang="en-GB" sz="1600" dirty="0" smtClean="0"/>
              <a:t>now available in all codes</a:t>
            </a:r>
          </a:p>
          <a:p>
            <a:pPr lvl="2"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en-GB" sz="1600" b="1" dirty="0" smtClean="0">
                <a:solidFill>
                  <a:srgbClr val="0000FF"/>
                </a:solidFill>
              </a:rPr>
              <a:t>realistic wall geometry partly available </a:t>
            </a:r>
            <a:r>
              <a:rPr lang="en-GB" sz="1600" dirty="0" smtClean="0"/>
              <a:t>but no silver bullet yet (stability, cost…)</a:t>
            </a:r>
          </a:p>
          <a:p>
            <a:pPr lvl="2">
              <a:buFont typeface="Wingdings" panose="05000000000000000000" pitchFamily="2" charset="2"/>
              <a:buChar char="ü"/>
            </a:pPr>
            <a:r>
              <a:rPr lang="en-GB" sz="1600" dirty="0"/>
              <a:t>c</a:t>
            </a:r>
            <a:r>
              <a:rPr lang="en-GB" sz="1600" dirty="0" smtClean="0"/>
              <a:t>ode performances progressing steadily</a:t>
            </a:r>
            <a:endParaRPr lang="en-GB" sz="1800" dirty="0" smtClean="0"/>
          </a:p>
          <a:p>
            <a:pPr>
              <a:buFont typeface="Wingdings" panose="05000000000000000000" pitchFamily="2" charset="2"/>
              <a:buChar char="v"/>
            </a:pPr>
            <a:r>
              <a:rPr lang="en-GB" sz="1800" dirty="0" smtClean="0"/>
              <a:t>Tools developed and available to </a:t>
            </a:r>
            <a:r>
              <a:rPr lang="en-GB" sz="1800" b="1" dirty="0" smtClean="0">
                <a:solidFill>
                  <a:srgbClr val="FF0000"/>
                </a:solidFill>
              </a:rPr>
              <a:t>ease code usage and comparison with experiments</a:t>
            </a:r>
            <a:endParaRPr lang="en-GB" sz="1800" dirty="0"/>
          </a:p>
          <a:p>
            <a:pPr>
              <a:buFont typeface="Wingdings" panose="05000000000000000000" pitchFamily="2" charset="2"/>
              <a:buChar char="v"/>
            </a:pPr>
            <a:r>
              <a:rPr lang="en-GB" sz="1800" dirty="0" smtClean="0"/>
              <a:t>Codes coming to </a:t>
            </a:r>
            <a:r>
              <a:rPr lang="en-GB" sz="1800" b="1" dirty="0" smtClean="0">
                <a:solidFill>
                  <a:srgbClr val="FF0000"/>
                </a:solidFill>
              </a:rPr>
              <a:t>maturity for comparison with experiments</a:t>
            </a:r>
            <a:endParaRPr lang="en-GB" sz="1400" b="1" dirty="0" smtClean="0">
              <a:solidFill>
                <a:srgbClr val="FF0000"/>
              </a:solidFill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en-GB" sz="1600" dirty="0" smtClean="0"/>
              <a:t>most </a:t>
            </a:r>
            <a:r>
              <a:rPr lang="en-GB" sz="1600" b="1" dirty="0" smtClean="0">
                <a:solidFill>
                  <a:srgbClr val="0000FF"/>
                </a:solidFill>
              </a:rPr>
              <a:t>WPTE machines accessible </a:t>
            </a:r>
            <a:r>
              <a:rPr lang="en-GB" sz="1600" dirty="0" smtClean="0"/>
              <a:t>at full scale </a:t>
            </a:r>
            <a:r>
              <a:rPr lang="en-GB" sz="1600" dirty="0"/>
              <a:t>(COMPASS, TCV, ASDEX</a:t>
            </a:r>
            <a:r>
              <a:rPr lang="en-GB" sz="1600" dirty="0" smtClean="0"/>
              <a:t>)</a:t>
            </a:r>
          </a:p>
          <a:p>
            <a:pPr lvl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GB" sz="1600" b="1" dirty="0" smtClean="0">
                <a:solidFill>
                  <a:srgbClr val="0000FF"/>
                </a:solidFill>
              </a:rPr>
              <a:t>WPTE proposal </a:t>
            </a:r>
            <a:r>
              <a:rPr lang="en-GB" sz="1600" dirty="0" smtClean="0"/>
              <a:t>similar to TCVX21 experiment to benchmark progress against high density regime discharges</a:t>
            </a:r>
          </a:p>
        </p:txBody>
      </p:sp>
    </p:spTree>
    <p:extLst>
      <p:ext uri="{BB962C8B-B14F-4D97-AF65-F5344CB8AC3E}">
        <p14:creationId xmlns:p14="http://schemas.microsoft.com/office/powerpoint/2010/main" val="1426837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Additional</a:t>
            </a:r>
            <a:r>
              <a:rPr lang="fr-FR" dirty="0" smtClean="0"/>
              <a:t> slides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GB" smtClean="0"/>
              <a:t>Name of presenter | Conference | Venue | Date | Page </a:t>
            </a:r>
            <a:fld id="{6A6D9FA1-99C7-4910-8E32-B85D378B0060}" type="slidenum">
              <a:rPr lang="en-GB" smtClean="0"/>
              <a:pPr algn="r"/>
              <a:t>21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42579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07343" y="57150"/>
            <a:ext cx="7891391" cy="342900"/>
          </a:xfrm>
        </p:spPr>
        <p:txBody>
          <a:bodyPr>
            <a:noAutofit/>
          </a:bodyPr>
          <a:lstStyle/>
          <a:p>
            <a:r>
              <a:rPr lang="en-US" dirty="0" smtClean="0"/>
              <a:t>Key achievements since last meeting</a:t>
            </a:r>
            <a:endParaRPr lang="en-US" dirty="0"/>
          </a:p>
        </p:txBody>
      </p:sp>
      <p:sp>
        <p:nvSpPr>
          <p:cNvPr id="7" name="Espace réservé du contenu 2"/>
          <p:cNvSpPr>
            <a:spLocks noGrp="1"/>
          </p:cNvSpPr>
          <p:nvPr>
            <p:ph idx="1"/>
          </p:nvPr>
        </p:nvSpPr>
        <p:spPr>
          <a:xfrm>
            <a:off x="323528" y="627534"/>
            <a:ext cx="8496944" cy="4176464"/>
          </a:xfrm>
        </p:spPr>
        <p:txBody>
          <a:bodyPr>
            <a:noAutofit/>
          </a:bodyPr>
          <a:lstStyle/>
          <a:p>
            <a:pPr lvl="0"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en-GB" sz="1600" b="1" dirty="0">
                <a:solidFill>
                  <a:srgbClr val="FF0000"/>
                </a:solidFill>
              </a:rPr>
              <a:t>New physics </a:t>
            </a:r>
            <a:r>
              <a:rPr lang="en-GB" sz="1600" dirty="0"/>
              <a:t>available in edge turbulence codes: </a:t>
            </a:r>
            <a:r>
              <a:rPr lang="en-GB" sz="1600" b="1" dirty="0">
                <a:solidFill>
                  <a:srgbClr val="0000FF"/>
                </a:solidFill>
              </a:rPr>
              <a:t>neutrals</a:t>
            </a:r>
            <a:r>
              <a:rPr lang="en-GB" sz="1600" dirty="0"/>
              <a:t> physics, </a:t>
            </a:r>
            <a:r>
              <a:rPr lang="en-GB" sz="1600" b="1" dirty="0">
                <a:solidFill>
                  <a:srgbClr val="0000FF"/>
                </a:solidFill>
              </a:rPr>
              <a:t>impurities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GB" sz="1400" dirty="0"/>
              <a:t>Relevant regimes for reactors, showed to improve comparison with experiments</a:t>
            </a:r>
          </a:p>
          <a:p>
            <a:pPr lvl="0">
              <a:buFont typeface="Wingdings" panose="05000000000000000000" pitchFamily="2" charset="2"/>
              <a:buChar char="v"/>
            </a:pPr>
            <a:r>
              <a:rPr lang="en-GB" sz="1600" dirty="0"/>
              <a:t>Theoretical developments: </a:t>
            </a:r>
            <a:r>
              <a:rPr lang="en-GB" sz="1600" b="1" dirty="0">
                <a:solidFill>
                  <a:srgbClr val="FF0000"/>
                </a:solidFill>
              </a:rPr>
              <a:t>gyro-fluid models</a:t>
            </a:r>
            <a:r>
              <a:rPr lang="en-GB" sz="1600" dirty="0"/>
              <a:t>, collisional </a:t>
            </a:r>
            <a:r>
              <a:rPr lang="en-GB" sz="1600" b="1" dirty="0">
                <a:solidFill>
                  <a:srgbClr val="FF0000"/>
                </a:solidFill>
              </a:rPr>
              <a:t>sheath boundary conditions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GB" sz="1400" dirty="0"/>
              <a:t>Progressive implementation in numerical tools started</a:t>
            </a:r>
          </a:p>
          <a:p>
            <a:pPr lvl="0">
              <a:buFont typeface="Wingdings" panose="05000000000000000000" pitchFamily="2" charset="2"/>
              <a:buChar char="v"/>
            </a:pPr>
            <a:r>
              <a:rPr lang="en-GB" sz="1600" dirty="0"/>
              <a:t>Intermediate step in </a:t>
            </a:r>
            <a:r>
              <a:rPr lang="en-GB" sz="1600" b="1" dirty="0">
                <a:solidFill>
                  <a:srgbClr val="FF0000"/>
                </a:solidFill>
              </a:rPr>
              <a:t>hierarchy of transport models</a:t>
            </a:r>
            <a:r>
              <a:rPr lang="en-GB" sz="1600" dirty="0"/>
              <a:t>: </a:t>
            </a:r>
            <a:r>
              <a:rPr lang="en-GB" sz="1600" b="1" dirty="0">
                <a:solidFill>
                  <a:srgbClr val="0000FF"/>
                </a:solidFill>
              </a:rPr>
              <a:t>RANS turbulence models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GB" sz="1400" dirty="0"/>
              <a:t>Available in common transport codes, first results of confrontation to experiments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GB" sz="1600" dirty="0"/>
              <a:t>Numerical </a:t>
            </a:r>
            <a:r>
              <a:rPr lang="en-GB" sz="1600" b="1" dirty="0">
                <a:solidFill>
                  <a:srgbClr val="FF0000"/>
                </a:solidFill>
              </a:rPr>
              <a:t>optimization towards ITER scale </a:t>
            </a:r>
            <a:r>
              <a:rPr lang="en-GB" sz="1600" dirty="0"/>
              <a:t>simulations in collaboration with ACHs</a:t>
            </a:r>
          </a:p>
          <a:p>
            <a:pPr lvl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GB" sz="1400" b="1" dirty="0">
                <a:solidFill>
                  <a:srgbClr val="0000FF"/>
                </a:solidFill>
              </a:rPr>
              <a:t>Profiling performed </a:t>
            </a:r>
            <a:r>
              <a:rPr lang="en-GB" sz="1400" dirty="0"/>
              <a:t>and recommendation made, </a:t>
            </a:r>
            <a:r>
              <a:rPr lang="en-GB" sz="1400" b="1" dirty="0">
                <a:solidFill>
                  <a:srgbClr val="0000FF"/>
                </a:solidFill>
              </a:rPr>
              <a:t>solutions proposed</a:t>
            </a:r>
            <a:r>
              <a:rPr lang="en-GB" sz="1400" dirty="0"/>
              <a:t> to common bottlenecks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GB" sz="1400" dirty="0"/>
              <a:t>ITER scale simulations attempted</a:t>
            </a:r>
            <a:endParaRPr lang="en-GB" sz="1600" dirty="0"/>
          </a:p>
          <a:p>
            <a:pPr>
              <a:buFont typeface="Wingdings" panose="05000000000000000000" pitchFamily="2" charset="2"/>
              <a:buChar char="v"/>
            </a:pPr>
            <a:r>
              <a:rPr lang="en-GB" sz="1600" dirty="0"/>
              <a:t>Novel </a:t>
            </a:r>
            <a:r>
              <a:rPr lang="en-GB" sz="1600" b="1" dirty="0">
                <a:solidFill>
                  <a:srgbClr val="FF0000"/>
                </a:solidFill>
              </a:rPr>
              <a:t>approaches to handle geometry</a:t>
            </a:r>
            <a:r>
              <a:rPr lang="en-GB" sz="1600" dirty="0"/>
              <a:t>: immersed BCs, curvilinear coordinates, HDG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GB" sz="1400" dirty="0"/>
              <a:t>Demonstrated </a:t>
            </a:r>
            <a:r>
              <a:rPr lang="en-GB" sz="1400" b="1" dirty="0">
                <a:solidFill>
                  <a:srgbClr val="0000FF"/>
                </a:solidFill>
              </a:rPr>
              <a:t>capability to handle realistic magnetic geometries including </a:t>
            </a:r>
            <a:r>
              <a:rPr lang="en-GB" sz="1400" b="1" dirty="0" err="1">
                <a:solidFill>
                  <a:srgbClr val="0000FF"/>
                </a:solidFill>
              </a:rPr>
              <a:t>stellarator</a:t>
            </a:r>
            <a:endParaRPr lang="en-GB" sz="1400" b="1" dirty="0">
              <a:solidFill>
                <a:srgbClr val="0000FF"/>
              </a:solidFill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en-GB" sz="1600" dirty="0"/>
              <a:t>Development of </a:t>
            </a:r>
            <a:r>
              <a:rPr lang="en-GB" sz="1600" b="1" dirty="0">
                <a:solidFill>
                  <a:srgbClr val="FF0000"/>
                </a:solidFill>
              </a:rPr>
              <a:t>tools to ease cross-code and code-experiments comparisons</a:t>
            </a:r>
          </a:p>
          <a:p>
            <a:pPr lvl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GB" sz="1400" b="1" dirty="0">
                <a:solidFill>
                  <a:srgbClr val="0000FF"/>
                </a:solidFill>
              </a:rPr>
              <a:t>synthetic diagnostics</a:t>
            </a:r>
            <a:r>
              <a:rPr lang="en-GB" sz="1400" dirty="0"/>
              <a:t>, definition of </a:t>
            </a:r>
            <a:r>
              <a:rPr lang="en-GB" sz="1400" b="1" dirty="0">
                <a:solidFill>
                  <a:srgbClr val="0000FF"/>
                </a:solidFill>
              </a:rPr>
              <a:t>IMAS IDSs </a:t>
            </a:r>
            <a:r>
              <a:rPr lang="en-GB" sz="1400" dirty="0"/>
              <a:t>for edge turbulence on-going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GB" sz="1600" dirty="0"/>
              <a:t>Adoption of </a:t>
            </a:r>
            <a:r>
              <a:rPr lang="en-GB" sz="1600" b="1" dirty="0">
                <a:solidFill>
                  <a:srgbClr val="FF0000"/>
                </a:solidFill>
              </a:rPr>
              <a:t>modern collaborative development methods</a:t>
            </a:r>
          </a:p>
          <a:p>
            <a:pPr lvl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GB" sz="1400" b="1" dirty="0">
                <a:solidFill>
                  <a:srgbClr val="0000FF"/>
                </a:solidFill>
              </a:rPr>
              <a:t>publically accessible</a:t>
            </a:r>
            <a:r>
              <a:rPr lang="en-GB" sz="1400" dirty="0"/>
              <a:t> repos., CI in place =&gt; ready for porting on gateway when infrastructure ready</a:t>
            </a:r>
          </a:p>
        </p:txBody>
      </p:sp>
      <p:sp>
        <p:nvSpPr>
          <p:cNvPr id="16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467544" y="4908928"/>
            <a:ext cx="8240228" cy="201104"/>
          </a:xfrm>
        </p:spPr>
        <p:txBody>
          <a:bodyPr/>
          <a:lstStyle/>
          <a:p>
            <a:pPr algn="r"/>
            <a:r>
              <a:rPr lang="en-GB" dirty="0" smtClean="0"/>
              <a:t>Patrick Tamain | ETASC – Thrust 1 meeting | </a:t>
            </a:r>
            <a:r>
              <a:rPr lang="en-GB" dirty="0" smtClean="0"/>
              <a:t>21/06/2022 </a:t>
            </a:r>
            <a:r>
              <a:rPr lang="en-GB" dirty="0" smtClean="0"/>
              <a:t>| Page </a:t>
            </a:r>
            <a:fld id="{6A6D9FA1-99C7-4910-8E32-B85D378B0060}" type="slidenum">
              <a:rPr lang="en-GB" smtClean="0"/>
              <a:pPr algn="r"/>
              <a:t>22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76444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Progress in </a:t>
            </a:r>
            <a:r>
              <a:rPr lang="fr-FR" dirty="0" err="1" smtClean="0"/>
              <a:t>gyro-fluid</a:t>
            </a:r>
            <a:r>
              <a:rPr lang="fr-FR" dirty="0" smtClean="0"/>
              <a:t> </a:t>
            </a:r>
            <a:r>
              <a:rPr lang="fr-FR" dirty="0" err="1" smtClean="0"/>
              <a:t>models</a:t>
            </a:r>
            <a:endParaRPr lang="fr-FR" dirty="0"/>
          </a:p>
        </p:txBody>
      </p:sp>
      <p:sp>
        <p:nvSpPr>
          <p:cNvPr id="5" name="Rectangle 4"/>
          <p:cNvSpPr/>
          <p:nvPr/>
        </p:nvSpPr>
        <p:spPr>
          <a:xfrm>
            <a:off x="334014" y="699542"/>
            <a:ext cx="850728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GB" dirty="0" smtClean="0">
                <a:cs typeface="Calibri"/>
              </a:rPr>
              <a:t>Successfully </a:t>
            </a:r>
            <a:r>
              <a:rPr lang="en-GB" dirty="0">
                <a:cs typeface="Calibri"/>
              </a:rPr>
              <a:t>derived and published </a:t>
            </a:r>
            <a:r>
              <a:rPr lang="en-GB" b="1" dirty="0">
                <a:solidFill>
                  <a:srgbClr val="FF0000"/>
                </a:solidFill>
                <a:cs typeface="Calibri"/>
              </a:rPr>
              <a:t>full-F gyro-fluid conservation-of-currents </a:t>
            </a:r>
            <a:r>
              <a:rPr lang="en-GB" dirty="0">
                <a:cs typeface="Calibri"/>
              </a:rPr>
              <a:t>equation including comparison to drift-fluid model :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dirty="0">
                <a:cs typeface="Calibri"/>
              </a:rPr>
              <a:t>R. </a:t>
            </a:r>
            <a:r>
              <a:rPr lang="en-US" dirty="0" err="1">
                <a:cs typeface="Calibri"/>
              </a:rPr>
              <a:t>Gerru</a:t>
            </a:r>
            <a:r>
              <a:rPr lang="en-US" dirty="0">
                <a:cs typeface="Calibri"/>
              </a:rPr>
              <a:t> et al “Conservation of currents in reduced full-F electromagnetic kinetic and ﬂuid models” PPCF (2022) Accepted manuscript: </a:t>
            </a:r>
            <a:r>
              <a:rPr lang="en-US" dirty="0">
                <a:cs typeface="Calibri"/>
                <a:hlinkClick r:id="rId2"/>
              </a:rPr>
              <a:t>https://doi.org/10.1088/1361-6587/ac55f6</a:t>
            </a:r>
            <a:endParaRPr lang="en-US" dirty="0">
              <a:cs typeface="Calibri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en-US" dirty="0" smtClean="0">
              <a:cs typeface="Calibri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 smtClean="0">
                <a:cs typeface="Calibri"/>
              </a:rPr>
              <a:t>Derivation </a:t>
            </a:r>
            <a:r>
              <a:rPr lang="en-US" dirty="0">
                <a:cs typeface="Calibri"/>
              </a:rPr>
              <a:t>of </a:t>
            </a:r>
            <a:r>
              <a:rPr lang="en-US" b="1" dirty="0">
                <a:solidFill>
                  <a:srgbClr val="FF0000"/>
                </a:solidFill>
                <a:cs typeface="Calibri"/>
              </a:rPr>
              <a:t>systematic method to transpose fluid-drift equation into gyro-fluid </a:t>
            </a:r>
            <a:r>
              <a:rPr lang="en-US" dirty="0">
                <a:cs typeface="Calibri"/>
              </a:rPr>
              <a:t>framework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dirty="0" smtClean="0">
                <a:cs typeface="Calibri"/>
              </a:rPr>
              <a:t>Fundamental step towards </a:t>
            </a:r>
            <a:r>
              <a:rPr lang="en-US" b="1" dirty="0" smtClean="0">
                <a:solidFill>
                  <a:srgbClr val="0000FF"/>
                </a:solidFill>
                <a:cs typeface="Calibri"/>
              </a:rPr>
              <a:t>integrating </a:t>
            </a:r>
            <a:r>
              <a:rPr lang="en-US" b="1" dirty="0" smtClean="0">
                <a:solidFill>
                  <a:srgbClr val="0000FF"/>
                </a:solidFill>
                <a:cs typeface="Calibri"/>
              </a:rPr>
              <a:t>collisional terms and </a:t>
            </a:r>
            <a:r>
              <a:rPr lang="en-US" b="1" dirty="0" smtClean="0">
                <a:solidFill>
                  <a:srgbClr val="0000FF"/>
                </a:solidFill>
                <a:cs typeface="Calibri"/>
              </a:rPr>
              <a:t>neutrals physics</a:t>
            </a:r>
            <a:r>
              <a:rPr lang="en-US" dirty="0" smtClean="0">
                <a:cs typeface="Calibri"/>
              </a:rPr>
              <a:t> in gyro-fluid models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dirty="0" smtClean="0">
                <a:cs typeface="Calibri"/>
              </a:rPr>
              <a:t>Provides closure “as good as” existing fluid closures (~Zhdanov) for gyro-fluid models</a:t>
            </a:r>
            <a:endParaRPr lang="en-US" dirty="0" smtClean="0">
              <a:cs typeface="Calibri"/>
            </a:endParaRPr>
          </a:p>
        </p:txBody>
      </p:sp>
      <p:sp>
        <p:nvSpPr>
          <p:cNvPr id="6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467544" y="4908928"/>
            <a:ext cx="8240228" cy="201104"/>
          </a:xfrm>
        </p:spPr>
        <p:txBody>
          <a:bodyPr/>
          <a:lstStyle/>
          <a:p>
            <a:pPr algn="r"/>
            <a:r>
              <a:rPr lang="en-GB" dirty="0" smtClean="0"/>
              <a:t>Patrick Tamain | ETASC – Thrust 1 meeting | </a:t>
            </a:r>
            <a:r>
              <a:rPr lang="en-GB" dirty="0" smtClean="0"/>
              <a:t>21/06/2022 </a:t>
            </a:r>
            <a:r>
              <a:rPr lang="en-GB" dirty="0" smtClean="0"/>
              <a:t>| Page </a:t>
            </a:r>
            <a:fld id="{6A6D9FA1-99C7-4910-8E32-B85D378B0060}" type="slidenum">
              <a:rPr lang="en-GB" smtClean="0"/>
              <a:pPr algn="r"/>
              <a:t>23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75846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2800" dirty="0" smtClean="0"/>
              <a:t>Bohm BCs invalid at high </a:t>
            </a:r>
            <a:r>
              <a:rPr lang="en-GB" sz="2800" dirty="0" err="1" smtClean="0"/>
              <a:t>collisionality</a:t>
            </a:r>
            <a:endParaRPr lang="en-GB" sz="28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79512" y="627534"/>
            <a:ext cx="8640960" cy="4320480"/>
          </a:xfrm>
        </p:spPr>
        <p:txBody>
          <a:bodyPr>
            <a:noAutofit/>
          </a:bodyPr>
          <a:lstStyle/>
          <a:p>
            <a:pPr marL="304800" lvl="1" indent="-342900">
              <a:spcBef>
                <a:spcPts val="600"/>
              </a:spcBef>
              <a:buSzPct val="100000"/>
              <a:buFont typeface="Wingdings" panose="05000000000000000000" pitchFamily="2" charset="2"/>
              <a:buChar char="v"/>
            </a:pPr>
            <a:r>
              <a:rPr lang="en-US" dirty="0" smtClean="0">
                <a:latin typeface="+mn-lt"/>
              </a:rPr>
              <a:t>Kinetic SOL simulations in ITER conditions with BIT1 code: plasma</a:t>
            </a:r>
            <a:r>
              <a:rPr lang="en-US" b="1" dirty="0" smtClean="0">
                <a:solidFill>
                  <a:srgbClr val="FF0000"/>
                </a:solidFill>
                <a:latin typeface="+mn-lt"/>
              </a:rPr>
              <a:t> subsonic up to the wall at high </a:t>
            </a:r>
            <a:r>
              <a:rPr lang="en-US" b="1" dirty="0" err="1" smtClean="0">
                <a:solidFill>
                  <a:srgbClr val="FF0000"/>
                </a:solidFill>
                <a:latin typeface="+mn-lt"/>
              </a:rPr>
              <a:t>colisionality</a:t>
            </a:r>
            <a:r>
              <a:rPr lang="en-US" b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dirty="0" smtClean="0">
                <a:latin typeface="+mn-lt"/>
              </a:rPr>
              <a:t>= violation of Bohm BCs</a:t>
            </a:r>
          </a:p>
          <a:p>
            <a:pPr marL="704850" lvl="2" indent="-342900">
              <a:spcBef>
                <a:spcPts val="600"/>
              </a:spcBef>
              <a:buSzPct val="100000"/>
              <a:buFont typeface="Wingdings" panose="05000000000000000000" pitchFamily="2" charset="2"/>
              <a:buChar char="Ø"/>
            </a:pPr>
            <a:r>
              <a:rPr lang="en-US" dirty="0" smtClean="0">
                <a:latin typeface="+mn-lt"/>
              </a:rPr>
              <a:t>due to </a:t>
            </a:r>
            <a:r>
              <a:rPr lang="en-US" b="1" dirty="0" smtClean="0">
                <a:solidFill>
                  <a:srgbClr val="0000FF"/>
                </a:solidFill>
                <a:latin typeface="+mn-lt"/>
              </a:rPr>
              <a:t>collisions</a:t>
            </a:r>
            <a:r>
              <a:rPr lang="en-US" dirty="0" smtClean="0">
                <a:latin typeface="+mn-lt"/>
              </a:rPr>
              <a:t> (e-</a:t>
            </a:r>
            <a:r>
              <a:rPr lang="en-US" dirty="0" err="1" smtClean="0">
                <a:latin typeface="+mn-lt"/>
              </a:rPr>
              <a:t>i</a:t>
            </a:r>
            <a:r>
              <a:rPr lang="en-US" dirty="0" smtClean="0">
                <a:latin typeface="+mn-lt"/>
              </a:rPr>
              <a:t> and n-</a:t>
            </a:r>
            <a:r>
              <a:rPr lang="en-US" dirty="0" err="1" smtClean="0">
                <a:latin typeface="+mn-lt"/>
              </a:rPr>
              <a:t>i</a:t>
            </a:r>
            <a:r>
              <a:rPr lang="en-US" dirty="0" smtClean="0">
                <a:latin typeface="+mn-lt"/>
              </a:rPr>
              <a:t>)</a:t>
            </a:r>
          </a:p>
          <a:p>
            <a:pPr marL="304800" lvl="1" indent="-342900">
              <a:spcBef>
                <a:spcPts val="600"/>
              </a:spcBef>
              <a:buSzPct val="100000"/>
              <a:buFont typeface="Wingdings" panose="05000000000000000000" pitchFamily="2" charset="2"/>
              <a:buChar char="v"/>
            </a:pPr>
            <a:endParaRPr lang="en-US" dirty="0" smtClean="0">
              <a:latin typeface="+mn-lt"/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1680" y="1709352"/>
            <a:ext cx="5616624" cy="3238662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65595" y="4740700"/>
            <a:ext cx="22554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 smtClean="0">
                <a:solidFill>
                  <a:srgbClr val="009900"/>
                </a:solidFill>
              </a:rPr>
              <a:t>[</a:t>
            </a:r>
            <a:r>
              <a:rPr lang="fr-FR" i="1" dirty="0" err="1" smtClean="0">
                <a:solidFill>
                  <a:srgbClr val="009900"/>
                </a:solidFill>
              </a:rPr>
              <a:t>Tskhakaya</a:t>
            </a:r>
            <a:r>
              <a:rPr lang="fr-FR" i="1" dirty="0" smtClean="0">
                <a:solidFill>
                  <a:srgbClr val="009900"/>
                </a:solidFill>
              </a:rPr>
              <a:t>, EPS 2021]</a:t>
            </a:r>
            <a:endParaRPr lang="fr-FR" i="1" dirty="0">
              <a:solidFill>
                <a:srgbClr val="009900"/>
              </a:solidFill>
            </a:endParaRPr>
          </a:p>
        </p:txBody>
      </p:sp>
      <p:sp>
        <p:nvSpPr>
          <p:cNvPr id="10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467544" y="4908928"/>
            <a:ext cx="8240228" cy="201104"/>
          </a:xfrm>
        </p:spPr>
        <p:txBody>
          <a:bodyPr/>
          <a:lstStyle/>
          <a:p>
            <a:pPr algn="r"/>
            <a:r>
              <a:rPr lang="en-GB" dirty="0" smtClean="0"/>
              <a:t>Patrick Tamain | ETASC – Thrust 1 meeting | </a:t>
            </a:r>
            <a:r>
              <a:rPr lang="en-GB" dirty="0" smtClean="0"/>
              <a:t>21/06/2022 </a:t>
            </a:r>
            <a:r>
              <a:rPr lang="en-GB" dirty="0" smtClean="0"/>
              <a:t>| Page </a:t>
            </a:r>
            <a:fld id="{6A6D9FA1-99C7-4910-8E32-B85D378B0060}" type="slidenum">
              <a:rPr lang="en-GB" smtClean="0"/>
              <a:pPr algn="r"/>
              <a:t>24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7753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2800" dirty="0" smtClean="0"/>
              <a:t>Revised model for BC tested in SOLPS</a:t>
            </a:r>
            <a:endParaRPr lang="en-GB" sz="28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79512" y="627534"/>
            <a:ext cx="8640960" cy="532877"/>
          </a:xfrm>
        </p:spPr>
        <p:txBody>
          <a:bodyPr>
            <a:noAutofit/>
          </a:bodyPr>
          <a:lstStyle/>
          <a:p>
            <a:pPr marL="304800" lvl="1" indent="-342900">
              <a:spcBef>
                <a:spcPts val="600"/>
              </a:spcBef>
              <a:buSzPct val="100000"/>
              <a:buFont typeface="Wingdings" panose="05000000000000000000" pitchFamily="2" charset="2"/>
              <a:buChar char="v"/>
            </a:pPr>
            <a:r>
              <a:rPr lang="en-US" sz="1800" dirty="0" smtClean="0">
                <a:latin typeface="+mn-lt"/>
              </a:rPr>
              <a:t>Analytical model fits well PIC data:</a:t>
            </a:r>
          </a:p>
          <a:p>
            <a:pPr marL="285750" lvl="1">
              <a:spcBef>
                <a:spcPts val="600"/>
              </a:spcBef>
              <a:buSzPct val="100000"/>
              <a:buFont typeface="Wingdings" panose="05000000000000000000" pitchFamily="2" charset="2"/>
              <a:buChar char="v"/>
            </a:pPr>
            <a:endParaRPr lang="en-US" sz="1800" dirty="0" smtClean="0">
              <a:latin typeface="+mn-lt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87447" y="1674757"/>
            <a:ext cx="29942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 smtClean="0">
                <a:solidFill>
                  <a:srgbClr val="009900"/>
                </a:solidFill>
              </a:rPr>
              <a:t>[</a:t>
            </a:r>
            <a:r>
              <a:rPr lang="fr-FR" i="1" dirty="0" err="1" smtClean="0">
                <a:solidFill>
                  <a:srgbClr val="009900"/>
                </a:solidFill>
              </a:rPr>
              <a:t>Tskhakaya</a:t>
            </a:r>
            <a:r>
              <a:rPr lang="fr-FR" i="1" dirty="0" smtClean="0">
                <a:solidFill>
                  <a:srgbClr val="009900"/>
                </a:solidFill>
              </a:rPr>
              <a:t>, EPS 2021;</a:t>
            </a:r>
          </a:p>
          <a:p>
            <a:r>
              <a:rPr lang="fr-FR" i="1" dirty="0" smtClean="0">
                <a:solidFill>
                  <a:srgbClr val="009900"/>
                </a:solidFill>
              </a:rPr>
              <a:t>D. </a:t>
            </a:r>
            <a:r>
              <a:rPr lang="fr-FR" i="1" dirty="0" err="1" smtClean="0">
                <a:solidFill>
                  <a:srgbClr val="009900"/>
                </a:solidFill>
              </a:rPr>
              <a:t>Moulton</a:t>
            </a:r>
            <a:r>
              <a:rPr lang="fr-FR" i="1" dirty="0" smtClean="0">
                <a:solidFill>
                  <a:srgbClr val="009900"/>
                </a:solidFill>
              </a:rPr>
              <a:t>, ISFN 09/2021]</a:t>
            </a:r>
            <a:endParaRPr lang="fr-FR" i="1" dirty="0">
              <a:solidFill>
                <a:srgbClr val="0099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ZoneTexte 4"/>
              <p:cNvSpPr txBox="1"/>
              <p:nvPr/>
            </p:nvSpPr>
            <p:spPr>
              <a:xfrm>
                <a:off x="1403648" y="1203598"/>
                <a:ext cx="2406428" cy="34208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∥</m:t>
                          </m:r>
                        </m:sub>
                      </m:sSub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=1+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𝜒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−</m:t>
                      </m:r>
                      <m:rad>
                        <m:radPr>
                          <m:degHide m:val="on"/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fr-FR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𝜒</m:t>
                              </m:r>
                            </m:e>
                            <m:sup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+2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𝜒</m:t>
                          </m:r>
                        </m:e>
                      </m:rad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5" name="ZoneTexte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3648" y="1203598"/>
                <a:ext cx="2406428" cy="342081"/>
              </a:xfrm>
              <a:prstGeom prst="rect">
                <a:avLst/>
              </a:prstGeom>
              <a:blipFill>
                <a:blip r:embed="rId2"/>
                <a:stretch>
                  <a:fillRect l="-1772" r="-2532" b="-2105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ZoneTexte 8"/>
              <p:cNvSpPr txBox="1"/>
              <p:nvPr/>
            </p:nvSpPr>
            <p:spPr>
              <a:xfrm>
                <a:off x="4355976" y="1082474"/>
                <a:ext cx="2563329" cy="58432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𝜒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  <m:t>𝜈</m:t>
                                  </m:r>
                                </m:e>
                                <m:sub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  <m:t>𝑚𝑡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  <m:t>1−</m:t>
                                  </m:r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  <m:t>𝛼</m:t>
                                  </m:r>
                                </m:e>
                              </m:d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  <m:t>𝜈</m:t>
                                  </m:r>
                                </m:e>
                                <m:sub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  <m:t>𝑒𝑖</m:t>
                                  </m:r>
                                </m:sub>
                              </m:sSub>
                            </m:e>
                          </m:d>
                          <m:sSub>
                            <m:sSub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sSub>
                            <m:sSub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  <m:func>
                            <m:func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fr-FR" b="0" i="0" smtClean="0"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</m:func>
                        </m:den>
                      </m:f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9" name="ZoneTexte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55976" y="1082474"/>
                <a:ext cx="2563329" cy="58432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ZoneTexte 9"/>
              <p:cNvSpPr txBox="1"/>
              <p:nvPr/>
            </p:nvSpPr>
            <p:spPr>
              <a:xfrm>
                <a:off x="6012160" y="541697"/>
                <a:ext cx="1316451" cy="30444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𝛼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∥</m:t>
                          </m:r>
                        </m:sub>
                        <m:sup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sup>
                      </m:sSubSup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/</m:t>
                      </m:r>
                      <m:sSubSup>
                        <m:sSubSupPr>
                          <m:ctrlPr>
                            <a:rPr lang="fr-FR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∥</m:t>
                          </m:r>
                        </m:sub>
                        <m:sup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𝐷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bSup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10" name="ZoneTexte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12160" y="541697"/>
                <a:ext cx="1316451" cy="304442"/>
              </a:xfrm>
              <a:prstGeom prst="rect">
                <a:avLst/>
              </a:prstGeom>
              <a:blipFill>
                <a:blip r:embed="rId4"/>
                <a:stretch>
                  <a:fillRect l="-2315" r="-1389" b="-2800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5"/>
          <p:cNvSpPr/>
          <p:nvPr/>
        </p:nvSpPr>
        <p:spPr>
          <a:xfrm>
            <a:off x="1316558" y="1203598"/>
            <a:ext cx="2535362" cy="43204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ZoneTexte 11"/>
          <p:cNvSpPr txBox="1"/>
          <p:nvPr/>
        </p:nvSpPr>
        <p:spPr>
          <a:xfrm>
            <a:off x="6091213" y="1769158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Incidence angle</a:t>
            </a:r>
            <a:endParaRPr lang="fr-FR" dirty="0"/>
          </a:p>
        </p:txBody>
      </p:sp>
      <p:cxnSp>
        <p:nvCxnSpPr>
          <p:cNvPr id="14" name="Connecteur droit avec flèche 13"/>
          <p:cNvCxnSpPr/>
          <p:nvPr/>
        </p:nvCxnSpPr>
        <p:spPr>
          <a:xfrm flipH="1">
            <a:off x="5883194" y="846139"/>
            <a:ext cx="272982" cy="239871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/>
          <p:cNvCxnSpPr/>
          <p:nvPr/>
        </p:nvCxnSpPr>
        <p:spPr>
          <a:xfrm flipH="1" flipV="1">
            <a:off x="6300192" y="1635646"/>
            <a:ext cx="216024" cy="199384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ZoneTexte 19"/>
              <p:cNvSpPr txBox="1"/>
              <p:nvPr/>
            </p:nvSpPr>
            <p:spPr>
              <a:xfrm>
                <a:off x="7471333" y="999903"/>
                <a:ext cx="196473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dirty="0" err="1" smtClean="0"/>
                  <a:t>Dist</a:t>
                </a:r>
                <a:r>
                  <a:rPr lang="fr-FR" dirty="0" smtClean="0"/>
                  <a:t>. of </a:t>
                </a:r>
                <a:r>
                  <a:rPr lang="fr-FR" dirty="0" err="1" smtClean="0"/>
                  <a:t>demag</a:t>
                </a:r>
                <a:r>
                  <a:rPr lang="fr-FR" dirty="0" smtClean="0"/>
                  <a:t>.: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≈20</m:t>
                      </m:r>
                      <m:sSub>
                        <m:sSubPr>
                          <m:ctrlP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20" name="ZoneTexte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71333" y="999903"/>
                <a:ext cx="1964730" cy="646331"/>
              </a:xfrm>
              <a:prstGeom prst="rect">
                <a:avLst/>
              </a:prstGeom>
              <a:blipFill>
                <a:blip r:embed="rId5"/>
                <a:stretch>
                  <a:fillRect l="-2795" t="-4717" b="-3774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1" name="Connecteur droit avec flèche 20"/>
          <p:cNvCxnSpPr/>
          <p:nvPr/>
        </p:nvCxnSpPr>
        <p:spPr>
          <a:xfrm flipH="1">
            <a:off x="6944741" y="1203598"/>
            <a:ext cx="452092" cy="0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ZoneTexte 23"/>
          <p:cNvSpPr txBox="1"/>
          <p:nvPr/>
        </p:nvSpPr>
        <p:spPr>
          <a:xfrm>
            <a:off x="3661296" y="1651421"/>
            <a:ext cx="22612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Ion-</a:t>
            </a:r>
            <a:r>
              <a:rPr lang="fr-FR" dirty="0" err="1" smtClean="0"/>
              <a:t>atom</a:t>
            </a:r>
            <a:r>
              <a:rPr lang="fr-FR" dirty="0" smtClean="0"/>
              <a:t> </a:t>
            </a:r>
            <a:r>
              <a:rPr lang="fr-FR" dirty="0" err="1" smtClean="0"/>
              <a:t>momentum</a:t>
            </a:r>
            <a:r>
              <a:rPr lang="fr-FR" dirty="0" smtClean="0"/>
              <a:t> </a:t>
            </a:r>
            <a:r>
              <a:rPr lang="fr-FR" dirty="0" err="1" smtClean="0"/>
              <a:t>transfer</a:t>
            </a:r>
            <a:r>
              <a:rPr lang="fr-FR" dirty="0" smtClean="0"/>
              <a:t> </a:t>
            </a:r>
            <a:r>
              <a:rPr lang="fr-FR" dirty="0" err="1" smtClean="0"/>
              <a:t>frequency</a:t>
            </a:r>
            <a:endParaRPr lang="fr-FR" dirty="0"/>
          </a:p>
        </p:txBody>
      </p:sp>
      <p:cxnSp>
        <p:nvCxnSpPr>
          <p:cNvPr id="25" name="Connecteur droit avec flèche 24"/>
          <p:cNvCxnSpPr/>
          <p:nvPr/>
        </p:nvCxnSpPr>
        <p:spPr>
          <a:xfrm flipV="1">
            <a:off x="4788024" y="1327150"/>
            <a:ext cx="177676" cy="308496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e 6"/>
          <p:cNvGrpSpPr/>
          <p:nvPr/>
        </p:nvGrpSpPr>
        <p:grpSpPr>
          <a:xfrm>
            <a:off x="3354909" y="2478447"/>
            <a:ext cx="5753595" cy="2263742"/>
            <a:chOff x="2850853" y="3226337"/>
            <a:chExt cx="6284753" cy="2472725"/>
          </a:xfrm>
        </p:grpSpPr>
        <p:pic>
          <p:nvPicPr>
            <p:cNvPr id="30" name="Image 29"/>
            <p:cNvPicPr>
              <a:picLocks noChangeAspect="1"/>
            </p:cNvPicPr>
            <p:nvPr/>
          </p:nvPicPr>
          <p:blipFill rotWithShape="1">
            <a:blip r:embed="rId6"/>
            <a:srcRect r="51613"/>
            <a:stretch/>
          </p:blipFill>
          <p:spPr>
            <a:xfrm>
              <a:off x="2850853" y="3244107"/>
              <a:ext cx="3240360" cy="2454955"/>
            </a:xfrm>
            <a:prstGeom prst="rect">
              <a:avLst/>
            </a:prstGeom>
          </p:spPr>
        </p:pic>
        <p:pic>
          <p:nvPicPr>
            <p:cNvPr id="19" name="Image 18"/>
            <p:cNvPicPr>
              <a:picLocks noChangeAspect="1"/>
            </p:cNvPicPr>
            <p:nvPr/>
          </p:nvPicPr>
          <p:blipFill rotWithShape="1">
            <a:blip r:embed="rId6"/>
            <a:srcRect l="54539"/>
            <a:stretch/>
          </p:blipFill>
          <p:spPr>
            <a:xfrm>
              <a:off x="6091213" y="3226337"/>
              <a:ext cx="3044393" cy="2454955"/>
            </a:xfrm>
            <a:prstGeom prst="rect">
              <a:avLst/>
            </a:prstGeom>
          </p:spPr>
        </p:pic>
      </p:grpSp>
      <p:sp>
        <p:nvSpPr>
          <p:cNvPr id="23" name="Espace réservé du contenu 2"/>
          <p:cNvSpPr txBox="1">
            <a:spLocks/>
          </p:cNvSpPr>
          <p:nvPr/>
        </p:nvSpPr>
        <p:spPr>
          <a:xfrm>
            <a:off x="179512" y="2571750"/>
            <a:ext cx="3384376" cy="129614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04800" lvl="1" indent="-342900">
              <a:spcBef>
                <a:spcPts val="600"/>
              </a:spcBef>
              <a:buSzPct val="100000"/>
              <a:buFont typeface="Wingdings" panose="05000000000000000000" pitchFamily="2" charset="2"/>
              <a:buChar char="v"/>
            </a:pPr>
            <a:r>
              <a:rPr lang="en-US" sz="1800" dirty="0" smtClean="0">
                <a:latin typeface="+mn-lt"/>
              </a:rPr>
              <a:t>First </a:t>
            </a:r>
            <a:r>
              <a:rPr lang="en-US" sz="1800" b="1" dirty="0" smtClean="0">
                <a:solidFill>
                  <a:srgbClr val="FF0000"/>
                </a:solidFill>
                <a:latin typeface="+mn-lt"/>
              </a:rPr>
              <a:t>application in SOLPS </a:t>
            </a:r>
            <a:r>
              <a:rPr lang="en-US" sz="1800" dirty="0" smtClean="0">
                <a:latin typeface="+mn-lt"/>
              </a:rPr>
              <a:t>=&gt; </a:t>
            </a:r>
            <a:r>
              <a:rPr lang="en-US" sz="1800" b="1" dirty="0" smtClean="0">
                <a:solidFill>
                  <a:srgbClr val="0000FF"/>
                </a:solidFill>
                <a:latin typeface="+mn-lt"/>
              </a:rPr>
              <a:t>60% difference in target density</a:t>
            </a:r>
            <a:r>
              <a:rPr lang="en-US" sz="1800" dirty="0" smtClean="0">
                <a:latin typeface="+mn-lt"/>
              </a:rPr>
              <a:t>, likely to impact </a:t>
            </a:r>
            <a:r>
              <a:rPr lang="en-US" sz="1800" dirty="0" err="1" smtClean="0">
                <a:latin typeface="+mn-lt"/>
              </a:rPr>
              <a:t>divertor</a:t>
            </a:r>
            <a:r>
              <a:rPr lang="en-US" sz="1800" dirty="0" smtClean="0">
                <a:latin typeface="+mn-lt"/>
              </a:rPr>
              <a:t> regimes</a:t>
            </a:r>
          </a:p>
          <a:p>
            <a:pPr marL="304800" lvl="1" indent="-342900">
              <a:spcBef>
                <a:spcPts val="600"/>
              </a:spcBef>
              <a:buSzPct val="100000"/>
              <a:buFont typeface="Wingdings" panose="05000000000000000000" pitchFamily="2" charset="2"/>
              <a:buChar char="v"/>
            </a:pPr>
            <a:endParaRPr lang="en-US" sz="1800" dirty="0" smtClean="0">
              <a:latin typeface="+mn-lt"/>
            </a:endParaRPr>
          </a:p>
          <a:p>
            <a:pPr marL="285750" lvl="1">
              <a:spcBef>
                <a:spcPts val="600"/>
              </a:spcBef>
              <a:buSzPct val="100000"/>
              <a:buFont typeface="Wingdings" panose="05000000000000000000" pitchFamily="2" charset="2"/>
              <a:buChar char="v"/>
            </a:pPr>
            <a:endParaRPr lang="en-US" sz="1800" dirty="0" smtClean="0">
              <a:latin typeface="+mn-lt"/>
            </a:endParaRPr>
          </a:p>
        </p:txBody>
      </p:sp>
      <p:sp>
        <p:nvSpPr>
          <p:cNvPr id="26" name="Espace réservé du contenu 2"/>
          <p:cNvSpPr txBox="1">
            <a:spLocks/>
          </p:cNvSpPr>
          <p:nvPr/>
        </p:nvSpPr>
        <p:spPr>
          <a:xfrm>
            <a:off x="174864" y="3973552"/>
            <a:ext cx="3317016" cy="7222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04800" lvl="1" indent="-342900">
              <a:spcBef>
                <a:spcPts val="600"/>
              </a:spcBef>
              <a:buSzPct val="100000"/>
              <a:buFont typeface="Wingdings" panose="05000000000000000000" pitchFamily="2" charset="2"/>
              <a:buChar char="v"/>
            </a:pPr>
            <a:r>
              <a:rPr lang="en-US" sz="1800" dirty="0" smtClean="0">
                <a:latin typeface="+mn-lt"/>
              </a:rPr>
              <a:t>Generalization to </a:t>
            </a:r>
            <a:r>
              <a:rPr lang="en-US" sz="1800" b="1" dirty="0" smtClean="0">
                <a:solidFill>
                  <a:srgbClr val="FF0000"/>
                </a:solidFill>
                <a:latin typeface="+mn-lt"/>
              </a:rPr>
              <a:t>multi-species plasmas </a:t>
            </a:r>
            <a:r>
              <a:rPr lang="en-US" sz="1800" dirty="0" smtClean="0">
                <a:latin typeface="+mn-lt"/>
              </a:rPr>
              <a:t>on-going</a:t>
            </a:r>
          </a:p>
          <a:p>
            <a:pPr marL="304800" lvl="1" indent="-342900">
              <a:spcBef>
                <a:spcPts val="600"/>
              </a:spcBef>
              <a:buSzPct val="100000"/>
              <a:buFont typeface="Wingdings" panose="05000000000000000000" pitchFamily="2" charset="2"/>
              <a:buChar char="v"/>
            </a:pPr>
            <a:endParaRPr lang="en-US" sz="1800" dirty="0" smtClean="0">
              <a:latin typeface="+mn-lt"/>
            </a:endParaRPr>
          </a:p>
          <a:p>
            <a:pPr marL="285750" lvl="1">
              <a:spcBef>
                <a:spcPts val="600"/>
              </a:spcBef>
              <a:buSzPct val="100000"/>
              <a:buFont typeface="Wingdings" panose="05000000000000000000" pitchFamily="2" charset="2"/>
              <a:buChar char="v"/>
            </a:pPr>
            <a:endParaRPr lang="en-US" sz="1800" dirty="0" smtClean="0">
              <a:latin typeface="+mn-lt"/>
            </a:endParaRPr>
          </a:p>
        </p:txBody>
      </p:sp>
      <p:sp>
        <p:nvSpPr>
          <p:cNvPr id="22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467544" y="4908928"/>
            <a:ext cx="8240228" cy="201104"/>
          </a:xfrm>
        </p:spPr>
        <p:txBody>
          <a:bodyPr/>
          <a:lstStyle/>
          <a:p>
            <a:pPr algn="r"/>
            <a:r>
              <a:rPr lang="en-GB" dirty="0" smtClean="0"/>
              <a:t>Patrick Tamain | ETASC – Thrust 1 meeting | </a:t>
            </a:r>
            <a:r>
              <a:rPr lang="en-GB" dirty="0" smtClean="0"/>
              <a:t>21/06/2022 </a:t>
            </a:r>
            <a:r>
              <a:rPr lang="en-GB" dirty="0" smtClean="0"/>
              <a:t>| Page </a:t>
            </a:r>
            <a:fld id="{6A6D9FA1-99C7-4910-8E32-B85D378B0060}" type="slidenum">
              <a:rPr lang="en-GB" smtClean="0"/>
              <a:pPr algn="r"/>
              <a:t>25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81572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2800" dirty="0" smtClean="0"/>
              <a:t>Codes performance </a:t>
            </a:r>
            <a:r>
              <a:rPr lang="fr-FR" sz="2800" dirty="0" err="1" smtClean="0"/>
              <a:t>optimization</a:t>
            </a:r>
            <a:endParaRPr lang="fr-FR" sz="28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51520" y="631356"/>
            <a:ext cx="8352928" cy="1244130"/>
          </a:xfrm>
        </p:spPr>
        <p:txBody>
          <a:bodyPr>
            <a:normAutofit fontScale="92500" lnSpcReduction="10000"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fr-FR" sz="1800" dirty="0" err="1" smtClean="0"/>
              <a:t>Strong</a:t>
            </a:r>
            <a:r>
              <a:rPr lang="fr-FR" sz="1800" dirty="0" smtClean="0"/>
              <a:t> </a:t>
            </a:r>
            <a:r>
              <a:rPr lang="fr-FR" sz="1800" b="1" dirty="0" smtClean="0">
                <a:solidFill>
                  <a:srgbClr val="FF0000"/>
                </a:solidFill>
              </a:rPr>
              <a:t>collaboration </a:t>
            </a:r>
            <a:r>
              <a:rPr lang="fr-FR" sz="1800" b="1" dirty="0" err="1" smtClean="0">
                <a:solidFill>
                  <a:srgbClr val="FF0000"/>
                </a:solidFill>
              </a:rPr>
              <a:t>with</a:t>
            </a:r>
            <a:r>
              <a:rPr lang="fr-FR" sz="1800" b="1" dirty="0" smtClean="0">
                <a:solidFill>
                  <a:srgbClr val="FF0000"/>
                </a:solidFill>
              </a:rPr>
              <a:t> ACH</a:t>
            </a:r>
            <a:r>
              <a:rPr lang="fr-FR" sz="1800" dirty="0" smtClean="0"/>
              <a:t> </a:t>
            </a:r>
            <a:r>
              <a:rPr lang="fr-FR" sz="1800" dirty="0" err="1" smtClean="0"/>
              <a:t>focusing</a:t>
            </a:r>
            <a:r>
              <a:rPr lang="fr-FR" sz="1800" dirty="0" smtClean="0"/>
              <a:t> on:</a:t>
            </a:r>
          </a:p>
          <a:p>
            <a:pPr marL="914400" lvl="1" indent="-457200">
              <a:buClr>
                <a:schemeClr val="tx1"/>
              </a:buClr>
              <a:buFont typeface="+mj-lt"/>
              <a:buAutoNum type="arabicPeriod"/>
            </a:pPr>
            <a:r>
              <a:rPr lang="fr-FR" sz="1600" dirty="0" smtClean="0">
                <a:solidFill>
                  <a:srgbClr val="FF0000"/>
                </a:solidFill>
              </a:rPr>
              <a:t> </a:t>
            </a:r>
            <a:r>
              <a:rPr lang="fr-FR" sz="1600" b="1" dirty="0" err="1" smtClean="0">
                <a:solidFill>
                  <a:srgbClr val="0000FF"/>
                </a:solidFill>
              </a:rPr>
              <a:t>Implicit</a:t>
            </a:r>
            <a:r>
              <a:rPr lang="fr-FR" sz="1600" b="1" dirty="0" smtClean="0">
                <a:solidFill>
                  <a:srgbClr val="0000FF"/>
                </a:solidFill>
              </a:rPr>
              <a:t> </a:t>
            </a:r>
            <a:r>
              <a:rPr lang="fr-FR" sz="1600" b="1" dirty="0" err="1" smtClean="0">
                <a:solidFill>
                  <a:srgbClr val="0000FF"/>
                </a:solidFill>
              </a:rPr>
              <a:t>solvers</a:t>
            </a:r>
            <a:r>
              <a:rPr lang="fr-FR" sz="1600" b="1" dirty="0" smtClean="0">
                <a:solidFill>
                  <a:srgbClr val="0000FF"/>
                </a:solidFill>
              </a:rPr>
              <a:t> </a:t>
            </a:r>
            <a:r>
              <a:rPr lang="fr-FR" sz="1600" b="1" dirty="0" err="1" smtClean="0">
                <a:solidFill>
                  <a:srgbClr val="0000FF"/>
                </a:solidFill>
              </a:rPr>
              <a:t>optimization</a:t>
            </a:r>
            <a:r>
              <a:rPr lang="fr-FR" sz="1600" b="1" dirty="0" smtClean="0">
                <a:solidFill>
                  <a:srgbClr val="0000FF"/>
                </a:solidFill>
              </a:rPr>
              <a:t> </a:t>
            </a:r>
            <a:r>
              <a:rPr lang="fr-FR" sz="1600" dirty="0" smtClean="0"/>
              <a:t>(</a:t>
            </a:r>
            <a:r>
              <a:rPr lang="fr-FR" sz="1600" dirty="0" err="1" smtClean="0"/>
              <a:t>common</a:t>
            </a:r>
            <a:r>
              <a:rPr lang="fr-FR" sz="1600" dirty="0" smtClean="0"/>
              <a:t> </a:t>
            </a:r>
            <a:r>
              <a:rPr lang="fr-FR" sz="1600" dirty="0" err="1" smtClean="0"/>
              <a:t>botteleneck</a:t>
            </a:r>
            <a:r>
              <a:rPr lang="fr-FR" sz="1600" dirty="0" smtClean="0"/>
              <a:t>) =&gt; HYPRE as attractive option (good perf., </a:t>
            </a:r>
            <a:r>
              <a:rPr lang="fr-FR" sz="1600" dirty="0" err="1" smtClean="0"/>
              <a:t>hybrid</a:t>
            </a:r>
            <a:r>
              <a:rPr lang="fr-FR" sz="1600" dirty="0" smtClean="0"/>
              <a:t> </a:t>
            </a:r>
            <a:r>
              <a:rPr lang="fr-FR" sz="1600" dirty="0" err="1" smtClean="0"/>
              <a:t>paralleization</a:t>
            </a:r>
            <a:r>
              <a:rPr lang="fr-FR" sz="1600" dirty="0" smtClean="0"/>
              <a:t>, GPU version (AMGX))</a:t>
            </a:r>
          </a:p>
          <a:p>
            <a:pPr marL="914400" lvl="1" indent="-457200">
              <a:buFont typeface="+mj-lt"/>
              <a:buAutoNum type="arabicPeriod"/>
            </a:pPr>
            <a:r>
              <a:rPr lang="fr-FR" sz="1600" dirty="0" smtClean="0"/>
              <a:t> </a:t>
            </a:r>
            <a:r>
              <a:rPr lang="fr-FR" sz="1600" b="1" dirty="0" smtClean="0">
                <a:solidFill>
                  <a:srgbClr val="0000FF"/>
                </a:solidFill>
              </a:rPr>
              <a:t>Codes </a:t>
            </a:r>
            <a:r>
              <a:rPr lang="fr-FR" sz="1600" b="1" dirty="0" err="1" smtClean="0">
                <a:solidFill>
                  <a:srgbClr val="0000FF"/>
                </a:solidFill>
              </a:rPr>
              <a:t>profiling</a:t>
            </a:r>
            <a:r>
              <a:rPr lang="fr-FR" sz="1600" b="1" dirty="0" smtClean="0">
                <a:solidFill>
                  <a:srgbClr val="0000FF"/>
                </a:solidFill>
              </a:rPr>
              <a:t> </a:t>
            </a:r>
            <a:r>
              <a:rPr lang="fr-FR" sz="1600" dirty="0" err="1" smtClean="0"/>
              <a:t>completed</a:t>
            </a:r>
            <a:r>
              <a:rPr lang="fr-FR" sz="1600" dirty="0" smtClean="0"/>
              <a:t>, </a:t>
            </a:r>
            <a:r>
              <a:rPr lang="fr-FR" sz="1600" dirty="0" err="1" smtClean="0"/>
              <a:t>started</a:t>
            </a:r>
            <a:r>
              <a:rPr lang="fr-FR" sz="1600" dirty="0" smtClean="0"/>
              <a:t> </a:t>
            </a:r>
            <a:r>
              <a:rPr lang="fr-FR" sz="1600" dirty="0" err="1" smtClean="0"/>
              <a:t>implementing</a:t>
            </a:r>
            <a:r>
              <a:rPr lang="fr-FR" sz="1600" dirty="0" smtClean="0"/>
              <a:t> </a:t>
            </a:r>
            <a:r>
              <a:rPr lang="fr-FR" sz="1600" dirty="0" err="1" smtClean="0"/>
              <a:t>recommendations</a:t>
            </a:r>
            <a:r>
              <a:rPr lang="fr-FR" sz="1600" dirty="0" smtClean="0"/>
              <a:t> =&gt; </a:t>
            </a:r>
            <a:r>
              <a:rPr lang="fr-FR" sz="1600" dirty="0" err="1" smtClean="0"/>
              <a:t>essentially</a:t>
            </a:r>
            <a:r>
              <a:rPr lang="fr-FR" sz="1600" dirty="0" smtClean="0"/>
              <a:t> </a:t>
            </a:r>
            <a:r>
              <a:rPr lang="fr-FR" sz="1600" dirty="0" err="1" smtClean="0"/>
              <a:t>porting</a:t>
            </a:r>
            <a:r>
              <a:rPr lang="fr-FR" sz="1600" dirty="0" smtClean="0"/>
              <a:t> to GPU, but </a:t>
            </a:r>
            <a:r>
              <a:rPr lang="fr-FR" sz="1600" dirty="0" err="1" smtClean="0"/>
              <a:t>also</a:t>
            </a:r>
            <a:r>
              <a:rPr lang="fr-FR" sz="1600" dirty="0" smtClean="0"/>
              <a:t> </a:t>
            </a:r>
            <a:r>
              <a:rPr lang="fr-FR" sz="1600" dirty="0" err="1" smtClean="0"/>
              <a:t>load</a:t>
            </a:r>
            <a:r>
              <a:rPr lang="fr-FR" sz="1600" dirty="0" smtClean="0"/>
              <a:t> balance </a:t>
            </a:r>
            <a:r>
              <a:rPr lang="fr-FR" sz="1600" dirty="0" err="1" smtClean="0"/>
              <a:t>optimizations</a:t>
            </a:r>
            <a:r>
              <a:rPr lang="fr-FR" sz="1600" dirty="0" smtClean="0"/>
              <a:t>…</a:t>
            </a: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5696" y="2220880"/>
            <a:ext cx="3841712" cy="2519692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520" y="2216046"/>
            <a:ext cx="4247976" cy="2461576"/>
          </a:xfrm>
          <a:prstGeom prst="rect">
            <a:avLst/>
          </a:prstGeom>
        </p:spPr>
      </p:pic>
      <p:sp>
        <p:nvSpPr>
          <p:cNvPr id="12" name="ZoneTexte 11"/>
          <p:cNvSpPr txBox="1"/>
          <p:nvPr/>
        </p:nvSpPr>
        <p:spPr>
          <a:xfrm>
            <a:off x="1547664" y="4593426"/>
            <a:ext cx="20162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i="1" dirty="0" smtClean="0"/>
              <a:t>GBS </a:t>
            </a:r>
            <a:r>
              <a:rPr lang="fr-FR" sz="1600" i="1" dirty="0" err="1" smtClean="0"/>
              <a:t>scaling</a:t>
            </a:r>
            <a:r>
              <a:rPr lang="fr-FR" sz="1600" i="1" dirty="0" smtClean="0"/>
              <a:t> report</a:t>
            </a:r>
            <a:endParaRPr lang="fr-FR" sz="1600" i="1" dirty="0"/>
          </a:p>
        </p:txBody>
      </p:sp>
      <p:sp>
        <p:nvSpPr>
          <p:cNvPr id="13" name="ZoneTexte 12"/>
          <p:cNvSpPr txBox="1"/>
          <p:nvPr/>
        </p:nvSpPr>
        <p:spPr>
          <a:xfrm>
            <a:off x="467544" y="1823386"/>
            <a:ext cx="87371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i="1" dirty="0" smtClean="0"/>
              <a:t>[</a:t>
            </a:r>
            <a:r>
              <a:rPr lang="fr-FR" sz="1400" i="1" dirty="0" smtClean="0">
                <a:hlinkClick r:id="rId5"/>
              </a:rPr>
              <a:t>https</a:t>
            </a:r>
            <a:r>
              <a:rPr lang="fr-FR" sz="1400" i="1" dirty="0">
                <a:hlinkClick r:id="rId5"/>
              </a:rPr>
              <a:t>://</a:t>
            </a:r>
            <a:r>
              <a:rPr lang="fr-FR" sz="1400" i="1" dirty="0" smtClean="0">
                <a:hlinkClick r:id="rId5"/>
              </a:rPr>
              <a:t>wiki.euro-fusion.org/images/9/9f/Report_2021_TSVV3_ACH_EPFL_Task4_code_optimization.pdf</a:t>
            </a:r>
            <a:r>
              <a:rPr lang="fr-FR" sz="1400" i="1" dirty="0" smtClean="0"/>
              <a:t>]</a:t>
            </a:r>
            <a:endParaRPr lang="fr-FR" sz="1400" i="1" dirty="0"/>
          </a:p>
        </p:txBody>
      </p:sp>
      <p:sp>
        <p:nvSpPr>
          <p:cNvPr id="14" name="ZoneTexte 13"/>
          <p:cNvSpPr txBox="1"/>
          <p:nvPr/>
        </p:nvSpPr>
        <p:spPr>
          <a:xfrm>
            <a:off x="5748914" y="4593426"/>
            <a:ext cx="27358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i="1" dirty="0" smtClean="0"/>
              <a:t>SOLEDGE3X </a:t>
            </a:r>
            <a:r>
              <a:rPr lang="fr-FR" sz="1600" i="1" dirty="0" err="1" smtClean="0"/>
              <a:t>scaling</a:t>
            </a:r>
            <a:r>
              <a:rPr lang="fr-FR" sz="1600" i="1" dirty="0" smtClean="0"/>
              <a:t> report</a:t>
            </a:r>
            <a:endParaRPr lang="fr-FR" sz="1600" i="1" dirty="0"/>
          </a:p>
        </p:txBody>
      </p:sp>
      <p:sp>
        <p:nvSpPr>
          <p:cNvPr id="16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467544" y="4908928"/>
            <a:ext cx="8240228" cy="201104"/>
          </a:xfrm>
        </p:spPr>
        <p:txBody>
          <a:bodyPr/>
          <a:lstStyle/>
          <a:p>
            <a:pPr algn="r"/>
            <a:r>
              <a:rPr lang="en-GB" dirty="0" smtClean="0"/>
              <a:t>Patrick Tamain | ETASC – Thrust 1 meeting | </a:t>
            </a:r>
            <a:r>
              <a:rPr lang="en-GB" dirty="0" smtClean="0"/>
              <a:t>21/06/2022 </a:t>
            </a:r>
            <a:r>
              <a:rPr lang="en-GB" dirty="0" smtClean="0"/>
              <a:t>| Page </a:t>
            </a:r>
            <a:fld id="{6A6D9FA1-99C7-4910-8E32-B85D378B0060}" type="slidenum">
              <a:rPr lang="en-GB" smtClean="0"/>
              <a:pPr algn="r"/>
              <a:t>26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5943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8184" y="843558"/>
            <a:ext cx="2843808" cy="3822111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2800" dirty="0" smtClean="0"/>
              <a:t>Zhdanov closure in SOLEDGE3X</a:t>
            </a:r>
            <a:endParaRPr lang="en-GB" sz="28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79512" y="581039"/>
            <a:ext cx="8712968" cy="804870"/>
          </a:xfrm>
        </p:spPr>
        <p:txBody>
          <a:bodyPr>
            <a:noAutofit/>
          </a:bodyPr>
          <a:lstStyle/>
          <a:p>
            <a:pPr marL="304800" lvl="1" indent="-342900">
              <a:spcBef>
                <a:spcPts val="600"/>
              </a:spcBef>
              <a:buClr>
                <a:schemeClr val="tx1"/>
              </a:buClr>
              <a:buSzPct val="100000"/>
              <a:buFont typeface="Wingdings" panose="05000000000000000000" pitchFamily="2" charset="2"/>
              <a:buChar char="v"/>
            </a:pPr>
            <a:r>
              <a:rPr lang="en-US" sz="1800" b="1" dirty="0" smtClean="0">
                <a:solidFill>
                  <a:srgbClr val="FF0000"/>
                </a:solidFill>
              </a:rPr>
              <a:t>Limits of </a:t>
            </a:r>
            <a:r>
              <a:rPr lang="en-US" sz="1800" b="1" dirty="0" err="1" smtClean="0">
                <a:solidFill>
                  <a:srgbClr val="FF0000"/>
                </a:solidFill>
              </a:rPr>
              <a:t>Braginskii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dirty="0" smtClean="0"/>
              <a:t>closure: close to unit mass and density ratios</a:t>
            </a:r>
          </a:p>
          <a:p>
            <a:pPr marL="704850" lvl="2" indent="-342900">
              <a:spcBef>
                <a:spcPts val="600"/>
              </a:spcBef>
              <a:buClr>
                <a:schemeClr val="tx1"/>
              </a:buClr>
              <a:buSzPct val="100000"/>
              <a:buFont typeface="Wingdings" panose="05000000000000000000" pitchFamily="2" charset="2"/>
              <a:buChar char="Ø"/>
            </a:pPr>
            <a:r>
              <a:rPr lang="en-US" sz="1600" dirty="0" smtClean="0"/>
              <a:t>Not applicable to D-T plasmas among others</a:t>
            </a:r>
            <a:endParaRPr lang="en-US" sz="1200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2331458"/>
            <a:ext cx="3823235" cy="2778574"/>
          </a:xfrm>
          <a:prstGeom prst="rect">
            <a:avLst/>
          </a:prstGeom>
        </p:spPr>
      </p:pic>
      <p:sp>
        <p:nvSpPr>
          <p:cNvPr id="9" name="Espace réservé du contenu 2"/>
          <p:cNvSpPr txBox="1">
            <a:spLocks/>
          </p:cNvSpPr>
          <p:nvPr/>
        </p:nvSpPr>
        <p:spPr>
          <a:xfrm>
            <a:off x="179512" y="1258591"/>
            <a:ext cx="6120680" cy="140047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04800" lvl="1" indent="-342900">
              <a:spcBef>
                <a:spcPts val="600"/>
              </a:spcBef>
              <a:buClr>
                <a:schemeClr val="tx1"/>
              </a:buClr>
              <a:buSzPct val="100000"/>
              <a:buFont typeface="Wingdings" panose="05000000000000000000" pitchFamily="2" charset="2"/>
              <a:buChar char="v"/>
            </a:pPr>
            <a:r>
              <a:rPr lang="en-US" sz="1800" b="1" dirty="0" smtClean="0">
                <a:solidFill>
                  <a:srgbClr val="FF0000"/>
                </a:solidFill>
              </a:rPr>
              <a:t>Zhdanov closure implemented in SOLEDGE3X </a:t>
            </a:r>
            <a:r>
              <a:rPr lang="en-US" sz="1800" dirty="0" smtClean="0"/>
              <a:t>and applied to </a:t>
            </a:r>
            <a:r>
              <a:rPr lang="en-US" sz="1800" b="1" dirty="0" smtClean="0">
                <a:solidFill>
                  <a:srgbClr val="0000FF"/>
                </a:solidFill>
              </a:rPr>
              <a:t>JET D-T-Ne </a:t>
            </a:r>
            <a:r>
              <a:rPr lang="en-US" sz="1800" dirty="0" err="1" smtClean="0"/>
              <a:t>disharges</a:t>
            </a:r>
            <a:endParaRPr lang="en-US" sz="1800" dirty="0" smtClean="0"/>
          </a:p>
          <a:p>
            <a:pPr marL="704850" lvl="2" indent="-342900">
              <a:spcBef>
                <a:spcPts val="600"/>
              </a:spcBef>
              <a:buClr>
                <a:schemeClr val="tx1"/>
              </a:buClr>
              <a:buSzPct val="100000"/>
              <a:buFont typeface="Wingdings" panose="05000000000000000000" pitchFamily="2" charset="2"/>
              <a:buChar char="Ø"/>
            </a:pPr>
            <a:r>
              <a:rPr lang="en-US" sz="1600" dirty="0" smtClean="0"/>
              <a:t>D/T far from uniform with possible implications for exhaust</a:t>
            </a:r>
            <a:endParaRPr lang="en-US" sz="1100" dirty="0"/>
          </a:p>
        </p:txBody>
      </p:sp>
      <p:sp>
        <p:nvSpPr>
          <p:cNvPr id="5" name="Rectangle 4"/>
          <p:cNvSpPr/>
          <p:nvPr/>
        </p:nvSpPr>
        <p:spPr>
          <a:xfrm>
            <a:off x="4045452" y="4385708"/>
            <a:ext cx="413943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i="1" dirty="0" smtClean="0">
                <a:solidFill>
                  <a:srgbClr val="009900"/>
                </a:solidFill>
                <a:latin typeface="-apple-system"/>
              </a:rPr>
              <a:t>[</a:t>
            </a:r>
            <a:r>
              <a:rPr lang="fr-FR" sz="1400" i="1" dirty="0" err="1" smtClean="0">
                <a:solidFill>
                  <a:srgbClr val="009900"/>
                </a:solidFill>
                <a:latin typeface="-apple-system"/>
              </a:rPr>
              <a:t>Bufferand</a:t>
            </a:r>
            <a:r>
              <a:rPr lang="fr-FR" sz="1400" i="1" dirty="0" smtClean="0">
                <a:solidFill>
                  <a:srgbClr val="009900"/>
                </a:solidFill>
                <a:latin typeface="-apple-system"/>
              </a:rPr>
              <a:t>, PPCF, in </a:t>
            </a:r>
            <a:r>
              <a:rPr lang="fr-FR" sz="1400" i="1" dirty="0" err="1" smtClean="0">
                <a:solidFill>
                  <a:srgbClr val="009900"/>
                </a:solidFill>
                <a:latin typeface="-apple-system"/>
              </a:rPr>
              <a:t>press</a:t>
            </a:r>
            <a:r>
              <a:rPr lang="fr-FR" sz="1400" i="1" dirty="0" smtClean="0">
                <a:solidFill>
                  <a:srgbClr val="009900"/>
                </a:solidFill>
                <a:latin typeface="-apple-system"/>
              </a:rPr>
              <a:t>, https</a:t>
            </a:r>
            <a:r>
              <a:rPr lang="fr-FR" sz="1400" i="1" dirty="0">
                <a:solidFill>
                  <a:srgbClr val="009900"/>
                </a:solidFill>
                <a:latin typeface="-apple-system"/>
              </a:rPr>
              <a:t>://</a:t>
            </a:r>
            <a:r>
              <a:rPr lang="fr-FR" sz="1400" i="1" dirty="0" smtClean="0">
                <a:solidFill>
                  <a:srgbClr val="009900"/>
                </a:solidFill>
                <a:latin typeface="-apple-system"/>
              </a:rPr>
              <a:t>doi.org/10.1088/1361-6587/ac4fac]</a:t>
            </a:r>
            <a:endParaRPr lang="fr-FR" sz="1400" i="1" dirty="0">
              <a:solidFill>
                <a:srgbClr val="009900"/>
              </a:solidFill>
            </a:endParaRPr>
          </a:p>
        </p:txBody>
      </p:sp>
      <p:sp>
        <p:nvSpPr>
          <p:cNvPr id="10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467544" y="4908928"/>
            <a:ext cx="8240228" cy="201104"/>
          </a:xfrm>
        </p:spPr>
        <p:txBody>
          <a:bodyPr/>
          <a:lstStyle/>
          <a:p>
            <a:pPr algn="r"/>
            <a:r>
              <a:rPr lang="en-GB" dirty="0" smtClean="0"/>
              <a:t>Patrick Tamain | ETASC – Thrust 1 meeting | </a:t>
            </a:r>
            <a:r>
              <a:rPr lang="en-GB" dirty="0" smtClean="0"/>
              <a:t>21/06/2022 </a:t>
            </a:r>
            <a:r>
              <a:rPr lang="en-GB" dirty="0" smtClean="0"/>
              <a:t>| Page </a:t>
            </a:r>
            <a:fld id="{6A6D9FA1-99C7-4910-8E32-B85D378B0060}" type="slidenum">
              <a:rPr lang="en-GB" smtClean="0"/>
              <a:pPr algn="r"/>
              <a:t>27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52815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2800" dirty="0" smtClean="0"/>
              <a:t>Beyond the Zhdanov closure</a:t>
            </a:r>
            <a:endParaRPr lang="en-GB" sz="28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79512" y="570142"/>
            <a:ext cx="8784976" cy="4248472"/>
          </a:xfrm>
        </p:spPr>
        <p:txBody>
          <a:bodyPr>
            <a:noAutofit/>
          </a:bodyPr>
          <a:lstStyle/>
          <a:p>
            <a:pPr marL="304800" lvl="1" indent="-342900">
              <a:spcBef>
                <a:spcPts val="600"/>
              </a:spcBef>
              <a:buClr>
                <a:schemeClr val="tx1"/>
              </a:buClr>
              <a:buSzPct val="100000"/>
              <a:buFont typeface="Wingdings" panose="05000000000000000000" pitchFamily="2" charset="2"/>
              <a:buChar char="v"/>
            </a:pPr>
            <a:r>
              <a:rPr lang="en-US" sz="1800" dirty="0" smtClean="0"/>
              <a:t>Several limitations to Zhdanov’s closure: single ion temperature, small departure from mass-average flow velocity</a:t>
            </a:r>
          </a:p>
          <a:p>
            <a:pPr marL="304800" lvl="1" indent="-342900">
              <a:spcBef>
                <a:spcPts val="600"/>
              </a:spcBef>
              <a:buClr>
                <a:schemeClr val="tx1"/>
              </a:buClr>
              <a:buSzPct val="100000"/>
              <a:buFont typeface="Wingdings" panose="05000000000000000000" pitchFamily="2" charset="2"/>
              <a:buChar char="v"/>
            </a:pPr>
            <a:r>
              <a:rPr lang="en-US" sz="1800" dirty="0" smtClean="0"/>
              <a:t>On-going </a:t>
            </a:r>
            <a:r>
              <a:rPr lang="en-US" sz="1800" b="1" dirty="0" smtClean="0">
                <a:solidFill>
                  <a:srgbClr val="FF0000"/>
                </a:solidFill>
              </a:rPr>
              <a:t>theoretical developments </a:t>
            </a:r>
            <a:r>
              <a:rPr lang="en-US" sz="1800" dirty="0" smtClean="0"/>
              <a:t>to go beyond these limitations</a:t>
            </a:r>
          </a:p>
          <a:p>
            <a:pPr marL="704850" lvl="2" indent="-342900">
              <a:spcBef>
                <a:spcPts val="600"/>
              </a:spcBef>
              <a:buClr>
                <a:schemeClr val="tx1"/>
              </a:buClr>
              <a:buSzPct val="100000"/>
              <a:buFont typeface="Wingdings" panose="05000000000000000000" pitchFamily="2" charset="2"/>
              <a:buChar char="Ø"/>
            </a:pPr>
            <a:r>
              <a:rPr lang="en-US" sz="1600" dirty="0" smtClean="0"/>
              <a:t>Practically implementable </a:t>
            </a:r>
            <a:r>
              <a:rPr lang="en-US" sz="1600" b="1" dirty="0" smtClean="0">
                <a:solidFill>
                  <a:srgbClr val="0000FF"/>
                </a:solidFill>
              </a:rPr>
              <a:t>generalization of </a:t>
            </a:r>
            <a:r>
              <a:rPr lang="en-US" sz="1600" b="1" dirty="0" smtClean="0">
                <a:solidFill>
                  <a:srgbClr val="0000FF"/>
                </a:solidFill>
              </a:rPr>
              <a:t>Zhdanov’s </a:t>
            </a:r>
            <a:r>
              <a:rPr lang="en-US" sz="1600" b="1" dirty="0" smtClean="0">
                <a:solidFill>
                  <a:srgbClr val="0000FF"/>
                </a:solidFill>
              </a:rPr>
              <a:t>closure</a:t>
            </a:r>
          </a:p>
          <a:p>
            <a:pPr marL="704850" lvl="2" indent="-342900">
              <a:spcBef>
                <a:spcPts val="600"/>
              </a:spcBef>
              <a:buClr>
                <a:schemeClr val="tx1"/>
              </a:buClr>
              <a:buSzPct val="100000"/>
              <a:buFont typeface="Wingdings" panose="05000000000000000000" pitchFamily="2" charset="2"/>
              <a:buChar char="Ø"/>
            </a:pPr>
            <a:r>
              <a:rPr lang="en-US" sz="1600" b="1" dirty="0" smtClean="0">
                <a:solidFill>
                  <a:srgbClr val="0000FF"/>
                </a:solidFill>
              </a:rPr>
              <a:t>On-going implementation </a:t>
            </a:r>
            <a:r>
              <a:rPr lang="en-US" sz="1600" dirty="0" smtClean="0"/>
              <a:t>in FELTOR, GRILLIX and SOLEDGE3X</a:t>
            </a:r>
          </a:p>
          <a:p>
            <a:pPr marL="704850" lvl="2" indent="-342900">
              <a:spcBef>
                <a:spcPts val="600"/>
              </a:spcBef>
              <a:buClr>
                <a:schemeClr val="tx1"/>
              </a:buClr>
              <a:buSzPct val="100000"/>
              <a:buFont typeface="Wingdings" panose="05000000000000000000" pitchFamily="2" charset="2"/>
              <a:buChar char="Ø"/>
            </a:pPr>
            <a:endParaRPr lang="en-US" sz="1600" dirty="0" smtClean="0"/>
          </a:p>
          <a:p>
            <a:pPr marL="0" lvl="1" indent="0">
              <a:spcBef>
                <a:spcPts val="600"/>
              </a:spcBef>
              <a:buClr>
                <a:schemeClr val="tx1"/>
              </a:buClr>
              <a:buSzPct val="100000"/>
              <a:buNone/>
            </a:pPr>
            <a:endParaRPr lang="en-US" sz="1100" dirty="0"/>
          </a:p>
        </p:txBody>
      </p:sp>
      <p:grpSp>
        <p:nvGrpSpPr>
          <p:cNvPr id="10" name="Groupe 9"/>
          <p:cNvGrpSpPr/>
          <p:nvPr/>
        </p:nvGrpSpPr>
        <p:grpSpPr>
          <a:xfrm>
            <a:off x="1475656" y="2283312"/>
            <a:ext cx="6693675" cy="2573836"/>
            <a:chOff x="1464755" y="1385950"/>
            <a:chExt cx="5843549" cy="2246947"/>
          </a:xfrm>
        </p:grpSpPr>
        <p:pic>
          <p:nvPicPr>
            <p:cNvPr id="8" name="Image 7"/>
            <p:cNvPicPr>
              <a:picLocks noChangeAspect="1"/>
            </p:cNvPicPr>
            <p:nvPr/>
          </p:nvPicPr>
          <p:blipFill rotWithShape="1">
            <a:blip r:embed="rId2"/>
            <a:srcRect b="55539"/>
            <a:stretch/>
          </p:blipFill>
          <p:spPr>
            <a:xfrm>
              <a:off x="1464755" y="1385950"/>
              <a:ext cx="5843549" cy="1872208"/>
            </a:xfrm>
            <a:prstGeom prst="rect">
              <a:avLst/>
            </a:prstGeom>
          </p:spPr>
        </p:pic>
        <p:pic>
          <p:nvPicPr>
            <p:cNvPr id="9" name="Image 8"/>
            <p:cNvPicPr>
              <a:picLocks noChangeAspect="1"/>
            </p:cNvPicPr>
            <p:nvPr/>
          </p:nvPicPr>
          <p:blipFill rotWithShape="1">
            <a:blip r:embed="rId2"/>
            <a:srcRect t="90633"/>
            <a:stretch/>
          </p:blipFill>
          <p:spPr>
            <a:xfrm>
              <a:off x="1464755" y="3238463"/>
              <a:ext cx="5843549" cy="394434"/>
            </a:xfrm>
            <a:prstGeom prst="rect">
              <a:avLst/>
            </a:prstGeom>
          </p:spPr>
        </p:pic>
      </p:grpSp>
      <p:sp>
        <p:nvSpPr>
          <p:cNvPr id="5" name="Rectangle 4"/>
          <p:cNvSpPr/>
          <p:nvPr/>
        </p:nvSpPr>
        <p:spPr>
          <a:xfrm>
            <a:off x="22755" y="4564761"/>
            <a:ext cx="397318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600" i="1" dirty="0" smtClean="0">
                <a:solidFill>
                  <a:srgbClr val="009900"/>
                </a:solidFill>
              </a:rPr>
              <a:t>[</a:t>
            </a:r>
            <a:r>
              <a:rPr lang="fr-FR" sz="1600" i="1" dirty="0" err="1" smtClean="0">
                <a:solidFill>
                  <a:srgbClr val="009900"/>
                </a:solidFill>
              </a:rPr>
              <a:t>Raghunathan</a:t>
            </a:r>
            <a:r>
              <a:rPr lang="fr-FR" sz="1600" i="1" dirty="0" smtClean="0">
                <a:solidFill>
                  <a:srgbClr val="009900"/>
                </a:solidFill>
              </a:rPr>
              <a:t>, PPCF, in </a:t>
            </a:r>
            <a:r>
              <a:rPr lang="fr-FR" sz="1600" i="1" dirty="0" err="1" smtClean="0">
                <a:solidFill>
                  <a:srgbClr val="009900"/>
                </a:solidFill>
              </a:rPr>
              <a:t>press</a:t>
            </a:r>
            <a:r>
              <a:rPr lang="fr-FR" sz="1600" i="1" dirty="0" smtClean="0">
                <a:solidFill>
                  <a:srgbClr val="009900"/>
                </a:solidFill>
              </a:rPr>
              <a:t>, </a:t>
            </a:r>
            <a:r>
              <a:rPr lang="fr-FR" sz="1600" i="1" dirty="0">
                <a:solidFill>
                  <a:srgbClr val="009900"/>
                </a:solidFill>
              </a:rPr>
              <a:t>https://doi.org/10.1088/1361-6587/ac414d]</a:t>
            </a:r>
          </a:p>
        </p:txBody>
      </p:sp>
      <p:sp>
        <p:nvSpPr>
          <p:cNvPr id="11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467544" y="4908928"/>
            <a:ext cx="8240228" cy="201104"/>
          </a:xfrm>
        </p:spPr>
        <p:txBody>
          <a:bodyPr/>
          <a:lstStyle/>
          <a:p>
            <a:pPr algn="r"/>
            <a:r>
              <a:rPr lang="en-GB" dirty="0" smtClean="0"/>
              <a:t>Patrick Tamain | ETASC – Thrust 1 meeting | </a:t>
            </a:r>
            <a:r>
              <a:rPr lang="en-GB" dirty="0" smtClean="0"/>
              <a:t>21/06/2022 </a:t>
            </a:r>
            <a:r>
              <a:rPr lang="en-GB" dirty="0" smtClean="0"/>
              <a:t>| Page </a:t>
            </a:r>
            <a:fld id="{6A6D9FA1-99C7-4910-8E32-B85D378B0060}" type="slidenum">
              <a:rPr lang="en-GB" smtClean="0"/>
              <a:pPr algn="r"/>
              <a:t>28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29669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7504" y="57150"/>
            <a:ext cx="8352928" cy="342900"/>
          </a:xfrm>
        </p:spPr>
        <p:txBody>
          <a:bodyPr/>
          <a:lstStyle/>
          <a:p>
            <a:r>
              <a:rPr lang="fr-FR" sz="2400" dirty="0" err="1" smtClean="0"/>
              <a:t>Reduced</a:t>
            </a:r>
            <a:r>
              <a:rPr lang="fr-FR" sz="2400" dirty="0" smtClean="0"/>
              <a:t> turbulence </a:t>
            </a:r>
            <a:r>
              <a:rPr lang="fr-FR" sz="2400" dirty="0" err="1" smtClean="0"/>
              <a:t>models</a:t>
            </a:r>
            <a:r>
              <a:rPr lang="fr-FR" sz="2400" dirty="0" smtClean="0"/>
              <a:t> </a:t>
            </a:r>
            <a:r>
              <a:rPr lang="fr-FR" sz="2400" dirty="0" err="1" smtClean="0"/>
              <a:t>further</a:t>
            </a:r>
            <a:r>
              <a:rPr lang="fr-FR" sz="2400" dirty="0" smtClean="0"/>
              <a:t> </a:t>
            </a:r>
            <a:r>
              <a:rPr lang="fr-FR" sz="2400" dirty="0" err="1" smtClean="0"/>
              <a:t>developed</a:t>
            </a:r>
            <a:endParaRPr lang="fr-FR" sz="2400" dirty="0"/>
          </a:p>
        </p:txBody>
      </p:sp>
      <p:sp>
        <p:nvSpPr>
          <p:cNvPr id="3" name="ZoneTexte 2"/>
          <p:cNvSpPr txBox="1"/>
          <p:nvPr/>
        </p:nvSpPr>
        <p:spPr>
          <a:xfrm>
            <a:off x="618038" y="1275606"/>
            <a:ext cx="16337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/>
              <a:t>Direct </a:t>
            </a:r>
            <a:r>
              <a:rPr lang="fr-FR" sz="1600" dirty="0" smtClean="0"/>
              <a:t>Simulation of turbulence</a:t>
            </a:r>
            <a:endParaRPr lang="fr-FR" sz="1600" dirty="0"/>
          </a:p>
        </p:txBody>
      </p:sp>
      <p:sp>
        <p:nvSpPr>
          <p:cNvPr id="6" name="ZoneTexte 5"/>
          <p:cNvSpPr txBox="1"/>
          <p:nvPr/>
        </p:nvSpPr>
        <p:spPr>
          <a:xfrm>
            <a:off x="2709617" y="1275608"/>
            <a:ext cx="9004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 smtClean="0">
                <a:solidFill>
                  <a:srgbClr val="FF0000"/>
                </a:solidFill>
              </a:rPr>
              <a:t>RANS </a:t>
            </a:r>
            <a:r>
              <a:rPr lang="fr-FR" sz="1600" b="1" dirty="0" err="1" smtClean="0">
                <a:solidFill>
                  <a:srgbClr val="FF0000"/>
                </a:solidFill>
              </a:rPr>
              <a:t>models</a:t>
            </a:r>
            <a:endParaRPr lang="fr-FR" sz="1600" b="1" dirty="0">
              <a:solidFill>
                <a:srgbClr val="FF0000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4067944" y="1275607"/>
            <a:ext cx="18722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err="1" smtClean="0"/>
              <a:t>Mean-field</a:t>
            </a:r>
            <a:r>
              <a:rPr lang="fr-FR" sz="1600" dirty="0" smtClean="0"/>
              <a:t> </a:t>
            </a:r>
            <a:r>
              <a:rPr lang="fr-FR" sz="1600" dirty="0" err="1" smtClean="0"/>
              <a:t>with</a:t>
            </a:r>
            <a:r>
              <a:rPr lang="fr-FR" sz="1600" dirty="0" smtClean="0"/>
              <a:t> gradient-diffusion</a:t>
            </a:r>
            <a:endParaRPr lang="fr-FR" sz="1600" dirty="0"/>
          </a:p>
        </p:txBody>
      </p:sp>
      <p:sp>
        <p:nvSpPr>
          <p:cNvPr id="15" name="Chevron 14"/>
          <p:cNvSpPr/>
          <p:nvPr/>
        </p:nvSpPr>
        <p:spPr>
          <a:xfrm>
            <a:off x="2372022" y="1388625"/>
            <a:ext cx="288032" cy="358738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6" name="Chevron 15"/>
          <p:cNvSpPr/>
          <p:nvPr/>
        </p:nvSpPr>
        <p:spPr>
          <a:xfrm>
            <a:off x="3697903" y="1388625"/>
            <a:ext cx="288032" cy="358738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467544" y="4908928"/>
            <a:ext cx="8240228" cy="201104"/>
          </a:xfrm>
        </p:spPr>
        <p:txBody>
          <a:bodyPr/>
          <a:lstStyle/>
          <a:p>
            <a:pPr algn="r"/>
            <a:r>
              <a:rPr lang="en-GB" dirty="0" smtClean="0"/>
              <a:t>Patrick Tamain | ETASC – Thrust 1 meeting | </a:t>
            </a:r>
            <a:r>
              <a:rPr lang="en-GB" dirty="0" smtClean="0"/>
              <a:t>21/06/2022 </a:t>
            </a:r>
            <a:r>
              <a:rPr lang="en-GB" dirty="0" smtClean="0"/>
              <a:t>| Page </a:t>
            </a:r>
            <a:fld id="{6A6D9FA1-99C7-4910-8E32-B85D378B0060}" type="slidenum">
              <a:rPr lang="en-GB" smtClean="0"/>
              <a:pPr algn="r"/>
              <a:t>3</a:t>
            </a:fld>
            <a:endParaRPr lang="en-GB" dirty="0"/>
          </a:p>
        </p:txBody>
      </p:sp>
      <p:sp>
        <p:nvSpPr>
          <p:cNvPr id="19" name="Espace réservé du contenu 2"/>
          <p:cNvSpPr txBox="1">
            <a:spLocks/>
          </p:cNvSpPr>
          <p:nvPr/>
        </p:nvSpPr>
        <p:spPr>
          <a:xfrm>
            <a:off x="251520" y="627534"/>
            <a:ext cx="5976664" cy="13571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fr-FR" sz="1800" dirty="0" smtClean="0">
                <a:latin typeface="+mn-lt"/>
              </a:rPr>
              <a:t>RANS </a:t>
            </a:r>
            <a:r>
              <a:rPr lang="fr-FR" sz="1800" dirty="0" err="1" smtClean="0">
                <a:latin typeface="+mn-lt"/>
              </a:rPr>
              <a:t>models</a:t>
            </a:r>
            <a:r>
              <a:rPr lang="fr-FR" sz="1800" dirty="0" smtClean="0">
                <a:latin typeface="+mn-lt"/>
              </a:rPr>
              <a:t> = </a:t>
            </a:r>
            <a:r>
              <a:rPr lang="fr-FR" sz="1800" dirty="0" err="1" smtClean="0">
                <a:latin typeface="+mn-lt"/>
              </a:rPr>
              <a:t>intermediate</a:t>
            </a:r>
            <a:r>
              <a:rPr lang="fr-FR" sz="1800" dirty="0" smtClean="0">
                <a:latin typeface="+mn-lt"/>
              </a:rPr>
              <a:t> description of </a:t>
            </a:r>
            <a:r>
              <a:rPr lang="fr-FR" sz="1800" dirty="0" err="1" smtClean="0">
                <a:latin typeface="+mn-lt"/>
              </a:rPr>
              <a:t>anomalous</a:t>
            </a:r>
            <a:r>
              <a:rPr lang="fr-FR" sz="1800" dirty="0" smtClean="0">
                <a:latin typeface="+mn-lt"/>
              </a:rPr>
              <a:t> transport</a:t>
            </a: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v"/>
            </a:pPr>
            <a:endParaRPr lang="fr-FR" sz="1800" dirty="0">
              <a:latin typeface="+mn-lt"/>
            </a:endParaRP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v"/>
            </a:pPr>
            <a:endParaRPr lang="fr-FR" sz="1800" dirty="0" smtClean="0">
              <a:latin typeface="+mn-lt"/>
            </a:endParaRPr>
          </a:p>
        </p:txBody>
      </p:sp>
      <p:pic>
        <p:nvPicPr>
          <p:cNvPr id="20" name="Imag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8100" y="597441"/>
            <a:ext cx="2541578" cy="1787443"/>
          </a:xfrm>
          <a:prstGeom prst="rect">
            <a:avLst/>
          </a:prstGeom>
        </p:spPr>
      </p:pic>
      <p:grpSp>
        <p:nvGrpSpPr>
          <p:cNvPr id="10" name="Groupe 9"/>
          <p:cNvGrpSpPr/>
          <p:nvPr/>
        </p:nvGrpSpPr>
        <p:grpSpPr>
          <a:xfrm>
            <a:off x="778731" y="2859782"/>
            <a:ext cx="7907550" cy="2093534"/>
            <a:chOff x="778731" y="2859782"/>
            <a:chExt cx="7907550" cy="2093534"/>
          </a:xfrm>
        </p:grpSpPr>
        <p:pic>
          <p:nvPicPr>
            <p:cNvPr id="21" name="Picture 19" descr="Image2D_critere_colorbar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767" t="13007" r="25844" b="17342"/>
            <a:stretch>
              <a:fillRect/>
            </a:stretch>
          </p:blipFill>
          <p:spPr bwMode="auto">
            <a:xfrm>
              <a:off x="778731" y="3046590"/>
              <a:ext cx="1925723" cy="17738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Flèche droite 8"/>
            <p:cNvSpPr/>
            <p:nvPr/>
          </p:nvSpPr>
          <p:spPr>
            <a:xfrm>
              <a:off x="2884283" y="3828711"/>
              <a:ext cx="324036" cy="216024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22" name="Picture 14">
              <a:extLst>
                <a:ext uri="{FF2B5EF4-FFF2-40B4-BE49-F238E27FC236}">
                  <a16:creationId xmlns:a16="http://schemas.microsoft.com/office/drawing/2014/main" id="{68858C2B-9500-41AC-BA4A-438CE1B08F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6" r="6283"/>
            <a:stretch/>
          </p:blipFill>
          <p:spPr>
            <a:xfrm>
              <a:off x="3358032" y="3059989"/>
              <a:ext cx="2285539" cy="1893327"/>
            </a:xfrm>
            <a:prstGeom prst="rect">
              <a:avLst/>
            </a:prstGeom>
          </p:spPr>
        </p:pic>
        <p:sp>
          <p:nvSpPr>
            <p:cNvPr id="23" name="Flèche droite 22"/>
            <p:cNvSpPr/>
            <p:nvPr/>
          </p:nvSpPr>
          <p:spPr>
            <a:xfrm>
              <a:off x="5778133" y="3828711"/>
              <a:ext cx="324036" cy="216024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24" name="Picture 18">
              <a:extLst>
                <a:ext uri="{FF2B5EF4-FFF2-40B4-BE49-F238E27FC236}">
                  <a16:creationId xmlns:a16="http://schemas.microsoft.com/office/drawing/2014/main" id="{07A708EA-28C1-412F-A4DB-B0B9E1CAC0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75" r="7315"/>
            <a:stretch/>
          </p:blipFill>
          <p:spPr>
            <a:xfrm>
              <a:off x="6212990" y="2859782"/>
              <a:ext cx="2473291" cy="2093534"/>
            </a:xfrm>
            <a:prstGeom prst="rect">
              <a:avLst/>
            </a:prstGeom>
          </p:spPr>
        </p:pic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5" name="TextBox 22">
                  <a:extLst>
                    <a:ext uri="{FF2B5EF4-FFF2-40B4-BE49-F238E27FC236}">
                      <a16:creationId xmlns:a16="http://schemas.microsoft.com/office/drawing/2014/main" id="{2CDBC19F-DAA4-4810-BBDE-261247497502}"/>
                    </a:ext>
                  </a:extLst>
                </p:cNvPr>
                <p:cNvSpPr txBox="1"/>
                <p:nvPr/>
              </p:nvSpPr>
              <p:spPr>
                <a:xfrm>
                  <a:off x="6422919" y="3046590"/>
                  <a:ext cx="991986" cy="27770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nl-BE" sz="120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  <m:r>
                          <a:rPr lang="nl-BE" sz="120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~</m:t>
                        </m:r>
                        <m:rad>
                          <m:radPr>
                            <m:degHide m:val="on"/>
                            <m:ctrlPr>
                              <a:rPr lang="nl-BE" sz="120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sSub>
                              <m:sSubPr>
                                <m:ctrlPr>
                                  <a:rPr lang="nl-BE" sz="1200" i="1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200" b="0" i="1" smtClean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  <m:t>𝜅</m:t>
                                </m:r>
                              </m:e>
                              <m:sub>
                                <m:r>
                                  <a:rPr lang="nl-BE" sz="1200" i="1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  <m:t>⊥</m:t>
                                </m:r>
                              </m:sub>
                            </m:sSub>
                          </m:e>
                        </m:rad>
                      </m:oMath>
                    </m:oMathPara>
                  </a14:m>
                  <a:endParaRPr lang="nl-BE" sz="1200" dirty="0">
                    <a:solidFill>
                      <a:srgbClr val="00B050"/>
                    </a:solidFill>
                  </a:endParaRPr>
                </a:p>
              </p:txBody>
            </p:sp>
          </mc:Choice>
          <mc:Fallback>
            <p:sp>
              <p:nvSpPr>
                <p:cNvPr id="25" name="TextBox 22">
                  <a:extLst>
                    <a:ext uri="{FF2B5EF4-FFF2-40B4-BE49-F238E27FC236}">
                      <a16:creationId xmlns:a16="http://schemas.microsoft.com/office/drawing/2014/main" id="{2CDBC19F-DAA4-4810-BBDE-26124749750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22919" y="3046590"/>
                  <a:ext cx="991986" cy="277705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9BB54DBE-6A86-44AB-A58D-1B949C535A03}"/>
                </a:ext>
              </a:extLst>
            </p:cNvPr>
            <p:cNvSpPr/>
            <p:nvPr/>
          </p:nvSpPr>
          <p:spPr>
            <a:xfrm>
              <a:off x="7145947" y="4075502"/>
              <a:ext cx="1540333" cy="6001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en-US" sz="1100" i="1" dirty="0">
                  <a:solidFill>
                    <a:srgbClr val="FF0000"/>
                  </a:solidFill>
                </a:rPr>
                <a:t>Database of TOKAM2D simulations over broad parameter range</a:t>
              </a:r>
            </a:p>
          </p:txBody>
        </p:sp>
      </p:grpSp>
      <p:sp>
        <p:nvSpPr>
          <p:cNvPr id="27" name="Espace réservé du contenu 2"/>
          <p:cNvSpPr txBox="1">
            <a:spLocks/>
          </p:cNvSpPr>
          <p:nvPr/>
        </p:nvSpPr>
        <p:spPr>
          <a:xfrm>
            <a:off x="251520" y="2023274"/>
            <a:ext cx="5976664" cy="9348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fr-FR" sz="1800" dirty="0" err="1" smtClean="0">
                <a:latin typeface="+mn-lt"/>
              </a:rPr>
              <a:t>Following</a:t>
            </a:r>
            <a:r>
              <a:rPr lang="fr-FR" sz="1800" dirty="0" smtClean="0">
                <a:latin typeface="+mn-lt"/>
              </a:rPr>
              <a:t> </a:t>
            </a:r>
            <a:r>
              <a:rPr lang="fr-FR" sz="1800" dirty="0" err="1" smtClean="0">
                <a:latin typeface="+mn-lt"/>
              </a:rPr>
              <a:t>Bufferand’s</a:t>
            </a:r>
            <a:r>
              <a:rPr lang="fr-FR" sz="1800" dirty="0" smtClean="0">
                <a:latin typeface="+mn-lt"/>
              </a:rPr>
              <a:t> initial </a:t>
            </a:r>
            <a:r>
              <a:rPr lang="fr-FR" sz="1800" dirty="0" err="1" smtClean="0">
                <a:latin typeface="+mn-lt"/>
              </a:rPr>
              <a:t>idea</a:t>
            </a:r>
            <a:r>
              <a:rPr lang="fr-FR" sz="1600" dirty="0" smtClean="0">
                <a:solidFill>
                  <a:srgbClr val="00B050"/>
                </a:solidFill>
                <a:latin typeface="+mn-lt"/>
              </a:rPr>
              <a:t> </a:t>
            </a:r>
            <a:r>
              <a:rPr lang="fr-FR" sz="1800" i="1" dirty="0" smtClean="0">
                <a:solidFill>
                  <a:srgbClr val="008000"/>
                </a:solidFill>
                <a:latin typeface="+mn-lt"/>
              </a:rPr>
              <a:t>[</a:t>
            </a:r>
            <a:r>
              <a:rPr lang="fr-FR" sz="1800" i="1" dirty="0" err="1" smtClean="0">
                <a:solidFill>
                  <a:srgbClr val="008000"/>
                </a:solidFill>
                <a:latin typeface="+mn-lt"/>
              </a:rPr>
              <a:t>Bufferand</a:t>
            </a:r>
            <a:r>
              <a:rPr lang="fr-FR" sz="1800" i="1" dirty="0" smtClean="0">
                <a:solidFill>
                  <a:srgbClr val="008000"/>
                </a:solidFill>
                <a:latin typeface="+mn-lt"/>
              </a:rPr>
              <a:t>, CPP 2016]</a:t>
            </a:r>
            <a:r>
              <a:rPr lang="fr-FR" sz="1800" dirty="0" smtClean="0">
                <a:latin typeface="+mn-lt"/>
              </a:rPr>
              <a:t>, </a:t>
            </a:r>
            <a:r>
              <a:rPr lang="fr-FR" sz="1800" b="1" dirty="0" err="1" smtClean="0">
                <a:solidFill>
                  <a:srgbClr val="FF0000"/>
                </a:solidFill>
                <a:latin typeface="+mn-lt"/>
              </a:rPr>
              <a:t>theory</a:t>
            </a:r>
            <a:r>
              <a:rPr lang="fr-FR" sz="1800" b="1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fr-FR" sz="1800" b="1" dirty="0" err="1" smtClean="0">
                <a:solidFill>
                  <a:srgbClr val="FF0000"/>
                </a:solidFill>
                <a:latin typeface="+mn-lt"/>
              </a:rPr>
              <a:t>based</a:t>
            </a:r>
            <a:r>
              <a:rPr lang="fr-FR" sz="1800" b="1" dirty="0" smtClean="0">
                <a:solidFill>
                  <a:srgbClr val="FF0000"/>
                </a:solidFill>
                <a:latin typeface="+mn-lt"/>
              </a:rPr>
              <a:t> RANS model </a:t>
            </a:r>
            <a:r>
              <a:rPr lang="fr-FR" sz="1800" dirty="0" err="1" smtClean="0">
                <a:latin typeface="+mn-lt"/>
              </a:rPr>
              <a:t>derived</a:t>
            </a:r>
            <a:r>
              <a:rPr lang="fr-FR" sz="1800" dirty="0" smtClean="0">
                <a:latin typeface="+mn-lt"/>
              </a:rPr>
              <a:t> and </a:t>
            </a:r>
            <a:r>
              <a:rPr lang="fr-FR" sz="1800" dirty="0" err="1" smtClean="0">
                <a:latin typeface="+mn-lt"/>
              </a:rPr>
              <a:t>closed</a:t>
            </a:r>
            <a:r>
              <a:rPr lang="fr-FR" sz="1800" dirty="0" smtClean="0">
                <a:latin typeface="+mn-lt"/>
              </a:rPr>
              <a:t> </a:t>
            </a:r>
            <a:r>
              <a:rPr lang="fr-FR" sz="1800" dirty="0" err="1" smtClean="0">
                <a:latin typeface="+mn-lt"/>
              </a:rPr>
              <a:t>based</a:t>
            </a:r>
            <a:r>
              <a:rPr lang="fr-FR" sz="1800" dirty="0" smtClean="0">
                <a:latin typeface="+mn-lt"/>
              </a:rPr>
              <a:t> on 2D turbulence </a:t>
            </a:r>
            <a:r>
              <a:rPr lang="fr-FR" sz="1800" dirty="0" err="1" smtClean="0">
                <a:latin typeface="+mn-lt"/>
              </a:rPr>
              <a:t>database</a:t>
            </a:r>
            <a:endParaRPr lang="fr-FR" sz="1800" dirty="0" smtClean="0">
              <a:latin typeface="+mn-lt"/>
            </a:endParaRPr>
          </a:p>
        </p:txBody>
      </p:sp>
      <p:sp>
        <p:nvSpPr>
          <p:cNvPr id="28" name="TextBox 10">
            <a:extLst>
              <a:ext uri="{FF2B5EF4-FFF2-40B4-BE49-F238E27FC236}">
                <a16:creationId xmlns:a16="http://schemas.microsoft.com/office/drawing/2014/main" id="{9AED3A57-70C4-41C2-A4BE-68922ACC6E2B}"/>
              </a:ext>
            </a:extLst>
          </p:cNvPr>
          <p:cNvSpPr txBox="1"/>
          <p:nvPr/>
        </p:nvSpPr>
        <p:spPr>
          <a:xfrm>
            <a:off x="4716016" y="2552645"/>
            <a:ext cx="46805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BE" i="1" dirty="0">
                <a:solidFill>
                  <a:srgbClr val="008000"/>
                </a:solidFill>
                <a:cs typeface="Arial" panose="020B0604020202020204" pitchFamily="34" charset="0"/>
              </a:rPr>
              <a:t>[Coosemans et al., </a:t>
            </a:r>
            <a:r>
              <a:rPr lang="fr-FR" i="1" dirty="0">
                <a:solidFill>
                  <a:srgbClr val="008000"/>
                </a:solidFill>
                <a:cs typeface="Arial" panose="020B0604020202020204" pitchFamily="34" charset="0"/>
              </a:rPr>
              <a:t>CPP </a:t>
            </a:r>
            <a:r>
              <a:rPr lang="fr-FR" i="1" dirty="0" smtClean="0">
                <a:solidFill>
                  <a:srgbClr val="008000"/>
                </a:solidFill>
                <a:cs typeface="Arial" panose="020B0604020202020204" pitchFamily="34" charset="0"/>
              </a:rPr>
              <a:t>2022</a:t>
            </a:r>
            <a:r>
              <a:rPr lang="nl-BE" i="1" dirty="0" smtClean="0">
                <a:solidFill>
                  <a:srgbClr val="008000"/>
                </a:solidFill>
                <a:cs typeface="Arial" panose="020B0604020202020204" pitchFamily="34" charset="0"/>
              </a:rPr>
              <a:t>]</a:t>
            </a:r>
            <a:endParaRPr lang="nl-BE" i="1" dirty="0">
              <a:solidFill>
                <a:srgbClr val="008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9427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7504" y="57150"/>
            <a:ext cx="8352928" cy="342900"/>
          </a:xfrm>
        </p:spPr>
        <p:txBody>
          <a:bodyPr/>
          <a:lstStyle/>
          <a:p>
            <a:r>
              <a:rPr lang="fr-FR" sz="2800" dirty="0" smtClean="0"/>
              <a:t>Confrontation to </a:t>
            </a:r>
            <a:r>
              <a:rPr lang="fr-FR" sz="2800" dirty="0" err="1" smtClean="0"/>
              <a:t>C-mod</a:t>
            </a:r>
            <a:r>
              <a:rPr lang="fr-FR" sz="2800" dirty="0" smtClean="0"/>
              <a:t> </a:t>
            </a:r>
            <a:r>
              <a:rPr lang="fr-FR" sz="2800" dirty="0" err="1" smtClean="0"/>
              <a:t>experiment</a:t>
            </a:r>
            <a:endParaRPr lang="fr-FR" sz="2800" dirty="0"/>
          </a:p>
        </p:txBody>
      </p:sp>
      <p:sp>
        <p:nvSpPr>
          <p:cNvPr id="5" name="Espace réservé du contenu 2"/>
          <p:cNvSpPr txBox="1">
            <a:spLocks/>
          </p:cNvSpPr>
          <p:nvPr/>
        </p:nvSpPr>
        <p:spPr>
          <a:xfrm>
            <a:off x="251520" y="678132"/>
            <a:ext cx="8568952" cy="16269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fr-FR" sz="1800" b="1" dirty="0" smtClean="0">
                <a:solidFill>
                  <a:srgbClr val="FF0000"/>
                </a:solidFill>
                <a:latin typeface="+mn-lt"/>
              </a:rPr>
              <a:t>Confrontation to </a:t>
            </a:r>
            <a:r>
              <a:rPr lang="fr-FR" sz="1800" b="1" dirty="0" err="1" smtClean="0">
                <a:solidFill>
                  <a:srgbClr val="FF0000"/>
                </a:solidFill>
                <a:latin typeface="+mn-lt"/>
              </a:rPr>
              <a:t>C-mod</a:t>
            </a:r>
            <a:r>
              <a:rPr lang="fr-FR" sz="1800" b="1" dirty="0" smtClean="0">
                <a:latin typeface="+mn-lt"/>
              </a:rPr>
              <a:t> </a:t>
            </a:r>
            <a:r>
              <a:rPr lang="fr-FR" sz="1800" dirty="0" err="1" smtClean="0">
                <a:latin typeface="+mn-lt"/>
              </a:rPr>
              <a:t>after</a:t>
            </a:r>
            <a:r>
              <a:rPr lang="fr-FR" sz="1800" dirty="0" smtClean="0">
                <a:latin typeface="+mn-lt"/>
              </a:rPr>
              <a:t> TCV and WEST (</a:t>
            </a:r>
            <a:r>
              <a:rPr lang="fr-FR" sz="1800" i="1" dirty="0" smtClean="0">
                <a:solidFill>
                  <a:srgbClr val="008000"/>
                </a:solidFill>
                <a:latin typeface="+mn-lt"/>
              </a:rPr>
              <a:t>[</a:t>
            </a:r>
            <a:r>
              <a:rPr lang="fr-FR" sz="1800" i="1" dirty="0" err="1">
                <a:solidFill>
                  <a:srgbClr val="008000"/>
                </a:solidFill>
                <a:latin typeface="+mn-lt"/>
              </a:rPr>
              <a:t>Baschetti</a:t>
            </a:r>
            <a:r>
              <a:rPr lang="fr-FR" sz="1800" i="1" dirty="0">
                <a:solidFill>
                  <a:srgbClr val="008000"/>
                </a:solidFill>
                <a:latin typeface="+mn-lt"/>
              </a:rPr>
              <a:t>, NF </a:t>
            </a:r>
            <a:r>
              <a:rPr lang="fr-FR" sz="1800" i="1" dirty="0" smtClean="0">
                <a:solidFill>
                  <a:srgbClr val="008000"/>
                </a:solidFill>
                <a:latin typeface="+mn-lt"/>
              </a:rPr>
              <a:t>2021]</a:t>
            </a:r>
            <a:r>
              <a:rPr lang="fr-FR" sz="1800" dirty="0">
                <a:latin typeface="+mn-lt"/>
              </a:rPr>
              <a:t>)</a:t>
            </a:r>
            <a:r>
              <a:rPr lang="fr-FR" sz="1800" dirty="0" smtClean="0">
                <a:latin typeface="+mn-lt"/>
              </a:rPr>
              <a:t> </a:t>
            </a:r>
            <a:r>
              <a:rPr lang="fr-FR" sz="1800" dirty="0" err="1" smtClean="0">
                <a:latin typeface="+mn-lt"/>
              </a:rPr>
              <a:t>with</a:t>
            </a:r>
            <a:r>
              <a:rPr lang="fr-FR" sz="1800" dirty="0" smtClean="0">
                <a:latin typeface="+mn-lt"/>
              </a:rPr>
              <a:t> </a:t>
            </a:r>
            <a:r>
              <a:rPr lang="fr-FR" sz="1800" dirty="0" err="1" smtClean="0">
                <a:latin typeface="+mn-lt"/>
              </a:rPr>
              <a:t>improved</a:t>
            </a:r>
            <a:r>
              <a:rPr lang="fr-FR" sz="1800" dirty="0" smtClean="0">
                <a:latin typeface="+mn-lt"/>
              </a:rPr>
              <a:t> model for </a:t>
            </a:r>
            <a:r>
              <a:rPr lang="fr-FR" sz="1800" dirty="0" err="1" smtClean="0">
                <a:latin typeface="+mn-lt"/>
              </a:rPr>
              <a:t>parallel</a:t>
            </a:r>
            <a:r>
              <a:rPr lang="fr-FR" sz="1800" dirty="0" smtClean="0">
                <a:latin typeface="+mn-lt"/>
              </a:rPr>
              <a:t> transport of fluctuations</a:t>
            </a:r>
          </a:p>
        </p:txBody>
      </p:sp>
      <p:sp>
        <p:nvSpPr>
          <p:cNvPr id="1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467544" y="4868870"/>
            <a:ext cx="8240228" cy="201104"/>
          </a:xfrm>
        </p:spPr>
        <p:txBody>
          <a:bodyPr/>
          <a:lstStyle/>
          <a:p>
            <a:pPr algn="r"/>
            <a:r>
              <a:rPr lang="en-GB" dirty="0" smtClean="0"/>
              <a:t>Patrick </a:t>
            </a:r>
            <a:r>
              <a:rPr lang="en-GB" dirty="0" smtClean="0"/>
              <a:t>Tamain | ETASC – Thrust 1 meeting | </a:t>
            </a:r>
            <a:r>
              <a:rPr lang="en-GB" dirty="0" smtClean="0"/>
              <a:t>21/06/2022 </a:t>
            </a:r>
            <a:r>
              <a:rPr lang="en-GB" dirty="0" smtClean="0"/>
              <a:t>| Page </a:t>
            </a:r>
            <a:fld id="{6A6D9FA1-99C7-4910-8E32-B85D378B0060}" type="slidenum">
              <a:rPr lang="en-GB" smtClean="0"/>
              <a:pPr algn="r"/>
              <a:t>4</a:t>
            </a:fld>
            <a:endParaRPr lang="en-GB" dirty="0"/>
          </a:p>
        </p:txBody>
      </p:sp>
      <p:sp>
        <p:nvSpPr>
          <p:cNvPr id="22" name="Rectangle 21"/>
          <p:cNvSpPr/>
          <p:nvPr/>
        </p:nvSpPr>
        <p:spPr>
          <a:xfrm>
            <a:off x="539552" y="1546070"/>
            <a:ext cx="462103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1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[</a:t>
            </a:r>
            <a:r>
              <a:rPr kumimoji="0" lang="en-US" b="0" i="1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Dekeyser</a:t>
            </a:r>
            <a:r>
              <a:rPr kumimoji="0" lang="en-US" b="0" i="1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NME </a:t>
            </a:r>
            <a:r>
              <a:rPr kumimoji="0" lang="en-US" b="0" i="1" u="none" strike="noStrike" kern="120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2021; </a:t>
            </a:r>
            <a:r>
              <a:rPr kumimoji="0" lang="fr-FR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Dekeyser</a:t>
            </a:r>
            <a:r>
              <a:rPr kumimoji="0" lang="en-US" b="0" i="1" u="none" strike="noStrike" kern="120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CPP </a:t>
            </a:r>
            <a:r>
              <a:rPr kumimoji="0" lang="en-US" b="0" i="1" u="none" strike="noStrike" kern="120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2022]</a:t>
            </a:r>
            <a:endParaRPr kumimoji="0" lang="fr-FR" b="0" i="1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3" name="Image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6903" y="1851670"/>
            <a:ext cx="3312368" cy="2930514"/>
          </a:xfrm>
          <a:prstGeom prst="rect">
            <a:avLst/>
          </a:prstGeom>
        </p:spPr>
      </p:pic>
      <p:pic>
        <p:nvPicPr>
          <p:cNvPr id="24" name="Image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6216" y="1693318"/>
            <a:ext cx="1851514" cy="3042797"/>
          </a:xfrm>
          <a:prstGeom prst="rect">
            <a:avLst/>
          </a:prstGeom>
        </p:spPr>
      </p:pic>
      <p:pic>
        <p:nvPicPr>
          <p:cNvPr id="26" name="Picture 7" descr="Chart&#10;&#10;Description automatically generated">
            <a:extLst>
              <a:ext uri="{FF2B5EF4-FFF2-40B4-BE49-F238E27FC236}">
                <a16:creationId xmlns:a16="http://schemas.microsoft.com/office/drawing/2014/main" id="{9BDE2FD8-5742-4E82-B293-F4BD7395C72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709" y="1834611"/>
            <a:ext cx="1958722" cy="3131889"/>
          </a:xfrm>
          <a:prstGeom prst="rect">
            <a:avLst/>
          </a:prstGeom>
        </p:spPr>
      </p:pic>
      <p:sp>
        <p:nvSpPr>
          <p:cNvPr id="27" name="TextBox 8">
            <a:extLst>
              <a:ext uri="{FF2B5EF4-FFF2-40B4-BE49-F238E27FC236}">
                <a16:creationId xmlns:a16="http://schemas.microsoft.com/office/drawing/2014/main" id="{43C83C02-4411-44E9-AB3A-CF9387D77219}"/>
              </a:ext>
            </a:extLst>
          </p:cNvPr>
          <p:cNvSpPr txBox="1"/>
          <p:nvPr/>
        </p:nvSpPr>
        <p:spPr>
          <a:xfrm>
            <a:off x="852966" y="2845384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D</a:t>
            </a:r>
            <a:r>
              <a:rPr lang="en-US" dirty="0">
                <a:solidFill>
                  <a:srgbClr val="FF0000"/>
                </a:solidFill>
              </a:rPr>
              <a:t> (log)</a:t>
            </a:r>
            <a:endParaRPr lang="nl-BE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6641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7504" y="57150"/>
            <a:ext cx="8352928" cy="342900"/>
          </a:xfrm>
        </p:spPr>
        <p:txBody>
          <a:bodyPr/>
          <a:lstStyle/>
          <a:p>
            <a:r>
              <a:rPr lang="fr-FR" sz="2400" dirty="0" smtClean="0"/>
              <a:t>RANS model capture turbulence </a:t>
            </a:r>
            <a:r>
              <a:rPr lang="fr-FR" sz="2400" dirty="0" err="1" smtClean="0"/>
              <a:t>driven</a:t>
            </a:r>
            <a:r>
              <a:rPr lang="fr-FR" sz="2400" dirty="0" smtClean="0"/>
              <a:t> </a:t>
            </a:r>
            <a:r>
              <a:rPr lang="fr-FR" sz="2400" dirty="0" err="1" smtClean="0"/>
              <a:t>physics</a:t>
            </a:r>
            <a:endParaRPr lang="fr-FR" sz="2400" dirty="0"/>
          </a:p>
        </p:txBody>
      </p:sp>
      <p:sp>
        <p:nvSpPr>
          <p:cNvPr id="5" name="Espace réservé du contenu 2"/>
          <p:cNvSpPr txBox="1">
            <a:spLocks/>
          </p:cNvSpPr>
          <p:nvPr/>
        </p:nvSpPr>
        <p:spPr>
          <a:xfrm>
            <a:off x="251520" y="678132"/>
            <a:ext cx="8712968" cy="16269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en-GB" sz="1800" dirty="0" smtClean="0">
                <a:latin typeface="+mn-lt"/>
              </a:rPr>
              <a:t>Simulation with drifts + RANS turbulence model with SOLPS ITER </a:t>
            </a:r>
            <a:r>
              <a:rPr lang="en-GB" sz="1800" b="1" dirty="0" smtClean="0">
                <a:solidFill>
                  <a:srgbClr val="FF0000"/>
                </a:solidFill>
                <a:latin typeface="+mn-lt"/>
              </a:rPr>
              <a:t>recovers qualitatively SOL flow asymmetries</a:t>
            </a:r>
          </a:p>
          <a:p>
            <a:pPr lvl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GB" sz="1600" dirty="0">
                <a:latin typeface="+mn-lt"/>
              </a:rPr>
              <a:t>Still not perfect on HFS (too low </a:t>
            </a:r>
            <a:r>
              <a:rPr lang="en-GB" sz="1600" dirty="0" smtClean="0">
                <a:latin typeface="+mn-lt"/>
              </a:rPr>
              <a:t>amplitude) but o</a:t>
            </a:r>
            <a:r>
              <a:rPr lang="en-GB" sz="1600" dirty="0" smtClean="0">
                <a:latin typeface="+mn-lt"/>
              </a:rPr>
              <a:t>nly 3D full turbulence simulation could reach such agreement until now</a:t>
            </a:r>
          </a:p>
        </p:txBody>
      </p:sp>
      <p:sp>
        <p:nvSpPr>
          <p:cNvPr id="1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467544" y="4908928"/>
            <a:ext cx="8240228" cy="201104"/>
          </a:xfrm>
        </p:spPr>
        <p:txBody>
          <a:bodyPr/>
          <a:lstStyle/>
          <a:p>
            <a:pPr algn="r"/>
            <a:r>
              <a:rPr lang="en-GB" dirty="0" smtClean="0"/>
              <a:t>Patrick Tamain | ETASC – Thrust 1 meeting | </a:t>
            </a:r>
            <a:r>
              <a:rPr lang="en-GB" dirty="0" smtClean="0"/>
              <a:t>21/06/2022 </a:t>
            </a:r>
            <a:r>
              <a:rPr lang="en-GB" dirty="0" smtClean="0"/>
              <a:t>| Page </a:t>
            </a:r>
            <a:fld id="{6A6D9FA1-99C7-4910-8E32-B85D378B0060}" type="slidenum">
              <a:rPr lang="en-GB" smtClean="0"/>
              <a:pPr algn="r"/>
              <a:t>5</a:t>
            </a:fld>
            <a:endParaRPr lang="en-GB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3"/>
          <a:srcRect t="8757" r="52472"/>
          <a:stretch/>
        </p:blipFill>
        <p:spPr>
          <a:xfrm>
            <a:off x="5652120" y="2283718"/>
            <a:ext cx="3384376" cy="2623135"/>
          </a:xfrm>
          <a:prstGeom prst="rect">
            <a:avLst/>
          </a:prstGeom>
        </p:spPr>
      </p:pic>
      <p:sp>
        <p:nvSpPr>
          <p:cNvPr id="36" name="Rectangle 35"/>
          <p:cNvSpPr/>
          <p:nvPr/>
        </p:nvSpPr>
        <p:spPr>
          <a:xfrm>
            <a:off x="7083845" y="4083918"/>
            <a:ext cx="18806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r-FR" i="1" dirty="0" smtClean="0">
                <a:solidFill>
                  <a:srgbClr val="008000"/>
                </a:solidFill>
              </a:rPr>
              <a:t>[Galassi, NF</a:t>
            </a:r>
            <a:r>
              <a:rPr lang="en-US" i="1" dirty="0" smtClean="0">
                <a:solidFill>
                  <a:srgbClr val="008000"/>
                </a:solidFill>
              </a:rPr>
              <a:t> 2017]</a:t>
            </a:r>
            <a:endParaRPr lang="fr-FR" i="1" dirty="0">
              <a:solidFill>
                <a:srgbClr val="008000"/>
              </a:solidFill>
            </a:endParaRPr>
          </a:p>
        </p:txBody>
      </p:sp>
      <p:pic>
        <p:nvPicPr>
          <p:cNvPr id="37" name="Picture 48" descr="Chart&#10;&#10;Description automatically generated">
            <a:extLst>
              <a:ext uri="{FF2B5EF4-FFF2-40B4-BE49-F238E27FC236}">
                <a16:creationId xmlns:a16="http://schemas.microsoft.com/office/drawing/2014/main" id="{07261E77-2133-49E4-BF15-3AC2172F6CE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094053"/>
            <a:ext cx="5497744" cy="275068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90935" y="4083918"/>
            <a:ext cx="20608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r-FR" i="1" dirty="0" smtClean="0">
                <a:solidFill>
                  <a:srgbClr val="008000"/>
                </a:solidFill>
              </a:rPr>
              <a:t>[</a:t>
            </a:r>
            <a:r>
              <a:rPr lang="fr-FR" i="1" dirty="0" err="1" smtClean="0">
                <a:solidFill>
                  <a:srgbClr val="008000"/>
                </a:solidFill>
              </a:rPr>
              <a:t>Dekeyser</a:t>
            </a:r>
            <a:r>
              <a:rPr lang="en-US" i="1" dirty="0">
                <a:solidFill>
                  <a:srgbClr val="008000"/>
                </a:solidFill>
              </a:rPr>
              <a:t>, </a:t>
            </a:r>
            <a:r>
              <a:rPr lang="en-US" i="1" dirty="0" smtClean="0">
                <a:solidFill>
                  <a:srgbClr val="008000"/>
                </a:solidFill>
              </a:rPr>
              <a:t>PSI 2022</a:t>
            </a:r>
            <a:r>
              <a:rPr lang="en-US" i="1" dirty="0">
                <a:solidFill>
                  <a:srgbClr val="008000"/>
                </a:solidFill>
              </a:rPr>
              <a:t>]</a:t>
            </a:r>
            <a:endParaRPr lang="fr-FR" i="1" dirty="0">
              <a:solidFill>
                <a:srgbClr val="008000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1295636" y="1909387"/>
            <a:ext cx="3240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 smtClean="0">
                <a:solidFill>
                  <a:srgbClr val="C00000"/>
                </a:solidFill>
              </a:rPr>
              <a:t>RANS </a:t>
            </a:r>
            <a:r>
              <a:rPr lang="fr-FR" i="1" dirty="0" err="1" smtClean="0">
                <a:solidFill>
                  <a:srgbClr val="C00000"/>
                </a:solidFill>
              </a:rPr>
              <a:t>reduced</a:t>
            </a:r>
            <a:r>
              <a:rPr lang="fr-FR" i="1" dirty="0" smtClean="0">
                <a:solidFill>
                  <a:srgbClr val="C00000"/>
                </a:solidFill>
              </a:rPr>
              <a:t> turbulence model</a:t>
            </a:r>
            <a:endParaRPr lang="fr-FR" i="1" dirty="0">
              <a:solidFill>
                <a:srgbClr val="C00000"/>
              </a:solidFill>
            </a:endParaRPr>
          </a:p>
        </p:txBody>
      </p:sp>
      <p:sp>
        <p:nvSpPr>
          <p:cNvPr id="38" name="ZoneTexte 37"/>
          <p:cNvSpPr txBox="1"/>
          <p:nvPr/>
        </p:nvSpPr>
        <p:spPr>
          <a:xfrm>
            <a:off x="6228184" y="1909387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 smtClean="0">
                <a:solidFill>
                  <a:srgbClr val="C00000"/>
                </a:solidFill>
              </a:rPr>
              <a:t>Full turbulence simulation</a:t>
            </a:r>
            <a:endParaRPr lang="fr-FR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1163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2400" dirty="0"/>
              <a:t>Realistic magnetic geometries </a:t>
            </a:r>
            <a:r>
              <a:rPr lang="en-GB" sz="2400" dirty="0" smtClean="0"/>
              <a:t>now ubiquitous</a:t>
            </a:r>
            <a:endParaRPr lang="en-GB" sz="2400" dirty="0"/>
          </a:p>
        </p:txBody>
      </p:sp>
      <p:pic>
        <p:nvPicPr>
          <p:cNvPr id="6" name="Movie3D_GBS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24789" t="10071" r="19064" b="18465"/>
          <a:stretch/>
        </p:blipFill>
        <p:spPr>
          <a:xfrm>
            <a:off x="533303" y="2499742"/>
            <a:ext cx="3139164" cy="1997650"/>
          </a:xfrm>
        </p:spPr>
      </p:pic>
      <p:sp>
        <p:nvSpPr>
          <p:cNvPr id="5" name="Rectangle 4"/>
          <p:cNvSpPr/>
          <p:nvPr/>
        </p:nvSpPr>
        <p:spPr>
          <a:xfrm>
            <a:off x="106861" y="4535468"/>
            <a:ext cx="396999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i="1" dirty="0">
                <a:solidFill>
                  <a:srgbClr val="009900"/>
                </a:solidFill>
              </a:rPr>
              <a:t>[A. Coelho et al, submitted to Nuclear </a:t>
            </a:r>
            <a:r>
              <a:rPr lang="en-US" sz="1600" i="1" dirty="0" smtClean="0">
                <a:solidFill>
                  <a:srgbClr val="009900"/>
                </a:solidFill>
              </a:rPr>
              <a:t>Fusion, </a:t>
            </a:r>
            <a:endParaRPr lang="fr-FR" sz="1600" dirty="0">
              <a:solidFill>
                <a:srgbClr val="009900"/>
              </a:solidFill>
            </a:endParaRPr>
          </a:p>
          <a:p>
            <a:r>
              <a:rPr lang="fr-FR" sz="1600" dirty="0">
                <a:solidFill>
                  <a:srgbClr val="009900"/>
                </a:solidFill>
              </a:rPr>
              <a:t> </a:t>
            </a:r>
            <a:r>
              <a:rPr lang="fr-FR" sz="1600" dirty="0" smtClean="0">
                <a:solidFill>
                  <a:srgbClr val="009900"/>
                </a:solidFill>
              </a:rPr>
              <a:t>https</a:t>
            </a:r>
            <a:r>
              <a:rPr lang="fr-FR" sz="1600" dirty="0">
                <a:solidFill>
                  <a:srgbClr val="009900"/>
                </a:solidFill>
              </a:rPr>
              <a:t>://</a:t>
            </a:r>
            <a:r>
              <a:rPr lang="fr-FR" sz="1600" dirty="0" smtClean="0">
                <a:solidFill>
                  <a:srgbClr val="009900"/>
                </a:solidFill>
              </a:rPr>
              <a:t>arxiv.org/abs/2201.10871</a:t>
            </a:r>
            <a:r>
              <a:rPr lang="en-US" sz="1600" i="1" dirty="0" smtClean="0">
                <a:solidFill>
                  <a:srgbClr val="009900"/>
                </a:solidFill>
              </a:rPr>
              <a:t>]</a:t>
            </a:r>
            <a:endParaRPr lang="fr-FR" sz="1600" i="1" dirty="0">
              <a:solidFill>
                <a:srgbClr val="009900"/>
              </a:solidFill>
            </a:endParaRPr>
          </a:p>
        </p:txBody>
      </p:sp>
      <p:sp>
        <p:nvSpPr>
          <p:cNvPr id="8" name="Espace réservé du contenu 2"/>
          <p:cNvSpPr txBox="1">
            <a:spLocks/>
          </p:cNvSpPr>
          <p:nvPr/>
        </p:nvSpPr>
        <p:spPr>
          <a:xfrm>
            <a:off x="179512" y="627534"/>
            <a:ext cx="5976664" cy="19600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v"/>
            </a:pPr>
            <a:r>
              <a:rPr lang="en-GB" sz="1800" dirty="0" smtClean="0">
                <a:latin typeface="+mn-lt"/>
              </a:rPr>
              <a:t>All contributing edge turbulence codes now </a:t>
            </a:r>
            <a:r>
              <a:rPr lang="en-GB" sz="1800" b="1" dirty="0" smtClean="0">
                <a:solidFill>
                  <a:srgbClr val="FF0000"/>
                </a:solidFill>
                <a:latin typeface="+mn-lt"/>
              </a:rPr>
              <a:t>routinely run in 2D </a:t>
            </a:r>
            <a:r>
              <a:rPr lang="en-GB" sz="1800" b="1" dirty="0" err="1" smtClean="0">
                <a:solidFill>
                  <a:srgbClr val="FF0000"/>
                </a:solidFill>
                <a:latin typeface="+mn-lt"/>
              </a:rPr>
              <a:t>axisym</a:t>
            </a:r>
            <a:r>
              <a:rPr lang="en-GB" sz="1800" b="1" dirty="0" smtClean="0">
                <a:solidFill>
                  <a:srgbClr val="FF0000"/>
                </a:solidFill>
                <a:latin typeface="+mn-lt"/>
              </a:rPr>
              <a:t>. realistic magnetic geometries</a:t>
            </a:r>
            <a:endParaRPr lang="en-GB" sz="1800" dirty="0">
              <a:latin typeface="+mn-lt"/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en-GB" sz="1600" dirty="0" smtClean="0">
                <a:latin typeface="+mn-lt"/>
              </a:rPr>
              <a:t>Circular limited, </a:t>
            </a:r>
            <a:r>
              <a:rPr lang="en-GB" sz="1600" b="1" dirty="0" smtClean="0">
                <a:solidFill>
                  <a:srgbClr val="0000FF"/>
                </a:solidFill>
                <a:latin typeface="+mn-lt"/>
              </a:rPr>
              <a:t>single or multiple</a:t>
            </a:r>
            <a:r>
              <a:rPr lang="en-GB" sz="1600" b="1" dirty="0">
                <a:solidFill>
                  <a:srgbClr val="0000FF"/>
                </a:solidFill>
                <a:latin typeface="+mn-lt"/>
              </a:rPr>
              <a:t> </a:t>
            </a:r>
            <a:r>
              <a:rPr lang="en-GB" sz="1600" b="1" dirty="0" smtClean="0">
                <a:solidFill>
                  <a:srgbClr val="0000FF"/>
                </a:solidFill>
                <a:latin typeface="+mn-lt"/>
              </a:rPr>
              <a:t>X-points</a:t>
            </a:r>
            <a:r>
              <a:rPr lang="en-GB" sz="1600" dirty="0" smtClean="0">
                <a:latin typeface="+mn-lt"/>
              </a:rPr>
              <a:t> including snowflake configurations…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GB" sz="1600" dirty="0" smtClean="0">
                <a:latin typeface="+mn-lt"/>
              </a:rPr>
              <a:t>Restricted </a:t>
            </a:r>
            <a:r>
              <a:rPr lang="en-GB" sz="1600" dirty="0">
                <a:latin typeface="+mn-lt"/>
              </a:rPr>
              <a:t>to </a:t>
            </a:r>
            <a:r>
              <a:rPr lang="en-GB" sz="1600" dirty="0" smtClean="0">
                <a:latin typeface="+mn-lt"/>
              </a:rPr>
              <a:t>attached plasmas, </a:t>
            </a:r>
            <a:r>
              <a:rPr lang="en-GB" sz="1600" dirty="0">
                <a:latin typeface="+mn-lt"/>
              </a:rPr>
              <a:t>sometimes ad-hoc </a:t>
            </a:r>
            <a:r>
              <a:rPr lang="en-GB" sz="1600" dirty="0" smtClean="0">
                <a:latin typeface="+mn-lt"/>
              </a:rPr>
              <a:t>BCs =&gt; numerical method dev. needed to go beyond</a:t>
            </a:r>
          </a:p>
        </p:txBody>
      </p:sp>
      <p:sp>
        <p:nvSpPr>
          <p:cNvPr id="9" name="Espace réservé du contenu 2"/>
          <p:cNvSpPr txBox="1">
            <a:spLocks/>
          </p:cNvSpPr>
          <p:nvPr/>
        </p:nvSpPr>
        <p:spPr>
          <a:xfrm>
            <a:off x="3923928" y="2931790"/>
            <a:ext cx="5144527" cy="22207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v"/>
            </a:pPr>
            <a:endParaRPr lang="en-GB" sz="1600" dirty="0">
              <a:latin typeface="+mn-lt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en-GB" sz="1800" dirty="0" smtClean="0">
                <a:latin typeface="+mn-lt"/>
              </a:rPr>
              <a:t>Generalization to </a:t>
            </a:r>
            <a:r>
              <a:rPr lang="en-GB" sz="1800" b="1" dirty="0" smtClean="0">
                <a:solidFill>
                  <a:srgbClr val="FF0000"/>
                </a:solidFill>
                <a:latin typeface="+mn-lt"/>
              </a:rPr>
              <a:t>3D configurations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GB" sz="1600" dirty="0" smtClean="0">
                <a:latin typeface="+mn-lt"/>
              </a:rPr>
              <a:t>Demonstration of application to </a:t>
            </a:r>
            <a:r>
              <a:rPr lang="en-GB" sz="1600" dirty="0" err="1" smtClean="0">
                <a:latin typeface="+mn-lt"/>
              </a:rPr>
              <a:t>stellarators</a:t>
            </a:r>
            <a:r>
              <a:rPr lang="en-GB" sz="1600" dirty="0" smtClean="0">
                <a:latin typeface="+mn-lt"/>
              </a:rPr>
              <a:t> made with GBS, application to RMPs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GB" sz="1600" dirty="0" smtClean="0">
                <a:latin typeface="+mn-lt"/>
              </a:rPr>
              <a:t>Development started in GRILLIX to do so (FCI helping)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5981505" y="2779201"/>
            <a:ext cx="31459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i="1" dirty="0" smtClean="0">
                <a:solidFill>
                  <a:srgbClr val="009900"/>
                </a:solidFill>
              </a:rPr>
              <a:t>[Oliveira, Body et al, NF 2022]</a:t>
            </a:r>
            <a:endParaRPr lang="fr-FR" sz="1600" i="1" dirty="0">
              <a:solidFill>
                <a:srgbClr val="009900"/>
              </a:solidFill>
            </a:endParaRP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5"/>
          <a:srcRect l="28428"/>
          <a:stretch/>
        </p:blipFill>
        <p:spPr>
          <a:xfrm>
            <a:off x="6300192" y="591629"/>
            <a:ext cx="2627680" cy="2195713"/>
          </a:xfrm>
          <a:prstGeom prst="rect">
            <a:avLst/>
          </a:prstGeom>
        </p:spPr>
      </p:pic>
      <p:sp>
        <p:nvSpPr>
          <p:cNvPr id="12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467544" y="4908928"/>
            <a:ext cx="8240228" cy="201104"/>
          </a:xfrm>
        </p:spPr>
        <p:txBody>
          <a:bodyPr/>
          <a:lstStyle/>
          <a:p>
            <a:pPr algn="r"/>
            <a:r>
              <a:rPr lang="en-GB" dirty="0" smtClean="0"/>
              <a:t>Patrick Tamain | ETASC – Thrust 1 meeting | </a:t>
            </a:r>
            <a:r>
              <a:rPr lang="en-GB" dirty="0" smtClean="0"/>
              <a:t>21/06/2022 </a:t>
            </a:r>
            <a:r>
              <a:rPr lang="en-GB" dirty="0" smtClean="0"/>
              <a:t>| Page </a:t>
            </a:r>
            <a:fld id="{6A6D9FA1-99C7-4910-8E32-B85D378B0060}" type="slidenum">
              <a:rPr lang="en-GB" smtClean="0"/>
              <a:pPr algn="r"/>
              <a:t>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36545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5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2400" dirty="0"/>
              <a:t>Exploring options to capture the wall geometry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Espace réservé du contenu 2"/>
              <p:cNvSpPr txBox="1">
                <a:spLocks/>
              </p:cNvSpPr>
              <p:nvPr/>
            </p:nvSpPr>
            <p:spPr>
              <a:xfrm>
                <a:off x="179512" y="555526"/>
                <a:ext cx="8964488" cy="75264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R="0" lvl="0" algn="l" defTabSz="9144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Char char="v"/>
                  <a:tabLst/>
                  <a:defRPr/>
                </a:pPr>
                <a:r>
                  <a:rPr kumimoji="0" lang="en-GB" sz="1800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+mn-lt"/>
                  </a:rPr>
                  <a:t>Remaining open question</a:t>
                </a:r>
                <a:r>
                  <a: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n-lt"/>
                  </a:rPr>
                  <a:t>: how to </a:t>
                </a:r>
                <a:r>
                  <a:rPr kumimoji="0" lang="en-GB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+mn-lt"/>
                  </a:rPr>
                  <a:t>capture the wall geometry precisely</a:t>
                </a:r>
                <a:r>
                  <a: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n-lt"/>
                  </a:rPr>
                  <a:t>?</a:t>
                </a:r>
              </a:p>
              <a:p>
                <a:pPr marR="0" lvl="1" algn="l" defTabSz="9144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Char char="Ø"/>
                  <a:tabLst/>
                  <a:defRPr/>
                </a:pPr>
                <a:r>
                  <a:rPr kumimoji="0" lang="en-GB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n-lt"/>
                  </a:rPr>
                  <a:t>Necessary as gradient length can be </a:t>
                </a:r>
                <a14:m>
                  <m:oMath xmlns:m="http://schemas.openxmlformats.org/officeDocument/2006/math">
                    <m:r>
                      <a:rPr kumimoji="0" lang="en-GB" sz="16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Cambria Math" panose="02040503050406030204" pitchFamily="18" charset="0"/>
                      </a:rPr>
                      <m:t>≲</m:t>
                    </m:r>
                    <m:r>
                      <a:rPr kumimoji="0" lang="fr-FR" sz="16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Cambria Math" panose="02040503050406030204" pitchFamily="18" charset="0"/>
                      </a:rPr>
                      <m:t>1</m:t>
                    </m:r>
                    <m:r>
                      <a:rPr kumimoji="0" lang="fr-FR" sz="16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Cambria Math" panose="02040503050406030204" pitchFamily="18" charset="0"/>
                      </a:rPr>
                      <m:t>𝑚𝑚</m:t>
                    </m:r>
                  </m:oMath>
                </a14:m>
                <a:r>
                  <a:rPr kumimoji="0" lang="en-GB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n-lt"/>
                  </a:rPr>
                  <a:t> at target plates in high density </a:t>
                </a:r>
                <a:r>
                  <a:rPr kumimoji="0" lang="en-GB" sz="16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n-lt"/>
                  </a:rPr>
                  <a:t>regimes</a:t>
                </a:r>
                <a:endParaRPr kumimoji="0" lang="en-GB" sz="1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+mn-lt"/>
                </a:endParaRPr>
              </a:p>
            </p:txBody>
          </p:sp>
        </mc:Choice>
        <mc:Fallback>
          <p:sp>
            <p:nvSpPr>
              <p:cNvPr id="8" name="Espace réservé du contenu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512" y="555526"/>
                <a:ext cx="8964488" cy="752646"/>
              </a:xfrm>
              <a:prstGeom prst="rect">
                <a:avLst/>
              </a:prstGeom>
              <a:blipFill>
                <a:blip r:embed="rId2"/>
                <a:stretch>
                  <a:fillRect l="-408" t="-4032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6" name="Picture 2" descr="https://ars.els-cdn.com/content/image/1-s2.0-S2352179118302035-gr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98"/>
          <a:stretch/>
        </p:blipFill>
        <p:spPr bwMode="auto">
          <a:xfrm>
            <a:off x="1115616" y="1463649"/>
            <a:ext cx="3024336" cy="2736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6935" y="1347614"/>
            <a:ext cx="3984142" cy="3086107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1367644" y="4277625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i="1" dirty="0" smtClean="0">
                <a:solidFill>
                  <a:srgbClr val="C00000"/>
                </a:solidFill>
              </a:rPr>
              <a:t>Flux-surface </a:t>
            </a:r>
            <a:r>
              <a:rPr lang="fr-FR" sz="1400" i="1" dirty="0" err="1" smtClean="0">
                <a:solidFill>
                  <a:srgbClr val="C00000"/>
                </a:solidFill>
              </a:rPr>
              <a:t>aligned</a:t>
            </a:r>
            <a:r>
              <a:rPr lang="fr-FR" sz="1400" i="1" dirty="0" smtClean="0">
                <a:solidFill>
                  <a:srgbClr val="C00000"/>
                </a:solidFill>
              </a:rPr>
              <a:t> </a:t>
            </a:r>
            <a:r>
              <a:rPr lang="fr-FR" sz="1400" i="1" dirty="0" err="1" smtClean="0">
                <a:solidFill>
                  <a:srgbClr val="C00000"/>
                </a:solidFill>
              </a:rPr>
              <a:t>grid</a:t>
            </a:r>
            <a:r>
              <a:rPr lang="fr-FR" sz="1400" i="1" dirty="0" smtClean="0">
                <a:solidFill>
                  <a:srgbClr val="C00000"/>
                </a:solidFill>
              </a:rPr>
              <a:t> in WEST </a:t>
            </a:r>
            <a:r>
              <a:rPr lang="fr-FR" sz="1400" i="1" dirty="0" err="1" smtClean="0">
                <a:solidFill>
                  <a:srgbClr val="C00000"/>
                </a:solidFill>
              </a:rPr>
              <a:t>geometry</a:t>
            </a:r>
            <a:endParaRPr lang="fr-FR" sz="1100" i="1" dirty="0">
              <a:solidFill>
                <a:srgbClr val="C00000"/>
              </a:solidFill>
            </a:endParaRPr>
          </a:p>
        </p:txBody>
      </p:sp>
      <p:sp>
        <p:nvSpPr>
          <p:cNvPr id="31" name="ZoneTexte 30"/>
          <p:cNvSpPr txBox="1"/>
          <p:nvPr/>
        </p:nvSpPr>
        <p:spPr>
          <a:xfrm>
            <a:off x="5460175" y="4331667"/>
            <a:ext cx="24962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i="1" dirty="0" smtClean="0">
                <a:solidFill>
                  <a:srgbClr val="C00000"/>
                </a:solidFill>
              </a:rPr>
              <a:t>Electron source </a:t>
            </a:r>
            <a:r>
              <a:rPr lang="fr-FR" sz="1400" i="1" dirty="0" smtClean="0">
                <a:solidFill>
                  <a:srgbClr val="C00000"/>
                </a:solidFill>
              </a:rPr>
              <a:t>(m</a:t>
            </a:r>
            <a:r>
              <a:rPr lang="fr-FR" sz="1400" i="1" baseline="30000" dirty="0" smtClean="0">
                <a:solidFill>
                  <a:srgbClr val="C00000"/>
                </a:solidFill>
              </a:rPr>
              <a:t>-3</a:t>
            </a:r>
            <a:r>
              <a:rPr lang="fr-FR" sz="1400" i="1" dirty="0" smtClean="0">
                <a:solidFill>
                  <a:srgbClr val="C00000"/>
                </a:solidFill>
              </a:rPr>
              <a:t>.s</a:t>
            </a:r>
            <a:r>
              <a:rPr lang="fr-FR" sz="1400" i="1" baseline="30000" dirty="0" smtClean="0">
                <a:solidFill>
                  <a:srgbClr val="C00000"/>
                </a:solidFill>
              </a:rPr>
              <a:t>-1</a:t>
            </a:r>
            <a:r>
              <a:rPr lang="fr-FR" sz="1400" i="1" dirty="0" smtClean="0">
                <a:solidFill>
                  <a:srgbClr val="C00000"/>
                </a:solidFill>
              </a:rPr>
              <a:t>) at </a:t>
            </a:r>
            <a:r>
              <a:rPr lang="fr-FR" sz="1400" i="1" dirty="0" smtClean="0">
                <a:solidFill>
                  <a:srgbClr val="C00000"/>
                </a:solidFill>
              </a:rPr>
              <a:t>ITER </a:t>
            </a:r>
            <a:r>
              <a:rPr lang="fr-FR" sz="1400" i="1" dirty="0" err="1" smtClean="0">
                <a:solidFill>
                  <a:srgbClr val="C00000"/>
                </a:solidFill>
              </a:rPr>
              <a:t>inner</a:t>
            </a:r>
            <a:r>
              <a:rPr lang="fr-FR" sz="1400" i="1" dirty="0" smtClean="0">
                <a:solidFill>
                  <a:srgbClr val="C00000"/>
                </a:solidFill>
              </a:rPr>
              <a:t> SP (case #2299)</a:t>
            </a:r>
            <a:endParaRPr lang="fr-FR" sz="1400" i="1" dirty="0">
              <a:solidFill>
                <a:srgbClr val="C00000"/>
              </a:solidFill>
            </a:endParaRPr>
          </a:p>
        </p:txBody>
      </p:sp>
      <p:sp>
        <p:nvSpPr>
          <p:cNvPr id="9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467544" y="4908928"/>
            <a:ext cx="8240228" cy="201104"/>
          </a:xfrm>
        </p:spPr>
        <p:txBody>
          <a:bodyPr/>
          <a:lstStyle/>
          <a:p>
            <a:pPr algn="r"/>
            <a:r>
              <a:rPr lang="en-GB" dirty="0" smtClean="0"/>
              <a:t>Patrick Tamain | ETASC – Thrust 1 meeting | </a:t>
            </a:r>
            <a:r>
              <a:rPr lang="en-GB" dirty="0" smtClean="0"/>
              <a:t>21/06/2022 </a:t>
            </a:r>
            <a:r>
              <a:rPr lang="en-GB" dirty="0" smtClean="0"/>
              <a:t>| Page </a:t>
            </a:r>
            <a:fld id="{6A6D9FA1-99C7-4910-8E32-B85D378B0060}" type="slidenum">
              <a:rPr lang="en-GB" smtClean="0"/>
              <a:pPr algn="r"/>
              <a:t>7</a:t>
            </a:fld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1259632" y="3861946"/>
            <a:ext cx="97815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1100" i="1" dirty="0" smtClean="0"/>
              <a:t>©SOLEDGE3X</a:t>
            </a:r>
            <a:endParaRPr lang="fr-FR" sz="1100" i="1" dirty="0"/>
          </a:p>
        </p:txBody>
      </p:sp>
      <p:sp>
        <p:nvSpPr>
          <p:cNvPr id="11" name="Rectangle 10"/>
          <p:cNvSpPr/>
          <p:nvPr/>
        </p:nvSpPr>
        <p:spPr>
          <a:xfrm>
            <a:off x="5652120" y="1519504"/>
            <a:ext cx="97815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1100" i="1" dirty="0" smtClean="0">
                <a:solidFill>
                  <a:schemeClr val="bg1"/>
                </a:solidFill>
              </a:rPr>
              <a:t>©SOLEDGE3X</a:t>
            </a:r>
            <a:endParaRPr lang="fr-FR" sz="11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6295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2400" dirty="0"/>
              <a:t>Exploring options to capture the wall geometry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Espace réservé du contenu 2"/>
              <p:cNvSpPr txBox="1">
                <a:spLocks/>
              </p:cNvSpPr>
              <p:nvPr/>
            </p:nvSpPr>
            <p:spPr>
              <a:xfrm>
                <a:off x="179512" y="555526"/>
                <a:ext cx="8964488" cy="75264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R="0" lvl="0" algn="l" defTabSz="9144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Char char="v"/>
                  <a:tabLst/>
                  <a:defRPr/>
                </a:pPr>
                <a:r>
                  <a:rPr kumimoji="0" lang="en-GB" sz="1800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+mn-lt"/>
                  </a:rPr>
                  <a:t>Remaining open question</a:t>
                </a:r>
                <a:r>
                  <a: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n-lt"/>
                  </a:rPr>
                  <a:t>: how to </a:t>
                </a:r>
                <a:r>
                  <a:rPr kumimoji="0" lang="en-GB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+mn-lt"/>
                  </a:rPr>
                  <a:t>capture the wall geometry precisely</a:t>
                </a:r>
                <a:r>
                  <a: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n-lt"/>
                  </a:rPr>
                  <a:t>?</a:t>
                </a:r>
              </a:p>
              <a:p>
                <a:pPr marR="0" lvl="1" algn="l" defTabSz="9144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Char char="Ø"/>
                  <a:tabLst/>
                  <a:defRPr/>
                </a:pPr>
                <a:r>
                  <a:rPr kumimoji="0" lang="en-GB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n-lt"/>
                  </a:rPr>
                  <a:t>Necessary as gradient length can be </a:t>
                </a:r>
                <a14:m>
                  <m:oMath xmlns:m="http://schemas.openxmlformats.org/officeDocument/2006/math">
                    <m:r>
                      <a:rPr kumimoji="0" lang="en-GB" sz="16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Cambria Math" panose="02040503050406030204" pitchFamily="18" charset="0"/>
                      </a:rPr>
                      <m:t>≲</m:t>
                    </m:r>
                    <m:r>
                      <a:rPr kumimoji="0" lang="fr-FR" sz="16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Cambria Math" panose="02040503050406030204" pitchFamily="18" charset="0"/>
                      </a:rPr>
                      <m:t>1</m:t>
                    </m:r>
                    <m:r>
                      <a:rPr kumimoji="0" lang="fr-FR" sz="16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Cambria Math" panose="02040503050406030204" pitchFamily="18" charset="0"/>
                      </a:rPr>
                      <m:t>𝑚𝑚</m:t>
                    </m:r>
                  </m:oMath>
                </a14:m>
                <a:r>
                  <a:rPr kumimoji="0" lang="en-GB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n-lt"/>
                  </a:rPr>
                  <a:t> at target plates in high density </a:t>
                </a:r>
                <a:r>
                  <a:rPr kumimoji="0" lang="en-GB" sz="16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n-lt"/>
                  </a:rPr>
                  <a:t>regimes</a:t>
                </a:r>
                <a:endParaRPr kumimoji="0" lang="en-GB" sz="1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+mn-lt"/>
                </a:endParaRPr>
              </a:p>
            </p:txBody>
          </p:sp>
        </mc:Choice>
        <mc:Fallback>
          <p:sp>
            <p:nvSpPr>
              <p:cNvPr id="8" name="Espace réservé du contenu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512" y="555526"/>
                <a:ext cx="8964488" cy="752646"/>
              </a:xfrm>
              <a:prstGeom prst="rect">
                <a:avLst/>
              </a:prstGeom>
              <a:blipFill>
                <a:blip r:embed="rId10"/>
                <a:stretch>
                  <a:fillRect l="-408" t="-4032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3" name="Groupe 12"/>
          <p:cNvGrpSpPr/>
          <p:nvPr/>
        </p:nvGrpSpPr>
        <p:grpSpPr>
          <a:xfrm>
            <a:off x="3704916" y="2065328"/>
            <a:ext cx="1620666" cy="2515504"/>
            <a:chOff x="6588224" y="1297662"/>
            <a:chExt cx="2290342" cy="3554937"/>
          </a:xfrm>
        </p:grpSpPr>
        <p:pic>
          <p:nvPicPr>
            <p:cNvPr id="10" name="Image 9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588224" y="1297662"/>
              <a:ext cx="2290342" cy="3554937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6588224" y="1419622"/>
              <a:ext cx="648072" cy="13321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4" name="54487_n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2"/>
          <a:srcRect l="7946" t="4308" r="6467" b="4205"/>
          <a:stretch/>
        </p:blipFill>
        <p:spPr>
          <a:xfrm>
            <a:off x="6035451" y="1829811"/>
            <a:ext cx="1403829" cy="1280383"/>
          </a:xfrm>
          <a:prstGeom prst="rect">
            <a:avLst/>
          </a:prstGeom>
        </p:spPr>
      </p:pic>
      <p:pic>
        <p:nvPicPr>
          <p:cNvPr id="15" name="54487_Te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13"/>
          <a:srcRect l="8120" t="4719" r="10492" b="4205"/>
          <a:stretch/>
        </p:blipFill>
        <p:spPr>
          <a:xfrm>
            <a:off x="7570310" y="1829811"/>
            <a:ext cx="1340942" cy="1280383"/>
          </a:xfrm>
          <a:prstGeom prst="rect">
            <a:avLst/>
          </a:prstGeom>
        </p:spPr>
      </p:pic>
      <p:pic>
        <p:nvPicPr>
          <p:cNvPr id="16" name="54487_nn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4"/>
          <a:srcRect l="8295" t="4308" r="7517" b="4205"/>
          <a:stretch/>
        </p:blipFill>
        <p:spPr>
          <a:xfrm>
            <a:off x="7575883" y="3243422"/>
            <a:ext cx="1380861" cy="1280383"/>
          </a:xfrm>
          <a:prstGeom prst="rect">
            <a:avLst/>
          </a:prstGeom>
        </p:spPr>
      </p:pic>
      <p:pic>
        <p:nvPicPr>
          <p:cNvPr id="17" name="54487_M">
            <a:hlinkClick r:id="" action="ppaction://media"/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 rotWithShape="1">
          <a:blip r:embed="rId15"/>
          <a:srcRect l="7770" t="5539" r="9267" b="3589"/>
          <a:stretch/>
        </p:blipFill>
        <p:spPr>
          <a:xfrm>
            <a:off x="6012160" y="3243422"/>
            <a:ext cx="1369980" cy="128038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ZoneTexte 17"/>
              <p:cNvSpPr txBox="1"/>
              <p:nvPr/>
            </p:nvSpPr>
            <p:spPr>
              <a:xfrm>
                <a:off x="6460824" y="2265669"/>
                <a:ext cx="252238" cy="24040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fr-FR" sz="1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fr-FR" sz="1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𝑛</m:t>
                          </m:r>
                        </m:e>
                        <m:sub>
                          <m:r>
                            <a:rPr kumimoji="0" lang="fr-FR" sz="1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𝑒</m:t>
                          </m:r>
                        </m:sub>
                      </m:sSub>
                    </m:oMath>
                  </m:oMathPara>
                </a14:m>
                <a:endParaRPr kumimoji="0" lang="fr-FR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8" name="ZoneTexte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60824" y="2265669"/>
                <a:ext cx="252238" cy="240407"/>
              </a:xfrm>
              <a:prstGeom prst="rect">
                <a:avLst/>
              </a:prstGeom>
              <a:blipFill>
                <a:blip r:embed="rId16"/>
                <a:stretch>
                  <a:fillRect l="-14634" b="-1282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ZoneTexte 18"/>
              <p:cNvSpPr txBox="1"/>
              <p:nvPr/>
            </p:nvSpPr>
            <p:spPr>
              <a:xfrm>
                <a:off x="8038606" y="2265669"/>
                <a:ext cx="229577" cy="24040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fr-FR" sz="1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fr-FR" sz="1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𝑇</m:t>
                          </m:r>
                        </m:e>
                        <m:sub>
                          <m:r>
                            <a:rPr kumimoji="0" lang="fr-FR" sz="1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𝑒</m:t>
                          </m:r>
                        </m:sub>
                      </m:sSub>
                    </m:oMath>
                  </m:oMathPara>
                </a14:m>
                <a:endParaRPr kumimoji="0" lang="fr-FR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9" name="ZoneTexte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38606" y="2265669"/>
                <a:ext cx="229577" cy="240407"/>
              </a:xfrm>
              <a:prstGeom prst="rect">
                <a:avLst/>
              </a:prstGeom>
              <a:blipFill>
                <a:blip r:embed="rId17"/>
                <a:stretch>
                  <a:fillRect l="-24324" b="-1282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ZoneTexte 19"/>
              <p:cNvSpPr txBox="1"/>
              <p:nvPr/>
            </p:nvSpPr>
            <p:spPr>
              <a:xfrm>
                <a:off x="6442758" y="3736324"/>
                <a:ext cx="279911" cy="24554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fr-FR" sz="1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fr-FR" sz="1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𝑀</m:t>
                          </m:r>
                        </m:e>
                        <m:sub>
                          <m:r>
                            <a:rPr kumimoji="0" lang="fr-FR" sz="1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∥</m:t>
                          </m:r>
                        </m:sub>
                      </m:sSub>
                    </m:oMath>
                  </m:oMathPara>
                </a14:m>
                <a:endParaRPr kumimoji="0" lang="fr-FR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0" name="ZoneTexte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42758" y="3736324"/>
                <a:ext cx="279911" cy="245541"/>
              </a:xfrm>
              <a:prstGeom prst="rect">
                <a:avLst/>
              </a:prstGeom>
              <a:blipFill>
                <a:blip r:embed="rId18"/>
                <a:stretch>
                  <a:fillRect l="-19565" r="-10870" b="-3000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ZoneTexte 20"/>
              <p:cNvSpPr txBox="1"/>
              <p:nvPr/>
            </p:nvSpPr>
            <p:spPr>
              <a:xfrm>
                <a:off x="7971593" y="3742502"/>
                <a:ext cx="265950" cy="24040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fr-FR" sz="1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fr-FR" sz="1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𝑛</m:t>
                          </m:r>
                        </m:e>
                        <m:sub>
                          <m:r>
                            <a:rPr kumimoji="0" lang="fr-FR" sz="1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kumimoji="0" lang="fr-FR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1" name="ZoneTexte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71593" y="3742502"/>
                <a:ext cx="265950" cy="240407"/>
              </a:xfrm>
              <a:prstGeom prst="rect">
                <a:avLst/>
              </a:prstGeom>
              <a:blipFill>
                <a:blip r:embed="rId19"/>
                <a:stretch>
                  <a:fillRect l="-13953" r="-2326" b="-1282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Rectangle 22"/>
          <p:cNvSpPr/>
          <p:nvPr/>
        </p:nvSpPr>
        <p:spPr>
          <a:xfrm>
            <a:off x="5868144" y="4601151"/>
            <a:ext cx="337674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[Di Genova, NF’21; Scotto d’</a:t>
            </a:r>
            <a:r>
              <a:rPr kumimoji="0" lang="fr-FR" sz="14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Abusco</a:t>
            </a:r>
            <a:r>
              <a:rPr kumimoji="0" lang="fr-FR" sz="1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NF’22</a:t>
            </a:r>
            <a:r>
              <a:rPr kumimoji="0" lang="fr-FR" sz="1400" b="0" i="1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]</a:t>
            </a:r>
          </a:p>
        </p:txBody>
      </p:sp>
      <p:sp>
        <p:nvSpPr>
          <p:cNvPr id="24" name="Rectangle 23"/>
          <p:cNvSpPr/>
          <p:nvPr/>
        </p:nvSpPr>
        <p:spPr>
          <a:xfrm>
            <a:off x="3827612" y="4602445"/>
            <a:ext cx="152009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[</a:t>
            </a:r>
            <a:r>
              <a:rPr kumimoji="0" lang="fr-FR" sz="14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courtesy</a:t>
            </a:r>
            <a:r>
              <a:rPr kumimoji="0" lang="fr-FR" sz="1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GRILLIX]</a:t>
            </a:r>
            <a:endParaRPr kumimoji="0" lang="fr-FR" sz="1400" b="0" i="1" u="none" strike="noStrike" kern="1200" cap="none" spc="0" normalizeH="0" baseline="0" noProof="0" dirty="0">
              <a:ln>
                <a:noFill/>
              </a:ln>
              <a:solidFill>
                <a:srgbClr val="0099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Espace réservé du contenu 2"/>
          <p:cNvSpPr txBox="1">
            <a:spLocks/>
          </p:cNvSpPr>
          <p:nvPr/>
        </p:nvSpPr>
        <p:spPr>
          <a:xfrm>
            <a:off x="195170" y="1491630"/>
            <a:ext cx="8784976" cy="2977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Tx/>
              <a:buFont typeface="+mj-lt"/>
              <a:buAutoNum type="arabicPeriod"/>
              <a:tabLst/>
              <a:defRPr/>
            </a:pPr>
            <a:r>
              <a:rPr kumimoji="0" lang="en-GB" sz="160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Mask function + local alignment </a:t>
            </a:r>
            <a:r>
              <a:rPr kumimoji="0" lang="en-GB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at strike points (SOLEDGE3X)</a:t>
            </a:r>
          </a:p>
        </p:txBody>
      </p:sp>
      <p:sp>
        <p:nvSpPr>
          <p:cNvPr id="27" name="Rectangle 26"/>
          <p:cNvSpPr/>
          <p:nvPr/>
        </p:nvSpPr>
        <p:spPr>
          <a:xfrm>
            <a:off x="997747" y="4647318"/>
            <a:ext cx="192241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[SOLEDGE3X WEST case </a:t>
            </a:r>
            <a:r>
              <a:rPr kumimoji="0" lang="fr-FR" sz="14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with</a:t>
            </a:r>
            <a:r>
              <a:rPr kumimoji="0" lang="fr-FR" sz="1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fr-FR" sz="14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realistic</a:t>
            </a:r>
            <a:r>
              <a:rPr kumimoji="0" lang="fr-FR" sz="1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fr-FR" sz="14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wall</a:t>
            </a:r>
            <a:r>
              <a:rPr kumimoji="0" lang="fr-FR" sz="1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]</a:t>
            </a:r>
            <a:endParaRPr kumimoji="0" lang="fr-FR" sz="1400" b="0" i="1" u="none" strike="noStrike" kern="1200" cap="none" spc="0" normalizeH="0" baseline="0" noProof="0" dirty="0">
              <a:ln>
                <a:noFill/>
              </a:ln>
              <a:solidFill>
                <a:srgbClr val="0099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Espace réservé du contenu 2"/>
          <p:cNvSpPr txBox="1">
            <a:spLocks/>
          </p:cNvSpPr>
          <p:nvPr/>
        </p:nvSpPr>
        <p:spPr>
          <a:xfrm>
            <a:off x="195170" y="1732637"/>
            <a:ext cx="8784976" cy="2822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 startAt="2"/>
              <a:tabLst/>
              <a:defRPr/>
            </a:pPr>
            <a:r>
              <a:rPr kumimoji="0" lang="en-GB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Immersed boundary conditions </a:t>
            </a:r>
            <a:r>
              <a:rPr kumimoji="0" lang="en-GB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(GRILLIX)</a:t>
            </a:r>
          </a:p>
        </p:txBody>
      </p:sp>
      <p:sp>
        <p:nvSpPr>
          <p:cNvPr id="29" name="Espace réservé du contenu 2"/>
          <p:cNvSpPr txBox="1">
            <a:spLocks/>
          </p:cNvSpPr>
          <p:nvPr/>
        </p:nvSpPr>
        <p:spPr>
          <a:xfrm>
            <a:off x="195170" y="1964878"/>
            <a:ext cx="4808878" cy="32283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 startAt="3"/>
              <a:tabLst/>
              <a:defRPr/>
            </a:pPr>
            <a:r>
              <a:rPr kumimoji="0" lang="en-GB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Finite Elements </a:t>
            </a:r>
            <a:r>
              <a:rPr kumimoji="0" lang="en-GB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(HDG) solver</a:t>
            </a:r>
          </a:p>
        </p:txBody>
      </p:sp>
      <p:pic>
        <p:nvPicPr>
          <p:cNvPr id="32" name="Image 31"/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57" t="4948" r="36111" b="6640"/>
          <a:stretch/>
        </p:blipFill>
        <p:spPr>
          <a:xfrm>
            <a:off x="997747" y="2365895"/>
            <a:ext cx="1721462" cy="2297782"/>
          </a:xfrm>
          <a:prstGeom prst="rect">
            <a:avLst/>
          </a:prstGeom>
        </p:spPr>
      </p:pic>
      <p:sp>
        <p:nvSpPr>
          <p:cNvPr id="30" name="Espace réservé du contenu 2"/>
          <p:cNvSpPr txBox="1">
            <a:spLocks/>
          </p:cNvSpPr>
          <p:nvPr/>
        </p:nvSpPr>
        <p:spPr>
          <a:xfrm>
            <a:off x="179512" y="1203598"/>
            <a:ext cx="8964488" cy="3661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Progress along </a:t>
            </a:r>
            <a:r>
              <a:rPr kumimoji="0" lang="en-GB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3 paths, but no method fully fulfils wanted specifications yet</a:t>
            </a:r>
          </a:p>
        </p:txBody>
      </p:sp>
      <p:sp>
        <p:nvSpPr>
          <p:cNvPr id="25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467544" y="4908928"/>
            <a:ext cx="8240228" cy="201104"/>
          </a:xfrm>
        </p:spPr>
        <p:txBody>
          <a:bodyPr/>
          <a:lstStyle/>
          <a:p>
            <a:pPr algn="r"/>
            <a:r>
              <a:rPr lang="en-GB" dirty="0" smtClean="0"/>
              <a:t>Patrick Tamain | ETASC – Thrust 1 meeting | </a:t>
            </a:r>
            <a:r>
              <a:rPr lang="en-GB" dirty="0" smtClean="0"/>
              <a:t>21/06/2022 </a:t>
            </a:r>
            <a:r>
              <a:rPr lang="en-GB" dirty="0" smtClean="0"/>
              <a:t>| Page </a:t>
            </a:r>
            <a:fld id="{6A6D9FA1-99C7-4910-8E32-B85D378B0060}" type="slidenum">
              <a:rPr lang="en-GB" smtClean="0"/>
              <a:pPr algn="r"/>
              <a:t>8</a:t>
            </a:fld>
            <a:endParaRPr lang="en-GB" dirty="0"/>
          </a:p>
        </p:txBody>
      </p:sp>
      <p:sp>
        <p:nvSpPr>
          <p:cNvPr id="5" name="ZoneTexte 4"/>
          <p:cNvSpPr txBox="1"/>
          <p:nvPr/>
        </p:nvSpPr>
        <p:spPr>
          <a:xfrm>
            <a:off x="1200752" y="2992400"/>
            <a:ext cx="1482907" cy="1077218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sz="1600" dirty="0" smtClean="0"/>
              <a:t>Meshing complex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sz="1600" dirty="0" smtClean="0"/>
              <a:t>Robustness perfectible</a:t>
            </a:r>
            <a:endParaRPr lang="en-GB" dirty="0"/>
          </a:p>
        </p:txBody>
      </p:sp>
      <p:sp>
        <p:nvSpPr>
          <p:cNvPr id="31" name="ZoneTexte 30"/>
          <p:cNvSpPr txBox="1"/>
          <p:nvPr/>
        </p:nvSpPr>
        <p:spPr>
          <a:xfrm>
            <a:off x="3407419" y="2585985"/>
            <a:ext cx="2402525" cy="1569660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sz="1600" dirty="0" smtClean="0"/>
              <a:t>Imprecise wall geometry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sz="1600" dirty="0" smtClean="0"/>
              <a:t>Ability to capture strong poloidal gradients (detachment)?</a:t>
            </a:r>
            <a:endParaRPr lang="en-GB" dirty="0"/>
          </a:p>
        </p:txBody>
      </p:sp>
      <p:sp>
        <p:nvSpPr>
          <p:cNvPr id="33" name="ZoneTexte 32"/>
          <p:cNvSpPr txBox="1"/>
          <p:nvPr/>
        </p:nvSpPr>
        <p:spPr>
          <a:xfrm>
            <a:off x="6563072" y="2443535"/>
            <a:ext cx="1876687" cy="1323439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sz="1600" dirty="0" smtClean="0"/>
              <a:t>Not tested in full 3D turbulence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sz="1600" dirty="0" smtClean="0"/>
              <a:t>Numerical cost could become an issue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74114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4030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4030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4030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4030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61" repeatCount="indefinite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video>
              <p:cMediaNode vol="80000">
                <p:cTn id="62" repeatCount="indefinite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video>
              <p:cMediaNode vol="80000">
                <p:cTn id="63" repeatCount="indefinite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video>
              <p:cMediaNode vol="80000">
                <p:cTn id="64" repeatCount="indefinite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</p:childTnLst>
        </p:cTn>
      </p:par>
    </p:tnLst>
    <p:bldLst>
      <p:bldP spid="18" grpId="0"/>
      <p:bldP spid="19" grpId="0"/>
      <p:bldP spid="20" grpId="0"/>
      <p:bldP spid="21" grpId="0"/>
      <p:bldP spid="23" grpId="0"/>
      <p:bldP spid="24" grpId="0"/>
      <p:bldP spid="26" grpId="0"/>
      <p:bldP spid="27" grpId="0"/>
      <p:bldP spid="28" grpId="0"/>
      <p:bldP spid="29" grpId="0"/>
      <p:bldP spid="30" grpId="0"/>
      <p:bldP spid="5" grpId="0" animBg="1"/>
      <p:bldP spid="31" grpId="0" animBg="1"/>
      <p:bldP spid="3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Towards</a:t>
            </a:r>
            <a:r>
              <a:rPr lang="fr-FR" dirty="0" smtClean="0"/>
              <a:t> ITER </a:t>
            </a:r>
            <a:r>
              <a:rPr lang="fr-FR" dirty="0" err="1" smtClean="0"/>
              <a:t>scale</a:t>
            </a:r>
            <a:r>
              <a:rPr lang="fr-FR" dirty="0" smtClean="0"/>
              <a:t> simulations</a:t>
            </a:r>
            <a:endParaRPr lang="fr-FR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Espace réservé du contenu 2"/>
              <p:cNvSpPr>
                <a:spLocks noGrp="1"/>
              </p:cNvSpPr>
              <p:nvPr>
                <p:ph idx="1"/>
              </p:nvPr>
            </p:nvSpPr>
            <p:spPr>
              <a:xfrm>
                <a:off x="251520" y="679548"/>
                <a:ext cx="5832648" cy="3672408"/>
              </a:xfrm>
            </p:spPr>
            <p:txBody>
              <a:bodyPr>
                <a:normAutofit/>
              </a:bodyPr>
              <a:lstStyle/>
              <a:p>
                <a:pPr>
                  <a:buFont typeface="Wingdings" panose="05000000000000000000" pitchFamily="2" charset="2"/>
                  <a:buChar char="v"/>
                </a:pPr>
                <a:r>
                  <a:rPr lang="fr-FR" sz="1800" dirty="0" smtClean="0"/>
                  <a:t>Steady </a:t>
                </a:r>
                <a:r>
                  <a:rPr lang="fr-FR" sz="1800" b="1" dirty="0" err="1" smtClean="0">
                    <a:solidFill>
                      <a:srgbClr val="FF0000"/>
                    </a:solidFill>
                  </a:rPr>
                  <a:t>progress</a:t>
                </a:r>
                <a:r>
                  <a:rPr lang="fr-FR" sz="1800" b="1" dirty="0" smtClean="0">
                    <a:solidFill>
                      <a:srgbClr val="FF0000"/>
                    </a:solidFill>
                  </a:rPr>
                  <a:t> </a:t>
                </a:r>
                <a:r>
                  <a:rPr lang="fr-FR" sz="1800" b="1" dirty="0" err="1" smtClean="0">
                    <a:solidFill>
                      <a:srgbClr val="FF0000"/>
                    </a:solidFill>
                  </a:rPr>
                  <a:t>towards</a:t>
                </a:r>
                <a:r>
                  <a:rPr lang="fr-FR" sz="1800" b="1" dirty="0" smtClean="0">
                    <a:solidFill>
                      <a:srgbClr val="FF0000"/>
                    </a:solidFill>
                  </a:rPr>
                  <a:t> </a:t>
                </a:r>
                <a:r>
                  <a:rPr lang="fr-FR" sz="1800" b="1" dirty="0" err="1" smtClean="0">
                    <a:solidFill>
                      <a:srgbClr val="FF0000"/>
                    </a:solidFill>
                  </a:rPr>
                  <a:t>larger</a:t>
                </a:r>
                <a:r>
                  <a:rPr lang="fr-FR" sz="1800" b="1" dirty="0" smtClean="0">
                    <a:solidFill>
                      <a:srgbClr val="FF0000"/>
                    </a:solidFill>
                  </a:rPr>
                  <a:t> </a:t>
                </a:r>
                <a:r>
                  <a:rPr lang="fr-FR" sz="1800" b="1" dirty="0" err="1" smtClean="0">
                    <a:solidFill>
                      <a:srgbClr val="FF0000"/>
                    </a:solidFill>
                  </a:rPr>
                  <a:t>scale</a:t>
                </a:r>
                <a:r>
                  <a:rPr lang="fr-FR" sz="1800" b="1" dirty="0" smtClean="0">
                    <a:solidFill>
                      <a:srgbClr val="FF0000"/>
                    </a:solidFill>
                  </a:rPr>
                  <a:t> </a:t>
                </a:r>
                <a:r>
                  <a:rPr lang="fr-FR" sz="1800" dirty="0" smtClean="0"/>
                  <a:t>cases</a:t>
                </a:r>
              </a:p>
              <a:p>
                <a:pPr>
                  <a:buFont typeface="Wingdings" panose="05000000000000000000" pitchFamily="2" charset="2"/>
                  <a:buChar char="v"/>
                </a:pPr>
                <a:r>
                  <a:rPr lang="fr-FR" sz="1800" dirty="0" err="1" smtClean="0"/>
                  <a:t>Latest</a:t>
                </a:r>
                <a:r>
                  <a:rPr lang="fr-FR" sz="1800" dirty="0" smtClean="0"/>
                  <a:t> </a:t>
                </a:r>
                <a:r>
                  <a:rPr lang="fr-FR" sz="1800" dirty="0" err="1" smtClean="0"/>
                  <a:t>advances</a:t>
                </a:r>
                <a:r>
                  <a:rPr lang="fr-FR" sz="1800" dirty="0" smtClean="0"/>
                  <a:t> </a:t>
                </a:r>
                <a:r>
                  <a:rPr lang="fr-FR" sz="1800" dirty="0" err="1" smtClean="0"/>
                  <a:t>unlock</a:t>
                </a:r>
                <a:r>
                  <a:rPr lang="fr-FR" sz="1800" dirty="0" smtClean="0"/>
                  <a:t> </a:t>
                </a:r>
                <a:r>
                  <a:rPr lang="fr-FR" sz="1800" b="1" dirty="0" smtClean="0">
                    <a:solidFill>
                      <a:srgbClr val="0000FF"/>
                    </a:solidFill>
                  </a:rPr>
                  <a:t>full </a:t>
                </a:r>
                <a:r>
                  <a:rPr lang="fr-FR" sz="1800" b="1" dirty="0" err="1" smtClean="0">
                    <a:solidFill>
                      <a:srgbClr val="0000FF"/>
                    </a:solidFill>
                  </a:rPr>
                  <a:t>scale</a:t>
                </a:r>
                <a:r>
                  <a:rPr lang="fr-FR" sz="1800" b="1" dirty="0" smtClean="0">
                    <a:solidFill>
                      <a:srgbClr val="0000FF"/>
                    </a:solidFill>
                  </a:rPr>
                  <a:t> simulations for </a:t>
                </a:r>
                <a:r>
                  <a:rPr lang="fr-FR" sz="1800" b="1" dirty="0" err="1" smtClean="0">
                    <a:solidFill>
                      <a:srgbClr val="0000FF"/>
                    </a:solidFill>
                  </a:rPr>
                  <a:t>low</a:t>
                </a:r>
                <a:r>
                  <a:rPr lang="fr-FR" sz="1800" b="1" dirty="0" smtClean="0">
                    <a:solidFill>
                      <a:srgbClr val="0000FF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8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8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𝝆</m:t>
                        </m:r>
                      </m:e>
                      <m:sub>
                        <m:r>
                          <a:rPr lang="fr-FR" sz="18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⋆</m:t>
                        </m:r>
                      </m:sub>
                    </m:sSub>
                  </m:oMath>
                </a14:m>
                <a:r>
                  <a:rPr lang="fr-FR" sz="1800" b="1" dirty="0" smtClean="0">
                    <a:solidFill>
                      <a:srgbClr val="0000FF"/>
                    </a:solidFill>
                  </a:rPr>
                  <a:t> machines</a:t>
                </a:r>
                <a:r>
                  <a:rPr lang="fr-FR" sz="1800" dirty="0" smtClean="0"/>
                  <a:t> (</a:t>
                </a:r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lang="fr-FR" sz="1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sz="1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sSub>
                          <m:sSubPr>
                            <m:ctrlPr>
                              <a:rPr lang="fr-FR" sz="1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800" b="0" i="1" smtClean="0">
                                <a:latin typeface="Cambria Math" panose="02040503050406030204" pitchFamily="18" charset="0"/>
                              </a:rPr>
                              <m:t>𝜌</m:t>
                            </m:r>
                          </m:e>
                          <m:sub>
                            <m:r>
                              <a:rPr lang="fr-FR" sz="1800" b="0" i="1" smtClean="0">
                                <a:latin typeface="Cambria Math" panose="02040503050406030204" pitchFamily="18" charset="0"/>
                              </a:rPr>
                              <m:t>⋆</m:t>
                            </m:r>
                          </m:sub>
                        </m:sSub>
                      </m:den>
                    </m:f>
                    <m:r>
                      <a:rPr lang="fr-FR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≳</m:t>
                    </m:r>
                    <m:r>
                      <a:rPr lang="fr-FR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1500)</m:t>
                    </m:r>
                  </m:oMath>
                </a14:m>
                <a:endParaRPr lang="fr-FR" sz="1800" dirty="0"/>
              </a:p>
            </p:txBody>
          </p:sp>
        </mc:Choice>
        <mc:Fallback>
          <p:sp>
            <p:nvSpPr>
              <p:cNvPr id="3" name="Espace réservé du contenu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51520" y="679548"/>
                <a:ext cx="5832648" cy="3672408"/>
              </a:xfrm>
              <a:blipFill>
                <a:blip r:embed="rId3"/>
                <a:stretch>
                  <a:fillRect l="-627" t="-829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Imag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5809" y="558355"/>
            <a:ext cx="2235856" cy="3469200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6336210" y="4047815"/>
            <a:ext cx="243873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i="1" dirty="0" smtClean="0">
                <a:solidFill>
                  <a:srgbClr val="C00000"/>
                </a:solidFill>
              </a:rPr>
              <a:t>GRILLIX </a:t>
            </a:r>
            <a:r>
              <a:rPr lang="fr-FR" sz="1400" i="1" dirty="0" smtClean="0">
                <a:solidFill>
                  <a:srgbClr val="C00000"/>
                </a:solidFill>
              </a:rPr>
              <a:t>ITER-</a:t>
            </a:r>
            <a:r>
              <a:rPr lang="fr-FR" sz="1400" i="1" dirty="0" err="1" smtClean="0">
                <a:solidFill>
                  <a:srgbClr val="C00000"/>
                </a:solidFill>
              </a:rPr>
              <a:t>scale</a:t>
            </a:r>
            <a:r>
              <a:rPr lang="fr-FR" sz="1400" i="1" dirty="0" smtClean="0">
                <a:solidFill>
                  <a:srgbClr val="C00000"/>
                </a:solidFill>
              </a:rPr>
              <a:t> </a:t>
            </a:r>
            <a:r>
              <a:rPr lang="fr-FR" sz="1400" i="1" dirty="0" smtClean="0">
                <a:solidFill>
                  <a:srgbClr val="C00000"/>
                </a:solidFill>
              </a:rPr>
              <a:t>simulation at </a:t>
            </a:r>
            <a:r>
              <a:rPr lang="fr-FR" sz="1400" i="1" dirty="0" err="1" smtClean="0">
                <a:solidFill>
                  <a:srgbClr val="C00000"/>
                </a:solidFill>
              </a:rPr>
              <a:t>realistic</a:t>
            </a:r>
            <a:r>
              <a:rPr lang="fr-FR" sz="1400" i="1" dirty="0" smtClean="0">
                <a:solidFill>
                  <a:srgbClr val="C00000"/>
                </a:solidFill>
              </a:rPr>
              <a:t> </a:t>
            </a:r>
            <a:r>
              <a:rPr lang="fr-FR" sz="1400" i="1" dirty="0" err="1" smtClean="0">
                <a:solidFill>
                  <a:srgbClr val="C00000"/>
                </a:solidFill>
              </a:rPr>
              <a:t>parameters</a:t>
            </a:r>
            <a:r>
              <a:rPr lang="fr-FR" sz="1400" i="1" dirty="0" smtClean="0">
                <a:solidFill>
                  <a:srgbClr val="C00000"/>
                </a:solidFill>
              </a:rPr>
              <a:t> (11</a:t>
            </a:r>
            <a:r>
              <a:rPr lang="fr-FR" sz="1400" i="1" baseline="30000" dirty="0" smtClean="0">
                <a:solidFill>
                  <a:srgbClr val="C00000"/>
                </a:solidFill>
              </a:rPr>
              <a:t>e</a:t>
            </a:r>
            <a:r>
              <a:rPr lang="fr-FR" sz="1400" i="1" dirty="0" smtClean="0">
                <a:solidFill>
                  <a:srgbClr val="C00000"/>
                </a:solidFill>
              </a:rPr>
              <a:t>6 x 16 </a:t>
            </a:r>
            <a:r>
              <a:rPr lang="fr-FR" sz="1400" i="1" dirty="0" err="1" smtClean="0">
                <a:solidFill>
                  <a:srgbClr val="C00000"/>
                </a:solidFill>
              </a:rPr>
              <a:t>mesh</a:t>
            </a:r>
            <a:r>
              <a:rPr lang="fr-FR" sz="1400" i="1" dirty="0" smtClean="0">
                <a:solidFill>
                  <a:srgbClr val="C00000"/>
                </a:solidFill>
              </a:rPr>
              <a:t>, 16 </a:t>
            </a:r>
            <a:r>
              <a:rPr lang="fr-FR" sz="1400" i="1" dirty="0" err="1" smtClean="0">
                <a:solidFill>
                  <a:srgbClr val="C00000"/>
                </a:solidFill>
              </a:rPr>
              <a:t>nodes</a:t>
            </a:r>
            <a:r>
              <a:rPr lang="fr-FR" sz="1400" i="1" dirty="0" smtClean="0">
                <a:solidFill>
                  <a:srgbClr val="C00000"/>
                </a:solidFill>
              </a:rPr>
              <a:t>)</a:t>
            </a:r>
            <a:endParaRPr lang="fr-FR" sz="1400" i="1" dirty="0">
              <a:solidFill>
                <a:srgbClr val="C00000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3096617" y="4136187"/>
            <a:ext cx="286930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i="1" dirty="0" smtClean="0">
                <a:solidFill>
                  <a:srgbClr val="C00000"/>
                </a:solidFill>
              </a:rPr>
              <a:t>SOLEDGE3X WEST simulations at </a:t>
            </a:r>
            <a:r>
              <a:rPr lang="fr-FR" sz="1400" i="1" dirty="0" err="1" smtClean="0">
                <a:solidFill>
                  <a:srgbClr val="C00000"/>
                </a:solidFill>
              </a:rPr>
              <a:t>realistic</a:t>
            </a:r>
            <a:r>
              <a:rPr lang="fr-FR" sz="1400" i="1" dirty="0" smtClean="0">
                <a:solidFill>
                  <a:srgbClr val="C00000"/>
                </a:solidFill>
              </a:rPr>
              <a:t> </a:t>
            </a:r>
            <a:r>
              <a:rPr lang="fr-FR" sz="1400" i="1" dirty="0" err="1" smtClean="0">
                <a:solidFill>
                  <a:srgbClr val="C00000"/>
                </a:solidFill>
              </a:rPr>
              <a:t>parameters</a:t>
            </a:r>
            <a:r>
              <a:rPr lang="fr-FR" sz="1400" i="1" dirty="0" smtClean="0">
                <a:solidFill>
                  <a:srgbClr val="C00000"/>
                </a:solidFill>
              </a:rPr>
              <a:t> (1</a:t>
            </a:r>
            <a:r>
              <a:rPr lang="fr-FR" sz="1400" i="1" baseline="30000" dirty="0" smtClean="0">
                <a:solidFill>
                  <a:srgbClr val="C00000"/>
                </a:solidFill>
              </a:rPr>
              <a:t>e</a:t>
            </a:r>
            <a:r>
              <a:rPr lang="fr-FR" sz="1400" i="1" dirty="0" smtClean="0">
                <a:solidFill>
                  <a:srgbClr val="C00000"/>
                </a:solidFill>
              </a:rPr>
              <a:t>6 x 128 </a:t>
            </a:r>
            <a:r>
              <a:rPr lang="fr-FR" sz="1400" i="1" dirty="0" err="1" smtClean="0">
                <a:solidFill>
                  <a:srgbClr val="C00000"/>
                </a:solidFill>
              </a:rPr>
              <a:t>mesh</a:t>
            </a:r>
            <a:r>
              <a:rPr lang="fr-FR" sz="1400" i="1" dirty="0" smtClean="0">
                <a:solidFill>
                  <a:srgbClr val="C00000"/>
                </a:solidFill>
              </a:rPr>
              <a:t>, 64 </a:t>
            </a:r>
            <a:r>
              <a:rPr lang="fr-FR" sz="1400" i="1" dirty="0" err="1" smtClean="0">
                <a:solidFill>
                  <a:srgbClr val="C00000"/>
                </a:solidFill>
              </a:rPr>
              <a:t>nodes</a:t>
            </a:r>
            <a:r>
              <a:rPr lang="fr-FR" sz="1400" i="1" dirty="0" smtClean="0">
                <a:solidFill>
                  <a:srgbClr val="C00000"/>
                </a:solidFill>
              </a:rPr>
              <a:t>)</a:t>
            </a:r>
            <a:endParaRPr lang="fr-FR" sz="1400" i="1" dirty="0">
              <a:solidFill>
                <a:srgbClr val="C00000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-396552" y="4270816"/>
            <a:ext cx="37084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i="1" dirty="0" smtClean="0">
                <a:solidFill>
                  <a:srgbClr val="C00000"/>
                </a:solidFill>
              </a:rPr>
              <a:t>GBS/GRILLIX/TOKAM3X</a:t>
            </a:r>
          </a:p>
          <a:p>
            <a:pPr algn="ctr"/>
            <a:r>
              <a:rPr lang="fr-FR" sz="1400" i="1" dirty="0" smtClean="0">
                <a:solidFill>
                  <a:srgbClr val="C00000"/>
                </a:solidFill>
              </a:rPr>
              <a:t> TCV simulation (2020)</a:t>
            </a:r>
          </a:p>
          <a:p>
            <a:pPr algn="ctr"/>
            <a:r>
              <a:rPr lang="fr-FR" sz="1400" i="1" dirty="0" smtClean="0">
                <a:solidFill>
                  <a:srgbClr val="009900"/>
                </a:solidFill>
              </a:rPr>
              <a:t>[Oliveira, Body et al, NF 2022]</a:t>
            </a:r>
            <a:endParaRPr lang="fr-FR" sz="1400" i="1" dirty="0">
              <a:solidFill>
                <a:srgbClr val="009900"/>
              </a:solidFill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5"/>
          <a:srcRect l="28428"/>
          <a:stretch/>
        </p:blipFill>
        <p:spPr>
          <a:xfrm>
            <a:off x="251520" y="2100566"/>
            <a:ext cx="2592288" cy="2166139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1" t="11484" r="23994" b="4845"/>
          <a:stretch/>
        </p:blipFill>
        <p:spPr>
          <a:xfrm>
            <a:off x="3059832" y="1691562"/>
            <a:ext cx="2847704" cy="250401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ZoneTexte 11"/>
              <p:cNvSpPr txBox="1"/>
              <p:nvPr/>
            </p:nvSpPr>
            <p:spPr>
              <a:xfrm>
                <a:off x="4427984" y="2715766"/>
                <a:ext cx="360040" cy="3742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̃"/>
                              <m:ctrlPr>
                                <a:rPr lang="fr-FR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fr-FR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</m:acc>
                        </m:e>
                        <m:sub>
                          <m:r>
                            <a:rPr lang="fr-F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</m:oMath>
                  </m:oMathPara>
                </a14:m>
                <a:endParaRPr lang="fr-FR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2" name="ZoneTexte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27984" y="2715766"/>
                <a:ext cx="360040" cy="374270"/>
              </a:xfrm>
              <a:prstGeom prst="rect">
                <a:avLst/>
              </a:prstGeom>
              <a:blipFill>
                <a:blip r:embed="rId7"/>
                <a:stretch>
                  <a:fillRect t="-3226" r="-339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467544" y="4908928"/>
            <a:ext cx="8240228" cy="201104"/>
          </a:xfrm>
        </p:spPr>
        <p:txBody>
          <a:bodyPr/>
          <a:lstStyle/>
          <a:p>
            <a:pPr algn="r"/>
            <a:r>
              <a:rPr lang="en-GB" dirty="0" smtClean="0"/>
              <a:t>Patrick Tamain | ETASC – Thrust 1 meeting | </a:t>
            </a:r>
            <a:r>
              <a:rPr lang="en-GB" dirty="0" smtClean="0"/>
              <a:t>21/06/2022 </a:t>
            </a:r>
            <a:r>
              <a:rPr lang="en-GB" dirty="0" smtClean="0"/>
              <a:t>| Page </a:t>
            </a:r>
            <a:fld id="{6A6D9FA1-99C7-4910-8E32-B85D378B0060}" type="slidenum">
              <a:rPr lang="en-GB" smtClean="0"/>
              <a:pPr algn="r"/>
              <a:t>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67683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orporate-KU Leuven-Liggend-Achtergrond Wit">
  <a:themeElements>
    <a:clrScheme name="KU Leuven Corporate">
      <a:dk1>
        <a:srgbClr val="00407A"/>
      </a:dk1>
      <a:lt1>
        <a:srgbClr val="FFFFFF"/>
      </a:lt1>
      <a:dk2>
        <a:srgbClr val="52BDEC"/>
      </a:dk2>
      <a:lt2>
        <a:srgbClr val="FFFFFF"/>
      </a:lt2>
      <a:accent1>
        <a:srgbClr val="00407A"/>
      </a:accent1>
      <a:accent2>
        <a:srgbClr val="1D8DB0"/>
      </a:accent2>
      <a:accent3>
        <a:srgbClr val="52BDEC"/>
      </a:accent3>
      <a:accent4>
        <a:srgbClr val="00407A"/>
      </a:accent4>
      <a:accent5>
        <a:srgbClr val="FF9E0F"/>
      </a:accent5>
      <a:accent6>
        <a:srgbClr val="FF4D00"/>
      </a:accent6>
      <a:hlink>
        <a:srgbClr val="1D8DB0"/>
      </a:hlink>
      <a:folHlink>
        <a:srgbClr val="00407A"/>
      </a:folHlink>
    </a:clrScheme>
    <a:fontScheme name="KULeuve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116E8A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KU Leuven" id="{F2BCC727-2FE8-4CF6-A914-4F2FB01FAB1C}" vid="{5F7B67F4-B5EA-4346-9241-177087B30639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EUROfusion6x9_5_3_2019 (1)</Template>
  <TotalTime>14795</TotalTime>
  <Words>2368</Words>
  <Application>Microsoft Office PowerPoint</Application>
  <PresentationFormat>Affichage à l'écran (16:9)</PresentationFormat>
  <Paragraphs>291</Paragraphs>
  <Slides>28</Slides>
  <Notes>11</Notes>
  <HiddenSlides>0</HiddenSlides>
  <MMClips>7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28</vt:i4>
      </vt:variant>
    </vt:vector>
  </HeadingPairs>
  <TitlesOfParts>
    <vt:vector size="37" baseType="lpstr">
      <vt:lpstr>-apple-system</vt:lpstr>
      <vt:lpstr>Arial</vt:lpstr>
      <vt:lpstr>Calibri</vt:lpstr>
      <vt:lpstr>Calibri Light</vt:lpstr>
      <vt:lpstr>Cambria Math</vt:lpstr>
      <vt:lpstr>Courier New</vt:lpstr>
      <vt:lpstr>Wingdings</vt:lpstr>
      <vt:lpstr>Thème Office</vt:lpstr>
      <vt:lpstr>Corporate-KU Leuven-Liggend-Achtergrond Wit</vt:lpstr>
      <vt:lpstr>TSVV3 project (Edge Fluid Modelling): update et future plans</vt:lpstr>
      <vt:lpstr>Reminder of project structure</vt:lpstr>
      <vt:lpstr>Reduced turbulence models further developed</vt:lpstr>
      <vt:lpstr>Confrontation to C-mod experiment</vt:lpstr>
      <vt:lpstr>RANS model capture turbulence driven physics</vt:lpstr>
      <vt:lpstr>Realistic magnetic geometries now ubiquitous</vt:lpstr>
      <vt:lpstr>Exploring options to capture the wall geometry</vt:lpstr>
      <vt:lpstr>Exploring options to capture the wall geometry</vt:lpstr>
      <vt:lpstr>Towards ITER scale simulations</vt:lpstr>
      <vt:lpstr>Neutrals as the key point of focus for near future</vt:lpstr>
      <vt:lpstr>Fluid neutrals in turbulence simulations</vt:lpstr>
      <vt:lpstr>A better match thanks to neutrals</vt:lpstr>
      <vt:lpstr>Neutrals impact on turbulence</vt:lpstr>
      <vt:lpstr>Kinetic neutrals become a reality - GBS</vt:lpstr>
      <vt:lpstr>Kinetic neutrals become a reality – SOLEDGE3X</vt:lpstr>
      <vt:lpstr>WPTE experiment proposal</vt:lpstr>
      <vt:lpstr>Facilitating comparison with experiments</vt:lpstr>
      <vt:lpstr>A first application: WEST visible camera</vt:lpstr>
      <vt:lpstr>Providing codes to the community</vt:lpstr>
      <vt:lpstr>Conclusion</vt:lpstr>
      <vt:lpstr>Additional slides</vt:lpstr>
      <vt:lpstr>Key achievements since last meeting</vt:lpstr>
      <vt:lpstr>Progress in gyro-fluid models</vt:lpstr>
      <vt:lpstr>Bohm BCs invalid at high collisionality</vt:lpstr>
      <vt:lpstr>Revised model for BC tested in SOLPS</vt:lpstr>
      <vt:lpstr>Codes performance optimization</vt:lpstr>
      <vt:lpstr>Zhdanov closure in SOLEDGE3X</vt:lpstr>
      <vt:lpstr>Beyond the Zhdanov closure</vt:lpstr>
    </vt:vector>
  </TitlesOfParts>
  <Company>CEA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TAMAIN Patrick</dc:creator>
  <cp:lastModifiedBy>TAMAIN Patrick 207314</cp:lastModifiedBy>
  <cp:revision>173</cp:revision>
  <cp:lastPrinted>2014-10-16T14:51:28Z</cp:lastPrinted>
  <dcterms:created xsi:type="dcterms:W3CDTF">2021-03-22T08:41:36Z</dcterms:created>
  <dcterms:modified xsi:type="dcterms:W3CDTF">2022-06-21T07:15:08Z</dcterms:modified>
</cp:coreProperties>
</file>