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332" r:id="rId3"/>
    <p:sldId id="319" r:id="rId4"/>
    <p:sldId id="331" r:id="rId5"/>
    <p:sldId id="329" r:id="rId6"/>
    <p:sldId id="333" r:id="rId7"/>
  </p:sldIdLst>
  <p:sldSz cx="9144000" cy="5143500" type="screen16x9"/>
  <p:notesSz cx="6799263" cy="9929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 userDrawn="1">
          <p15:clr>
            <a:srgbClr val="A4A3A4"/>
          </p15:clr>
        </p15:guide>
        <p15:guide id="2" pos="214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5050"/>
    <a:srgbClr val="E3E3E3"/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91" autoAdjust="0"/>
    <p:restoredTop sz="95400" autoAdjust="0"/>
  </p:normalViewPr>
  <p:slideViewPr>
    <p:cSldViewPr showGuides="1">
      <p:cViewPr varScale="1">
        <p:scale>
          <a:sx n="85" d="100"/>
          <a:sy n="85" d="100"/>
        </p:scale>
        <p:origin x="672" y="6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44" d="100"/>
          <a:sy n="44" d="100"/>
        </p:scale>
        <p:origin x="2740" y="36"/>
      </p:cViewPr>
      <p:guideLst>
        <p:guide orient="horz" pos="3128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47" cy="496491"/>
          </a:xfrm>
          <a:prstGeom prst="rect">
            <a:avLst/>
          </a:prstGeom>
        </p:spPr>
        <p:txBody>
          <a:bodyPr vert="horz" lIns="95591" tIns="47796" rIns="95591" bIns="47796" rtlCol="0"/>
          <a:lstStyle>
            <a:lvl1pPr algn="l">
              <a:defRPr sz="1300"/>
            </a:lvl1pPr>
          </a:lstStyle>
          <a:p>
            <a:endParaRPr lang="en-GB" dirty="0">
              <a:latin typeface="Arial" panose="020B0604020202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1343" y="0"/>
            <a:ext cx="2946347" cy="496491"/>
          </a:xfrm>
          <a:prstGeom prst="rect">
            <a:avLst/>
          </a:prstGeom>
        </p:spPr>
        <p:txBody>
          <a:bodyPr vert="horz" lIns="95591" tIns="47796" rIns="95591" bIns="47796" rtlCol="0"/>
          <a:lstStyle>
            <a:lvl1pPr algn="r">
              <a:defRPr sz="1300"/>
            </a:lvl1pPr>
          </a:lstStyle>
          <a:p>
            <a:fld id="{15B2C45A-E869-45FE-B529-AF49C0F3C669}" type="datetimeFigureOut">
              <a:rPr lang="en-GB" smtClean="0">
                <a:latin typeface="Arial" panose="020B0604020202020204" pitchFamily="34" charset="0"/>
              </a:rPr>
              <a:pPr/>
              <a:t>25/05/2022</a:t>
            </a:fld>
            <a:endParaRPr lang="en-GB" dirty="0">
              <a:latin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1599"/>
            <a:ext cx="2946347" cy="496491"/>
          </a:xfrm>
          <a:prstGeom prst="rect">
            <a:avLst/>
          </a:prstGeom>
        </p:spPr>
        <p:txBody>
          <a:bodyPr vert="horz" lIns="95591" tIns="47796" rIns="95591" bIns="47796" rtlCol="0" anchor="b"/>
          <a:lstStyle>
            <a:lvl1pPr algn="l">
              <a:defRPr sz="1300"/>
            </a:lvl1pPr>
          </a:lstStyle>
          <a:p>
            <a:endParaRPr lang="en-GB" dirty="0">
              <a:latin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1343" y="9431599"/>
            <a:ext cx="2946347" cy="496491"/>
          </a:xfrm>
          <a:prstGeom prst="rect">
            <a:avLst/>
          </a:prstGeom>
        </p:spPr>
        <p:txBody>
          <a:bodyPr vert="horz" lIns="95591" tIns="47796" rIns="95591" bIns="47796" rtlCol="0" anchor="b"/>
          <a:lstStyle>
            <a:lvl1pPr algn="r">
              <a:defRPr sz="1300"/>
            </a:lvl1pPr>
          </a:lstStyle>
          <a:p>
            <a:fld id="{A1166760-0E69-430F-A97F-08802152DB5E}" type="slidenum">
              <a:rPr lang="en-GB" smtClean="0">
                <a:latin typeface="Arial" panose="020B0604020202020204" pitchFamily="34" charset="0"/>
              </a:rPr>
              <a:pPr/>
              <a:t>‹#›</a:t>
            </a:fld>
            <a:endParaRPr lang="en-GB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36496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47" cy="496491"/>
          </a:xfrm>
          <a:prstGeom prst="rect">
            <a:avLst/>
          </a:prstGeom>
        </p:spPr>
        <p:txBody>
          <a:bodyPr vert="horz" lIns="95591" tIns="47796" rIns="95591" bIns="47796" rtlCol="0"/>
          <a:lstStyle>
            <a:lvl1pPr algn="l">
              <a:defRPr sz="1300"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1343" y="0"/>
            <a:ext cx="2946347" cy="496491"/>
          </a:xfrm>
          <a:prstGeom prst="rect">
            <a:avLst/>
          </a:prstGeom>
        </p:spPr>
        <p:txBody>
          <a:bodyPr vert="horz" lIns="95591" tIns="47796" rIns="95591" bIns="47796" rtlCol="0"/>
          <a:lstStyle>
            <a:lvl1pPr algn="r">
              <a:defRPr sz="1300">
                <a:latin typeface="Arial" panose="020B0604020202020204" pitchFamily="34" charset="0"/>
              </a:defRPr>
            </a:lvl1pPr>
          </a:lstStyle>
          <a:p>
            <a:fld id="{F93E6C17-F35F-4654-8DE9-B693AC206066}" type="datetimeFigureOut">
              <a:rPr lang="en-GB" smtClean="0"/>
              <a:pPr/>
              <a:t>25/05/2022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6125"/>
            <a:ext cx="6615113" cy="37226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591" tIns="47796" rIns="95591" bIns="47796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927" y="4716661"/>
            <a:ext cx="5439410" cy="4468416"/>
          </a:xfrm>
          <a:prstGeom prst="rect">
            <a:avLst/>
          </a:prstGeom>
        </p:spPr>
        <p:txBody>
          <a:bodyPr vert="horz" lIns="95591" tIns="47796" rIns="95591" bIns="47796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1599"/>
            <a:ext cx="2946347" cy="496491"/>
          </a:xfrm>
          <a:prstGeom prst="rect">
            <a:avLst/>
          </a:prstGeom>
        </p:spPr>
        <p:txBody>
          <a:bodyPr vert="horz" lIns="95591" tIns="47796" rIns="95591" bIns="47796" rtlCol="0" anchor="b"/>
          <a:lstStyle>
            <a:lvl1pPr algn="l">
              <a:defRPr sz="1300"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1343" y="9431599"/>
            <a:ext cx="2946347" cy="496491"/>
          </a:xfrm>
          <a:prstGeom prst="rect">
            <a:avLst/>
          </a:prstGeom>
        </p:spPr>
        <p:txBody>
          <a:bodyPr vert="horz" lIns="95591" tIns="47796" rIns="95591" bIns="47796" rtlCol="0" anchor="b"/>
          <a:lstStyle>
            <a:lvl1pPr algn="r">
              <a:defRPr sz="1300">
                <a:latin typeface="Arial" panose="020B0604020202020204" pitchFamily="34" charset="0"/>
              </a:defRPr>
            </a:lvl1pPr>
          </a:lstStyle>
          <a:p>
            <a:fld id="{49027E0A-1465-4A40-B1D5-9126D49509F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33482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err="1"/>
              <a:t>Facilties</a:t>
            </a:r>
            <a:r>
              <a:rPr lang="de-DE" dirty="0"/>
              <a:t>:</a:t>
            </a:r>
            <a:r>
              <a:rPr lang="de-DE" baseline="0" dirty="0"/>
              <a:t> JUST GIVE </a:t>
            </a:r>
            <a:r>
              <a:rPr lang="de-DE" baseline="0" dirty="0" err="1"/>
              <a:t>the</a:t>
            </a:r>
            <a:r>
              <a:rPr lang="de-DE" baseline="0" dirty="0"/>
              <a:t> integral </a:t>
            </a:r>
            <a:r>
              <a:rPr lang="de-DE" baseline="0" dirty="0" err="1"/>
              <a:t>numbers</a:t>
            </a:r>
            <a:r>
              <a:rPr lang="de-DE" baseline="0" dirty="0"/>
              <a:t> </a:t>
            </a:r>
            <a:r>
              <a:rPr lang="de-DE" baseline="0" dirty="0" err="1"/>
              <a:t>for</a:t>
            </a:r>
            <a:r>
              <a:rPr lang="de-DE" baseline="0" dirty="0"/>
              <a:t> </a:t>
            </a:r>
            <a:r>
              <a:rPr lang="de-DE" baseline="0" dirty="0" err="1"/>
              <a:t>the</a:t>
            </a:r>
            <a:r>
              <a:rPr lang="de-DE" baseline="0" dirty="0"/>
              <a:t> </a:t>
            </a:r>
            <a:r>
              <a:rPr lang="de-DE" baseline="0" dirty="0" err="1"/>
              <a:t>groups</a:t>
            </a:r>
            <a:endParaRPr lang="de-DE" baseline="0" dirty="0"/>
          </a:p>
          <a:p>
            <a:r>
              <a:rPr lang="de-DE" baseline="0" dirty="0"/>
              <a:t>PD: Plasma </a:t>
            </a:r>
            <a:r>
              <a:rPr lang="de-DE" baseline="0" dirty="0" err="1"/>
              <a:t>devices</a:t>
            </a:r>
            <a:r>
              <a:rPr lang="de-DE" baseline="0" dirty="0"/>
              <a:t> (MAGNUM, PSI-2, UPP, TOMAS, </a:t>
            </a:r>
            <a:r>
              <a:rPr lang="de-DE" baseline="0" dirty="0" err="1"/>
              <a:t>GyM</a:t>
            </a:r>
            <a:r>
              <a:rPr lang="de-DE" baseline="0" dirty="0"/>
              <a:t>) </a:t>
            </a:r>
          </a:p>
          <a:p>
            <a:r>
              <a:rPr lang="de-DE" baseline="0" dirty="0"/>
              <a:t>HHF: JUDITH, GLADIS, QSPA, OLMAT</a:t>
            </a:r>
          </a:p>
          <a:p>
            <a:r>
              <a:rPr lang="de-DE" baseline="0" dirty="0"/>
              <a:t>Analysis </a:t>
            </a:r>
            <a:r>
              <a:rPr lang="de-DE" baseline="0" dirty="0" err="1"/>
              <a:t>station</a:t>
            </a:r>
            <a:r>
              <a:rPr lang="de-DE" baseline="0" dirty="0"/>
              <a:t>: Ion beam</a:t>
            </a:r>
          </a:p>
          <a:p>
            <a:r>
              <a:rPr lang="de-DE" baseline="0" dirty="0" err="1"/>
              <a:t>If</a:t>
            </a:r>
            <a:r>
              <a:rPr lang="de-DE" baseline="0" dirty="0"/>
              <a:t> </a:t>
            </a:r>
            <a:r>
              <a:rPr lang="de-DE" baseline="0" dirty="0" err="1"/>
              <a:t>Facilties</a:t>
            </a:r>
            <a:r>
              <a:rPr lang="de-DE" baseline="0" dirty="0"/>
              <a:t>, </a:t>
            </a:r>
            <a:r>
              <a:rPr lang="de-DE" baseline="0" dirty="0" err="1"/>
              <a:t>Modelling</a:t>
            </a:r>
            <a:r>
              <a:rPr lang="de-DE" baseline="0" dirty="0"/>
              <a:t>, Link not </a:t>
            </a:r>
            <a:r>
              <a:rPr lang="de-DE" baseline="0" dirty="0" err="1"/>
              <a:t>applicable</a:t>
            </a:r>
            <a:r>
              <a:rPr lang="de-DE" baseline="0" dirty="0"/>
              <a:t>, </a:t>
            </a:r>
            <a:r>
              <a:rPr lang="de-DE" baseline="0" dirty="0" err="1"/>
              <a:t>remove</a:t>
            </a:r>
            <a:r>
              <a:rPr lang="de-DE" baseline="0" dirty="0"/>
              <a:t> </a:t>
            </a:r>
            <a:r>
              <a:rPr lang="de-DE" baseline="0" dirty="0" err="1"/>
              <a:t>the</a:t>
            </a:r>
            <a:r>
              <a:rPr lang="de-DE" baseline="0" dirty="0"/>
              <a:t> </a:t>
            </a:r>
            <a:r>
              <a:rPr lang="de-DE" baseline="0" dirty="0" err="1"/>
              <a:t>lines</a:t>
            </a:r>
            <a:r>
              <a:rPr lang="de-DE" baseline="0" dirty="0"/>
              <a:t>. I </a:t>
            </a:r>
            <a:r>
              <a:rPr lang="de-DE" baseline="0" dirty="0" err="1"/>
              <a:t>assume</a:t>
            </a:r>
            <a:r>
              <a:rPr lang="de-DE" baseline="0" dirty="0"/>
              <a:t> </a:t>
            </a:r>
            <a:r>
              <a:rPr lang="de-DE" baseline="0" dirty="0" err="1"/>
              <a:t>that</a:t>
            </a:r>
            <a:r>
              <a:rPr lang="de-DE" baseline="0" dirty="0"/>
              <a:t> </a:t>
            </a:r>
            <a:r>
              <a:rPr lang="de-DE" baseline="0" dirty="0" err="1"/>
              <a:t>it</a:t>
            </a:r>
            <a:r>
              <a:rPr lang="de-DE" baseline="0" dirty="0"/>
              <a:t> </a:t>
            </a:r>
            <a:r>
              <a:rPr lang="de-DE" baseline="0" dirty="0" err="1"/>
              <a:t>is</a:t>
            </a:r>
            <a:r>
              <a:rPr lang="de-DE" baseline="0" dirty="0"/>
              <a:t> EITHER EXPERIMENT </a:t>
            </a:r>
            <a:r>
              <a:rPr lang="de-DE" baseline="0" dirty="0" err="1"/>
              <a:t>or</a:t>
            </a:r>
            <a:r>
              <a:rPr lang="de-DE" baseline="0" dirty="0"/>
              <a:t> MODELLING, </a:t>
            </a:r>
            <a:r>
              <a:rPr lang="de-DE" baseline="0" dirty="0" err="1"/>
              <a:t>thus</a:t>
            </a:r>
            <a:r>
              <a:rPr lang="de-DE" baseline="0" dirty="0"/>
              <a:t> 1 </a:t>
            </a:r>
            <a:r>
              <a:rPr lang="de-DE" baseline="0" dirty="0" err="1"/>
              <a:t>more</a:t>
            </a:r>
            <a:r>
              <a:rPr lang="de-DE" baseline="0" dirty="0"/>
              <a:t> </a:t>
            </a:r>
            <a:r>
              <a:rPr lang="de-DE" baseline="0" dirty="0" err="1"/>
              <a:t>line</a:t>
            </a:r>
            <a:r>
              <a:rPr lang="de-DE" baseline="0" dirty="0"/>
              <a:t> </a:t>
            </a:r>
            <a:r>
              <a:rPr lang="de-DE" baseline="0" dirty="0" err="1"/>
              <a:t>for</a:t>
            </a:r>
            <a:r>
              <a:rPr lang="de-DE" baseline="0" dirty="0"/>
              <a:t> TASKS </a:t>
            </a:r>
            <a:r>
              <a:rPr lang="de-DE" baseline="0" dirty="0" err="1"/>
              <a:t>or</a:t>
            </a:r>
            <a:r>
              <a:rPr lang="de-DE" baseline="0" dirty="0"/>
              <a:t> </a:t>
            </a:r>
            <a:r>
              <a:rPr lang="de-DE" baseline="0" dirty="0" err="1"/>
              <a:t>Deliveables</a:t>
            </a:r>
            <a:r>
              <a:rPr lang="de-DE" baseline="0" dirty="0"/>
              <a:t>.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027E0A-1465-4A40-B1D5-9126D49509FC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713736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err="1"/>
              <a:t>Facilties</a:t>
            </a:r>
            <a:r>
              <a:rPr lang="de-DE" dirty="0"/>
              <a:t>:</a:t>
            </a:r>
            <a:r>
              <a:rPr lang="de-DE" baseline="0" dirty="0"/>
              <a:t> JUST GIVE </a:t>
            </a:r>
            <a:r>
              <a:rPr lang="de-DE" baseline="0" dirty="0" err="1"/>
              <a:t>the</a:t>
            </a:r>
            <a:r>
              <a:rPr lang="de-DE" baseline="0" dirty="0"/>
              <a:t> integral </a:t>
            </a:r>
            <a:r>
              <a:rPr lang="de-DE" baseline="0" dirty="0" err="1"/>
              <a:t>numbers</a:t>
            </a:r>
            <a:r>
              <a:rPr lang="de-DE" baseline="0" dirty="0"/>
              <a:t> </a:t>
            </a:r>
            <a:r>
              <a:rPr lang="de-DE" baseline="0" dirty="0" err="1"/>
              <a:t>for</a:t>
            </a:r>
            <a:r>
              <a:rPr lang="de-DE" baseline="0" dirty="0"/>
              <a:t> </a:t>
            </a:r>
            <a:r>
              <a:rPr lang="de-DE" baseline="0" dirty="0" err="1"/>
              <a:t>the</a:t>
            </a:r>
            <a:r>
              <a:rPr lang="de-DE" baseline="0" dirty="0"/>
              <a:t> </a:t>
            </a:r>
            <a:r>
              <a:rPr lang="de-DE" baseline="0" dirty="0" err="1"/>
              <a:t>groups</a:t>
            </a:r>
            <a:endParaRPr lang="de-DE" baseline="0" dirty="0"/>
          </a:p>
          <a:p>
            <a:r>
              <a:rPr lang="de-DE" baseline="0" dirty="0"/>
              <a:t>PD: Plasma </a:t>
            </a:r>
            <a:r>
              <a:rPr lang="de-DE" baseline="0" dirty="0" err="1"/>
              <a:t>devices</a:t>
            </a:r>
            <a:r>
              <a:rPr lang="de-DE" baseline="0" dirty="0"/>
              <a:t> (MAGNUM, PSI-2, UPP, TOMAS, </a:t>
            </a:r>
            <a:r>
              <a:rPr lang="de-DE" baseline="0" dirty="0" err="1"/>
              <a:t>GyM</a:t>
            </a:r>
            <a:r>
              <a:rPr lang="de-DE" baseline="0" dirty="0"/>
              <a:t>) </a:t>
            </a:r>
          </a:p>
          <a:p>
            <a:r>
              <a:rPr lang="de-DE" baseline="0" dirty="0"/>
              <a:t>HHF: JUDITH, GLADIS, QSPA, OLMAT</a:t>
            </a:r>
          </a:p>
          <a:p>
            <a:r>
              <a:rPr lang="de-DE" baseline="0" dirty="0"/>
              <a:t>Analysis </a:t>
            </a:r>
            <a:r>
              <a:rPr lang="de-DE" baseline="0" dirty="0" err="1"/>
              <a:t>station</a:t>
            </a:r>
            <a:r>
              <a:rPr lang="de-DE" baseline="0" dirty="0"/>
              <a:t>: Ion beam</a:t>
            </a:r>
          </a:p>
          <a:p>
            <a:r>
              <a:rPr lang="de-DE" baseline="0" dirty="0" err="1"/>
              <a:t>If</a:t>
            </a:r>
            <a:r>
              <a:rPr lang="de-DE" baseline="0" dirty="0"/>
              <a:t> </a:t>
            </a:r>
            <a:r>
              <a:rPr lang="de-DE" baseline="0" dirty="0" err="1"/>
              <a:t>Facilties</a:t>
            </a:r>
            <a:r>
              <a:rPr lang="de-DE" baseline="0" dirty="0"/>
              <a:t>, </a:t>
            </a:r>
            <a:r>
              <a:rPr lang="de-DE" baseline="0" dirty="0" err="1"/>
              <a:t>Modelling</a:t>
            </a:r>
            <a:r>
              <a:rPr lang="de-DE" baseline="0" dirty="0"/>
              <a:t>, Link not </a:t>
            </a:r>
            <a:r>
              <a:rPr lang="de-DE" baseline="0" dirty="0" err="1"/>
              <a:t>applicable</a:t>
            </a:r>
            <a:r>
              <a:rPr lang="de-DE" baseline="0" dirty="0"/>
              <a:t>, </a:t>
            </a:r>
            <a:r>
              <a:rPr lang="de-DE" baseline="0" dirty="0" err="1"/>
              <a:t>remove</a:t>
            </a:r>
            <a:r>
              <a:rPr lang="de-DE" baseline="0" dirty="0"/>
              <a:t> </a:t>
            </a:r>
            <a:r>
              <a:rPr lang="de-DE" baseline="0" dirty="0" err="1"/>
              <a:t>the</a:t>
            </a:r>
            <a:r>
              <a:rPr lang="de-DE" baseline="0" dirty="0"/>
              <a:t> </a:t>
            </a:r>
            <a:r>
              <a:rPr lang="de-DE" baseline="0" dirty="0" err="1"/>
              <a:t>lines</a:t>
            </a:r>
            <a:r>
              <a:rPr lang="de-DE" baseline="0" dirty="0"/>
              <a:t>. I </a:t>
            </a:r>
            <a:r>
              <a:rPr lang="de-DE" baseline="0" dirty="0" err="1"/>
              <a:t>assume</a:t>
            </a:r>
            <a:r>
              <a:rPr lang="de-DE" baseline="0" dirty="0"/>
              <a:t> </a:t>
            </a:r>
            <a:r>
              <a:rPr lang="de-DE" baseline="0" dirty="0" err="1"/>
              <a:t>that</a:t>
            </a:r>
            <a:r>
              <a:rPr lang="de-DE" baseline="0" dirty="0"/>
              <a:t> </a:t>
            </a:r>
            <a:r>
              <a:rPr lang="de-DE" baseline="0" dirty="0" err="1"/>
              <a:t>it</a:t>
            </a:r>
            <a:r>
              <a:rPr lang="de-DE" baseline="0" dirty="0"/>
              <a:t> </a:t>
            </a:r>
            <a:r>
              <a:rPr lang="de-DE" baseline="0" dirty="0" err="1"/>
              <a:t>is</a:t>
            </a:r>
            <a:r>
              <a:rPr lang="de-DE" baseline="0" dirty="0"/>
              <a:t> EITHER EXPERIMENT </a:t>
            </a:r>
            <a:r>
              <a:rPr lang="de-DE" baseline="0" dirty="0" err="1"/>
              <a:t>or</a:t>
            </a:r>
            <a:r>
              <a:rPr lang="de-DE" baseline="0" dirty="0"/>
              <a:t> MODELLING, </a:t>
            </a:r>
            <a:r>
              <a:rPr lang="de-DE" baseline="0" dirty="0" err="1"/>
              <a:t>thus</a:t>
            </a:r>
            <a:r>
              <a:rPr lang="de-DE" baseline="0" dirty="0"/>
              <a:t> 1 </a:t>
            </a:r>
            <a:r>
              <a:rPr lang="de-DE" baseline="0" dirty="0" err="1"/>
              <a:t>more</a:t>
            </a:r>
            <a:r>
              <a:rPr lang="de-DE" baseline="0" dirty="0"/>
              <a:t> </a:t>
            </a:r>
            <a:r>
              <a:rPr lang="de-DE" baseline="0" dirty="0" err="1"/>
              <a:t>line</a:t>
            </a:r>
            <a:r>
              <a:rPr lang="de-DE" baseline="0" dirty="0"/>
              <a:t> </a:t>
            </a:r>
            <a:r>
              <a:rPr lang="de-DE" baseline="0" dirty="0" err="1"/>
              <a:t>for</a:t>
            </a:r>
            <a:r>
              <a:rPr lang="de-DE" baseline="0" dirty="0"/>
              <a:t> TASKS </a:t>
            </a:r>
            <a:r>
              <a:rPr lang="de-DE" baseline="0" dirty="0" err="1"/>
              <a:t>or</a:t>
            </a:r>
            <a:r>
              <a:rPr lang="de-DE" baseline="0" dirty="0"/>
              <a:t> </a:t>
            </a:r>
            <a:r>
              <a:rPr lang="de-DE" baseline="0" dirty="0" err="1"/>
              <a:t>Deliveables</a:t>
            </a:r>
            <a:r>
              <a:rPr lang="de-DE" baseline="0" dirty="0"/>
              <a:t>.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027E0A-1465-4A40-B1D5-9126D49509FC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991315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err="1"/>
              <a:t>Facilties</a:t>
            </a:r>
            <a:r>
              <a:rPr lang="de-DE" dirty="0"/>
              <a:t>:</a:t>
            </a:r>
            <a:r>
              <a:rPr lang="de-DE" baseline="0" dirty="0"/>
              <a:t> JUST GIVE </a:t>
            </a:r>
            <a:r>
              <a:rPr lang="de-DE" baseline="0" dirty="0" err="1"/>
              <a:t>the</a:t>
            </a:r>
            <a:r>
              <a:rPr lang="de-DE" baseline="0" dirty="0"/>
              <a:t> integral </a:t>
            </a:r>
            <a:r>
              <a:rPr lang="de-DE" baseline="0" dirty="0" err="1"/>
              <a:t>numbers</a:t>
            </a:r>
            <a:r>
              <a:rPr lang="de-DE" baseline="0" dirty="0"/>
              <a:t> </a:t>
            </a:r>
            <a:r>
              <a:rPr lang="de-DE" baseline="0" dirty="0" err="1"/>
              <a:t>for</a:t>
            </a:r>
            <a:r>
              <a:rPr lang="de-DE" baseline="0" dirty="0"/>
              <a:t> </a:t>
            </a:r>
            <a:r>
              <a:rPr lang="de-DE" baseline="0" dirty="0" err="1"/>
              <a:t>the</a:t>
            </a:r>
            <a:r>
              <a:rPr lang="de-DE" baseline="0" dirty="0"/>
              <a:t> </a:t>
            </a:r>
            <a:r>
              <a:rPr lang="de-DE" baseline="0" dirty="0" err="1"/>
              <a:t>groups</a:t>
            </a:r>
            <a:endParaRPr lang="de-DE" baseline="0" dirty="0"/>
          </a:p>
          <a:p>
            <a:r>
              <a:rPr lang="de-DE" baseline="0" dirty="0"/>
              <a:t>PD: Plasma </a:t>
            </a:r>
            <a:r>
              <a:rPr lang="de-DE" baseline="0" dirty="0" err="1"/>
              <a:t>devices</a:t>
            </a:r>
            <a:r>
              <a:rPr lang="de-DE" baseline="0" dirty="0"/>
              <a:t> (MAGNUM, PSI-2, UPP, TOMAS, </a:t>
            </a:r>
            <a:r>
              <a:rPr lang="de-DE" baseline="0" dirty="0" err="1"/>
              <a:t>GyM</a:t>
            </a:r>
            <a:r>
              <a:rPr lang="de-DE" baseline="0" dirty="0"/>
              <a:t>) </a:t>
            </a:r>
          </a:p>
          <a:p>
            <a:r>
              <a:rPr lang="de-DE" baseline="0" dirty="0"/>
              <a:t>HHF: JUDITH, GLADIS, QSPA, OLMAT</a:t>
            </a:r>
          </a:p>
          <a:p>
            <a:r>
              <a:rPr lang="de-DE" baseline="0" dirty="0"/>
              <a:t>Analysis </a:t>
            </a:r>
            <a:r>
              <a:rPr lang="de-DE" baseline="0" dirty="0" err="1"/>
              <a:t>station</a:t>
            </a:r>
            <a:r>
              <a:rPr lang="de-DE" baseline="0" dirty="0"/>
              <a:t>: Ion beam</a:t>
            </a:r>
          </a:p>
          <a:p>
            <a:r>
              <a:rPr lang="de-DE" baseline="0" dirty="0" err="1"/>
              <a:t>If</a:t>
            </a:r>
            <a:r>
              <a:rPr lang="de-DE" baseline="0" dirty="0"/>
              <a:t> </a:t>
            </a:r>
            <a:r>
              <a:rPr lang="de-DE" baseline="0" dirty="0" err="1"/>
              <a:t>Facilties</a:t>
            </a:r>
            <a:r>
              <a:rPr lang="de-DE" baseline="0" dirty="0"/>
              <a:t>, </a:t>
            </a:r>
            <a:r>
              <a:rPr lang="de-DE" baseline="0" dirty="0" err="1"/>
              <a:t>Modelling</a:t>
            </a:r>
            <a:r>
              <a:rPr lang="de-DE" baseline="0" dirty="0"/>
              <a:t>, Link not </a:t>
            </a:r>
            <a:r>
              <a:rPr lang="de-DE" baseline="0" dirty="0" err="1"/>
              <a:t>applicable</a:t>
            </a:r>
            <a:r>
              <a:rPr lang="de-DE" baseline="0" dirty="0"/>
              <a:t>, </a:t>
            </a:r>
            <a:r>
              <a:rPr lang="de-DE" baseline="0" dirty="0" err="1"/>
              <a:t>remove</a:t>
            </a:r>
            <a:r>
              <a:rPr lang="de-DE" baseline="0" dirty="0"/>
              <a:t> </a:t>
            </a:r>
            <a:r>
              <a:rPr lang="de-DE" baseline="0" dirty="0" err="1"/>
              <a:t>the</a:t>
            </a:r>
            <a:r>
              <a:rPr lang="de-DE" baseline="0" dirty="0"/>
              <a:t> </a:t>
            </a:r>
            <a:r>
              <a:rPr lang="de-DE" baseline="0" dirty="0" err="1"/>
              <a:t>lines</a:t>
            </a:r>
            <a:r>
              <a:rPr lang="de-DE" baseline="0" dirty="0"/>
              <a:t>. I </a:t>
            </a:r>
            <a:r>
              <a:rPr lang="de-DE" baseline="0" dirty="0" err="1"/>
              <a:t>assume</a:t>
            </a:r>
            <a:r>
              <a:rPr lang="de-DE" baseline="0" dirty="0"/>
              <a:t> </a:t>
            </a:r>
            <a:r>
              <a:rPr lang="de-DE" baseline="0" dirty="0" err="1"/>
              <a:t>that</a:t>
            </a:r>
            <a:r>
              <a:rPr lang="de-DE" baseline="0" dirty="0"/>
              <a:t> </a:t>
            </a:r>
            <a:r>
              <a:rPr lang="de-DE" baseline="0" dirty="0" err="1"/>
              <a:t>it</a:t>
            </a:r>
            <a:r>
              <a:rPr lang="de-DE" baseline="0" dirty="0"/>
              <a:t> </a:t>
            </a:r>
            <a:r>
              <a:rPr lang="de-DE" baseline="0" dirty="0" err="1"/>
              <a:t>is</a:t>
            </a:r>
            <a:r>
              <a:rPr lang="de-DE" baseline="0" dirty="0"/>
              <a:t> EITHER EXPERIMENT </a:t>
            </a:r>
            <a:r>
              <a:rPr lang="de-DE" baseline="0" dirty="0" err="1"/>
              <a:t>or</a:t>
            </a:r>
            <a:r>
              <a:rPr lang="de-DE" baseline="0" dirty="0"/>
              <a:t> MODELLING, </a:t>
            </a:r>
            <a:r>
              <a:rPr lang="de-DE" baseline="0" dirty="0" err="1"/>
              <a:t>thus</a:t>
            </a:r>
            <a:r>
              <a:rPr lang="de-DE" baseline="0" dirty="0"/>
              <a:t> 1 </a:t>
            </a:r>
            <a:r>
              <a:rPr lang="de-DE" baseline="0" dirty="0" err="1"/>
              <a:t>more</a:t>
            </a:r>
            <a:r>
              <a:rPr lang="de-DE" baseline="0" dirty="0"/>
              <a:t> </a:t>
            </a:r>
            <a:r>
              <a:rPr lang="de-DE" baseline="0" dirty="0" err="1"/>
              <a:t>line</a:t>
            </a:r>
            <a:r>
              <a:rPr lang="de-DE" baseline="0" dirty="0"/>
              <a:t> </a:t>
            </a:r>
            <a:r>
              <a:rPr lang="de-DE" baseline="0" dirty="0" err="1"/>
              <a:t>for</a:t>
            </a:r>
            <a:r>
              <a:rPr lang="de-DE" baseline="0" dirty="0"/>
              <a:t> TASKS </a:t>
            </a:r>
            <a:r>
              <a:rPr lang="de-DE" baseline="0" dirty="0" err="1"/>
              <a:t>or</a:t>
            </a:r>
            <a:r>
              <a:rPr lang="de-DE" baseline="0" dirty="0"/>
              <a:t> </a:t>
            </a:r>
            <a:r>
              <a:rPr lang="de-DE" baseline="0" dirty="0" err="1"/>
              <a:t>Deliveables</a:t>
            </a:r>
            <a:r>
              <a:rPr lang="de-DE" baseline="0" dirty="0"/>
              <a:t>.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027E0A-1465-4A40-B1D5-9126D49509FC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584573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err="1"/>
              <a:t>Facilties</a:t>
            </a:r>
            <a:r>
              <a:rPr lang="de-DE" dirty="0"/>
              <a:t>:</a:t>
            </a:r>
            <a:r>
              <a:rPr lang="de-DE" baseline="0" dirty="0"/>
              <a:t> JUST GIVE </a:t>
            </a:r>
            <a:r>
              <a:rPr lang="de-DE" baseline="0" dirty="0" err="1"/>
              <a:t>the</a:t>
            </a:r>
            <a:r>
              <a:rPr lang="de-DE" baseline="0" dirty="0"/>
              <a:t> integral </a:t>
            </a:r>
            <a:r>
              <a:rPr lang="de-DE" baseline="0" dirty="0" err="1"/>
              <a:t>numbers</a:t>
            </a:r>
            <a:r>
              <a:rPr lang="de-DE" baseline="0" dirty="0"/>
              <a:t> </a:t>
            </a:r>
            <a:r>
              <a:rPr lang="de-DE" baseline="0" dirty="0" err="1"/>
              <a:t>for</a:t>
            </a:r>
            <a:r>
              <a:rPr lang="de-DE" baseline="0" dirty="0"/>
              <a:t> </a:t>
            </a:r>
            <a:r>
              <a:rPr lang="de-DE" baseline="0" dirty="0" err="1"/>
              <a:t>the</a:t>
            </a:r>
            <a:r>
              <a:rPr lang="de-DE" baseline="0" dirty="0"/>
              <a:t> </a:t>
            </a:r>
            <a:r>
              <a:rPr lang="de-DE" baseline="0" dirty="0" err="1"/>
              <a:t>groups</a:t>
            </a:r>
            <a:endParaRPr lang="de-DE" baseline="0" dirty="0"/>
          </a:p>
          <a:p>
            <a:r>
              <a:rPr lang="de-DE" baseline="0" dirty="0"/>
              <a:t>PD: Plasma </a:t>
            </a:r>
            <a:r>
              <a:rPr lang="de-DE" baseline="0" dirty="0" err="1"/>
              <a:t>devices</a:t>
            </a:r>
            <a:r>
              <a:rPr lang="de-DE" baseline="0" dirty="0"/>
              <a:t> (MAGNUM, PSI-2, UPP, TOMAS, </a:t>
            </a:r>
            <a:r>
              <a:rPr lang="de-DE" baseline="0" dirty="0" err="1"/>
              <a:t>GyM</a:t>
            </a:r>
            <a:r>
              <a:rPr lang="de-DE" baseline="0" dirty="0"/>
              <a:t>) </a:t>
            </a:r>
          </a:p>
          <a:p>
            <a:r>
              <a:rPr lang="de-DE" baseline="0" dirty="0"/>
              <a:t>HHF: JUDITH, GLADIS, QSPA, OLMAT</a:t>
            </a:r>
          </a:p>
          <a:p>
            <a:r>
              <a:rPr lang="de-DE" baseline="0" dirty="0"/>
              <a:t>Analysis </a:t>
            </a:r>
            <a:r>
              <a:rPr lang="de-DE" baseline="0" dirty="0" err="1"/>
              <a:t>station</a:t>
            </a:r>
            <a:r>
              <a:rPr lang="de-DE" baseline="0" dirty="0"/>
              <a:t>: Ion beam</a:t>
            </a:r>
          </a:p>
          <a:p>
            <a:r>
              <a:rPr lang="de-DE" baseline="0" dirty="0" err="1"/>
              <a:t>If</a:t>
            </a:r>
            <a:r>
              <a:rPr lang="de-DE" baseline="0" dirty="0"/>
              <a:t> </a:t>
            </a:r>
            <a:r>
              <a:rPr lang="de-DE" baseline="0" dirty="0" err="1"/>
              <a:t>Facilties</a:t>
            </a:r>
            <a:r>
              <a:rPr lang="de-DE" baseline="0" dirty="0"/>
              <a:t>, </a:t>
            </a:r>
            <a:r>
              <a:rPr lang="de-DE" baseline="0" dirty="0" err="1"/>
              <a:t>Modelling</a:t>
            </a:r>
            <a:r>
              <a:rPr lang="de-DE" baseline="0" dirty="0"/>
              <a:t>, Link not </a:t>
            </a:r>
            <a:r>
              <a:rPr lang="de-DE" baseline="0" dirty="0" err="1"/>
              <a:t>applicable</a:t>
            </a:r>
            <a:r>
              <a:rPr lang="de-DE" baseline="0" dirty="0"/>
              <a:t>, </a:t>
            </a:r>
            <a:r>
              <a:rPr lang="de-DE" baseline="0" dirty="0" err="1"/>
              <a:t>remove</a:t>
            </a:r>
            <a:r>
              <a:rPr lang="de-DE" baseline="0" dirty="0"/>
              <a:t> </a:t>
            </a:r>
            <a:r>
              <a:rPr lang="de-DE" baseline="0" dirty="0" err="1"/>
              <a:t>the</a:t>
            </a:r>
            <a:r>
              <a:rPr lang="de-DE" baseline="0" dirty="0"/>
              <a:t> </a:t>
            </a:r>
            <a:r>
              <a:rPr lang="de-DE" baseline="0" dirty="0" err="1"/>
              <a:t>lines</a:t>
            </a:r>
            <a:r>
              <a:rPr lang="de-DE" baseline="0" dirty="0"/>
              <a:t>. I </a:t>
            </a:r>
            <a:r>
              <a:rPr lang="de-DE" baseline="0" dirty="0" err="1"/>
              <a:t>assume</a:t>
            </a:r>
            <a:r>
              <a:rPr lang="de-DE" baseline="0" dirty="0"/>
              <a:t> </a:t>
            </a:r>
            <a:r>
              <a:rPr lang="de-DE" baseline="0" dirty="0" err="1"/>
              <a:t>that</a:t>
            </a:r>
            <a:r>
              <a:rPr lang="de-DE" baseline="0" dirty="0"/>
              <a:t> </a:t>
            </a:r>
            <a:r>
              <a:rPr lang="de-DE" baseline="0" dirty="0" err="1"/>
              <a:t>it</a:t>
            </a:r>
            <a:r>
              <a:rPr lang="de-DE" baseline="0" dirty="0"/>
              <a:t> </a:t>
            </a:r>
            <a:r>
              <a:rPr lang="de-DE" baseline="0" dirty="0" err="1"/>
              <a:t>is</a:t>
            </a:r>
            <a:r>
              <a:rPr lang="de-DE" baseline="0" dirty="0"/>
              <a:t> EITHER EXPERIMENT </a:t>
            </a:r>
            <a:r>
              <a:rPr lang="de-DE" baseline="0" dirty="0" err="1"/>
              <a:t>or</a:t>
            </a:r>
            <a:r>
              <a:rPr lang="de-DE" baseline="0" dirty="0"/>
              <a:t> MODELLING, </a:t>
            </a:r>
            <a:r>
              <a:rPr lang="de-DE" baseline="0" dirty="0" err="1"/>
              <a:t>thus</a:t>
            </a:r>
            <a:r>
              <a:rPr lang="de-DE" baseline="0" dirty="0"/>
              <a:t> 1 </a:t>
            </a:r>
            <a:r>
              <a:rPr lang="de-DE" baseline="0" dirty="0" err="1"/>
              <a:t>more</a:t>
            </a:r>
            <a:r>
              <a:rPr lang="de-DE" baseline="0" dirty="0"/>
              <a:t> </a:t>
            </a:r>
            <a:r>
              <a:rPr lang="de-DE" baseline="0" dirty="0" err="1"/>
              <a:t>line</a:t>
            </a:r>
            <a:r>
              <a:rPr lang="de-DE" baseline="0" dirty="0"/>
              <a:t> </a:t>
            </a:r>
            <a:r>
              <a:rPr lang="de-DE" baseline="0" dirty="0" err="1"/>
              <a:t>for</a:t>
            </a:r>
            <a:r>
              <a:rPr lang="de-DE" baseline="0" dirty="0"/>
              <a:t> TASKS </a:t>
            </a:r>
            <a:r>
              <a:rPr lang="de-DE" baseline="0" dirty="0" err="1"/>
              <a:t>or</a:t>
            </a:r>
            <a:r>
              <a:rPr lang="de-DE" baseline="0" dirty="0"/>
              <a:t> </a:t>
            </a:r>
            <a:r>
              <a:rPr lang="de-DE" baseline="0" dirty="0" err="1"/>
              <a:t>Deliveables</a:t>
            </a:r>
            <a:r>
              <a:rPr lang="de-DE" baseline="0" dirty="0"/>
              <a:t>.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027E0A-1465-4A40-B1D5-9126D49509FC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19393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err="1"/>
              <a:t>Facilties</a:t>
            </a:r>
            <a:r>
              <a:rPr lang="de-DE" dirty="0"/>
              <a:t>:</a:t>
            </a:r>
            <a:r>
              <a:rPr lang="de-DE" baseline="0" dirty="0"/>
              <a:t> JUST GIVE </a:t>
            </a:r>
            <a:r>
              <a:rPr lang="de-DE" baseline="0" dirty="0" err="1"/>
              <a:t>the</a:t>
            </a:r>
            <a:r>
              <a:rPr lang="de-DE" baseline="0" dirty="0"/>
              <a:t> integral </a:t>
            </a:r>
            <a:r>
              <a:rPr lang="de-DE" baseline="0" dirty="0" err="1"/>
              <a:t>numbers</a:t>
            </a:r>
            <a:r>
              <a:rPr lang="de-DE" baseline="0" dirty="0"/>
              <a:t> </a:t>
            </a:r>
            <a:r>
              <a:rPr lang="de-DE" baseline="0" dirty="0" err="1"/>
              <a:t>for</a:t>
            </a:r>
            <a:r>
              <a:rPr lang="de-DE" baseline="0" dirty="0"/>
              <a:t> </a:t>
            </a:r>
            <a:r>
              <a:rPr lang="de-DE" baseline="0" dirty="0" err="1"/>
              <a:t>the</a:t>
            </a:r>
            <a:r>
              <a:rPr lang="de-DE" baseline="0" dirty="0"/>
              <a:t> </a:t>
            </a:r>
            <a:r>
              <a:rPr lang="de-DE" baseline="0" dirty="0" err="1"/>
              <a:t>groups</a:t>
            </a:r>
            <a:endParaRPr lang="de-DE" baseline="0" dirty="0"/>
          </a:p>
          <a:p>
            <a:r>
              <a:rPr lang="de-DE" baseline="0" dirty="0"/>
              <a:t>PD: Plasma </a:t>
            </a:r>
            <a:r>
              <a:rPr lang="de-DE" baseline="0" dirty="0" err="1"/>
              <a:t>devices</a:t>
            </a:r>
            <a:r>
              <a:rPr lang="de-DE" baseline="0" dirty="0"/>
              <a:t> (MAGNUM, PSI-2, UPP, TOMAS, </a:t>
            </a:r>
            <a:r>
              <a:rPr lang="de-DE" baseline="0" dirty="0" err="1"/>
              <a:t>GyM</a:t>
            </a:r>
            <a:r>
              <a:rPr lang="de-DE" baseline="0" dirty="0"/>
              <a:t>) </a:t>
            </a:r>
          </a:p>
          <a:p>
            <a:r>
              <a:rPr lang="de-DE" baseline="0" dirty="0"/>
              <a:t>HHF: JUDITH, GLADIS, QSPA, OLMAT</a:t>
            </a:r>
          </a:p>
          <a:p>
            <a:r>
              <a:rPr lang="de-DE" baseline="0" dirty="0"/>
              <a:t>Analysis </a:t>
            </a:r>
            <a:r>
              <a:rPr lang="de-DE" baseline="0" dirty="0" err="1"/>
              <a:t>station</a:t>
            </a:r>
            <a:r>
              <a:rPr lang="de-DE" baseline="0" dirty="0"/>
              <a:t>: Ion beam</a:t>
            </a:r>
          </a:p>
          <a:p>
            <a:r>
              <a:rPr lang="de-DE" baseline="0" dirty="0" err="1"/>
              <a:t>If</a:t>
            </a:r>
            <a:r>
              <a:rPr lang="de-DE" baseline="0" dirty="0"/>
              <a:t> </a:t>
            </a:r>
            <a:r>
              <a:rPr lang="de-DE" baseline="0" dirty="0" err="1"/>
              <a:t>Facilties</a:t>
            </a:r>
            <a:r>
              <a:rPr lang="de-DE" baseline="0" dirty="0"/>
              <a:t>, </a:t>
            </a:r>
            <a:r>
              <a:rPr lang="de-DE" baseline="0" dirty="0" err="1"/>
              <a:t>Modelling</a:t>
            </a:r>
            <a:r>
              <a:rPr lang="de-DE" baseline="0" dirty="0"/>
              <a:t>, Link not </a:t>
            </a:r>
            <a:r>
              <a:rPr lang="de-DE" baseline="0" dirty="0" err="1"/>
              <a:t>applicable</a:t>
            </a:r>
            <a:r>
              <a:rPr lang="de-DE" baseline="0" dirty="0"/>
              <a:t>, </a:t>
            </a:r>
            <a:r>
              <a:rPr lang="de-DE" baseline="0" dirty="0" err="1"/>
              <a:t>remove</a:t>
            </a:r>
            <a:r>
              <a:rPr lang="de-DE" baseline="0" dirty="0"/>
              <a:t> </a:t>
            </a:r>
            <a:r>
              <a:rPr lang="de-DE" baseline="0" dirty="0" err="1"/>
              <a:t>the</a:t>
            </a:r>
            <a:r>
              <a:rPr lang="de-DE" baseline="0" dirty="0"/>
              <a:t> </a:t>
            </a:r>
            <a:r>
              <a:rPr lang="de-DE" baseline="0" dirty="0" err="1"/>
              <a:t>lines</a:t>
            </a:r>
            <a:r>
              <a:rPr lang="de-DE" baseline="0" dirty="0"/>
              <a:t>. I </a:t>
            </a:r>
            <a:r>
              <a:rPr lang="de-DE" baseline="0" dirty="0" err="1"/>
              <a:t>assume</a:t>
            </a:r>
            <a:r>
              <a:rPr lang="de-DE" baseline="0" dirty="0"/>
              <a:t> </a:t>
            </a:r>
            <a:r>
              <a:rPr lang="de-DE" baseline="0" dirty="0" err="1"/>
              <a:t>that</a:t>
            </a:r>
            <a:r>
              <a:rPr lang="de-DE" baseline="0" dirty="0"/>
              <a:t> </a:t>
            </a:r>
            <a:r>
              <a:rPr lang="de-DE" baseline="0" dirty="0" err="1"/>
              <a:t>it</a:t>
            </a:r>
            <a:r>
              <a:rPr lang="de-DE" baseline="0" dirty="0"/>
              <a:t> </a:t>
            </a:r>
            <a:r>
              <a:rPr lang="de-DE" baseline="0" dirty="0" err="1"/>
              <a:t>is</a:t>
            </a:r>
            <a:r>
              <a:rPr lang="de-DE" baseline="0" dirty="0"/>
              <a:t> EITHER EXPERIMENT </a:t>
            </a:r>
            <a:r>
              <a:rPr lang="de-DE" baseline="0" dirty="0" err="1"/>
              <a:t>or</a:t>
            </a:r>
            <a:r>
              <a:rPr lang="de-DE" baseline="0" dirty="0"/>
              <a:t> MODELLING, </a:t>
            </a:r>
            <a:r>
              <a:rPr lang="de-DE" baseline="0" dirty="0" err="1"/>
              <a:t>thus</a:t>
            </a:r>
            <a:r>
              <a:rPr lang="de-DE" baseline="0" dirty="0"/>
              <a:t> 1 </a:t>
            </a:r>
            <a:r>
              <a:rPr lang="de-DE" baseline="0" dirty="0" err="1"/>
              <a:t>more</a:t>
            </a:r>
            <a:r>
              <a:rPr lang="de-DE" baseline="0" dirty="0"/>
              <a:t> </a:t>
            </a:r>
            <a:r>
              <a:rPr lang="de-DE" baseline="0" dirty="0" err="1"/>
              <a:t>line</a:t>
            </a:r>
            <a:r>
              <a:rPr lang="de-DE" baseline="0" dirty="0"/>
              <a:t> </a:t>
            </a:r>
            <a:r>
              <a:rPr lang="de-DE" baseline="0" dirty="0" err="1"/>
              <a:t>for</a:t>
            </a:r>
            <a:r>
              <a:rPr lang="de-DE" baseline="0" dirty="0"/>
              <a:t> TASKS </a:t>
            </a:r>
            <a:r>
              <a:rPr lang="de-DE" baseline="0" dirty="0" err="1"/>
              <a:t>or</a:t>
            </a:r>
            <a:r>
              <a:rPr lang="de-DE" baseline="0" dirty="0"/>
              <a:t> </a:t>
            </a:r>
            <a:r>
              <a:rPr lang="de-DE" baseline="0" dirty="0" err="1"/>
              <a:t>Deliveables</a:t>
            </a:r>
            <a:r>
              <a:rPr lang="de-DE" baseline="0" dirty="0"/>
              <a:t>.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027E0A-1465-4A40-B1D5-9126D49509FC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95156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95536" y="1761660"/>
            <a:ext cx="8496944" cy="972108"/>
          </a:xfrm>
        </p:spPr>
        <p:txBody>
          <a:bodyPr>
            <a:noAutofit/>
          </a:bodyPr>
          <a:lstStyle>
            <a:lvl1pPr algn="l">
              <a:defRPr sz="3500" b="1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Presentation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95536" y="3219822"/>
            <a:ext cx="4392488" cy="324036"/>
          </a:xfrm>
        </p:spPr>
        <p:txBody>
          <a:bodyPr>
            <a:normAutofit/>
          </a:bodyPr>
          <a:lstStyle>
            <a:lvl1pPr marL="0" indent="0" algn="l">
              <a:buNone/>
              <a:defRPr sz="2200" b="1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Name </a:t>
            </a:r>
            <a:r>
              <a:rPr lang="en-US"/>
              <a:t>of presenter</a:t>
            </a:r>
            <a:endParaRPr lang="en-US" dirty="0"/>
          </a:p>
        </p:txBody>
      </p:sp>
      <p:sp>
        <p:nvSpPr>
          <p:cNvPr id="5" name="AutoShape 2" descr="https://idw-online.de/pages/de/institutionlogo921"/>
          <p:cNvSpPr>
            <a:spLocks noChangeAspect="1" noChangeArrowheads="1"/>
          </p:cNvSpPr>
          <p:nvPr userDrawn="1"/>
        </p:nvSpPr>
        <p:spPr bwMode="auto">
          <a:xfrm>
            <a:off x="155576" y="-342900"/>
            <a:ext cx="1076325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" name="Picture Placeholder 10"/>
          <p:cNvSpPr>
            <a:spLocks noGrp="1"/>
          </p:cNvSpPr>
          <p:nvPr>
            <p:ph type="pic" sz="quarter" idx="10" hasCustomPrompt="1"/>
          </p:nvPr>
        </p:nvSpPr>
        <p:spPr>
          <a:xfrm>
            <a:off x="395537" y="4268763"/>
            <a:ext cx="1295375" cy="679252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Logo of presenter</a:t>
            </a:r>
            <a:endParaRPr lang="en-GB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5724129" y="4245936"/>
            <a:ext cx="3168352" cy="70207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grpSp>
        <p:nvGrpSpPr>
          <p:cNvPr id="9" name="Group 8"/>
          <p:cNvGrpSpPr/>
          <p:nvPr userDrawn="1"/>
        </p:nvGrpSpPr>
        <p:grpSpPr>
          <a:xfrm>
            <a:off x="18230283" y="30189672"/>
            <a:ext cx="9924896" cy="1336231"/>
            <a:chOff x="18230283" y="40396912"/>
            <a:chExt cx="9924896" cy="1781641"/>
          </a:xfrm>
        </p:grpSpPr>
        <p:sp>
          <p:nvSpPr>
            <p:cNvPr id="10" name="Rectangle 9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13" name="Picture 12" descr="EuropeanFlag-stars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grpSp>
        <p:nvGrpSpPr>
          <p:cNvPr id="14" name="Group 13"/>
          <p:cNvGrpSpPr/>
          <p:nvPr userDrawn="1"/>
        </p:nvGrpSpPr>
        <p:grpSpPr>
          <a:xfrm>
            <a:off x="18382683" y="30303972"/>
            <a:ext cx="9924896" cy="1336231"/>
            <a:chOff x="18230283" y="40396912"/>
            <a:chExt cx="9924896" cy="1781641"/>
          </a:xfrm>
        </p:grpSpPr>
        <p:sp>
          <p:nvSpPr>
            <p:cNvPr id="15" name="Rectangle 14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16" name="Picture 15" descr="EuropeanFlag-stars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grpSp>
        <p:nvGrpSpPr>
          <p:cNvPr id="17" name="Group 16"/>
          <p:cNvGrpSpPr/>
          <p:nvPr userDrawn="1"/>
        </p:nvGrpSpPr>
        <p:grpSpPr>
          <a:xfrm>
            <a:off x="18535083" y="30418272"/>
            <a:ext cx="9924896" cy="1336231"/>
            <a:chOff x="18230283" y="40396912"/>
            <a:chExt cx="9924896" cy="1781641"/>
          </a:xfrm>
        </p:grpSpPr>
        <p:sp>
          <p:nvSpPr>
            <p:cNvPr id="18" name="Rectangle 17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19" name="Picture 18" descr="EuropeanFlag-stars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grpSp>
        <p:nvGrpSpPr>
          <p:cNvPr id="20" name="Group 19"/>
          <p:cNvGrpSpPr/>
          <p:nvPr userDrawn="1"/>
        </p:nvGrpSpPr>
        <p:grpSpPr>
          <a:xfrm>
            <a:off x="18687483" y="30532572"/>
            <a:ext cx="9924896" cy="1336231"/>
            <a:chOff x="18230283" y="40396912"/>
            <a:chExt cx="9924896" cy="1781641"/>
          </a:xfrm>
        </p:grpSpPr>
        <p:sp>
          <p:nvSpPr>
            <p:cNvPr id="21" name="Rectangle 20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22" name="Picture 21" descr="EuropeanFlag-stars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pic>
        <p:nvPicPr>
          <p:cNvPr id="24" name="Bild 7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27348"/>
          <a:stretch/>
        </p:blipFill>
        <p:spPr>
          <a:xfrm>
            <a:off x="0" y="0"/>
            <a:ext cx="9144000" cy="4176000"/>
          </a:xfrm>
          <a:prstGeom prst="rect">
            <a:avLst/>
          </a:prstGeom>
        </p:spPr>
      </p:pic>
      <p:pic>
        <p:nvPicPr>
          <p:cNvPr id="25" name="Bild 13" descr="EU_und_Text.jp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096" y="4320000"/>
            <a:ext cx="3456384" cy="649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42950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144000" cy="514350"/>
          </a:xfrm>
          <a:prstGeom prst="rect">
            <a:avLst/>
          </a:prstGeom>
          <a:solidFill>
            <a:srgbClr val="E3E3E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noFill/>
              </a:ln>
              <a:effectLst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1609" y="82253"/>
            <a:ext cx="7543800" cy="342900"/>
          </a:xfrm>
        </p:spPr>
        <p:txBody>
          <a:bodyPr>
            <a:noAutofit/>
          </a:bodyPr>
          <a:lstStyle>
            <a:lvl1pPr algn="l">
              <a:lnSpc>
                <a:spcPts val="3200"/>
              </a:lnSpc>
              <a:defRPr sz="28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54135"/>
            <a:ext cx="8229600" cy="3672408"/>
          </a:xfrm>
        </p:spPr>
        <p:txBody>
          <a:bodyPr/>
          <a:lstStyle>
            <a:lvl1pPr marL="342900" indent="-342900">
              <a:buFont typeface="Wingdings" panose="05000000000000000000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buFont typeface="Wingdings" panose="05000000000000000000" pitchFamily="2" charset="2"/>
              <a:buChar char="§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Font typeface="Wingdings" panose="05000000000000000000" pitchFamily="2" charset="2"/>
              <a:buChar char="§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e-DE" dirty="0"/>
              <a:t>Formatvorlagen des Textmasters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67544" y="4908928"/>
            <a:ext cx="8240228" cy="201104"/>
          </a:xfrm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r"/>
            <a:r>
              <a:rPr lang="en-GB" dirty="0"/>
              <a:t>Hennie van der Meiden | Kick-of meeting WP SP X PWIE  | Zoom | xx.xx.2021 | Page </a:t>
            </a:r>
            <a:fld id="{6A6D9FA1-99C7-4910-8E32-B85D378B0060}" type="slidenum">
              <a:rPr lang="en-GB" smtClean="0"/>
              <a:pPr algn="r"/>
              <a:t>‹#›</a:t>
            </a:fld>
            <a:endParaRPr lang="en-GB" dirty="0"/>
          </a:p>
        </p:txBody>
      </p:sp>
      <p:pic>
        <p:nvPicPr>
          <p:cNvPr id="7" name="Picture 6" descr="EurofusionDisc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6416" y="70180"/>
            <a:ext cx="367958" cy="373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6975160"/>
      </p:ext>
    </p:extLst>
  </p:cSld>
  <p:clrMapOvr>
    <a:masterClrMapping/>
  </p:clrMapOvr>
  <p:hf sldNum="0" hdr="0" dt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AEB1851A-CFBC-47C7-80F8-04FF84B1759D}" type="datetimeFigureOut">
              <a:rPr lang="en-GB" smtClean="0"/>
              <a:pPr/>
              <a:t>25/05/2022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90800" y="4767263"/>
            <a:ext cx="65532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r>
              <a:rPr lang="en-GB" dirty="0"/>
              <a:t>Hennie van der Meiden | Kick-of meeting WP SP X PWIE  | Zoom | xx.xx.2021 | Page </a:t>
            </a:r>
            <a:fld id="{6A6D9FA1-99C7-4910-8E32-B85D378B0060}" type="slidenum">
              <a:rPr lang="en-GB" smtClean="0"/>
              <a:pPr/>
              <a:t>‹#›</a:t>
            </a:fld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86642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png"/><Relationship Id="rId5" Type="http://schemas.openxmlformats.org/officeDocument/2006/relationships/oleObject" Target="../embeddings/oleObject1.bin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1520" y="1923678"/>
            <a:ext cx="8496944" cy="972108"/>
          </a:xfrm>
        </p:spPr>
        <p:txBody>
          <a:bodyPr/>
          <a:lstStyle/>
          <a:p>
            <a:r>
              <a:rPr lang="en-US" sz="3200" dirty="0"/>
              <a:t>Kick-off meeting SP X2</a:t>
            </a:r>
            <a:br>
              <a:rPr lang="en-US" sz="3200" dirty="0"/>
            </a:br>
            <a:r>
              <a:rPr lang="en-US" sz="2400" dirty="0"/>
              <a:t>Optimization of laser-based surface analysis diagnostics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536" y="3301242"/>
            <a:ext cx="5400600" cy="926692"/>
          </a:xfrm>
        </p:spPr>
        <p:txBody>
          <a:bodyPr>
            <a:normAutofit/>
          </a:bodyPr>
          <a:lstStyle/>
          <a:p>
            <a:r>
              <a:rPr lang="en-US" dirty="0"/>
              <a:t>Hennie van der Meiden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F77E81A-314F-40D3-B070-ABE80C2E5AA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4323355"/>
            <a:ext cx="2471352" cy="6246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74029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-61610" y="82253"/>
            <a:ext cx="8450033" cy="342900"/>
          </a:xfrm>
        </p:spPr>
        <p:txBody>
          <a:bodyPr/>
          <a:lstStyle/>
          <a:p>
            <a:r>
              <a:rPr lang="de-DE" sz="2000" dirty="0"/>
              <a:t>SP X.2: </a:t>
            </a:r>
            <a:r>
              <a:rPr lang="en-GB" sz="2000" dirty="0"/>
              <a:t>Optimization of laser-based surface analysis diagnostics</a:t>
            </a:r>
            <a:endParaRPr lang="de-DE" sz="2000" i="1" dirty="0"/>
          </a:p>
        </p:txBody>
      </p:sp>
      <p:sp>
        <p:nvSpPr>
          <p:cNvPr id="8" name="Textfeld 7"/>
          <p:cNvSpPr txBox="1"/>
          <p:nvPr/>
        </p:nvSpPr>
        <p:spPr>
          <a:xfrm>
            <a:off x="3275856" y="1445911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dirty="0"/>
          </a:p>
        </p:txBody>
      </p:sp>
      <p:sp>
        <p:nvSpPr>
          <p:cNvPr id="9" name="Textfeld 8"/>
          <p:cNvSpPr txBox="1"/>
          <p:nvPr/>
        </p:nvSpPr>
        <p:spPr>
          <a:xfrm>
            <a:off x="86098" y="623923"/>
            <a:ext cx="8662366" cy="2883931"/>
          </a:xfrm>
          <a:prstGeom prst="rect">
            <a:avLst/>
          </a:prstGeom>
          <a:solidFill>
            <a:srgbClr val="E3E3E3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13000"/>
              </a:lnSpc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Announcements</a:t>
            </a:r>
          </a:p>
          <a:p>
            <a:pPr>
              <a:lnSpc>
                <a:spcPct val="113000"/>
              </a:lnSpc>
            </a:pPr>
            <a:endParaRPr lang="en-US" sz="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14313" indent="-214313">
              <a:lnSpc>
                <a:spcPct val="113000"/>
              </a:lnSpc>
              <a:buFont typeface="Wingdings" panose="05000000000000000000" pitchFamily="2" charset="2"/>
              <a:buChar char="§"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Accelerator DIFFER operational</a:t>
            </a:r>
          </a:p>
          <a:p>
            <a:pPr marL="214313" indent="-214313">
              <a:lnSpc>
                <a:spcPct val="113000"/>
              </a:lnSpc>
              <a:buFont typeface="Wingdings" panose="05000000000000000000" pitchFamily="2" charset="2"/>
              <a:buChar char="§"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Magnum-PSI due to helium delivery problems probably operational in August/September (in-situ LIBS (2021 and 2022) still to be done) </a:t>
            </a:r>
          </a:p>
          <a:p>
            <a:pPr>
              <a:lnSpc>
                <a:spcPct val="113000"/>
              </a:lnSpc>
            </a:pPr>
            <a:endParaRPr lang="en-US" sz="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14313" indent="-214313">
              <a:lnSpc>
                <a:spcPct val="113000"/>
              </a:lnSpc>
              <a:buFont typeface="Wingdings" panose="05000000000000000000" pitchFamily="2" charset="2"/>
              <a:buChar char="§"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PSI-2 operational?</a:t>
            </a:r>
          </a:p>
          <a:p>
            <a:pPr marL="214313" indent="-214313">
              <a:lnSpc>
                <a:spcPct val="113000"/>
              </a:lnSpc>
              <a:buFont typeface="Wingdings" panose="05000000000000000000" pitchFamily="2" charset="2"/>
              <a:buChar char="§"/>
            </a:pPr>
            <a:endParaRPr lang="en-US" sz="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14313" indent="-214313">
              <a:lnSpc>
                <a:spcPct val="113000"/>
              </a:lnSpc>
              <a:buFont typeface="Wingdings" panose="05000000000000000000" pitchFamily="2" charset="2"/>
              <a:buChar char="§"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Samples: DIFFER received from Matteo (amorphous WO(15%)) and Eduard (W on Mo)  samples. 12 in total </a:t>
            </a:r>
            <a:r>
              <a:rPr lang="en-US" b="1" u="sng" dirty="0">
                <a:latin typeface="Arial" panose="020B0604020202020204" pitchFamily="34" charset="0"/>
                <a:cs typeface="Arial" panose="020B0604020202020204" pitchFamily="34" charset="0"/>
              </a:rPr>
              <a:t>for LIBS sessions only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</a:p>
          <a:p>
            <a:pPr marL="214313" indent="-214313">
              <a:lnSpc>
                <a:spcPct val="113000"/>
              </a:lnSpc>
              <a:buFont typeface="Wingdings" panose="05000000000000000000" pitchFamily="2" charset="2"/>
              <a:buChar char="§"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Update LIBS in JET? (after this presentation)</a:t>
            </a:r>
          </a:p>
        </p:txBody>
      </p:sp>
    </p:spTree>
    <p:extLst>
      <p:ext uri="{BB962C8B-B14F-4D97-AF65-F5344CB8AC3E}">
        <p14:creationId xmlns:p14="http://schemas.microsoft.com/office/powerpoint/2010/main" val="3305648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-61610" y="82253"/>
            <a:ext cx="8450033" cy="342900"/>
          </a:xfrm>
        </p:spPr>
        <p:txBody>
          <a:bodyPr/>
          <a:lstStyle/>
          <a:p>
            <a:r>
              <a:rPr lang="de-DE" sz="2000" dirty="0"/>
              <a:t>SP X.2: </a:t>
            </a:r>
            <a:r>
              <a:rPr lang="en-GB" sz="2000" dirty="0"/>
              <a:t>Optimization of laser-based surface analysis diagnostics</a:t>
            </a:r>
            <a:endParaRPr lang="de-DE" sz="2000" i="1" dirty="0"/>
          </a:p>
        </p:txBody>
      </p:sp>
      <p:sp>
        <p:nvSpPr>
          <p:cNvPr id="8" name="Textfeld 7"/>
          <p:cNvSpPr txBox="1"/>
          <p:nvPr/>
        </p:nvSpPr>
        <p:spPr>
          <a:xfrm>
            <a:off x="3275856" y="1445911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dirty="0"/>
          </a:p>
        </p:txBody>
      </p:sp>
      <p:sp>
        <p:nvSpPr>
          <p:cNvPr id="9" name="Textfeld 8"/>
          <p:cNvSpPr txBox="1"/>
          <p:nvPr/>
        </p:nvSpPr>
        <p:spPr>
          <a:xfrm>
            <a:off x="66727" y="843558"/>
            <a:ext cx="5945433" cy="3301353"/>
          </a:xfrm>
          <a:prstGeom prst="rect">
            <a:avLst/>
          </a:prstGeom>
          <a:solidFill>
            <a:srgbClr val="E3E3E3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13000"/>
              </a:lnSpc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Where do we stand with LIBS development?</a:t>
            </a:r>
          </a:p>
          <a:p>
            <a:pPr marL="214313" indent="-214313">
              <a:lnSpc>
                <a:spcPct val="113000"/>
              </a:lnSpc>
              <a:buFont typeface="Wingdings" panose="05000000000000000000" pitchFamily="2" charset="2"/>
              <a:buChar char="§"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D-retention monitoring, with CF-LIBS is accurate up to 100 mbar air. </a:t>
            </a:r>
          </a:p>
          <a:p>
            <a:pPr>
              <a:lnSpc>
                <a:spcPct val="113000"/>
              </a:lnSpc>
            </a:pPr>
            <a:endParaRPr lang="en-US" sz="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14313" indent="-214313">
              <a:lnSpc>
                <a:spcPct val="113000"/>
              </a:lnSpc>
              <a:buFont typeface="Wingdings" panose="05000000000000000000" pitchFamily="2" charset="2"/>
              <a:buChar char="§"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&gt;100 mbar: line distinguishability is difficult.    </a:t>
            </a:r>
            <a:b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- Better adjustment of detection delay (gate </a:t>
            </a:r>
            <a:b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 window) is beneficial</a:t>
            </a:r>
          </a:p>
          <a:p>
            <a:pPr>
              <a:lnSpc>
                <a:spcPct val="113000"/>
              </a:lnSpc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  - DP-LIBS shows good potential for improving line </a:t>
            </a:r>
            <a:b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    distinguishability</a:t>
            </a:r>
          </a:p>
          <a:p>
            <a:pPr marL="214313" indent="-214313">
              <a:lnSpc>
                <a:spcPct val="113000"/>
              </a:lnSpc>
              <a:buFont typeface="Wingdings" panose="05000000000000000000" pitchFamily="2" charset="2"/>
              <a:buChar char="§"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Helium detection by LIBS is still a problem, higher Te plume required…but is this feasible? </a:t>
            </a: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46DF81B0-743D-432C-AFDB-36114D80A754}"/>
              </a:ext>
            </a:extLst>
          </p:cNvPr>
          <p:cNvGrpSpPr/>
          <p:nvPr/>
        </p:nvGrpSpPr>
        <p:grpSpPr>
          <a:xfrm>
            <a:off x="6031531" y="1445911"/>
            <a:ext cx="3220989" cy="1845919"/>
            <a:chOff x="5364088" y="1331452"/>
            <a:chExt cx="3813393" cy="2493362"/>
          </a:xfrm>
        </p:grpSpPr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072482FC-5C8F-4A48-B844-32B6E2E7015F}"/>
                </a:ext>
              </a:extLst>
            </p:cNvPr>
            <p:cNvGrpSpPr/>
            <p:nvPr/>
          </p:nvGrpSpPr>
          <p:grpSpPr>
            <a:xfrm>
              <a:off x="5364088" y="1331452"/>
              <a:ext cx="3680148" cy="2493362"/>
              <a:chOff x="5364088" y="1331452"/>
              <a:chExt cx="3680148" cy="2493362"/>
            </a:xfrm>
          </p:grpSpPr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177E206A-1402-4BA6-8A67-99F2DD13DB53}"/>
                  </a:ext>
                </a:extLst>
              </p:cNvPr>
              <p:cNvSpPr txBox="1"/>
              <p:nvPr/>
            </p:nvSpPr>
            <p:spPr>
              <a:xfrm>
                <a:off x="8388423" y="3426457"/>
                <a:ext cx="65581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i-FI" dirty="0">
                    <a:solidFill>
                      <a:schemeClr val="bg1"/>
                    </a:solidFill>
                  </a:rPr>
                  <a:t>AUG</a:t>
                </a:r>
              </a:p>
            </p:txBody>
          </p:sp>
          <p:pic>
            <p:nvPicPr>
              <p:cNvPr id="15" name="Picture 14">
                <a:extLst>
                  <a:ext uri="{FF2B5EF4-FFF2-40B4-BE49-F238E27FC236}">
                    <a16:creationId xmlns:a16="http://schemas.microsoft.com/office/drawing/2014/main" id="{99798586-C63F-48E8-8869-5863B1CF9BB6}"/>
                  </a:ext>
                </a:extLst>
              </p:cNvPr>
              <p:cNvPicPr/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364088" y="1331452"/>
                <a:ext cx="3528675" cy="2493362"/>
              </a:xfrm>
              <a:prstGeom prst="rect">
                <a:avLst/>
              </a:prstGeom>
            </p:spPr>
          </p:pic>
          <p:graphicFrame>
            <p:nvGraphicFramePr>
              <p:cNvPr id="6" name="Object 5">
                <a:extLst>
                  <a:ext uri="{FF2B5EF4-FFF2-40B4-BE49-F238E27FC236}">
                    <a16:creationId xmlns:a16="http://schemas.microsoft.com/office/drawing/2014/main" id="{9FEB40BB-6761-4059-A6DD-0B476B65D1D8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4123574300"/>
                  </p:ext>
                </p:extLst>
              </p:nvPr>
            </p:nvGraphicFramePr>
            <p:xfrm>
              <a:off x="6586097" y="1966337"/>
              <a:ext cx="2187002" cy="1551553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162" name="Bitmap Image" r:id="rId5" imgW="5990476" imgH="4238095" progId="Paint.Picture">
                      <p:embed/>
                    </p:oleObj>
                  </mc:Choice>
                  <mc:Fallback>
                    <p:oleObj name="Bitmap Image" r:id="rId5" imgW="5990476" imgH="4238095" progId="Paint.Picture">
                      <p:embed/>
                      <p:pic>
                        <p:nvPicPr>
                          <p:cNvPr id="6" name="Object 5">
                            <a:extLst>
                              <a:ext uri="{FF2B5EF4-FFF2-40B4-BE49-F238E27FC236}">
                                <a16:creationId xmlns:a16="http://schemas.microsoft.com/office/drawing/2014/main" id="{9FEB40BB-6761-4059-A6DD-0B476B65D1D8}"/>
                              </a:ext>
                            </a:extLst>
                          </p:cNvPr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6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6586097" y="1966337"/>
                            <a:ext cx="2187002" cy="1551553"/>
                          </a:xfrm>
                          <a:prstGeom prst="rect">
                            <a:avLst/>
                          </a:prstGeom>
                          <a:noFill/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EAD669E8-FF22-472F-A701-10635EF5382A}"/>
                  </a:ext>
                </a:extLst>
              </p:cNvPr>
              <p:cNvSpPr/>
              <p:nvPr/>
            </p:nvSpPr>
            <p:spPr>
              <a:xfrm>
                <a:off x="8388423" y="3426457"/>
                <a:ext cx="504340" cy="2558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53B19210-3E6D-45C1-B8F2-E824FDBAFE81}"/>
                </a:ext>
              </a:extLst>
            </p:cNvPr>
            <p:cNvSpPr txBox="1"/>
            <p:nvPr/>
          </p:nvSpPr>
          <p:spPr>
            <a:xfrm>
              <a:off x="7007420" y="3481588"/>
              <a:ext cx="217006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i="1" dirty="0"/>
                <a:t>challenge: line separation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977244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-61610" y="82253"/>
            <a:ext cx="8450033" cy="342900"/>
          </a:xfrm>
        </p:spPr>
        <p:txBody>
          <a:bodyPr/>
          <a:lstStyle/>
          <a:p>
            <a:r>
              <a:rPr lang="de-DE" sz="2000" dirty="0"/>
              <a:t>SP X.2: </a:t>
            </a:r>
            <a:r>
              <a:rPr lang="en-GB" sz="2000" dirty="0"/>
              <a:t>Optimization of laser-based surface analysis diagnostics</a:t>
            </a:r>
            <a:endParaRPr lang="de-DE" sz="2000" i="1" dirty="0"/>
          </a:p>
        </p:txBody>
      </p:sp>
      <p:sp>
        <p:nvSpPr>
          <p:cNvPr id="8" name="Textfeld 7"/>
          <p:cNvSpPr txBox="1"/>
          <p:nvPr/>
        </p:nvSpPr>
        <p:spPr>
          <a:xfrm>
            <a:off x="3275856" y="1445911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dirty="0"/>
          </a:p>
        </p:txBody>
      </p:sp>
      <p:sp>
        <p:nvSpPr>
          <p:cNvPr id="9" name="Textfeld 8"/>
          <p:cNvSpPr txBox="1"/>
          <p:nvPr/>
        </p:nvSpPr>
        <p:spPr>
          <a:xfrm>
            <a:off x="66727" y="653303"/>
            <a:ext cx="5873425" cy="3718647"/>
          </a:xfrm>
          <a:prstGeom prst="rect">
            <a:avLst/>
          </a:prstGeom>
          <a:solidFill>
            <a:srgbClr val="E3E3E3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13000"/>
              </a:lnSpc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Main tasks for this year 2022:</a:t>
            </a:r>
          </a:p>
          <a:p>
            <a:pPr marL="214313" indent="-214313">
              <a:lnSpc>
                <a:spcPct val="113000"/>
              </a:lnSpc>
              <a:buFont typeface="Wingdings" panose="05000000000000000000" pitchFamily="2" charset="2"/>
              <a:buChar char="§"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Optimized conditions for LIBS in absolute content and depth resolution at pressures up to 1 bar air</a:t>
            </a:r>
            <a:b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600" b="1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14313" indent="-214313">
              <a:lnSpc>
                <a:spcPct val="113000"/>
              </a:lnSpc>
              <a:buFont typeface="Wingdings" panose="05000000000000000000" pitchFamily="2" charset="2"/>
              <a:buChar char="§"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Absolute quantification of D and composition in </a:t>
            </a:r>
            <a: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Be-mixed layers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(with depth resolution)</a:t>
            </a:r>
          </a:p>
          <a:p>
            <a:pPr>
              <a:lnSpc>
                <a:spcPct val="113000"/>
              </a:lnSpc>
            </a:pPr>
            <a:endParaRPr lang="en-US" sz="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14313" indent="-214313">
              <a:lnSpc>
                <a:spcPct val="113000"/>
              </a:lnSpc>
              <a:buFont typeface="Wingdings" panose="05000000000000000000" pitchFamily="2" charset="2"/>
              <a:buChar char="§"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Influence of T</a:t>
            </a:r>
            <a:r>
              <a:rPr lang="en-US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surface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and impurities (seeding products) on absolute fuel retention and outgassing values</a:t>
            </a:r>
          </a:p>
          <a:p>
            <a:pPr>
              <a:lnSpc>
                <a:spcPct val="113000"/>
              </a:lnSpc>
            </a:pPr>
            <a:endParaRPr lang="en-US" sz="600" b="1" dirty="0">
              <a:effectLst/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marL="214313" indent="-214313">
              <a:lnSpc>
                <a:spcPct val="113000"/>
              </a:lnSpc>
              <a:buFont typeface="Wingdings" panose="05000000000000000000" pitchFamily="2" charset="2"/>
              <a:buChar char="§"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Obtain </a:t>
            </a:r>
            <a: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CF-LIBS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results for DP-LIBS</a:t>
            </a:r>
            <a:r>
              <a:rPr lang="en-US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</a:t>
            </a:r>
          </a:p>
          <a:p>
            <a:pPr>
              <a:lnSpc>
                <a:spcPct val="113000"/>
              </a:lnSpc>
            </a:pPr>
            <a:endParaRPr lang="en-US" sz="600" b="1" i="1" dirty="0">
              <a:effectLst/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marL="214313" indent="-214313">
              <a:lnSpc>
                <a:spcPct val="113000"/>
              </a:lnSpc>
              <a:buFont typeface="Wingdings" panose="05000000000000000000" pitchFamily="2" charset="2"/>
              <a:buChar char="§"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Improve analysis (machine learning)</a:t>
            </a:r>
            <a:endParaRPr lang="en-US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9258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-61610" y="82253"/>
            <a:ext cx="8450033" cy="342900"/>
          </a:xfrm>
        </p:spPr>
        <p:txBody>
          <a:bodyPr/>
          <a:lstStyle/>
          <a:p>
            <a:r>
              <a:rPr lang="de-DE" sz="2000" dirty="0"/>
              <a:t>SP X.2: </a:t>
            </a:r>
            <a:r>
              <a:rPr lang="de-DE" sz="2000" dirty="0" err="1"/>
              <a:t>Deliverables</a:t>
            </a:r>
            <a:r>
              <a:rPr lang="de-DE" sz="2000" dirty="0"/>
              <a:t> 2022</a:t>
            </a:r>
            <a:endParaRPr lang="de-DE" sz="2000" i="1" dirty="0"/>
          </a:p>
        </p:txBody>
      </p:sp>
      <p:sp>
        <p:nvSpPr>
          <p:cNvPr id="8" name="Textfeld 7"/>
          <p:cNvSpPr txBox="1"/>
          <p:nvPr/>
        </p:nvSpPr>
        <p:spPr>
          <a:xfrm>
            <a:off x="3275856" y="1445911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244E1B4-B13E-49E1-B68C-B0B3AD8469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1020283"/>
              </p:ext>
            </p:extLst>
          </p:nvPr>
        </p:nvGraphicFramePr>
        <p:xfrm>
          <a:off x="467544" y="843558"/>
          <a:ext cx="6984776" cy="388843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54474">
                  <a:extLst>
                    <a:ext uri="{9D8B030D-6E8A-4147-A177-3AD203B41FA5}">
                      <a16:colId xmlns:a16="http://schemas.microsoft.com/office/drawing/2014/main" val="606198705"/>
                    </a:ext>
                  </a:extLst>
                </a:gridCol>
                <a:gridCol w="5730302">
                  <a:extLst>
                    <a:ext uri="{9D8B030D-6E8A-4147-A177-3AD203B41FA5}">
                      <a16:colId xmlns:a16="http://schemas.microsoft.com/office/drawing/2014/main" val="2076308999"/>
                    </a:ext>
                  </a:extLst>
                </a:gridCol>
              </a:tblGrid>
              <a:tr h="2356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  <a:tabLst>
                          <a:tab pos="-914400" algn="l"/>
                          <a:tab pos="228600" algn="l"/>
                        </a:tabLst>
                      </a:pPr>
                      <a:r>
                        <a:rPr lang="pl-PL" sz="1100" spc="-15">
                          <a:effectLst/>
                        </a:rPr>
                        <a:t>Deliverable ID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  <a:tabLst>
                          <a:tab pos="-914400" algn="l"/>
                          <a:tab pos="228600" algn="l"/>
                        </a:tabLst>
                      </a:pPr>
                      <a:r>
                        <a:rPr lang="pl-PL" sz="1100" spc="-15">
                          <a:effectLst/>
                        </a:rPr>
                        <a:t>Deliverable Title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84612628"/>
                  </a:ext>
                </a:extLst>
              </a:tr>
              <a:tr h="7364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  <a:tabLst>
                          <a:tab pos="-914400" algn="l"/>
                          <a:tab pos="228600" algn="l"/>
                        </a:tabLst>
                      </a:pPr>
                      <a:r>
                        <a:rPr lang="pl-PL" sz="1100" spc="-15">
                          <a:effectLst/>
                        </a:rPr>
                        <a:t>D001, D005, D011, D015, D020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  <a:tabLst>
                          <a:tab pos="-914400" algn="l"/>
                          <a:tab pos="228600" algn="l"/>
                        </a:tabLst>
                      </a:pPr>
                      <a:r>
                        <a:rPr lang="pl-PL" sz="1100">
                          <a:effectLst/>
                        </a:rPr>
                        <a:t>Comparison of  ps vs. ns LIBS: absolute content and composition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5915464"/>
                  </a:ext>
                </a:extLst>
              </a:tr>
              <a:tr h="4860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  <a:tabLst>
                          <a:tab pos="-914400" algn="l"/>
                          <a:tab pos="228600" algn="l"/>
                        </a:tabLst>
                      </a:pPr>
                      <a:r>
                        <a:rPr lang="pl-PL" sz="1100" spc="-15">
                          <a:effectLst/>
                        </a:rPr>
                        <a:t>D002, D006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  <a:tabLst>
                          <a:tab pos="-914400" algn="l"/>
                          <a:tab pos="228600" algn="l"/>
                        </a:tabLst>
                      </a:pPr>
                      <a:r>
                        <a:rPr lang="en-GB" sz="1100">
                          <a:effectLst/>
                        </a:rPr>
                        <a:t>Comparison SP vs. DP LIBS, or alternative LIBS signal enhancement methods</a:t>
                      </a:r>
                      <a:r>
                        <a:rPr lang="pl-PL" sz="1100">
                          <a:effectLst/>
                        </a:rPr>
                        <a:t>: absolute fuel content in W samples and composition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64589171"/>
                  </a:ext>
                </a:extLst>
              </a:tr>
              <a:tr h="7364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  <a:tabLst>
                          <a:tab pos="-914400" algn="l"/>
                          <a:tab pos="228600" algn="l"/>
                        </a:tabLst>
                      </a:pPr>
                      <a:r>
                        <a:rPr lang="pl-PL" sz="1100" spc="-15">
                          <a:effectLst/>
                        </a:rPr>
                        <a:t>D003, D007, D012, D016, D021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  <a:tabLst>
                          <a:tab pos="-914400" algn="l"/>
                          <a:tab pos="228600" algn="l"/>
                        </a:tabLst>
                      </a:pPr>
                      <a:r>
                        <a:rPr lang="pl-PL" sz="1100">
                          <a:effectLst/>
                        </a:rPr>
                        <a:t>(CF)-LIBS (ps/ns or SP/DP) on samples from different toroidal devices: absolute content and composition (in depth)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42738442"/>
                  </a:ext>
                </a:extLst>
              </a:tr>
              <a:tr h="2356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  <a:tabLst>
                          <a:tab pos="-914400" algn="l"/>
                          <a:tab pos="228600" algn="l"/>
                        </a:tabLst>
                      </a:pPr>
                      <a:r>
                        <a:rPr lang="pl-PL" sz="1100" spc="-15">
                          <a:effectLst/>
                        </a:rPr>
                        <a:t>D010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  <a:tabLst>
                          <a:tab pos="-914400" algn="l"/>
                          <a:tab pos="228600" algn="l"/>
                        </a:tabLst>
                      </a:pPr>
                      <a:r>
                        <a:rPr lang="en-GB" sz="1100" spc="-15">
                          <a:effectLst/>
                        </a:rPr>
                        <a:t>Report on LIBS analysis by application of machine learning algorithm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23261324"/>
                  </a:ext>
                </a:extLst>
              </a:tr>
              <a:tr h="4860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  <a:tabLst>
                          <a:tab pos="-914400" algn="l"/>
                          <a:tab pos="228600" algn="l"/>
                        </a:tabLst>
                      </a:pPr>
                      <a:r>
                        <a:rPr lang="pl-PL" sz="1100" spc="-15">
                          <a:effectLst/>
                        </a:rPr>
                        <a:t>D013, D017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  <a:tabLst>
                          <a:tab pos="-914400" algn="l"/>
                          <a:tab pos="228600" algn="l"/>
                        </a:tabLst>
                      </a:pPr>
                      <a:r>
                        <a:rPr lang="pl-PL" sz="1100">
                          <a:effectLst/>
                        </a:rPr>
                        <a:t>Analysis of Be containing coatings with (CF)-LIBS: absolute content and composition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41268776"/>
                  </a:ext>
                </a:extLst>
              </a:tr>
              <a:tr h="4860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  <a:tabLst>
                          <a:tab pos="-914400" algn="l"/>
                          <a:tab pos="228600" algn="l"/>
                        </a:tabLst>
                      </a:pPr>
                      <a:r>
                        <a:rPr lang="pl-PL" sz="1100" spc="-15">
                          <a:effectLst/>
                        </a:rPr>
                        <a:t>D004, D008, D018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  <a:tabLst>
                          <a:tab pos="-914400" algn="l"/>
                          <a:tab pos="228600" algn="l"/>
                        </a:tabLst>
                      </a:pPr>
                      <a:r>
                        <a:rPr lang="en-GB" sz="1100">
                          <a:effectLst/>
                        </a:rPr>
                        <a:t>(CF)-LIBS results He loaded samples and surface modifications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57451761"/>
                  </a:ext>
                </a:extLst>
              </a:tr>
              <a:tr h="4860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  <a:tabLst>
                          <a:tab pos="-914400" algn="l"/>
                          <a:tab pos="228600" algn="l"/>
                        </a:tabLst>
                      </a:pPr>
                      <a:r>
                        <a:rPr lang="pl-PL" sz="1100" spc="-15">
                          <a:effectLst/>
                        </a:rPr>
                        <a:t>D009, D014, D019, D022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  <a:tabLst>
                          <a:tab pos="-914400" algn="l"/>
                          <a:tab pos="228600" algn="l"/>
                        </a:tabLst>
                      </a:pPr>
                      <a:r>
                        <a:rPr lang="pl-PL" sz="1100" spc="-15" dirty="0">
                          <a:effectLst/>
                        </a:rPr>
                        <a:t>Reference measurements of outgassing, recycling, and retention after D plasma loading: </a:t>
                      </a:r>
                      <a:r>
                        <a:rPr lang="pl-PL" sz="1100" dirty="0">
                          <a:effectLst/>
                        </a:rPr>
                        <a:t>absolute content and composition in W and reference samples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85942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628578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2400300"/>
            <a:ext cx="8450033" cy="342900"/>
          </a:xfrm>
          <a:solidFill>
            <a:srgbClr val="FF5050"/>
          </a:solidFill>
        </p:spPr>
        <p:txBody>
          <a:bodyPr/>
          <a:lstStyle/>
          <a:p>
            <a:pPr algn="ctr"/>
            <a:r>
              <a:rPr lang="de-DE" sz="2000" dirty="0">
                <a:solidFill>
                  <a:schemeClr val="bg1"/>
                </a:solidFill>
              </a:rPr>
              <a:t>Short update LIBS in JET</a:t>
            </a:r>
            <a:endParaRPr lang="de-DE" sz="2000" i="1" dirty="0">
              <a:solidFill>
                <a:schemeClr val="bg1"/>
              </a:solidFill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3275856" y="1445911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45C3A39-03BD-46E4-A72C-15A9D7CB80F4}"/>
              </a:ext>
            </a:extLst>
          </p:cNvPr>
          <p:cNvSpPr/>
          <p:nvPr/>
        </p:nvSpPr>
        <p:spPr>
          <a:xfrm>
            <a:off x="1" y="2859782"/>
            <a:ext cx="9144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Do you have the resources to do both SP X2 tasks and activities for LIBS in JET? </a:t>
            </a:r>
            <a:endParaRPr lang="en-US" sz="2400" b="1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40193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EUROfusion6x9_5_3_2019</Template>
  <TotalTime>675</TotalTime>
  <Words>817</Words>
  <Application>Microsoft Office PowerPoint</Application>
  <PresentationFormat>On-screen Show (16:9)</PresentationFormat>
  <Paragraphs>80</Paragraphs>
  <Slides>6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SimSun</vt:lpstr>
      <vt:lpstr>Arial</vt:lpstr>
      <vt:lpstr>Calibri</vt:lpstr>
      <vt:lpstr>Wingdings</vt:lpstr>
      <vt:lpstr>Office</vt:lpstr>
      <vt:lpstr>Bitmap Image</vt:lpstr>
      <vt:lpstr>Kick-off meeting SP X2 Optimization of laser-based surface analysis diagnostics</vt:lpstr>
      <vt:lpstr>SP X.2: Optimization of laser-based surface analysis diagnostics</vt:lpstr>
      <vt:lpstr>SP X.2: Optimization of laser-based surface analysis diagnostics</vt:lpstr>
      <vt:lpstr>SP X.2: Optimization of laser-based surface analysis diagnostics</vt:lpstr>
      <vt:lpstr>SP X.2: Deliverables 2022</vt:lpstr>
      <vt:lpstr>Short update LIBS in JET</vt:lpstr>
    </vt:vector>
  </TitlesOfParts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Brezinse</dc:creator>
  <cp:lastModifiedBy>Hennie van der Meiden</cp:lastModifiedBy>
  <cp:revision>221</cp:revision>
  <cp:lastPrinted>2021-07-14T11:53:39Z</cp:lastPrinted>
  <dcterms:created xsi:type="dcterms:W3CDTF">2020-10-16T13:52:18Z</dcterms:created>
  <dcterms:modified xsi:type="dcterms:W3CDTF">2022-05-25T06:53:33Z</dcterms:modified>
</cp:coreProperties>
</file>