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</p:sldIdLst>
  <p:sldSz cx="9144000" cy="5143500" type="screen16x9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2E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656" y="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5498D7-ED24-4208-A100-8A0A7DD2BD9F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FEEF7F8-5CAB-4169-A9E2-72695A3EB6B4}">
      <dgm:prSet phldrT="[Tekst]" custT="1"/>
      <dgm:spPr/>
      <dgm:t>
        <a:bodyPr/>
        <a:lstStyle/>
        <a:p>
          <a:r>
            <a:rPr lang="pl-PL" sz="1400" u="sng" dirty="0" err="1"/>
            <a:t>Now</a:t>
          </a:r>
          <a:r>
            <a:rPr lang="pl-PL" sz="1400" u="sng" dirty="0"/>
            <a:t> we </a:t>
          </a:r>
          <a:r>
            <a:rPr lang="pl-PL" sz="1400" u="sng" dirty="0" err="1"/>
            <a:t>have</a:t>
          </a:r>
          <a:r>
            <a:rPr lang="pl-PL" sz="1400" u="sng" dirty="0"/>
            <a:t>:</a:t>
          </a:r>
          <a:endParaRPr lang="en-US" sz="1400" u="sng" dirty="0"/>
        </a:p>
      </dgm:t>
    </dgm:pt>
    <dgm:pt modelId="{8C6BD44E-5F7D-4149-BA8F-AE65910BFC9A}" type="parTrans" cxnId="{6C1200CD-5563-45EC-BC6A-C426005AC3CA}">
      <dgm:prSet/>
      <dgm:spPr/>
      <dgm:t>
        <a:bodyPr/>
        <a:lstStyle/>
        <a:p>
          <a:endParaRPr lang="en-US"/>
        </a:p>
      </dgm:t>
    </dgm:pt>
    <dgm:pt modelId="{4E009C19-93D8-41FD-8EC0-AA18985EF3F9}" type="sibTrans" cxnId="{6C1200CD-5563-45EC-BC6A-C426005AC3CA}">
      <dgm:prSet/>
      <dgm:spPr/>
      <dgm:t>
        <a:bodyPr/>
        <a:lstStyle/>
        <a:p>
          <a:endParaRPr lang="en-US"/>
        </a:p>
      </dgm:t>
    </dgm:pt>
    <dgm:pt modelId="{D9AEAF2B-57CA-4EA3-A7C9-7B518514736E}">
      <dgm:prSet phldrT="[Tekst]" custT="1"/>
      <dgm:spPr/>
      <dgm:t>
        <a:bodyPr/>
        <a:lstStyle/>
        <a:p>
          <a:r>
            <a:rPr lang="pl-PL" sz="1400" dirty="0"/>
            <a:t>Tools for </a:t>
          </a:r>
          <a:r>
            <a:rPr lang="pl-PL" sz="1400" dirty="0" err="1"/>
            <a:t>generation</a:t>
          </a:r>
          <a:r>
            <a:rPr lang="pl-PL" sz="1400" dirty="0"/>
            <a:t> of </a:t>
          </a:r>
          <a:r>
            <a:rPr lang="pl-PL" sz="1400" dirty="0" err="1"/>
            <a:t>synthetic</a:t>
          </a:r>
          <a:r>
            <a:rPr lang="pl-PL" sz="1400" dirty="0"/>
            <a:t> data,</a:t>
          </a:r>
          <a:endParaRPr lang="en-US" sz="1400" dirty="0"/>
        </a:p>
      </dgm:t>
    </dgm:pt>
    <dgm:pt modelId="{D5B46D59-6A1A-4BB5-8E8C-4F05515D51E1}" type="parTrans" cxnId="{30AFBD61-E6DD-4C25-8CF1-092EF3AE259C}">
      <dgm:prSet/>
      <dgm:spPr/>
      <dgm:t>
        <a:bodyPr/>
        <a:lstStyle/>
        <a:p>
          <a:endParaRPr lang="en-US"/>
        </a:p>
      </dgm:t>
    </dgm:pt>
    <dgm:pt modelId="{3F487CFE-5918-4EF3-BDF7-1E2453C94414}" type="sibTrans" cxnId="{30AFBD61-E6DD-4C25-8CF1-092EF3AE259C}">
      <dgm:prSet/>
      <dgm:spPr/>
      <dgm:t>
        <a:bodyPr/>
        <a:lstStyle/>
        <a:p>
          <a:endParaRPr lang="en-US"/>
        </a:p>
      </dgm:t>
    </dgm:pt>
    <dgm:pt modelId="{17FD1B69-9292-47C7-9C04-C509D109A548}">
      <dgm:prSet phldrT="[Tekst]" custT="1"/>
      <dgm:spPr/>
      <dgm:t>
        <a:bodyPr/>
        <a:lstStyle/>
        <a:p>
          <a:r>
            <a:rPr lang="pl-PL" sz="1400" u="sng" dirty="0" err="1"/>
            <a:t>Now</a:t>
          </a:r>
          <a:r>
            <a:rPr lang="pl-PL" sz="1400" u="sng" dirty="0"/>
            <a:t> we </a:t>
          </a:r>
          <a:r>
            <a:rPr lang="pl-PL" sz="1400" u="sng" dirty="0" err="1"/>
            <a:t>will</a:t>
          </a:r>
          <a:r>
            <a:rPr lang="pl-PL" sz="1400" u="sng" dirty="0"/>
            <a:t> do (in 2022):</a:t>
          </a:r>
          <a:endParaRPr lang="en-US" sz="1400" u="sng" dirty="0"/>
        </a:p>
      </dgm:t>
    </dgm:pt>
    <dgm:pt modelId="{101BC4E7-6B1B-4552-8B05-345F569EB39C}" type="parTrans" cxnId="{EB77DFFE-A619-4B58-A2C7-E637AB4EE1A7}">
      <dgm:prSet/>
      <dgm:spPr/>
      <dgm:t>
        <a:bodyPr/>
        <a:lstStyle/>
        <a:p>
          <a:endParaRPr lang="en-US"/>
        </a:p>
      </dgm:t>
    </dgm:pt>
    <dgm:pt modelId="{53056EFF-FAC8-423C-91CC-AF0D541A34B5}" type="sibTrans" cxnId="{EB77DFFE-A619-4B58-A2C7-E637AB4EE1A7}">
      <dgm:prSet/>
      <dgm:spPr/>
      <dgm:t>
        <a:bodyPr/>
        <a:lstStyle/>
        <a:p>
          <a:endParaRPr lang="en-US"/>
        </a:p>
      </dgm:t>
    </dgm:pt>
    <dgm:pt modelId="{0855B122-33D2-4592-A371-9355D468AC45}">
      <dgm:prSet phldrT="[Tekst]" custT="1"/>
      <dgm:spPr/>
      <dgm:t>
        <a:bodyPr/>
        <a:lstStyle/>
        <a:p>
          <a:r>
            <a:rPr lang="pl-PL" sz="1400" dirty="0" err="1"/>
            <a:t>Massive</a:t>
          </a:r>
          <a:r>
            <a:rPr lang="pl-PL" sz="1400" dirty="0"/>
            <a:t> </a:t>
          </a:r>
          <a:r>
            <a:rPr lang="pl-PL" sz="1400" dirty="0" err="1"/>
            <a:t>investigation</a:t>
          </a:r>
          <a:r>
            <a:rPr lang="pl-PL" sz="1400" dirty="0"/>
            <a:t> of </a:t>
          </a:r>
          <a:r>
            <a:rPr lang="pl-PL" sz="1400" dirty="0" err="1"/>
            <a:t>pre-processing</a:t>
          </a:r>
          <a:r>
            <a:rPr lang="pl-PL" sz="1400" dirty="0"/>
            <a:t> </a:t>
          </a:r>
          <a:r>
            <a:rPr lang="pl-PL" sz="1400" dirty="0" err="1"/>
            <a:t>techniques</a:t>
          </a:r>
          <a:r>
            <a:rPr lang="pl-PL" sz="1400" dirty="0"/>
            <a:t> </a:t>
          </a:r>
          <a:r>
            <a:rPr lang="pl-PL" sz="1400" dirty="0" err="1"/>
            <a:t>mostly</a:t>
          </a:r>
          <a:r>
            <a:rPr lang="pl-PL" sz="1400" dirty="0"/>
            <a:t> </a:t>
          </a:r>
          <a:r>
            <a:rPr lang="pl-PL" sz="1400" dirty="0" err="1"/>
            <a:t>based</a:t>
          </a:r>
          <a:r>
            <a:rPr lang="pl-PL" sz="1400" dirty="0"/>
            <a:t> on the LIBS Be </a:t>
          </a:r>
          <a:r>
            <a:rPr lang="pl-PL" sz="1400" dirty="0" err="1"/>
            <a:t>campaign</a:t>
          </a:r>
          <a:r>
            <a:rPr lang="pl-PL" sz="1400" dirty="0"/>
            <a:t>,</a:t>
          </a:r>
          <a:endParaRPr lang="en-US" sz="1400" dirty="0"/>
        </a:p>
      </dgm:t>
    </dgm:pt>
    <dgm:pt modelId="{186630A2-761F-466F-A62B-8F33305A813C}" type="parTrans" cxnId="{D9ED91B2-ED29-4D43-A401-05E730AA44C4}">
      <dgm:prSet/>
      <dgm:spPr/>
      <dgm:t>
        <a:bodyPr/>
        <a:lstStyle/>
        <a:p>
          <a:endParaRPr lang="en-US"/>
        </a:p>
      </dgm:t>
    </dgm:pt>
    <dgm:pt modelId="{747555ED-7329-45A3-B272-35157DFAEF5C}" type="sibTrans" cxnId="{D9ED91B2-ED29-4D43-A401-05E730AA44C4}">
      <dgm:prSet/>
      <dgm:spPr/>
      <dgm:t>
        <a:bodyPr/>
        <a:lstStyle/>
        <a:p>
          <a:endParaRPr lang="en-US"/>
        </a:p>
      </dgm:t>
    </dgm:pt>
    <dgm:pt modelId="{559D99B8-DE6D-4EA8-8CE4-44D9A5BE46AE}">
      <dgm:prSet phldrT="[Tekst]" custT="1"/>
      <dgm:spPr/>
      <dgm:t>
        <a:bodyPr/>
        <a:lstStyle/>
        <a:p>
          <a:r>
            <a:rPr lang="pl-PL" sz="1400" dirty="0"/>
            <a:t>Tools for </a:t>
          </a:r>
          <a:r>
            <a:rPr lang="pl-PL" sz="1400" dirty="0" err="1"/>
            <a:t>spectral</a:t>
          </a:r>
          <a:r>
            <a:rPr lang="pl-PL" sz="1400" dirty="0"/>
            <a:t> data </a:t>
          </a:r>
          <a:r>
            <a:rPr lang="pl-PL" sz="1400" dirty="0" err="1"/>
            <a:t>pre-treatment</a:t>
          </a:r>
          <a:r>
            <a:rPr lang="pl-PL" sz="1400" dirty="0"/>
            <a:t> and </a:t>
          </a:r>
          <a:r>
            <a:rPr lang="pl-PL" sz="1400" dirty="0" err="1"/>
            <a:t>visualisation</a:t>
          </a:r>
          <a:r>
            <a:rPr lang="pl-PL" sz="1400" dirty="0"/>
            <a:t>,</a:t>
          </a:r>
          <a:endParaRPr lang="en-US" sz="1400" dirty="0"/>
        </a:p>
      </dgm:t>
    </dgm:pt>
    <dgm:pt modelId="{01708D29-8681-4F38-820C-BA41A0D1AE2D}" type="parTrans" cxnId="{316B7CDE-BA80-4DED-9247-6D6118495C22}">
      <dgm:prSet/>
      <dgm:spPr/>
      <dgm:t>
        <a:bodyPr/>
        <a:lstStyle/>
        <a:p>
          <a:endParaRPr lang="en-US"/>
        </a:p>
      </dgm:t>
    </dgm:pt>
    <dgm:pt modelId="{73A2C9A0-EC59-46A0-A2AF-F01D5348BF38}" type="sibTrans" cxnId="{316B7CDE-BA80-4DED-9247-6D6118495C22}">
      <dgm:prSet/>
      <dgm:spPr/>
      <dgm:t>
        <a:bodyPr/>
        <a:lstStyle/>
        <a:p>
          <a:endParaRPr lang="en-US"/>
        </a:p>
      </dgm:t>
    </dgm:pt>
    <dgm:pt modelId="{5F275999-456E-4288-AA80-C90892085AC5}">
      <dgm:prSet phldrT="[Tekst]" custT="1"/>
      <dgm:spPr/>
      <dgm:t>
        <a:bodyPr/>
        <a:lstStyle/>
        <a:p>
          <a:r>
            <a:rPr lang="pl-PL" sz="1400" dirty="0"/>
            <a:t>ML </a:t>
          </a:r>
          <a:r>
            <a:rPr lang="pl-PL" sz="1400" dirty="0" err="1"/>
            <a:t>Models</a:t>
          </a:r>
          <a:r>
            <a:rPr lang="pl-PL" sz="1400" dirty="0"/>
            <a:t> </a:t>
          </a:r>
          <a:r>
            <a:rPr lang="pl-PL" sz="1400" dirty="0" err="1"/>
            <a:t>efficiently</a:t>
          </a:r>
          <a:r>
            <a:rPr lang="pl-PL" sz="1400" dirty="0"/>
            <a:t> </a:t>
          </a:r>
          <a:r>
            <a:rPr lang="pl-PL" sz="1400" dirty="0" err="1"/>
            <a:t>operating</a:t>
          </a:r>
          <a:r>
            <a:rPr lang="pl-PL" sz="1400" dirty="0"/>
            <a:t> on </a:t>
          </a:r>
          <a:r>
            <a:rPr lang="pl-PL" sz="1400" dirty="0" err="1"/>
            <a:t>simulated</a:t>
          </a:r>
          <a:r>
            <a:rPr lang="pl-PL" sz="1400" dirty="0"/>
            <a:t> data </a:t>
          </a:r>
          <a:r>
            <a:rPr lang="pl-PL" sz="1400" dirty="0" err="1"/>
            <a:t>after</a:t>
          </a:r>
          <a:r>
            <a:rPr lang="pl-PL" sz="1400" dirty="0"/>
            <a:t> </a:t>
          </a:r>
          <a:r>
            <a:rPr lang="pl-PL" sz="1400" dirty="0" err="1"/>
            <a:t>dimensionality</a:t>
          </a:r>
          <a:r>
            <a:rPr lang="pl-PL" sz="1400" dirty="0"/>
            <a:t> </a:t>
          </a:r>
          <a:r>
            <a:rPr lang="pl-PL" sz="1400" dirty="0" err="1"/>
            <a:t>reduction</a:t>
          </a:r>
          <a:r>
            <a:rPr lang="pl-PL" sz="1400" dirty="0"/>
            <a:t>,</a:t>
          </a:r>
          <a:endParaRPr lang="en-US" sz="1400" dirty="0"/>
        </a:p>
      </dgm:t>
    </dgm:pt>
    <dgm:pt modelId="{1ABE5867-2972-49AF-8188-F1BEB82DD0A6}" type="parTrans" cxnId="{0F731B45-CDD1-4FEA-903D-8DDE69A88840}">
      <dgm:prSet/>
      <dgm:spPr/>
      <dgm:t>
        <a:bodyPr/>
        <a:lstStyle/>
        <a:p>
          <a:endParaRPr lang="en-US"/>
        </a:p>
      </dgm:t>
    </dgm:pt>
    <dgm:pt modelId="{5A48332A-E2F4-4C27-82A9-D18142ABD78F}" type="sibTrans" cxnId="{0F731B45-CDD1-4FEA-903D-8DDE69A88840}">
      <dgm:prSet/>
      <dgm:spPr/>
      <dgm:t>
        <a:bodyPr/>
        <a:lstStyle/>
        <a:p>
          <a:endParaRPr lang="en-US"/>
        </a:p>
      </dgm:t>
    </dgm:pt>
    <dgm:pt modelId="{B2C0D854-4CD3-4D91-B41D-1AA2107F8707}">
      <dgm:prSet phldrT="[Tekst]" custT="1"/>
      <dgm:spPr/>
      <dgm:t>
        <a:bodyPr/>
        <a:lstStyle/>
        <a:p>
          <a:r>
            <a:rPr lang="pl-PL" sz="1400" dirty="0"/>
            <a:t>Good </a:t>
          </a:r>
          <a:r>
            <a:rPr lang="pl-PL" sz="1400" dirty="0" err="1"/>
            <a:t>overview</a:t>
          </a:r>
          <a:r>
            <a:rPr lang="pl-PL" sz="1400" dirty="0"/>
            <a:t> of the performance of </a:t>
          </a:r>
          <a:r>
            <a:rPr lang="pl-PL" sz="1400" dirty="0" err="1"/>
            <a:t>these</a:t>
          </a:r>
          <a:r>
            <a:rPr lang="pl-PL" sz="1400" dirty="0"/>
            <a:t> </a:t>
          </a:r>
          <a:r>
            <a:rPr lang="pl-PL" sz="1400" dirty="0" err="1"/>
            <a:t>modelsin</a:t>
          </a:r>
          <a:r>
            <a:rPr lang="pl-PL" sz="1400" dirty="0"/>
            <a:t> </a:t>
          </a:r>
          <a:r>
            <a:rPr lang="pl-PL" sz="1400" dirty="0" err="1"/>
            <a:t>terms</a:t>
          </a:r>
          <a:r>
            <a:rPr lang="pl-PL" sz="1400" dirty="0"/>
            <a:t> of </a:t>
          </a:r>
          <a:r>
            <a:rPr lang="pl-PL" sz="1400" dirty="0" err="1"/>
            <a:t>their</a:t>
          </a:r>
          <a:r>
            <a:rPr lang="pl-PL" sz="1400" dirty="0"/>
            <a:t> </a:t>
          </a:r>
          <a:r>
            <a:rPr lang="pl-PL" sz="1400" dirty="0" err="1"/>
            <a:t>capability</a:t>
          </a:r>
          <a:r>
            <a:rPr lang="pl-PL" sz="1400" dirty="0"/>
            <a:t> for </a:t>
          </a:r>
          <a:r>
            <a:rPr lang="pl-PL" sz="1400" dirty="0" err="1"/>
            <a:t>prediction</a:t>
          </a:r>
          <a:r>
            <a:rPr lang="pl-PL" sz="1400" dirty="0"/>
            <a:t>,</a:t>
          </a:r>
          <a:endParaRPr lang="en-US" sz="1400" dirty="0"/>
        </a:p>
      </dgm:t>
    </dgm:pt>
    <dgm:pt modelId="{A917A7A1-D2EF-4826-9176-CE5E3FD93D50}" type="parTrans" cxnId="{BC58E926-1007-4C75-AD43-D737C1C2FAD2}">
      <dgm:prSet/>
      <dgm:spPr/>
      <dgm:t>
        <a:bodyPr/>
        <a:lstStyle/>
        <a:p>
          <a:endParaRPr lang="en-US"/>
        </a:p>
      </dgm:t>
    </dgm:pt>
    <dgm:pt modelId="{EAA1057B-183C-4F2F-ADCF-A047D873D39E}" type="sibTrans" cxnId="{BC58E926-1007-4C75-AD43-D737C1C2FAD2}">
      <dgm:prSet/>
      <dgm:spPr/>
      <dgm:t>
        <a:bodyPr/>
        <a:lstStyle/>
        <a:p>
          <a:endParaRPr lang="en-US"/>
        </a:p>
      </dgm:t>
    </dgm:pt>
    <dgm:pt modelId="{5A2DA50B-DAC9-486B-9BC9-7C9D1A754378}">
      <dgm:prSet phldrT="[Tekst]" custT="1"/>
      <dgm:spPr/>
      <dgm:t>
        <a:bodyPr/>
        <a:lstStyle/>
        <a:p>
          <a:r>
            <a:rPr lang="pl-PL" sz="1400" b="1" dirty="0" err="1">
              <a:solidFill>
                <a:srgbClr val="FFFF00"/>
              </a:solidFill>
            </a:rPr>
            <a:t>Very</a:t>
          </a:r>
          <a:r>
            <a:rPr lang="pl-PL" sz="1400" b="1" dirty="0">
              <a:solidFill>
                <a:srgbClr val="FFFF00"/>
              </a:solidFill>
            </a:rPr>
            <a:t> nice </a:t>
          </a:r>
          <a:r>
            <a:rPr lang="pl-PL" sz="1400" b="1" dirty="0" err="1">
              <a:solidFill>
                <a:srgbClr val="FFFF00"/>
              </a:solidFill>
            </a:rPr>
            <a:t>experimental</a:t>
          </a:r>
          <a:r>
            <a:rPr lang="pl-PL" sz="1400" b="1" dirty="0">
              <a:solidFill>
                <a:srgbClr val="FFFF00"/>
              </a:solidFill>
            </a:rPr>
            <a:t> </a:t>
          </a:r>
          <a:r>
            <a:rPr lang="pl-PL" sz="1400" b="1" dirty="0" err="1">
              <a:solidFill>
                <a:srgbClr val="FFFF00"/>
              </a:solidFill>
            </a:rPr>
            <a:t>results</a:t>
          </a:r>
          <a:r>
            <a:rPr lang="pl-PL" sz="1400" b="1" dirty="0">
              <a:solidFill>
                <a:srgbClr val="FFFF00"/>
              </a:solidFill>
            </a:rPr>
            <a:t> from the </a:t>
          </a:r>
          <a:r>
            <a:rPr lang="pl-PL" sz="1400" b="1" dirty="0" err="1">
              <a:solidFill>
                <a:srgbClr val="FFFF00"/>
              </a:solidFill>
            </a:rPr>
            <a:t>recent</a:t>
          </a:r>
          <a:r>
            <a:rPr lang="pl-PL" sz="1400" b="1" dirty="0">
              <a:solidFill>
                <a:srgbClr val="FFFF00"/>
              </a:solidFill>
            </a:rPr>
            <a:t> LIBS Be </a:t>
          </a:r>
          <a:r>
            <a:rPr lang="pl-PL" sz="1400" b="1" dirty="0" err="1">
              <a:solidFill>
                <a:srgbClr val="FFFF00"/>
              </a:solidFill>
            </a:rPr>
            <a:t>campaign</a:t>
          </a:r>
          <a:r>
            <a:rPr lang="pl-PL" sz="1400" b="1" dirty="0">
              <a:solidFill>
                <a:srgbClr val="FFFF00"/>
              </a:solidFill>
            </a:rPr>
            <a:t>!   </a:t>
          </a:r>
          <a:endParaRPr lang="en-US" sz="1400" b="1" dirty="0">
            <a:solidFill>
              <a:srgbClr val="FFFF00"/>
            </a:solidFill>
          </a:endParaRPr>
        </a:p>
      </dgm:t>
    </dgm:pt>
    <dgm:pt modelId="{0E50F9AB-8382-4935-925A-DAA3A0D04B6A}" type="parTrans" cxnId="{6C5A8193-7712-44E1-9046-86E5346D88A5}">
      <dgm:prSet/>
      <dgm:spPr/>
      <dgm:t>
        <a:bodyPr/>
        <a:lstStyle/>
        <a:p>
          <a:endParaRPr lang="en-US"/>
        </a:p>
      </dgm:t>
    </dgm:pt>
    <dgm:pt modelId="{D398AA4A-39DE-4589-A426-B83EC418C0D1}" type="sibTrans" cxnId="{6C5A8193-7712-44E1-9046-86E5346D88A5}">
      <dgm:prSet/>
      <dgm:spPr/>
      <dgm:t>
        <a:bodyPr/>
        <a:lstStyle/>
        <a:p>
          <a:endParaRPr lang="en-US"/>
        </a:p>
      </dgm:t>
    </dgm:pt>
    <dgm:pt modelId="{801E14FE-DCCB-45E1-9A3F-7035065B615F}">
      <dgm:prSet phldrT="[Tekst]" custT="1"/>
      <dgm:spPr/>
      <dgm:t>
        <a:bodyPr/>
        <a:lstStyle/>
        <a:p>
          <a:r>
            <a:rPr lang="pl-PL" sz="1400" dirty="0" err="1"/>
            <a:t>Modifications</a:t>
          </a:r>
          <a:r>
            <a:rPr lang="pl-PL" sz="1400" dirty="0"/>
            <a:t> of </a:t>
          </a:r>
          <a:r>
            <a:rPr lang="pl-PL" sz="1400" dirty="0" err="1"/>
            <a:t>synthetic</a:t>
          </a:r>
          <a:r>
            <a:rPr lang="pl-PL" sz="1400" dirty="0"/>
            <a:t> data and model re-</a:t>
          </a:r>
          <a:r>
            <a:rPr lang="pl-PL" sz="1400" dirty="0" err="1"/>
            <a:t>calibration</a:t>
          </a:r>
          <a:r>
            <a:rPr lang="pl-PL" sz="1400" dirty="0"/>
            <a:t>,</a:t>
          </a:r>
          <a:endParaRPr lang="en-US" sz="1400" dirty="0"/>
        </a:p>
      </dgm:t>
    </dgm:pt>
    <dgm:pt modelId="{AB349A3D-2A2F-4743-8BA1-528D5C2BED23}" type="parTrans" cxnId="{AF3169EC-97D6-4E89-B5CD-8C18DB7B47D9}">
      <dgm:prSet/>
      <dgm:spPr/>
      <dgm:t>
        <a:bodyPr/>
        <a:lstStyle/>
        <a:p>
          <a:endParaRPr lang="en-US"/>
        </a:p>
      </dgm:t>
    </dgm:pt>
    <dgm:pt modelId="{8C78CF24-30A5-4DD2-A985-18D90B420741}" type="sibTrans" cxnId="{AF3169EC-97D6-4E89-B5CD-8C18DB7B47D9}">
      <dgm:prSet/>
      <dgm:spPr/>
      <dgm:t>
        <a:bodyPr/>
        <a:lstStyle/>
        <a:p>
          <a:endParaRPr lang="en-US"/>
        </a:p>
      </dgm:t>
    </dgm:pt>
    <dgm:pt modelId="{E98D1DF2-714F-4CBE-8040-8436C2F62CF5}">
      <dgm:prSet phldrT="[Tekst]" custT="1"/>
      <dgm:spPr/>
      <dgm:t>
        <a:bodyPr/>
        <a:lstStyle/>
        <a:p>
          <a:r>
            <a:rPr lang="pl-PL" sz="1400" dirty="0"/>
            <a:t>Application of </a:t>
          </a:r>
          <a:r>
            <a:rPr lang="pl-PL" sz="1400" dirty="0" err="1"/>
            <a:t>dimensionality</a:t>
          </a:r>
          <a:r>
            <a:rPr lang="pl-PL" sz="1400" dirty="0"/>
            <a:t> </a:t>
          </a:r>
          <a:r>
            <a:rPr lang="pl-PL" sz="1400" dirty="0" err="1"/>
            <a:t>reduction</a:t>
          </a:r>
          <a:r>
            <a:rPr lang="pl-PL" sz="1400" dirty="0"/>
            <a:t> of the </a:t>
          </a:r>
          <a:r>
            <a:rPr lang="pl-PL" sz="1400" dirty="0" err="1"/>
            <a:t>pre-processed</a:t>
          </a:r>
          <a:r>
            <a:rPr lang="pl-PL" sz="1400" dirty="0"/>
            <a:t> </a:t>
          </a:r>
          <a:r>
            <a:rPr lang="pl-PL" sz="1400" dirty="0" err="1"/>
            <a:t>experimental</a:t>
          </a:r>
          <a:r>
            <a:rPr lang="pl-PL" sz="1400" dirty="0"/>
            <a:t> data, </a:t>
          </a:r>
          <a:r>
            <a:rPr lang="pl-PL" sz="1400" dirty="0" err="1"/>
            <a:t>finding</a:t>
          </a:r>
          <a:r>
            <a:rPr lang="pl-PL" sz="1400" dirty="0"/>
            <a:t> </a:t>
          </a:r>
          <a:r>
            <a:rPr lang="pl-PL" sz="1400" dirty="0" err="1"/>
            <a:t>correlations</a:t>
          </a:r>
          <a:r>
            <a:rPr lang="pl-PL" sz="1400" dirty="0"/>
            <a:t> </a:t>
          </a:r>
          <a:r>
            <a:rPr lang="pl-PL" sz="1400" dirty="0" err="1"/>
            <a:t>between</a:t>
          </a:r>
          <a:r>
            <a:rPr lang="pl-PL" sz="1400" dirty="0"/>
            <a:t> tchem and </a:t>
          </a:r>
          <a:r>
            <a:rPr lang="pl-PL" sz="1400" dirty="0" err="1"/>
            <a:t>dimensionally</a:t>
          </a:r>
          <a:r>
            <a:rPr lang="pl-PL" sz="1400" dirty="0"/>
            <a:t> </a:t>
          </a:r>
          <a:r>
            <a:rPr lang="pl-PL" sz="1400" dirty="0" err="1"/>
            <a:t>reduced</a:t>
          </a:r>
          <a:r>
            <a:rPr lang="pl-PL" sz="1400" dirty="0"/>
            <a:t> </a:t>
          </a:r>
          <a:r>
            <a:rPr lang="pl-PL" sz="1400" dirty="0" err="1"/>
            <a:t>synthetic</a:t>
          </a:r>
          <a:r>
            <a:rPr lang="pl-PL" sz="1400" dirty="0"/>
            <a:t> data,</a:t>
          </a:r>
          <a:endParaRPr lang="en-US" sz="1400" dirty="0"/>
        </a:p>
      </dgm:t>
    </dgm:pt>
    <dgm:pt modelId="{6229FCED-25EC-451F-828E-0803EBB9DCD6}" type="parTrans" cxnId="{30AA7762-1222-47BF-8585-E811A86D213B}">
      <dgm:prSet/>
      <dgm:spPr/>
      <dgm:t>
        <a:bodyPr/>
        <a:lstStyle/>
        <a:p>
          <a:endParaRPr lang="en-US"/>
        </a:p>
      </dgm:t>
    </dgm:pt>
    <dgm:pt modelId="{727D5D02-8D04-44D6-87D4-FAFA588CE9CF}" type="sibTrans" cxnId="{30AA7762-1222-47BF-8585-E811A86D213B}">
      <dgm:prSet/>
      <dgm:spPr/>
      <dgm:t>
        <a:bodyPr/>
        <a:lstStyle/>
        <a:p>
          <a:endParaRPr lang="en-US"/>
        </a:p>
      </dgm:t>
    </dgm:pt>
    <dgm:pt modelId="{ECD1BDE2-2841-438D-BAA6-B215A064C005}">
      <dgm:prSet phldrT="[Tekst]" custT="1"/>
      <dgm:spPr/>
      <dgm:t>
        <a:bodyPr/>
        <a:lstStyle/>
        <a:p>
          <a:r>
            <a:rPr lang="pl-PL" sz="1400" dirty="0"/>
            <a:t>Training and cross-</a:t>
          </a:r>
          <a:r>
            <a:rPr lang="pl-PL" sz="1400" dirty="0" err="1"/>
            <a:t>validation</a:t>
          </a:r>
          <a:r>
            <a:rPr lang="pl-PL" sz="1400" dirty="0"/>
            <a:t> of </a:t>
          </a:r>
          <a:r>
            <a:rPr lang="pl-PL" sz="1400" dirty="0" err="1"/>
            <a:t>conversion</a:t>
          </a:r>
          <a:r>
            <a:rPr lang="pl-PL" sz="1400" dirty="0"/>
            <a:t> </a:t>
          </a:r>
          <a:r>
            <a:rPr lang="pl-PL" sz="1400" dirty="0" err="1"/>
            <a:t>systems</a:t>
          </a:r>
          <a:endParaRPr lang="en-US" sz="1400" dirty="0"/>
        </a:p>
      </dgm:t>
    </dgm:pt>
    <dgm:pt modelId="{21D248A7-8380-4644-B201-2018C161117F}" type="parTrans" cxnId="{2BBDA413-D858-4950-A43E-5193515BA372}">
      <dgm:prSet/>
      <dgm:spPr/>
      <dgm:t>
        <a:bodyPr/>
        <a:lstStyle/>
        <a:p>
          <a:endParaRPr lang="en-US"/>
        </a:p>
      </dgm:t>
    </dgm:pt>
    <dgm:pt modelId="{5F06919A-C1A5-4572-A5DA-D6595DC7814C}" type="sibTrans" cxnId="{2BBDA413-D858-4950-A43E-5193515BA372}">
      <dgm:prSet/>
      <dgm:spPr/>
      <dgm:t>
        <a:bodyPr/>
        <a:lstStyle/>
        <a:p>
          <a:endParaRPr lang="en-US"/>
        </a:p>
      </dgm:t>
    </dgm:pt>
    <dgm:pt modelId="{4429992C-AB6E-46E7-A625-82BF0E2DAAF1}">
      <dgm:prSet phldrT="[Tekst]" custT="1"/>
      <dgm:spPr/>
      <dgm:t>
        <a:bodyPr/>
        <a:lstStyle/>
        <a:p>
          <a:r>
            <a:rPr lang="pl-PL" sz="1400" b="1" dirty="0" err="1">
              <a:solidFill>
                <a:srgbClr val="FFFF00"/>
              </a:solidFill>
            </a:rPr>
            <a:t>Validation</a:t>
          </a:r>
          <a:r>
            <a:rPr lang="pl-PL" sz="1400" b="1" dirty="0">
              <a:solidFill>
                <a:srgbClr val="FFFF00"/>
              </a:solidFill>
            </a:rPr>
            <a:t> of the </a:t>
          </a:r>
          <a:r>
            <a:rPr lang="pl-PL" sz="1400" b="1" dirty="0" err="1">
              <a:solidFill>
                <a:srgbClr val="FFFF00"/>
              </a:solidFill>
            </a:rPr>
            <a:t>systems</a:t>
          </a:r>
          <a:r>
            <a:rPr lang="pl-PL" sz="1400" b="1" dirty="0">
              <a:solidFill>
                <a:srgbClr val="FFFF00"/>
              </a:solidFill>
            </a:rPr>
            <a:t> – </a:t>
          </a:r>
          <a:r>
            <a:rPr lang="pl-PL" sz="1400" b="1" dirty="0" err="1">
              <a:solidFill>
                <a:srgbClr val="FFFF00"/>
              </a:solidFill>
            </a:rPr>
            <a:t>results</a:t>
          </a:r>
          <a:r>
            <a:rPr lang="pl-PL" sz="1400" b="1" dirty="0">
              <a:solidFill>
                <a:srgbClr val="FFFF00"/>
              </a:solidFill>
            </a:rPr>
            <a:t> </a:t>
          </a:r>
          <a:r>
            <a:rPr lang="pl-PL" sz="1400" b="1" dirty="0" err="1">
              <a:solidFill>
                <a:srgbClr val="FFFF00"/>
              </a:solidFill>
            </a:rPr>
            <a:t>obtained</a:t>
          </a:r>
          <a:r>
            <a:rPr lang="pl-PL" sz="1400" b="1" dirty="0">
              <a:solidFill>
                <a:srgbClr val="FFFF00"/>
              </a:solidFill>
            </a:rPr>
            <a:t> on JET </a:t>
          </a:r>
          <a:r>
            <a:rPr lang="pl-PL" sz="1400" b="1" dirty="0" err="1">
              <a:solidFill>
                <a:srgbClr val="FFFF00"/>
              </a:solidFill>
            </a:rPr>
            <a:t>samples</a:t>
          </a:r>
          <a:r>
            <a:rPr lang="pl-PL" sz="1400" b="1" dirty="0">
              <a:solidFill>
                <a:srgbClr val="FFFF00"/>
              </a:solidFill>
            </a:rPr>
            <a:t> </a:t>
          </a:r>
          <a:r>
            <a:rPr lang="pl-PL" sz="1400" b="1" dirty="0" err="1">
              <a:solidFill>
                <a:srgbClr val="FFFF00"/>
              </a:solidFill>
            </a:rPr>
            <a:t>are</a:t>
          </a:r>
          <a:r>
            <a:rPr lang="pl-PL" sz="1400" b="1" dirty="0">
              <a:solidFill>
                <a:srgbClr val="FFFF00"/>
              </a:solidFill>
            </a:rPr>
            <a:t> </a:t>
          </a:r>
          <a:r>
            <a:rPr lang="pl-PL" sz="1400" b="1" dirty="0" err="1">
              <a:solidFill>
                <a:srgbClr val="FFFF00"/>
              </a:solidFill>
            </a:rPr>
            <a:t>perfectly</a:t>
          </a:r>
          <a:r>
            <a:rPr lang="pl-PL" sz="1400" b="1" dirty="0">
              <a:solidFill>
                <a:srgbClr val="FFFF00"/>
              </a:solidFill>
            </a:rPr>
            <a:t> </a:t>
          </a:r>
          <a:r>
            <a:rPr lang="pl-PL" sz="1400" b="1" dirty="0" err="1">
              <a:solidFill>
                <a:srgbClr val="FFFF00"/>
              </a:solidFill>
            </a:rPr>
            <a:t>tailored</a:t>
          </a:r>
          <a:r>
            <a:rPr lang="pl-PL" sz="1400" b="1" dirty="0">
              <a:solidFill>
                <a:srgbClr val="FFFF00"/>
              </a:solidFill>
            </a:rPr>
            <a:t> for </a:t>
          </a:r>
          <a:r>
            <a:rPr lang="pl-PL" sz="1400" b="1" dirty="0" err="1">
              <a:solidFill>
                <a:srgbClr val="FFFF00"/>
              </a:solidFill>
            </a:rPr>
            <a:t>this</a:t>
          </a:r>
          <a:r>
            <a:rPr lang="pl-PL" sz="1400" b="1" dirty="0">
              <a:solidFill>
                <a:srgbClr val="FFFF00"/>
              </a:solidFill>
            </a:rPr>
            <a:t>!</a:t>
          </a:r>
          <a:endParaRPr lang="en-US" sz="1400" b="1" dirty="0">
            <a:solidFill>
              <a:srgbClr val="FFFF00"/>
            </a:solidFill>
          </a:endParaRPr>
        </a:p>
      </dgm:t>
    </dgm:pt>
    <dgm:pt modelId="{1EEAC949-2945-48CF-B238-9E68D532D2B6}" type="parTrans" cxnId="{8CD011BB-E0F8-4FEC-8D92-49FC7F36921A}">
      <dgm:prSet/>
      <dgm:spPr/>
      <dgm:t>
        <a:bodyPr/>
        <a:lstStyle/>
        <a:p>
          <a:endParaRPr lang="en-US"/>
        </a:p>
      </dgm:t>
    </dgm:pt>
    <dgm:pt modelId="{F190F84A-D0CC-41BF-A480-D1376B8BB8A1}" type="sibTrans" cxnId="{8CD011BB-E0F8-4FEC-8D92-49FC7F36921A}">
      <dgm:prSet/>
      <dgm:spPr/>
      <dgm:t>
        <a:bodyPr/>
        <a:lstStyle/>
        <a:p>
          <a:endParaRPr lang="en-US"/>
        </a:p>
      </dgm:t>
    </dgm:pt>
    <dgm:pt modelId="{8A965959-005F-4BB0-9417-2B081E45F503}" type="pres">
      <dgm:prSet presAssocID="{E25498D7-ED24-4208-A100-8A0A7DD2BD9F}" presName="linear" presStyleCnt="0">
        <dgm:presLayoutVars>
          <dgm:dir/>
          <dgm:resizeHandles val="exact"/>
        </dgm:presLayoutVars>
      </dgm:prSet>
      <dgm:spPr/>
    </dgm:pt>
    <dgm:pt modelId="{A1F25CD7-7CA7-46F9-9E46-891E6E93F294}" type="pres">
      <dgm:prSet presAssocID="{EFEEF7F8-5CAB-4169-A9E2-72695A3EB6B4}" presName="comp" presStyleCnt="0"/>
      <dgm:spPr/>
    </dgm:pt>
    <dgm:pt modelId="{E7B82291-9E27-4E1E-8A8A-8CBFD9619C3F}" type="pres">
      <dgm:prSet presAssocID="{EFEEF7F8-5CAB-4169-A9E2-72695A3EB6B4}" presName="box" presStyleLbl="node1" presStyleIdx="0" presStyleCnt="2" custScaleY="103947" custLinFactNeighborX="-19327" custLinFactNeighborY="-1199"/>
      <dgm:spPr/>
    </dgm:pt>
    <dgm:pt modelId="{96962646-F860-4209-A830-32C3B883D5F3}" type="pres">
      <dgm:prSet presAssocID="{EFEEF7F8-5CAB-4169-A9E2-72695A3EB6B4}" presName="img" presStyleLbl="fgImgPlace1" presStyleIdx="0" presStyleCnt="2" custScaleY="11597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:dgm14="http://schemas.microsoft.com/office/drawing/2010/diagram" id="0" name="" descr="Wygodny znak kciuki w górę"/>
        </a:ext>
      </dgm:extLst>
    </dgm:pt>
    <dgm:pt modelId="{93F88DEC-809B-475E-914E-9082080111DE}" type="pres">
      <dgm:prSet presAssocID="{EFEEF7F8-5CAB-4169-A9E2-72695A3EB6B4}" presName="text" presStyleLbl="node1" presStyleIdx="0" presStyleCnt="2">
        <dgm:presLayoutVars>
          <dgm:bulletEnabled val="1"/>
        </dgm:presLayoutVars>
      </dgm:prSet>
      <dgm:spPr/>
    </dgm:pt>
    <dgm:pt modelId="{F5C0D8EF-8F68-4F53-B7E3-B94D000B312B}" type="pres">
      <dgm:prSet presAssocID="{4E009C19-93D8-41FD-8EC0-AA18985EF3F9}" presName="spacer" presStyleCnt="0"/>
      <dgm:spPr/>
    </dgm:pt>
    <dgm:pt modelId="{CE7A7269-624E-4E9B-8A07-7B46D2F9B653}" type="pres">
      <dgm:prSet presAssocID="{17FD1B69-9292-47C7-9C04-C509D109A548}" presName="comp" presStyleCnt="0"/>
      <dgm:spPr/>
    </dgm:pt>
    <dgm:pt modelId="{0B9EF69E-16DB-4A4D-B64E-0BA2C784C03B}" type="pres">
      <dgm:prSet presAssocID="{17FD1B69-9292-47C7-9C04-C509D109A548}" presName="box" presStyleLbl="node1" presStyleIdx="1" presStyleCnt="2" custLinFactNeighborY="-1618"/>
      <dgm:spPr/>
    </dgm:pt>
    <dgm:pt modelId="{58A993EB-4883-495B-B3F6-C1E688E72BE4}" type="pres">
      <dgm:prSet presAssocID="{17FD1B69-9292-47C7-9C04-C509D109A548}" presName="img" presStyleLbl="fgImgPlace1" presStyleIdx="1" presStyleCnt="2" custScaleY="109525" custLinFactNeighborX="-2157" custLinFactNeighborY="-612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000" r="-8000"/>
          </a:stretch>
        </a:blipFill>
      </dgm:spPr>
      <dgm:extLst>
        <a:ext uri="{E40237B7-FDA0-4F09-8148-C483321AD2D9}">
          <dgm14:cNvPr xmlns:dgm14="http://schemas.microsoft.com/office/drawing/2010/diagram" id="0" name="" descr="Trzymam kciuki wygodnie"/>
        </a:ext>
      </dgm:extLst>
    </dgm:pt>
    <dgm:pt modelId="{CA375874-153B-40B8-88AC-08E48E064AF7}" type="pres">
      <dgm:prSet presAssocID="{17FD1B69-9292-47C7-9C04-C509D109A548}" presName="text" presStyleLbl="node1" presStyleIdx="1" presStyleCnt="2">
        <dgm:presLayoutVars>
          <dgm:bulletEnabled val="1"/>
        </dgm:presLayoutVars>
      </dgm:prSet>
      <dgm:spPr/>
    </dgm:pt>
  </dgm:ptLst>
  <dgm:cxnLst>
    <dgm:cxn modelId="{41338401-230A-4B6F-9FAD-7E2A7084258B}" type="presOf" srcId="{EFEEF7F8-5CAB-4169-A9E2-72695A3EB6B4}" destId="{E7B82291-9E27-4E1E-8A8A-8CBFD9619C3F}" srcOrd="0" destOrd="0" presId="urn:microsoft.com/office/officeart/2005/8/layout/vList4"/>
    <dgm:cxn modelId="{6EB61006-80AE-4FC1-B6B2-A51CF123E9C9}" type="presOf" srcId="{E98D1DF2-714F-4CBE-8040-8436C2F62CF5}" destId="{0B9EF69E-16DB-4A4D-B64E-0BA2C784C03B}" srcOrd="0" destOrd="3" presId="urn:microsoft.com/office/officeart/2005/8/layout/vList4"/>
    <dgm:cxn modelId="{11D41C0F-BE81-4B7C-83AD-239CB5B32F06}" type="presOf" srcId="{ECD1BDE2-2841-438D-BAA6-B215A064C005}" destId="{0B9EF69E-16DB-4A4D-B64E-0BA2C784C03B}" srcOrd="0" destOrd="4" presId="urn:microsoft.com/office/officeart/2005/8/layout/vList4"/>
    <dgm:cxn modelId="{2BBDA413-D858-4950-A43E-5193515BA372}" srcId="{17FD1B69-9292-47C7-9C04-C509D109A548}" destId="{ECD1BDE2-2841-438D-BAA6-B215A064C005}" srcOrd="3" destOrd="0" parTransId="{21D248A7-8380-4644-B201-2018C161117F}" sibTransId="{5F06919A-C1A5-4572-A5DA-D6595DC7814C}"/>
    <dgm:cxn modelId="{E663431F-30EA-439D-B96E-8F5478577E64}" type="presOf" srcId="{B2C0D854-4CD3-4D91-B41D-1AA2107F8707}" destId="{93F88DEC-809B-475E-914E-9082080111DE}" srcOrd="1" destOrd="4" presId="urn:microsoft.com/office/officeart/2005/8/layout/vList4"/>
    <dgm:cxn modelId="{BC58E926-1007-4C75-AD43-D737C1C2FAD2}" srcId="{EFEEF7F8-5CAB-4169-A9E2-72695A3EB6B4}" destId="{B2C0D854-4CD3-4D91-B41D-1AA2107F8707}" srcOrd="3" destOrd="0" parTransId="{A917A7A1-D2EF-4826-9176-CE5E3FD93D50}" sibTransId="{EAA1057B-183C-4F2F-ADCF-A047D873D39E}"/>
    <dgm:cxn modelId="{CDC46B27-870B-45B0-AF74-55ED135A162C}" type="presOf" srcId="{B2C0D854-4CD3-4D91-B41D-1AA2107F8707}" destId="{E7B82291-9E27-4E1E-8A8A-8CBFD9619C3F}" srcOrd="0" destOrd="4" presId="urn:microsoft.com/office/officeart/2005/8/layout/vList4"/>
    <dgm:cxn modelId="{79A5502C-0D21-4B59-90C4-4AC349E3ED6C}" type="presOf" srcId="{EFEEF7F8-5CAB-4169-A9E2-72695A3EB6B4}" destId="{93F88DEC-809B-475E-914E-9082080111DE}" srcOrd="1" destOrd="0" presId="urn:microsoft.com/office/officeart/2005/8/layout/vList4"/>
    <dgm:cxn modelId="{B0DCC53A-2066-4044-99B2-8AB37DE279A0}" type="presOf" srcId="{17FD1B69-9292-47C7-9C04-C509D109A548}" destId="{CA375874-153B-40B8-88AC-08E48E064AF7}" srcOrd="1" destOrd="0" presId="urn:microsoft.com/office/officeart/2005/8/layout/vList4"/>
    <dgm:cxn modelId="{0D406460-9624-4813-AF95-BACB5E09CACF}" type="presOf" srcId="{559D99B8-DE6D-4EA8-8CE4-44D9A5BE46AE}" destId="{93F88DEC-809B-475E-914E-9082080111DE}" srcOrd="1" destOrd="2" presId="urn:microsoft.com/office/officeart/2005/8/layout/vList4"/>
    <dgm:cxn modelId="{76529261-2FBA-4290-AEA0-50742A3143CA}" type="presOf" srcId="{801E14FE-DCCB-45E1-9A3F-7035065B615F}" destId="{CA375874-153B-40B8-88AC-08E48E064AF7}" srcOrd="1" destOrd="2" presId="urn:microsoft.com/office/officeart/2005/8/layout/vList4"/>
    <dgm:cxn modelId="{30AFBD61-E6DD-4C25-8CF1-092EF3AE259C}" srcId="{EFEEF7F8-5CAB-4169-A9E2-72695A3EB6B4}" destId="{D9AEAF2B-57CA-4EA3-A7C9-7B518514736E}" srcOrd="0" destOrd="0" parTransId="{D5B46D59-6A1A-4BB5-8E8C-4F05515D51E1}" sibTransId="{3F487CFE-5918-4EF3-BDF7-1E2453C94414}"/>
    <dgm:cxn modelId="{30AA7762-1222-47BF-8585-E811A86D213B}" srcId="{17FD1B69-9292-47C7-9C04-C509D109A548}" destId="{E98D1DF2-714F-4CBE-8040-8436C2F62CF5}" srcOrd="2" destOrd="0" parTransId="{6229FCED-25EC-451F-828E-0803EBB9DCD6}" sibTransId="{727D5D02-8D04-44D6-87D4-FAFA588CE9CF}"/>
    <dgm:cxn modelId="{0F731B45-CDD1-4FEA-903D-8DDE69A88840}" srcId="{EFEEF7F8-5CAB-4169-A9E2-72695A3EB6B4}" destId="{5F275999-456E-4288-AA80-C90892085AC5}" srcOrd="2" destOrd="0" parTransId="{1ABE5867-2972-49AF-8188-F1BEB82DD0A6}" sibTransId="{5A48332A-E2F4-4C27-82A9-D18142ABD78F}"/>
    <dgm:cxn modelId="{5CE66268-4F3F-4BDC-9D6E-DD11EE066E7F}" type="presOf" srcId="{4429992C-AB6E-46E7-A625-82BF0E2DAAF1}" destId="{CA375874-153B-40B8-88AC-08E48E064AF7}" srcOrd="1" destOrd="5" presId="urn:microsoft.com/office/officeart/2005/8/layout/vList4"/>
    <dgm:cxn modelId="{B6B4056D-5278-4921-93F0-C508EE520BCA}" type="presOf" srcId="{801E14FE-DCCB-45E1-9A3F-7035065B615F}" destId="{0B9EF69E-16DB-4A4D-B64E-0BA2C784C03B}" srcOrd="0" destOrd="2" presId="urn:microsoft.com/office/officeart/2005/8/layout/vList4"/>
    <dgm:cxn modelId="{BB17578B-7F2B-4198-A0BD-269619621D92}" type="presOf" srcId="{D9AEAF2B-57CA-4EA3-A7C9-7B518514736E}" destId="{93F88DEC-809B-475E-914E-9082080111DE}" srcOrd="1" destOrd="1" presId="urn:microsoft.com/office/officeart/2005/8/layout/vList4"/>
    <dgm:cxn modelId="{7D7D6F90-416B-40E5-A840-CBFC35D55DF8}" type="presOf" srcId="{5F275999-456E-4288-AA80-C90892085AC5}" destId="{E7B82291-9E27-4E1E-8A8A-8CBFD9619C3F}" srcOrd="0" destOrd="3" presId="urn:microsoft.com/office/officeart/2005/8/layout/vList4"/>
    <dgm:cxn modelId="{6C5A8193-7712-44E1-9046-86E5346D88A5}" srcId="{EFEEF7F8-5CAB-4169-A9E2-72695A3EB6B4}" destId="{5A2DA50B-DAC9-486B-9BC9-7C9D1A754378}" srcOrd="4" destOrd="0" parTransId="{0E50F9AB-8382-4935-925A-DAA3A0D04B6A}" sibTransId="{D398AA4A-39DE-4589-A426-B83EC418C0D1}"/>
    <dgm:cxn modelId="{CD04B6A0-73D4-41F5-8237-A06FABD02116}" type="presOf" srcId="{4429992C-AB6E-46E7-A625-82BF0E2DAAF1}" destId="{0B9EF69E-16DB-4A4D-B64E-0BA2C784C03B}" srcOrd="0" destOrd="5" presId="urn:microsoft.com/office/officeart/2005/8/layout/vList4"/>
    <dgm:cxn modelId="{D9ED91B2-ED29-4D43-A401-05E730AA44C4}" srcId="{17FD1B69-9292-47C7-9C04-C509D109A548}" destId="{0855B122-33D2-4592-A371-9355D468AC45}" srcOrd="0" destOrd="0" parTransId="{186630A2-761F-466F-A62B-8F33305A813C}" sibTransId="{747555ED-7329-45A3-B272-35157DFAEF5C}"/>
    <dgm:cxn modelId="{8CD011BB-E0F8-4FEC-8D92-49FC7F36921A}" srcId="{17FD1B69-9292-47C7-9C04-C509D109A548}" destId="{4429992C-AB6E-46E7-A625-82BF0E2DAAF1}" srcOrd="4" destOrd="0" parTransId="{1EEAC949-2945-48CF-B238-9E68D532D2B6}" sibTransId="{F190F84A-D0CC-41BF-A480-D1376B8BB8A1}"/>
    <dgm:cxn modelId="{46F290BF-0B53-4B7B-AD97-86AD8ABFE047}" type="presOf" srcId="{E98D1DF2-714F-4CBE-8040-8436C2F62CF5}" destId="{CA375874-153B-40B8-88AC-08E48E064AF7}" srcOrd="1" destOrd="3" presId="urn:microsoft.com/office/officeart/2005/8/layout/vList4"/>
    <dgm:cxn modelId="{A12FEEC2-5F34-46E6-BE7D-351FEF078183}" type="presOf" srcId="{17FD1B69-9292-47C7-9C04-C509D109A548}" destId="{0B9EF69E-16DB-4A4D-B64E-0BA2C784C03B}" srcOrd="0" destOrd="0" presId="urn:microsoft.com/office/officeart/2005/8/layout/vList4"/>
    <dgm:cxn modelId="{6C1200CD-5563-45EC-BC6A-C426005AC3CA}" srcId="{E25498D7-ED24-4208-A100-8A0A7DD2BD9F}" destId="{EFEEF7F8-5CAB-4169-A9E2-72695A3EB6B4}" srcOrd="0" destOrd="0" parTransId="{8C6BD44E-5F7D-4149-BA8F-AE65910BFC9A}" sibTransId="{4E009C19-93D8-41FD-8EC0-AA18985EF3F9}"/>
    <dgm:cxn modelId="{C6E6FAD1-36B4-4662-BC89-40177CB6C80C}" type="presOf" srcId="{559D99B8-DE6D-4EA8-8CE4-44D9A5BE46AE}" destId="{E7B82291-9E27-4E1E-8A8A-8CBFD9619C3F}" srcOrd="0" destOrd="2" presId="urn:microsoft.com/office/officeart/2005/8/layout/vList4"/>
    <dgm:cxn modelId="{316B7CDE-BA80-4DED-9247-6D6118495C22}" srcId="{EFEEF7F8-5CAB-4169-A9E2-72695A3EB6B4}" destId="{559D99B8-DE6D-4EA8-8CE4-44D9A5BE46AE}" srcOrd="1" destOrd="0" parTransId="{01708D29-8681-4F38-820C-BA41A0D1AE2D}" sibTransId="{73A2C9A0-EC59-46A0-A2AF-F01D5348BF38}"/>
    <dgm:cxn modelId="{4BE95BE1-76FB-44C0-A326-BE042E0B205E}" type="presOf" srcId="{5A2DA50B-DAC9-486B-9BC9-7C9D1A754378}" destId="{E7B82291-9E27-4E1E-8A8A-8CBFD9619C3F}" srcOrd="0" destOrd="5" presId="urn:microsoft.com/office/officeart/2005/8/layout/vList4"/>
    <dgm:cxn modelId="{1FF25EE9-E8EA-4AC6-8E1F-1460F846544F}" type="presOf" srcId="{0855B122-33D2-4592-A371-9355D468AC45}" destId="{0B9EF69E-16DB-4A4D-B64E-0BA2C784C03B}" srcOrd="0" destOrd="1" presId="urn:microsoft.com/office/officeart/2005/8/layout/vList4"/>
    <dgm:cxn modelId="{5C87BCE9-D8DE-4EEC-9E38-A664FA19C980}" type="presOf" srcId="{ECD1BDE2-2841-438D-BAA6-B215A064C005}" destId="{CA375874-153B-40B8-88AC-08E48E064AF7}" srcOrd="1" destOrd="4" presId="urn:microsoft.com/office/officeart/2005/8/layout/vList4"/>
    <dgm:cxn modelId="{31BDD7EA-84E4-406B-859F-CFFBFDAEA7A1}" type="presOf" srcId="{5A2DA50B-DAC9-486B-9BC9-7C9D1A754378}" destId="{93F88DEC-809B-475E-914E-9082080111DE}" srcOrd="1" destOrd="5" presId="urn:microsoft.com/office/officeart/2005/8/layout/vList4"/>
    <dgm:cxn modelId="{AF3169EC-97D6-4E89-B5CD-8C18DB7B47D9}" srcId="{17FD1B69-9292-47C7-9C04-C509D109A548}" destId="{801E14FE-DCCB-45E1-9A3F-7035065B615F}" srcOrd="1" destOrd="0" parTransId="{AB349A3D-2A2F-4743-8BA1-528D5C2BED23}" sibTransId="{8C78CF24-30A5-4DD2-A985-18D90B420741}"/>
    <dgm:cxn modelId="{A74E99ED-A55F-4A01-8BB7-5EFB3A99A41C}" type="presOf" srcId="{0855B122-33D2-4592-A371-9355D468AC45}" destId="{CA375874-153B-40B8-88AC-08E48E064AF7}" srcOrd="1" destOrd="1" presId="urn:microsoft.com/office/officeart/2005/8/layout/vList4"/>
    <dgm:cxn modelId="{4F8D92F0-18B0-4252-A1BA-82D8A3758EB7}" type="presOf" srcId="{D9AEAF2B-57CA-4EA3-A7C9-7B518514736E}" destId="{E7B82291-9E27-4E1E-8A8A-8CBFD9619C3F}" srcOrd="0" destOrd="1" presId="urn:microsoft.com/office/officeart/2005/8/layout/vList4"/>
    <dgm:cxn modelId="{DA6FFEF9-B492-4FBC-ABEE-C96762A40322}" type="presOf" srcId="{E25498D7-ED24-4208-A100-8A0A7DD2BD9F}" destId="{8A965959-005F-4BB0-9417-2B081E45F503}" srcOrd="0" destOrd="0" presId="urn:microsoft.com/office/officeart/2005/8/layout/vList4"/>
    <dgm:cxn modelId="{EB77DFFE-A619-4B58-A2C7-E637AB4EE1A7}" srcId="{E25498D7-ED24-4208-A100-8A0A7DD2BD9F}" destId="{17FD1B69-9292-47C7-9C04-C509D109A548}" srcOrd="1" destOrd="0" parTransId="{101BC4E7-6B1B-4552-8B05-345F569EB39C}" sibTransId="{53056EFF-FAC8-423C-91CC-AF0D541A34B5}"/>
    <dgm:cxn modelId="{A5A98AFF-20D1-45A9-9E64-8BFB323BBDAD}" type="presOf" srcId="{5F275999-456E-4288-AA80-C90892085AC5}" destId="{93F88DEC-809B-475E-914E-9082080111DE}" srcOrd="1" destOrd="3" presId="urn:microsoft.com/office/officeart/2005/8/layout/vList4"/>
    <dgm:cxn modelId="{3111C89E-63F1-45BE-ABFC-0E98AA6235BF}" type="presParOf" srcId="{8A965959-005F-4BB0-9417-2B081E45F503}" destId="{A1F25CD7-7CA7-46F9-9E46-891E6E93F294}" srcOrd="0" destOrd="0" presId="urn:microsoft.com/office/officeart/2005/8/layout/vList4"/>
    <dgm:cxn modelId="{A93BCA30-C942-4FA3-873C-1775015D3136}" type="presParOf" srcId="{A1F25CD7-7CA7-46F9-9E46-891E6E93F294}" destId="{E7B82291-9E27-4E1E-8A8A-8CBFD9619C3F}" srcOrd="0" destOrd="0" presId="urn:microsoft.com/office/officeart/2005/8/layout/vList4"/>
    <dgm:cxn modelId="{9B77DB09-80C9-4D65-9BD0-8D3E9B7DD42C}" type="presParOf" srcId="{A1F25CD7-7CA7-46F9-9E46-891E6E93F294}" destId="{96962646-F860-4209-A830-32C3B883D5F3}" srcOrd="1" destOrd="0" presId="urn:microsoft.com/office/officeart/2005/8/layout/vList4"/>
    <dgm:cxn modelId="{6F07D5C6-3A4E-4566-9969-CDC74E4DC528}" type="presParOf" srcId="{A1F25CD7-7CA7-46F9-9E46-891E6E93F294}" destId="{93F88DEC-809B-475E-914E-9082080111DE}" srcOrd="2" destOrd="0" presId="urn:microsoft.com/office/officeart/2005/8/layout/vList4"/>
    <dgm:cxn modelId="{E09375A8-EA01-4139-B81E-F03C9ACCF752}" type="presParOf" srcId="{8A965959-005F-4BB0-9417-2B081E45F503}" destId="{F5C0D8EF-8F68-4F53-B7E3-B94D000B312B}" srcOrd="1" destOrd="0" presId="urn:microsoft.com/office/officeart/2005/8/layout/vList4"/>
    <dgm:cxn modelId="{0A054C5F-4FD8-4BBF-8298-015865A82A02}" type="presParOf" srcId="{8A965959-005F-4BB0-9417-2B081E45F503}" destId="{CE7A7269-624E-4E9B-8A07-7B46D2F9B653}" srcOrd="2" destOrd="0" presId="urn:microsoft.com/office/officeart/2005/8/layout/vList4"/>
    <dgm:cxn modelId="{32DB6A47-E657-48DD-8194-D5BD82C28656}" type="presParOf" srcId="{CE7A7269-624E-4E9B-8A07-7B46D2F9B653}" destId="{0B9EF69E-16DB-4A4D-B64E-0BA2C784C03B}" srcOrd="0" destOrd="0" presId="urn:microsoft.com/office/officeart/2005/8/layout/vList4"/>
    <dgm:cxn modelId="{13DC6EAB-C7DB-40F5-90CE-EA98C7CD796C}" type="presParOf" srcId="{CE7A7269-624E-4E9B-8A07-7B46D2F9B653}" destId="{58A993EB-4883-495B-B3F6-C1E688E72BE4}" srcOrd="1" destOrd="0" presId="urn:microsoft.com/office/officeart/2005/8/layout/vList4"/>
    <dgm:cxn modelId="{16819DDA-4B14-4E78-8673-D147616858C6}" type="presParOf" srcId="{CE7A7269-624E-4E9B-8A07-7B46D2F9B653}" destId="{CA375874-153B-40B8-88AC-08E48E064AF7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B82291-9E27-4E1E-8A8A-8CBFD9619C3F}">
      <dsp:nvSpPr>
        <dsp:cNvPr id="0" name=""/>
        <dsp:cNvSpPr/>
      </dsp:nvSpPr>
      <dsp:spPr>
        <a:xfrm>
          <a:off x="0" y="0"/>
          <a:ext cx="8775700" cy="20295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u="sng" kern="1200" dirty="0" err="1"/>
            <a:t>Now</a:t>
          </a:r>
          <a:r>
            <a:rPr lang="pl-PL" sz="1400" u="sng" kern="1200" dirty="0"/>
            <a:t> we </a:t>
          </a:r>
          <a:r>
            <a:rPr lang="pl-PL" sz="1400" u="sng" kern="1200" dirty="0" err="1"/>
            <a:t>have</a:t>
          </a:r>
          <a:r>
            <a:rPr lang="pl-PL" sz="1400" u="sng" kern="1200" dirty="0"/>
            <a:t>:</a:t>
          </a:r>
          <a:endParaRPr lang="en-US" sz="1400" u="sng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kern="1200" dirty="0"/>
            <a:t>Tools for </a:t>
          </a:r>
          <a:r>
            <a:rPr lang="pl-PL" sz="1400" kern="1200" dirty="0" err="1"/>
            <a:t>generation</a:t>
          </a:r>
          <a:r>
            <a:rPr lang="pl-PL" sz="1400" kern="1200" dirty="0"/>
            <a:t> of </a:t>
          </a:r>
          <a:r>
            <a:rPr lang="pl-PL" sz="1400" kern="1200" dirty="0" err="1"/>
            <a:t>synthetic</a:t>
          </a:r>
          <a:r>
            <a:rPr lang="pl-PL" sz="1400" kern="1200" dirty="0"/>
            <a:t> data,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kern="1200" dirty="0"/>
            <a:t>Tools for </a:t>
          </a:r>
          <a:r>
            <a:rPr lang="pl-PL" sz="1400" kern="1200" dirty="0" err="1"/>
            <a:t>spectral</a:t>
          </a:r>
          <a:r>
            <a:rPr lang="pl-PL" sz="1400" kern="1200" dirty="0"/>
            <a:t> data </a:t>
          </a:r>
          <a:r>
            <a:rPr lang="pl-PL" sz="1400" kern="1200" dirty="0" err="1"/>
            <a:t>pre-treatment</a:t>
          </a:r>
          <a:r>
            <a:rPr lang="pl-PL" sz="1400" kern="1200" dirty="0"/>
            <a:t> and </a:t>
          </a:r>
          <a:r>
            <a:rPr lang="pl-PL" sz="1400" kern="1200" dirty="0" err="1"/>
            <a:t>visualisation</a:t>
          </a:r>
          <a:r>
            <a:rPr lang="pl-PL" sz="1400" kern="1200" dirty="0"/>
            <a:t>,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kern="1200" dirty="0"/>
            <a:t>ML </a:t>
          </a:r>
          <a:r>
            <a:rPr lang="pl-PL" sz="1400" kern="1200" dirty="0" err="1"/>
            <a:t>Models</a:t>
          </a:r>
          <a:r>
            <a:rPr lang="pl-PL" sz="1400" kern="1200" dirty="0"/>
            <a:t> </a:t>
          </a:r>
          <a:r>
            <a:rPr lang="pl-PL" sz="1400" kern="1200" dirty="0" err="1"/>
            <a:t>efficiently</a:t>
          </a:r>
          <a:r>
            <a:rPr lang="pl-PL" sz="1400" kern="1200" dirty="0"/>
            <a:t> </a:t>
          </a:r>
          <a:r>
            <a:rPr lang="pl-PL" sz="1400" kern="1200" dirty="0" err="1"/>
            <a:t>operating</a:t>
          </a:r>
          <a:r>
            <a:rPr lang="pl-PL" sz="1400" kern="1200" dirty="0"/>
            <a:t> on </a:t>
          </a:r>
          <a:r>
            <a:rPr lang="pl-PL" sz="1400" kern="1200" dirty="0" err="1"/>
            <a:t>simulated</a:t>
          </a:r>
          <a:r>
            <a:rPr lang="pl-PL" sz="1400" kern="1200" dirty="0"/>
            <a:t> data </a:t>
          </a:r>
          <a:r>
            <a:rPr lang="pl-PL" sz="1400" kern="1200" dirty="0" err="1"/>
            <a:t>after</a:t>
          </a:r>
          <a:r>
            <a:rPr lang="pl-PL" sz="1400" kern="1200" dirty="0"/>
            <a:t> </a:t>
          </a:r>
          <a:r>
            <a:rPr lang="pl-PL" sz="1400" kern="1200" dirty="0" err="1"/>
            <a:t>dimensionality</a:t>
          </a:r>
          <a:r>
            <a:rPr lang="pl-PL" sz="1400" kern="1200" dirty="0"/>
            <a:t> </a:t>
          </a:r>
          <a:r>
            <a:rPr lang="pl-PL" sz="1400" kern="1200" dirty="0" err="1"/>
            <a:t>reduction</a:t>
          </a:r>
          <a:r>
            <a:rPr lang="pl-PL" sz="1400" kern="1200" dirty="0"/>
            <a:t>,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kern="1200" dirty="0"/>
            <a:t>Good </a:t>
          </a:r>
          <a:r>
            <a:rPr lang="pl-PL" sz="1400" kern="1200" dirty="0" err="1"/>
            <a:t>overview</a:t>
          </a:r>
          <a:r>
            <a:rPr lang="pl-PL" sz="1400" kern="1200" dirty="0"/>
            <a:t> of the performance of </a:t>
          </a:r>
          <a:r>
            <a:rPr lang="pl-PL" sz="1400" kern="1200" dirty="0" err="1"/>
            <a:t>these</a:t>
          </a:r>
          <a:r>
            <a:rPr lang="pl-PL" sz="1400" kern="1200" dirty="0"/>
            <a:t> </a:t>
          </a:r>
          <a:r>
            <a:rPr lang="pl-PL" sz="1400" kern="1200" dirty="0" err="1"/>
            <a:t>modelsin</a:t>
          </a:r>
          <a:r>
            <a:rPr lang="pl-PL" sz="1400" kern="1200" dirty="0"/>
            <a:t> </a:t>
          </a:r>
          <a:r>
            <a:rPr lang="pl-PL" sz="1400" kern="1200" dirty="0" err="1"/>
            <a:t>terms</a:t>
          </a:r>
          <a:r>
            <a:rPr lang="pl-PL" sz="1400" kern="1200" dirty="0"/>
            <a:t> of </a:t>
          </a:r>
          <a:r>
            <a:rPr lang="pl-PL" sz="1400" kern="1200" dirty="0" err="1"/>
            <a:t>their</a:t>
          </a:r>
          <a:r>
            <a:rPr lang="pl-PL" sz="1400" kern="1200" dirty="0"/>
            <a:t> </a:t>
          </a:r>
          <a:r>
            <a:rPr lang="pl-PL" sz="1400" kern="1200" dirty="0" err="1"/>
            <a:t>capability</a:t>
          </a:r>
          <a:r>
            <a:rPr lang="pl-PL" sz="1400" kern="1200" dirty="0"/>
            <a:t> for </a:t>
          </a:r>
          <a:r>
            <a:rPr lang="pl-PL" sz="1400" kern="1200" dirty="0" err="1"/>
            <a:t>prediction</a:t>
          </a:r>
          <a:r>
            <a:rPr lang="pl-PL" sz="1400" kern="1200" dirty="0"/>
            <a:t>,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b="1" kern="1200" dirty="0" err="1">
              <a:solidFill>
                <a:srgbClr val="FFFF00"/>
              </a:solidFill>
            </a:rPr>
            <a:t>Very</a:t>
          </a:r>
          <a:r>
            <a:rPr lang="pl-PL" sz="1400" b="1" kern="1200" dirty="0">
              <a:solidFill>
                <a:srgbClr val="FFFF00"/>
              </a:solidFill>
            </a:rPr>
            <a:t> nice </a:t>
          </a:r>
          <a:r>
            <a:rPr lang="pl-PL" sz="1400" b="1" kern="1200" dirty="0" err="1">
              <a:solidFill>
                <a:srgbClr val="FFFF00"/>
              </a:solidFill>
            </a:rPr>
            <a:t>experimental</a:t>
          </a:r>
          <a:r>
            <a:rPr lang="pl-PL" sz="1400" b="1" kern="1200" dirty="0">
              <a:solidFill>
                <a:srgbClr val="FFFF00"/>
              </a:solidFill>
            </a:rPr>
            <a:t> </a:t>
          </a:r>
          <a:r>
            <a:rPr lang="pl-PL" sz="1400" b="1" kern="1200" dirty="0" err="1">
              <a:solidFill>
                <a:srgbClr val="FFFF00"/>
              </a:solidFill>
            </a:rPr>
            <a:t>results</a:t>
          </a:r>
          <a:r>
            <a:rPr lang="pl-PL" sz="1400" b="1" kern="1200" dirty="0">
              <a:solidFill>
                <a:srgbClr val="FFFF00"/>
              </a:solidFill>
            </a:rPr>
            <a:t> from the </a:t>
          </a:r>
          <a:r>
            <a:rPr lang="pl-PL" sz="1400" b="1" kern="1200" dirty="0" err="1">
              <a:solidFill>
                <a:srgbClr val="FFFF00"/>
              </a:solidFill>
            </a:rPr>
            <a:t>recent</a:t>
          </a:r>
          <a:r>
            <a:rPr lang="pl-PL" sz="1400" b="1" kern="1200" dirty="0">
              <a:solidFill>
                <a:srgbClr val="FFFF00"/>
              </a:solidFill>
            </a:rPr>
            <a:t> LIBS Be </a:t>
          </a:r>
          <a:r>
            <a:rPr lang="pl-PL" sz="1400" b="1" kern="1200" dirty="0" err="1">
              <a:solidFill>
                <a:srgbClr val="FFFF00"/>
              </a:solidFill>
            </a:rPr>
            <a:t>campaign</a:t>
          </a:r>
          <a:r>
            <a:rPr lang="pl-PL" sz="1400" b="1" kern="1200" dirty="0">
              <a:solidFill>
                <a:srgbClr val="FFFF00"/>
              </a:solidFill>
            </a:rPr>
            <a:t>!   </a:t>
          </a:r>
          <a:endParaRPr lang="en-US" sz="1400" b="1" kern="1200" dirty="0">
            <a:solidFill>
              <a:srgbClr val="FFFF00"/>
            </a:solidFill>
          </a:endParaRPr>
        </a:p>
      </dsp:txBody>
      <dsp:txXfrm>
        <a:off x="1950385" y="0"/>
        <a:ext cx="6825314" cy="2029521"/>
      </dsp:txXfrm>
    </dsp:sp>
    <dsp:sp modelId="{96962646-F860-4209-A830-32C3B883D5F3}">
      <dsp:nvSpPr>
        <dsp:cNvPr id="0" name=""/>
        <dsp:cNvSpPr/>
      </dsp:nvSpPr>
      <dsp:spPr>
        <a:xfrm>
          <a:off x="195245" y="109023"/>
          <a:ext cx="1755140" cy="1811474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9EF69E-16DB-4A4D-B64E-0BA2C784C03B}">
      <dsp:nvSpPr>
        <dsp:cNvPr id="0" name=""/>
        <dsp:cNvSpPr/>
      </dsp:nvSpPr>
      <dsp:spPr>
        <a:xfrm>
          <a:off x="0" y="2193176"/>
          <a:ext cx="8775700" cy="19524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u="sng" kern="1200" dirty="0" err="1"/>
            <a:t>Now</a:t>
          </a:r>
          <a:r>
            <a:rPr lang="pl-PL" sz="1400" u="sng" kern="1200" dirty="0"/>
            <a:t> we </a:t>
          </a:r>
          <a:r>
            <a:rPr lang="pl-PL" sz="1400" u="sng" kern="1200" dirty="0" err="1"/>
            <a:t>will</a:t>
          </a:r>
          <a:r>
            <a:rPr lang="pl-PL" sz="1400" u="sng" kern="1200" dirty="0"/>
            <a:t> do (in 2022):</a:t>
          </a:r>
          <a:endParaRPr lang="en-US" sz="1400" u="sng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kern="1200" dirty="0" err="1"/>
            <a:t>Massive</a:t>
          </a:r>
          <a:r>
            <a:rPr lang="pl-PL" sz="1400" kern="1200" dirty="0"/>
            <a:t> </a:t>
          </a:r>
          <a:r>
            <a:rPr lang="pl-PL" sz="1400" kern="1200" dirty="0" err="1"/>
            <a:t>investigation</a:t>
          </a:r>
          <a:r>
            <a:rPr lang="pl-PL" sz="1400" kern="1200" dirty="0"/>
            <a:t> of </a:t>
          </a:r>
          <a:r>
            <a:rPr lang="pl-PL" sz="1400" kern="1200" dirty="0" err="1"/>
            <a:t>pre-processing</a:t>
          </a:r>
          <a:r>
            <a:rPr lang="pl-PL" sz="1400" kern="1200" dirty="0"/>
            <a:t> </a:t>
          </a:r>
          <a:r>
            <a:rPr lang="pl-PL" sz="1400" kern="1200" dirty="0" err="1"/>
            <a:t>techniques</a:t>
          </a:r>
          <a:r>
            <a:rPr lang="pl-PL" sz="1400" kern="1200" dirty="0"/>
            <a:t> </a:t>
          </a:r>
          <a:r>
            <a:rPr lang="pl-PL" sz="1400" kern="1200" dirty="0" err="1"/>
            <a:t>mostly</a:t>
          </a:r>
          <a:r>
            <a:rPr lang="pl-PL" sz="1400" kern="1200" dirty="0"/>
            <a:t> </a:t>
          </a:r>
          <a:r>
            <a:rPr lang="pl-PL" sz="1400" kern="1200" dirty="0" err="1"/>
            <a:t>based</a:t>
          </a:r>
          <a:r>
            <a:rPr lang="pl-PL" sz="1400" kern="1200" dirty="0"/>
            <a:t> on the LIBS Be </a:t>
          </a:r>
          <a:r>
            <a:rPr lang="pl-PL" sz="1400" kern="1200" dirty="0" err="1"/>
            <a:t>campaign</a:t>
          </a:r>
          <a:r>
            <a:rPr lang="pl-PL" sz="1400" kern="1200" dirty="0"/>
            <a:t>,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kern="1200" dirty="0" err="1"/>
            <a:t>Modifications</a:t>
          </a:r>
          <a:r>
            <a:rPr lang="pl-PL" sz="1400" kern="1200" dirty="0"/>
            <a:t> of </a:t>
          </a:r>
          <a:r>
            <a:rPr lang="pl-PL" sz="1400" kern="1200" dirty="0" err="1"/>
            <a:t>synthetic</a:t>
          </a:r>
          <a:r>
            <a:rPr lang="pl-PL" sz="1400" kern="1200" dirty="0"/>
            <a:t> data and model re-</a:t>
          </a:r>
          <a:r>
            <a:rPr lang="pl-PL" sz="1400" kern="1200" dirty="0" err="1"/>
            <a:t>calibration</a:t>
          </a:r>
          <a:r>
            <a:rPr lang="pl-PL" sz="1400" kern="1200" dirty="0"/>
            <a:t>,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kern="1200" dirty="0"/>
            <a:t>Application of </a:t>
          </a:r>
          <a:r>
            <a:rPr lang="pl-PL" sz="1400" kern="1200" dirty="0" err="1"/>
            <a:t>dimensionality</a:t>
          </a:r>
          <a:r>
            <a:rPr lang="pl-PL" sz="1400" kern="1200" dirty="0"/>
            <a:t> </a:t>
          </a:r>
          <a:r>
            <a:rPr lang="pl-PL" sz="1400" kern="1200" dirty="0" err="1"/>
            <a:t>reduction</a:t>
          </a:r>
          <a:r>
            <a:rPr lang="pl-PL" sz="1400" kern="1200" dirty="0"/>
            <a:t> of the </a:t>
          </a:r>
          <a:r>
            <a:rPr lang="pl-PL" sz="1400" kern="1200" dirty="0" err="1"/>
            <a:t>pre-processed</a:t>
          </a:r>
          <a:r>
            <a:rPr lang="pl-PL" sz="1400" kern="1200" dirty="0"/>
            <a:t> </a:t>
          </a:r>
          <a:r>
            <a:rPr lang="pl-PL" sz="1400" kern="1200" dirty="0" err="1"/>
            <a:t>experimental</a:t>
          </a:r>
          <a:r>
            <a:rPr lang="pl-PL" sz="1400" kern="1200" dirty="0"/>
            <a:t> data, </a:t>
          </a:r>
          <a:r>
            <a:rPr lang="pl-PL" sz="1400" kern="1200" dirty="0" err="1"/>
            <a:t>finding</a:t>
          </a:r>
          <a:r>
            <a:rPr lang="pl-PL" sz="1400" kern="1200" dirty="0"/>
            <a:t> </a:t>
          </a:r>
          <a:r>
            <a:rPr lang="pl-PL" sz="1400" kern="1200" dirty="0" err="1"/>
            <a:t>correlations</a:t>
          </a:r>
          <a:r>
            <a:rPr lang="pl-PL" sz="1400" kern="1200" dirty="0"/>
            <a:t> </a:t>
          </a:r>
          <a:r>
            <a:rPr lang="pl-PL" sz="1400" kern="1200" dirty="0" err="1"/>
            <a:t>between</a:t>
          </a:r>
          <a:r>
            <a:rPr lang="pl-PL" sz="1400" kern="1200" dirty="0"/>
            <a:t> tchem and </a:t>
          </a:r>
          <a:r>
            <a:rPr lang="pl-PL" sz="1400" kern="1200" dirty="0" err="1"/>
            <a:t>dimensionally</a:t>
          </a:r>
          <a:r>
            <a:rPr lang="pl-PL" sz="1400" kern="1200" dirty="0"/>
            <a:t> </a:t>
          </a:r>
          <a:r>
            <a:rPr lang="pl-PL" sz="1400" kern="1200" dirty="0" err="1"/>
            <a:t>reduced</a:t>
          </a:r>
          <a:r>
            <a:rPr lang="pl-PL" sz="1400" kern="1200" dirty="0"/>
            <a:t> </a:t>
          </a:r>
          <a:r>
            <a:rPr lang="pl-PL" sz="1400" kern="1200" dirty="0" err="1"/>
            <a:t>synthetic</a:t>
          </a:r>
          <a:r>
            <a:rPr lang="pl-PL" sz="1400" kern="1200" dirty="0"/>
            <a:t> data,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kern="1200" dirty="0"/>
            <a:t>Training and cross-</a:t>
          </a:r>
          <a:r>
            <a:rPr lang="pl-PL" sz="1400" kern="1200" dirty="0" err="1"/>
            <a:t>validation</a:t>
          </a:r>
          <a:r>
            <a:rPr lang="pl-PL" sz="1400" kern="1200" dirty="0"/>
            <a:t> of </a:t>
          </a:r>
          <a:r>
            <a:rPr lang="pl-PL" sz="1400" kern="1200" dirty="0" err="1"/>
            <a:t>conversion</a:t>
          </a:r>
          <a:r>
            <a:rPr lang="pl-PL" sz="1400" kern="1200" dirty="0"/>
            <a:t> </a:t>
          </a:r>
          <a:r>
            <a:rPr lang="pl-PL" sz="1400" kern="1200" dirty="0" err="1"/>
            <a:t>systems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b="1" kern="1200" dirty="0" err="1">
              <a:solidFill>
                <a:srgbClr val="FFFF00"/>
              </a:solidFill>
            </a:rPr>
            <a:t>Validation</a:t>
          </a:r>
          <a:r>
            <a:rPr lang="pl-PL" sz="1400" b="1" kern="1200" dirty="0">
              <a:solidFill>
                <a:srgbClr val="FFFF00"/>
              </a:solidFill>
            </a:rPr>
            <a:t> of the </a:t>
          </a:r>
          <a:r>
            <a:rPr lang="pl-PL" sz="1400" b="1" kern="1200" dirty="0" err="1">
              <a:solidFill>
                <a:srgbClr val="FFFF00"/>
              </a:solidFill>
            </a:rPr>
            <a:t>systems</a:t>
          </a:r>
          <a:r>
            <a:rPr lang="pl-PL" sz="1400" b="1" kern="1200" dirty="0">
              <a:solidFill>
                <a:srgbClr val="FFFF00"/>
              </a:solidFill>
            </a:rPr>
            <a:t> – </a:t>
          </a:r>
          <a:r>
            <a:rPr lang="pl-PL" sz="1400" b="1" kern="1200" dirty="0" err="1">
              <a:solidFill>
                <a:srgbClr val="FFFF00"/>
              </a:solidFill>
            </a:rPr>
            <a:t>results</a:t>
          </a:r>
          <a:r>
            <a:rPr lang="pl-PL" sz="1400" b="1" kern="1200" dirty="0">
              <a:solidFill>
                <a:srgbClr val="FFFF00"/>
              </a:solidFill>
            </a:rPr>
            <a:t> </a:t>
          </a:r>
          <a:r>
            <a:rPr lang="pl-PL" sz="1400" b="1" kern="1200" dirty="0" err="1">
              <a:solidFill>
                <a:srgbClr val="FFFF00"/>
              </a:solidFill>
            </a:rPr>
            <a:t>obtained</a:t>
          </a:r>
          <a:r>
            <a:rPr lang="pl-PL" sz="1400" b="1" kern="1200" dirty="0">
              <a:solidFill>
                <a:srgbClr val="FFFF00"/>
              </a:solidFill>
            </a:rPr>
            <a:t> on JET </a:t>
          </a:r>
          <a:r>
            <a:rPr lang="pl-PL" sz="1400" b="1" kern="1200" dirty="0" err="1">
              <a:solidFill>
                <a:srgbClr val="FFFF00"/>
              </a:solidFill>
            </a:rPr>
            <a:t>samples</a:t>
          </a:r>
          <a:r>
            <a:rPr lang="pl-PL" sz="1400" b="1" kern="1200" dirty="0">
              <a:solidFill>
                <a:srgbClr val="FFFF00"/>
              </a:solidFill>
            </a:rPr>
            <a:t> </a:t>
          </a:r>
          <a:r>
            <a:rPr lang="pl-PL" sz="1400" b="1" kern="1200" dirty="0" err="1">
              <a:solidFill>
                <a:srgbClr val="FFFF00"/>
              </a:solidFill>
            </a:rPr>
            <a:t>are</a:t>
          </a:r>
          <a:r>
            <a:rPr lang="pl-PL" sz="1400" b="1" kern="1200" dirty="0">
              <a:solidFill>
                <a:srgbClr val="FFFF00"/>
              </a:solidFill>
            </a:rPr>
            <a:t> </a:t>
          </a:r>
          <a:r>
            <a:rPr lang="pl-PL" sz="1400" b="1" kern="1200" dirty="0" err="1">
              <a:solidFill>
                <a:srgbClr val="FFFF00"/>
              </a:solidFill>
            </a:rPr>
            <a:t>perfectly</a:t>
          </a:r>
          <a:r>
            <a:rPr lang="pl-PL" sz="1400" b="1" kern="1200" dirty="0">
              <a:solidFill>
                <a:srgbClr val="FFFF00"/>
              </a:solidFill>
            </a:rPr>
            <a:t> </a:t>
          </a:r>
          <a:r>
            <a:rPr lang="pl-PL" sz="1400" b="1" kern="1200" dirty="0" err="1">
              <a:solidFill>
                <a:srgbClr val="FFFF00"/>
              </a:solidFill>
            </a:rPr>
            <a:t>tailored</a:t>
          </a:r>
          <a:r>
            <a:rPr lang="pl-PL" sz="1400" b="1" kern="1200" dirty="0">
              <a:solidFill>
                <a:srgbClr val="FFFF00"/>
              </a:solidFill>
            </a:rPr>
            <a:t> for </a:t>
          </a:r>
          <a:r>
            <a:rPr lang="pl-PL" sz="1400" b="1" kern="1200" dirty="0" err="1">
              <a:solidFill>
                <a:srgbClr val="FFFF00"/>
              </a:solidFill>
            </a:rPr>
            <a:t>this</a:t>
          </a:r>
          <a:r>
            <a:rPr lang="pl-PL" sz="1400" b="1" kern="1200" dirty="0">
              <a:solidFill>
                <a:srgbClr val="FFFF00"/>
              </a:solidFill>
            </a:rPr>
            <a:t>!</a:t>
          </a:r>
          <a:endParaRPr lang="en-US" sz="1400" b="1" kern="1200" dirty="0">
            <a:solidFill>
              <a:srgbClr val="FFFF00"/>
            </a:solidFill>
          </a:endParaRPr>
        </a:p>
      </dsp:txBody>
      <dsp:txXfrm>
        <a:off x="1950385" y="2193176"/>
        <a:ext cx="6825314" cy="1952457"/>
      </dsp:txXfrm>
    </dsp:sp>
    <dsp:sp modelId="{58A993EB-4883-495B-B3F6-C1E688E72BE4}">
      <dsp:nvSpPr>
        <dsp:cNvPr id="0" name=""/>
        <dsp:cNvSpPr/>
      </dsp:nvSpPr>
      <dsp:spPr>
        <a:xfrm>
          <a:off x="157387" y="2249984"/>
          <a:ext cx="1755140" cy="171074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000" r="-8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9149" y="3147376"/>
            <a:ext cx="1745699" cy="1320800"/>
          </a:xfrm>
          <a:prstGeom prst="rect">
            <a:avLst/>
          </a:prstGeom>
        </p:spPr>
      </p:pic>
      <p:sp>
        <p:nvSpPr>
          <p:cNvPr id="8" name="Prostokąt 7"/>
          <p:cNvSpPr/>
          <p:nvPr userDrawn="1"/>
        </p:nvSpPr>
        <p:spPr>
          <a:xfrm>
            <a:off x="0" y="1504950"/>
            <a:ext cx="9144000" cy="1196579"/>
          </a:xfrm>
          <a:prstGeom prst="rect">
            <a:avLst/>
          </a:prstGeom>
          <a:solidFill>
            <a:srgbClr val="D02E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768717"/>
            <a:ext cx="7772400" cy="669044"/>
          </a:xfrm>
        </p:spPr>
        <p:txBody>
          <a:bodyPr anchor="b"/>
          <a:lstStyle>
            <a:lvl1pPr algn="ctr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Tytuł prezentacji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344334" y="2701529"/>
            <a:ext cx="2455333" cy="34973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Imię i Nazwisko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43298" y="4722813"/>
            <a:ext cx="2057400" cy="273844"/>
          </a:xfrm>
        </p:spPr>
        <p:txBody>
          <a:bodyPr/>
          <a:lstStyle>
            <a:lvl1pPr algn="ctr">
              <a:defRPr/>
            </a:lvl1pPr>
          </a:lstStyle>
          <a:p>
            <a:r>
              <a:rPr lang="pl-PL" dirty="0"/>
              <a:t>Wydarzenie, Miejsce i data</a:t>
            </a:r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84" y="262489"/>
            <a:ext cx="2727966" cy="957836"/>
          </a:xfrm>
          <a:prstGeom prst="rect">
            <a:avLst/>
          </a:prstGeom>
        </p:spPr>
      </p:pic>
      <p:sp>
        <p:nvSpPr>
          <p:cNvPr id="9" name="Prostokąt 8"/>
          <p:cNvSpPr/>
          <p:nvPr userDrawn="1"/>
        </p:nvSpPr>
        <p:spPr>
          <a:xfrm>
            <a:off x="2915708" y="4578350"/>
            <a:ext cx="3312583" cy="34289"/>
          </a:xfrm>
          <a:prstGeom prst="rect">
            <a:avLst/>
          </a:prstGeom>
          <a:solidFill>
            <a:srgbClr val="D02E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8051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/>
              <a:t>Tytuł prezentacji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/>
              <a:t>Wydarzenie, Miejsce i data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C8026-EAC7-49E5-BEC5-E21BD80EF2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662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/>
              <a:t>Wydarzenie, Miejsce i data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C8026-EAC7-49E5-BEC5-E21BD80EF24E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1533524" y="71747"/>
            <a:ext cx="6110816" cy="3026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Tytuł prezentacji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31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/>
              <a:t>Tytuł prezentacji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dirty="0"/>
              <a:t>Wydarzenie, Miejsce i data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C8026-EAC7-49E5-BEC5-E21BD80EF2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4394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/>
              <a:t>Wydarzenie, Miejsce i data</a:t>
            </a:r>
            <a:endParaRPr lang="pl-PL" dirty="0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4C8026-EAC7-49E5-BEC5-E21BD80EF24E}" type="slidenum">
              <a:rPr lang="pl-PL" smtClean="0"/>
              <a:t>‹#›</a:t>
            </a:fld>
            <a:endParaRPr lang="pl-PL"/>
          </a:p>
        </p:txBody>
      </p:sp>
      <p:sp>
        <p:nvSpPr>
          <p:cNvPr id="9" name="Title Placeholder 1"/>
          <p:cNvSpPr txBox="1">
            <a:spLocks/>
          </p:cNvSpPr>
          <p:nvPr userDrawn="1"/>
        </p:nvSpPr>
        <p:spPr>
          <a:xfrm>
            <a:off x="1533524" y="71747"/>
            <a:ext cx="6110816" cy="3026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Tytuł prezentacji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945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/>
              <a:t>Wydarzenie, Miejsce i data</a:t>
            </a:r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4C8026-EAC7-49E5-BEC5-E21BD80EF24E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Placeholder 1"/>
          <p:cNvSpPr txBox="1">
            <a:spLocks/>
          </p:cNvSpPr>
          <p:nvPr userDrawn="1"/>
        </p:nvSpPr>
        <p:spPr>
          <a:xfrm>
            <a:off x="1573742" y="84447"/>
            <a:ext cx="6110816" cy="3026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/>
              <a:t>Tytuł prezentacji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67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dirty="0"/>
              <a:t>Wydarzenie, Miejsce i data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C8026-EAC7-49E5-BEC5-E21BD80EF2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4213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/>
              <a:t>Tytuł prezentacji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/>
              <a:t>Wydarzenie, Miejsce i data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C8026-EAC7-49E5-BEC5-E21BD80EF2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3891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/>
              <a:t>Wydarzenie, Miejsce i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C8026-EAC7-49E5-BEC5-E21BD80EF24E}" type="slidenum">
              <a:rPr lang="pl-PL" smtClean="0"/>
              <a:t>‹#›</a:t>
            </a:fld>
            <a:endParaRPr lang="pl-PL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1533524" y="71747"/>
            <a:ext cx="6110816" cy="3026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428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/>
              <a:t>Wydarzenie, Miejsce i data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C8026-EAC7-49E5-BEC5-E21BD80EF24E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Placeholder 1"/>
          <p:cNvSpPr txBox="1">
            <a:spLocks/>
          </p:cNvSpPr>
          <p:nvPr userDrawn="1"/>
        </p:nvSpPr>
        <p:spPr>
          <a:xfrm>
            <a:off x="1533524" y="71747"/>
            <a:ext cx="6110816" cy="3026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Tytuł prezentacji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845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/>
              <a:t>Wydarzenie, Miejsce i data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C8026-EAC7-49E5-BEC5-E21BD80EF24E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Placeholder 1"/>
          <p:cNvSpPr txBox="1">
            <a:spLocks/>
          </p:cNvSpPr>
          <p:nvPr userDrawn="1"/>
        </p:nvSpPr>
        <p:spPr>
          <a:xfrm>
            <a:off x="1533524" y="71747"/>
            <a:ext cx="6110816" cy="3026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Tytuł prezentacji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46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/>
          <p:nvPr/>
        </p:nvSpPr>
        <p:spPr>
          <a:xfrm>
            <a:off x="3107267" y="480724"/>
            <a:ext cx="2963333" cy="34289"/>
          </a:xfrm>
          <a:prstGeom prst="rect">
            <a:avLst/>
          </a:prstGeom>
          <a:solidFill>
            <a:srgbClr val="D02E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pSp>
        <p:nvGrpSpPr>
          <p:cNvPr id="14" name="Grupa 13"/>
          <p:cNvGrpSpPr/>
          <p:nvPr/>
        </p:nvGrpSpPr>
        <p:grpSpPr>
          <a:xfrm rot="10800000">
            <a:off x="5056718" y="4713396"/>
            <a:ext cx="4087283" cy="308985"/>
            <a:chOff x="0" y="6276976"/>
            <a:chExt cx="4087283" cy="411980"/>
          </a:xfrm>
        </p:grpSpPr>
        <p:sp>
          <p:nvSpPr>
            <p:cNvPr id="15" name="Prostokąt 14"/>
            <p:cNvSpPr/>
            <p:nvPr userDrawn="1"/>
          </p:nvSpPr>
          <p:spPr>
            <a:xfrm>
              <a:off x="0" y="6311899"/>
              <a:ext cx="3877733" cy="342901"/>
            </a:xfrm>
            <a:prstGeom prst="rect">
              <a:avLst/>
            </a:prstGeom>
            <a:solidFill>
              <a:srgbClr val="D02E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  <p:sp>
          <p:nvSpPr>
            <p:cNvPr id="16" name="Elipsa 15"/>
            <p:cNvSpPr/>
            <p:nvPr userDrawn="1"/>
          </p:nvSpPr>
          <p:spPr>
            <a:xfrm>
              <a:off x="3817407" y="6276976"/>
              <a:ext cx="269876" cy="41198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grpSp>
        <p:nvGrpSpPr>
          <p:cNvPr id="12" name="Grupa 11"/>
          <p:cNvGrpSpPr/>
          <p:nvPr/>
        </p:nvGrpSpPr>
        <p:grpSpPr>
          <a:xfrm>
            <a:off x="1" y="4707732"/>
            <a:ext cx="4087283" cy="308985"/>
            <a:chOff x="0" y="6276976"/>
            <a:chExt cx="4087283" cy="411980"/>
          </a:xfrm>
        </p:grpSpPr>
        <p:sp>
          <p:nvSpPr>
            <p:cNvPr id="9" name="Prostokąt 8"/>
            <p:cNvSpPr/>
            <p:nvPr userDrawn="1"/>
          </p:nvSpPr>
          <p:spPr>
            <a:xfrm>
              <a:off x="0" y="6311899"/>
              <a:ext cx="3877733" cy="342901"/>
            </a:xfrm>
            <a:prstGeom prst="rect">
              <a:avLst/>
            </a:prstGeom>
            <a:solidFill>
              <a:srgbClr val="D02E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  <p:sp>
          <p:nvSpPr>
            <p:cNvPr id="11" name="Elipsa 10"/>
            <p:cNvSpPr/>
            <p:nvPr userDrawn="1"/>
          </p:nvSpPr>
          <p:spPr>
            <a:xfrm>
              <a:off x="3817407" y="6276976"/>
              <a:ext cx="269876" cy="41198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3524" y="71747"/>
            <a:ext cx="6110816" cy="3026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 dirty="0"/>
              <a:t>Tytuł prezentacji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dirty="0"/>
              <a:t>Wydarzenie, Miejsce i data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C8026-EAC7-49E5-BEC5-E21BD80EF24E}" type="slidenum">
              <a:rPr lang="pl-PL" smtClean="0"/>
              <a:t>‹#›</a:t>
            </a:fld>
            <a:endParaRPr lang="pl-PL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0622" y="4734634"/>
            <a:ext cx="902756" cy="265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104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798" y="2536160"/>
            <a:ext cx="7772400" cy="669044"/>
          </a:xfrm>
        </p:spPr>
        <p:txBody>
          <a:bodyPr/>
          <a:lstStyle/>
          <a:p>
            <a:r>
              <a:rPr lang="en-US" sz="2000" dirty="0"/>
              <a:t>SP X2: Optimization of laser-based surface analysis diagnostics (2021)</a:t>
            </a:r>
            <a:br>
              <a:rPr lang="pl-PL" sz="2000" dirty="0"/>
            </a:br>
            <a:r>
              <a:rPr lang="en-US" sz="2000" dirty="0"/>
              <a:t>Deliverable:</a:t>
            </a:r>
            <a:r>
              <a:rPr lang="pl-PL" sz="2000" dirty="0"/>
              <a:t> </a:t>
            </a:r>
            <a:r>
              <a:rPr lang="en-US" sz="2000" dirty="0"/>
              <a:t>Improve LIBS analysis by application of machine</a:t>
            </a:r>
            <a:r>
              <a:rPr lang="pl-PL" sz="2000" dirty="0"/>
              <a:t> l</a:t>
            </a:r>
            <a:r>
              <a:rPr lang="en-US" sz="2000" dirty="0"/>
              <a:t>earning algorithm (IPPLM)</a:t>
            </a:r>
            <a:br>
              <a:rPr lang="en-US" sz="2000" dirty="0"/>
            </a:br>
            <a:br>
              <a:rPr lang="en-US" sz="2000" dirty="0"/>
            </a:br>
            <a:endParaRPr lang="pl-PL" sz="20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0" y="2701529"/>
            <a:ext cx="9144000" cy="349735"/>
          </a:xfrm>
        </p:spPr>
        <p:txBody>
          <a:bodyPr>
            <a:noAutofit/>
          </a:bodyPr>
          <a:lstStyle/>
          <a:p>
            <a:r>
              <a:rPr lang="pl-PL" sz="1800" b="1" spc="-15" dirty="0">
                <a:ea typeface="Times New Roman" panose="02020603050405020304" pitchFamily="18" charset="0"/>
              </a:rPr>
              <a:t>P. Gąsior, W. </a:t>
            </a:r>
            <a:r>
              <a:rPr lang="pl-PL" sz="1800" b="1" spc="-15" dirty="0" err="1">
                <a:ea typeface="Times New Roman" panose="02020603050405020304" pitchFamily="18" charset="0"/>
              </a:rPr>
              <a:t>Gromelski</a:t>
            </a:r>
            <a:r>
              <a:rPr lang="pl-PL" sz="1800" b="1" spc="-15" dirty="0">
                <a:ea typeface="Times New Roman" panose="02020603050405020304" pitchFamily="18" charset="0"/>
              </a:rPr>
              <a:t>, M. </a:t>
            </a:r>
            <a:r>
              <a:rPr lang="pl-PL" sz="1800" b="1" spc="-15" dirty="0" err="1">
                <a:ea typeface="Times New Roman" panose="02020603050405020304" pitchFamily="18" charset="0"/>
              </a:rPr>
              <a:t>Kastek</a:t>
            </a:r>
            <a:r>
              <a:rPr lang="pl-PL" sz="1800" b="1" spc="-15" dirty="0">
                <a:ea typeface="Times New Roman" panose="02020603050405020304" pitchFamily="18" charset="0"/>
              </a:rPr>
              <a:t>, A. Kwaśnik</a:t>
            </a:r>
            <a:br>
              <a:rPr lang="pl-PL" sz="1800" b="1" spc="-15" dirty="0">
                <a:ea typeface="Times New Roman" panose="02020603050405020304" pitchFamily="18" charset="0"/>
              </a:rPr>
            </a:br>
            <a:r>
              <a:rPr lang="en-GB" sz="1800" b="1" spc="-15" dirty="0">
                <a:ea typeface="Times New Roman" panose="02020603050405020304" pitchFamily="18" charset="0"/>
              </a:rPr>
              <a:t>(IPPLM)</a:t>
            </a:r>
            <a:endParaRPr lang="pl-PL" sz="1800" b="1" dirty="0"/>
          </a:p>
        </p:txBody>
      </p:sp>
      <p:sp>
        <p:nvSpPr>
          <p:cNvPr id="5" name="pole tekstowe 4"/>
          <p:cNvSpPr txBox="1"/>
          <p:nvPr/>
        </p:nvSpPr>
        <p:spPr>
          <a:xfrm>
            <a:off x="2914650" y="4669971"/>
            <a:ext cx="3314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Midterm Meeting, 08/11/2021</a:t>
            </a:r>
          </a:p>
        </p:txBody>
      </p:sp>
    </p:spTree>
    <p:extLst>
      <p:ext uri="{BB962C8B-B14F-4D97-AF65-F5344CB8AC3E}">
        <p14:creationId xmlns:p14="http://schemas.microsoft.com/office/powerpoint/2010/main" val="3821374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B399B5-A2ED-3E49-0188-1930A043E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In </a:t>
            </a:r>
            <a:r>
              <a:rPr lang="pl-PL" b="1" dirty="0" err="1"/>
              <a:t>general</a:t>
            </a:r>
            <a:endParaRPr lang="en-US" b="1" dirty="0"/>
          </a:p>
        </p:txBody>
      </p:sp>
      <p:sp>
        <p:nvSpPr>
          <p:cNvPr id="30" name="Prostokąt: zaokrąglone rogi 29">
            <a:extLst>
              <a:ext uri="{FF2B5EF4-FFF2-40B4-BE49-F238E27FC236}">
                <a16:creationId xmlns:a16="http://schemas.microsoft.com/office/drawing/2014/main" id="{55EC2749-0B48-E612-08F8-9FA9EE2F7B21}"/>
              </a:ext>
            </a:extLst>
          </p:cNvPr>
          <p:cNvSpPr/>
          <p:nvPr/>
        </p:nvSpPr>
        <p:spPr>
          <a:xfrm>
            <a:off x="828621" y="1627536"/>
            <a:ext cx="7799151" cy="11493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pl-PL" sz="1400">
              <a:solidFill>
                <a:srgbClr val="FFFFFF"/>
              </a:solidFill>
            </a:endParaRPr>
          </a:p>
        </p:txBody>
      </p:sp>
      <p:sp>
        <p:nvSpPr>
          <p:cNvPr id="31" name="Prostokąt: zaokrąglone rogi 30">
            <a:extLst>
              <a:ext uri="{FF2B5EF4-FFF2-40B4-BE49-F238E27FC236}">
                <a16:creationId xmlns:a16="http://schemas.microsoft.com/office/drawing/2014/main" id="{07E40FF1-17CD-6381-EE37-21B344FA0BCD}"/>
              </a:ext>
            </a:extLst>
          </p:cNvPr>
          <p:cNvSpPr/>
          <p:nvPr/>
        </p:nvSpPr>
        <p:spPr>
          <a:xfrm rot="5400000">
            <a:off x="410233" y="1969782"/>
            <a:ext cx="2571586" cy="18793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pl-PL" sz="1400">
              <a:solidFill>
                <a:srgbClr val="FFFFFF"/>
              </a:solidFill>
            </a:endParaRPr>
          </a:p>
        </p:txBody>
      </p:sp>
      <p:sp>
        <p:nvSpPr>
          <p:cNvPr id="32" name="Prostokąt: zaokrąglone rogi 31">
            <a:extLst>
              <a:ext uri="{FF2B5EF4-FFF2-40B4-BE49-F238E27FC236}">
                <a16:creationId xmlns:a16="http://schemas.microsoft.com/office/drawing/2014/main" id="{3242D0B5-C10C-310F-DBF4-9F11AB44D5E7}"/>
              </a:ext>
            </a:extLst>
          </p:cNvPr>
          <p:cNvSpPr/>
          <p:nvPr/>
        </p:nvSpPr>
        <p:spPr>
          <a:xfrm>
            <a:off x="136877" y="1064116"/>
            <a:ext cx="5070542" cy="3202832"/>
          </a:xfrm>
          <a:prstGeom prst="roundRect">
            <a:avLst/>
          </a:prstGeom>
          <a:solidFill>
            <a:srgbClr val="FFC000">
              <a:alpha val="30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pl-PL" sz="1400">
              <a:solidFill>
                <a:srgbClr val="FFFFFF"/>
              </a:solidFill>
            </a:endParaRPr>
          </a:p>
        </p:txBody>
      </p:sp>
      <p:sp>
        <p:nvSpPr>
          <p:cNvPr id="33" name="pole tekstowe 32">
            <a:extLst>
              <a:ext uri="{FF2B5EF4-FFF2-40B4-BE49-F238E27FC236}">
                <a16:creationId xmlns:a16="http://schemas.microsoft.com/office/drawing/2014/main" id="{290C1CD8-0014-10DC-D839-BACB1F07FC22}"/>
              </a:ext>
            </a:extLst>
          </p:cNvPr>
          <p:cNvSpPr txBox="1"/>
          <p:nvPr/>
        </p:nvSpPr>
        <p:spPr>
          <a:xfrm>
            <a:off x="981983" y="1841590"/>
            <a:ext cx="1379573" cy="727121"/>
          </a:xfrm>
          <a:prstGeom prst="rect">
            <a:avLst/>
          </a:prstGeom>
          <a:solidFill>
            <a:srgbClr val="FFC000">
              <a:alpha val="59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lIns="68579" tIns="34289" rIns="68579" bIns="34289" rtlCol="0">
            <a:spAutoFit/>
          </a:bodyPr>
          <a:lstStyle/>
          <a:p>
            <a:pPr defTabSz="685783"/>
            <a:r>
              <a:rPr lang="en-US" sz="1400" dirty="0">
                <a:solidFill>
                  <a:srgbClr val="000000"/>
                </a:solidFill>
              </a:rPr>
              <a:t>Synthetic </a:t>
            </a:r>
            <a:br>
              <a:rPr lang="pl-PL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W +</a:t>
            </a:r>
            <a:r>
              <a:rPr lang="pl-PL" sz="1400" dirty="0">
                <a:solidFill>
                  <a:srgbClr val="000000"/>
                </a:solidFill>
              </a:rPr>
              <a:t> </a:t>
            </a:r>
            <a:r>
              <a:rPr lang="en-US" sz="1400" dirty="0">
                <a:solidFill>
                  <a:srgbClr val="000000"/>
                </a:solidFill>
              </a:rPr>
              <a:t>Be + H </a:t>
            </a:r>
            <a:br>
              <a:rPr lang="pl-PL" sz="1400" dirty="0">
                <a:solidFill>
                  <a:srgbClr val="000000"/>
                </a:solidFill>
              </a:rPr>
            </a:br>
            <a:r>
              <a:rPr lang="pl-PL" sz="1400" dirty="0">
                <a:solidFill>
                  <a:srgbClr val="000000"/>
                </a:solidFill>
              </a:rPr>
              <a:t>LR </a:t>
            </a:r>
            <a:r>
              <a:rPr lang="en-US" sz="1400" dirty="0">
                <a:solidFill>
                  <a:srgbClr val="000000"/>
                </a:solidFill>
              </a:rPr>
              <a:t>data</a:t>
            </a:r>
          </a:p>
        </p:txBody>
      </p:sp>
      <p:sp>
        <p:nvSpPr>
          <p:cNvPr id="34" name="pole tekstowe 33">
            <a:extLst>
              <a:ext uri="{FF2B5EF4-FFF2-40B4-BE49-F238E27FC236}">
                <a16:creationId xmlns:a16="http://schemas.microsoft.com/office/drawing/2014/main" id="{932AF785-2247-A535-3A7C-2BD4C0854AE6}"/>
              </a:ext>
            </a:extLst>
          </p:cNvPr>
          <p:cNvSpPr txBox="1"/>
          <p:nvPr/>
        </p:nvSpPr>
        <p:spPr>
          <a:xfrm>
            <a:off x="3182352" y="1824523"/>
            <a:ext cx="1481036" cy="727121"/>
          </a:xfrm>
          <a:prstGeom prst="rect">
            <a:avLst/>
          </a:prstGeom>
          <a:solidFill>
            <a:srgbClr val="FFC000">
              <a:alpha val="59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lIns="68579" tIns="34289" rIns="68579" bIns="34289" rtlCol="0">
            <a:spAutoFit/>
          </a:bodyPr>
          <a:lstStyle/>
          <a:p>
            <a:pPr defTabSz="685783"/>
            <a:r>
              <a:rPr lang="pl-PL" sz="1400" dirty="0">
                <a:solidFill>
                  <a:srgbClr val="000000"/>
                </a:solidFill>
              </a:rPr>
              <a:t>ML system for H </a:t>
            </a:r>
            <a:r>
              <a:rPr lang="pl-PL" sz="1400" dirty="0" err="1">
                <a:solidFill>
                  <a:srgbClr val="000000"/>
                </a:solidFill>
              </a:rPr>
              <a:t>quantification</a:t>
            </a:r>
            <a:r>
              <a:rPr lang="pl-PL" sz="1400" dirty="0">
                <a:solidFill>
                  <a:srgbClr val="000000"/>
                </a:solidFill>
              </a:rPr>
              <a:t> / </a:t>
            </a:r>
            <a:r>
              <a:rPr lang="pl-PL" sz="1400" dirty="0" err="1">
                <a:solidFill>
                  <a:srgbClr val="000000"/>
                </a:solidFill>
              </a:rPr>
              <a:t>qualification</a:t>
            </a:r>
            <a:endParaRPr lang="pl-PL" sz="1400" dirty="0">
              <a:solidFill>
                <a:srgbClr val="000000"/>
              </a:solidFill>
            </a:endParaRPr>
          </a:p>
        </p:txBody>
      </p:sp>
      <p:sp>
        <p:nvSpPr>
          <p:cNvPr id="35" name="pole tekstowe 34">
            <a:extLst>
              <a:ext uri="{FF2B5EF4-FFF2-40B4-BE49-F238E27FC236}">
                <a16:creationId xmlns:a16="http://schemas.microsoft.com/office/drawing/2014/main" id="{130BC96F-D333-2F3A-3C62-C4652DCB7785}"/>
              </a:ext>
            </a:extLst>
          </p:cNvPr>
          <p:cNvSpPr txBox="1"/>
          <p:nvPr/>
        </p:nvSpPr>
        <p:spPr>
          <a:xfrm>
            <a:off x="1043658" y="3165754"/>
            <a:ext cx="1379573" cy="507830"/>
          </a:xfrm>
          <a:prstGeom prst="rect">
            <a:avLst/>
          </a:prstGeom>
          <a:solidFill>
            <a:srgbClr val="FFC000">
              <a:alpha val="59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lIns="68579" tIns="34289" rIns="68579" bIns="34289" rtlCol="0">
            <a:spAutoFit/>
          </a:bodyPr>
          <a:lstStyle/>
          <a:p>
            <a:pPr defTabSz="685783"/>
            <a:r>
              <a:rPr lang="pl-PL" sz="1400" dirty="0">
                <a:solidFill>
                  <a:srgbClr val="000000"/>
                </a:solidFill>
              </a:rPr>
              <a:t>H + D + T</a:t>
            </a:r>
            <a:br>
              <a:rPr lang="pl-PL" sz="1400" dirty="0">
                <a:solidFill>
                  <a:srgbClr val="000000"/>
                </a:solidFill>
              </a:rPr>
            </a:br>
            <a:r>
              <a:rPr lang="pl-PL" sz="1400" dirty="0">
                <a:solidFill>
                  <a:srgbClr val="000000"/>
                </a:solidFill>
              </a:rPr>
              <a:t>HR Data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36" name="pole tekstowe 35">
            <a:extLst>
              <a:ext uri="{FF2B5EF4-FFF2-40B4-BE49-F238E27FC236}">
                <a16:creationId xmlns:a16="http://schemas.microsoft.com/office/drawing/2014/main" id="{5E5B21A2-CE3F-0EC5-0A86-F604EB0AAF33}"/>
              </a:ext>
            </a:extLst>
          </p:cNvPr>
          <p:cNvSpPr txBox="1"/>
          <p:nvPr/>
        </p:nvSpPr>
        <p:spPr>
          <a:xfrm>
            <a:off x="3142198" y="3153374"/>
            <a:ext cx="1481036" cy="946412"/>
          </a:xfrm>
          <a:prstGeom prst="rect">
            <a:avLst/>
          </a:prstGeom>
          <a:solidFill>
            <a:srgbClr val="FFC000">
              <a:alpha val="59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lIns="68579" tIns="34289" rIns="68579" bIns="34289" rtlCol="0">
            <a:spAutoFit/>
          </a:bodyPr>
          <a:lstStyle/>
          <a:p>
            <a:pPr defTabSz="685783"/>
            <a:r>
              <a:rPr lang="pl-PL" sz="1400" dirty="0">
                <a:solidFill>
                  <a:srgbClr val="000000"/>
                </a:solidFill>
              </a:rPr>
              <a:t>ML system for </a:t>
            </a:r>
            <a:br>
              <a:rPr lang="pl-PL" sz="1400" dirty="0">
                <a:solidFill>
                  <a:srgbClr val="000000"/>
                </a:solidFill>
              </a:rPr>
            </a:br>
            <a:r>
              <a:rPr lang="pl-PL" sz="1400" dirty="0">
                <a:solidFill>
                  <a:srgbClr val="000000"/>
                </a:solidFill>
              </a:rPr>
              <a:t>H, D, T </a:t>
            </a:r>
            <a:r>
              <a:rPr lang="pl-PL" sz="1400" dirty="0" err="1">
                <a:solidFill>
                  <a:srgbClr val="000000"/>
                </a:solidFill>
              </a:rPr>
              <a:t>quantification</a:t>
            </a:r>
            <a:r>
              <a:rPr lang="pl-PL" sz="1400" dirty="0">
                <a:solidFill>
                  <a:srgbClr val="000000"/>
                </a:solidFill>
              </a:rPr>
              <a:t> / </a:t>
            </a:r>
            <a:r>
              <a:rPr lang="pl-PL" sz="1400" dirty="0" err="1">
                <a:solidFill>
                  <a:srgbClr val="000000"/>
                </a:solidFill>
              </a:rPr>
              <a:t>qualification</a:t>
            </a:r>
            <a:endParaRPr lang="pl-PL" sz="1400" dirty="0">
              <a:solidFill>
                <a:srgbClr val="000000"/>
              </a:solidFill>
            </a:endParaRPr>
          </a:p>
        </p:txBody>
      </p:sp>
      <p:sp>
        <p:nvSpPr>
          <p:cNvPr id="37" name="pole tekstowe 36">
            <a:extLst>
              <a:ext uri="{FF2B5EF4-FFF2-40B4-BE49-F238E27FC236}">
                <a16:creationId xmlns:a16="http://schemas.microsoft.com/office/drawing/2014/main" id="{35310FC2-B142-10D4-D3C3-E351E6D444A1}"/>
              </a:ext>
            </a:extLst>
          </p:cNvPr>
          <p:cNvSpPr txBox="1"/>
          <p:nvPr/>
        </p:nvSpPr>
        <p:spPr>
          <a:xfrm>
            <a:off x="4032306" y="2720232"/>
            <a:ext cx="897599" cy="288539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pPr defTabSz="685783"/>
            <a:r>
              <a:rPr lang="pl-PL" sz="1400" dirty="0">
                <a:solidFill>
                  <a:srgbClr val="000000"/>
                </a:solidFill>
              </a:rPr>
              <a:t>H, Te, Ne</a:t>
            </a:r>
          </a:p>
        </p:txBody>
      </p:sp>
      <p:sp>
        <p:nvSpPr>
          <p:cNvPr id="38" name="pole tekstowe 37">
            <a:extLst>
              <a:ext uri="{FF2B5EF4-FFF2-40B4-BE49-F238E27FC236}">
                <a16:creationId xmlns:a16="http://schemas.microsoft.com/office/drawing/2014/main" id="{87B50010-6E1A-05F8-D634-9463EFB9D5D0}"/>
              </a:ext>
            </a:extLst>
          </p:cNvPr>
          <p:cNvSpPr txBox="1"/>
          <p:nvPr/>
        </p:nvSpPr>
        <p:spPr>
          <a:xfrm>
            <a:off x="1436650" y="2703192"/>
            <a:ext cx="974062" cy="288539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pPr defTabSz="685783"/>
            <a:r>
              <a:rPr lang="pl-PL" sz="1400" dirty="0">
                <a:solidFill>
                  <a:srgbClr val="000000"/>
                </a:solidFill>
              </a:rPr>
              <a:t>Line </a:t>
            </a:r>
            <a:r>
              <a:rPr lang="pl-PL" sz="1400" dirty="0" err="1">
                <a:solidFill>
                  <a:srgbClr val="000000"/>
                </a:solidFill>
              </a:rPr>
              <a:t>fitting</a:t>
            </a:r>
            <a:endParaRPr lang="pl-PL" sz="1400" dirty="0">
              <a:solidFill>
                <a:srgbClr val="000000"/>
              </a:solidFill>
            </a:endParaRPr>
          </a:p>
        </p:txBody>
      </p:sp>
      <p:sp>
        <p:nvSpPr>
          <p:cNvPr id="39" name="Strzałka: w dół 38">
            <a:extLst>
              <a:ext uri="{FF2B5EF4-FFF2-40B4-BE49-F238E27FC236}">
                <a16:creationId xmlns:a16="http://schemas.microsoft.com/office/drawing/2014/main" id="{44346A8F-D267-C72F-3EF0-7E599700B000}"/>
              </a:ext>
            </a:extLst>
          </p:cNvPr>
          <p:cNvSpPr/>
          <p:nvPr/>
        </p:nvSpPr>
        <p:spPr>
          <a:xfrm>
            <a:off x="1268848" y="2527593"/>
            <a:ext cx="211577" cy="615211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pl-PL" sz="1400">
              <a:solidFill>
                <a:srgbClr val="FFFFFF"/>
              </a:solidFill>
            </a:endParaRPr>
          </a:p>
        </p:txBody>
      </p:sp>
      <p:sp>
        <p:nvSpPr>
          <p:cNvPr id="40" name="Strzałka: w dół 39">
            <a:extLst>
              <a:ext uri="{FF2B5EF4-FFF2-40B4-BE49-F238E27FC236}">
                <a16:creationId xmlns:a16="http://schemas.microsoft.com/office/drawing/2014/main" id="{602029CD-0B8C-F911-6192-060FF7982442}"/>
              </a:ext>
            </a:extLst>
          </p:cNvPr>
          <p:cNvSpPr/>
          <p:nvPr/>
        </p:nvSpPr>
        <p:spPr>
          <a:xfrm>
            <a:off x="3759055" y="2534087"/>
            <a:ext cx="211577" cy="615211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pl-PL" sz="1400">
              <a:solidFill>
                <a:srgbClr val="FFFFFF"/>
              </a:solidFill>
            </a:endParaRPr>
          </a:p>
        </p:txBody>
      </p:sp>
      <p:sp>
        <p:nvSpPr>
          <p:cNvPr id="41" name="Strzałka: w prawo 40">
            <a:extLst>
              <a:ext uri="{FF2B5EF4-FFF2-40B4-BE49-F238E27FC236}">
                <a16:creationId xmlns:a16="http://schemas.microsoft.com/office/drawing/2014/main" id="{4E411F84-09CE-04CC-B06A-EAA95374DB58}"/>
              </a:ext>
            </a:extLst>
          </p:cNvPr>
          <p:cNvSpPr/>
          <p:nvPr/>
        </p:nvSpPr>
        <p:spPr>
          <a:xfrm>
            <a:off x="2456061" y="2063306"/>
            <a:ext cx="649322" cy="214935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pl-PL" sz="1400">
              <a:solidFill>
                <a:srgbClr val="FFFFFF"/>
              </a:solidFill>
            </a:endParaRPr>
          </a:p>
        </p:txBody>
      </p:sp>
      <p:sp>
        <p:nvSpPr>
          <p:cNvPr id="42" name="Strzałka: w prawo 41">
            <a:extLst>
              <a:ext uri="{FF2B5EF4-FFF2-40B4-BE49-F238E27FC236}">
                <a16:creationId xmlns:a16="http://schemas.microsoft.com/office/drawing/2014/main" id="{058E7E5C-F8C7-6DBD-E77F-1EAB76D83248}"/>
              </a:ext>
            </a:extLst>
          </p:cNvPr>
          <p:cNvSpPr/>
          <p:nvPr/>
        </p:nvSpPr>
        <p:spPr>
          <a:xfrm>
            <a:off x="2456061" y="3299716"/>
            <a:ext cx="649322" cy="214935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pl-PL" sz="1400">
              <a:solidFill>
                <a:srgbClr val="FFFFFF"/>
              </a:solidFill>
            </a:endParaRPr>
          </a:p>
        </p:txBody>
      </p:sp>
      <p:sp>
        <p:nvSpPr>
          <p:cNvPr id="43" name="pole tekstowe 42">
            <a:extLst>
              <a:ext uri="{FF2B5EF4-FFF2-40B4-BE49-F238E27FC236}">
                <a16:creationId xmlns:a16="http://schemas.microsoft.com/office/drawing/2014/main" id="{B024F64E-CBB3-04ED-99A5-76BE0CE319F4}"/>
              </a:ext>
            </a:extLst>
          </p:cNvPr>
          <p:cNvSpPr txBox="1"/>
          <p:nvPr/>
        </p:nvSpPr>
        <p:spPr>
          <a:xfrm>
            <a:off x="548223" y="1218282"/>
            <a:ext cx="4115164" cy="2885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68579" tIns="34289" rIns="68579" bIns="34289" rtlCol="0">
            <a:spAutoFit/>
          </a:bodyPr>
          <a:lstStyle/>
          <a:p>
            <a:pPr defTabSz="685783"/>
            <a:r>
              <a:rPr lang="pl-PL" sz="1400" dirty="0">
                <a:solidFill>
                  <a:srgbClr val="FFFFFF"/>
                </a:solidFill>
              </a:rPr>
              <a:t>TRAINING ON SIMULATED DATA</a:t>
            </a:r>
          </a:p>
        </p:txBody>
      </p:sp>
      <p:sp>
        <p:nvSpPr>
          <p:cNvPr id="44" name="Strzałka: w prawo 43">
            <a:extLst>
              <a:ext uri="{FF2B5EF4-FFF2-40B4-BE49-F238E27FC236}">
                <a16:creationId xmlns:a16="http://schemas.microsoft.com/office/drawing/2014/main" id="{2D8DDB12-1E01-6E4A-82BB-31133C99D287}"/>
              </a:ext>
            </a:extLst>
          </p:cNvPr>
          <p:cNvSpPr/>
          <p:nvPr/>
        </p:nvSpPr>
        <p:spPr>
          <a:xfrm>
            <a:off x="5292496" y="1710197"/>
            <a:ext cx="828044" cy="90024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pl-PL" sz="1400">
              <a:solidFill>
                <a:srgbClr val="FFFFFF"/>
              </a:solidFill>
            </a:endParaRPr>
          </a:p>
        </p:txBody>
      </p:sp>
      <p:sp>
        <p:nvSpPr>
          <p:cNvPr id="45" name="pole tekstowe 44">
            <a:extLst>
              <a:ext uri="{FF2B5EF4-FFF2-40B4-BE49-F238E27FC236}">
                <a16:creationId xmlns:a16="http://schemas.microsoft.com/office/drawing/2014/main" id="{F0B4FCBF-B4E9-6625-6B96-FABFB7C6E7AC}"/>
              </a:ext>
            </a:extLst>
          </p:cNvPr>
          <p:cNvSpPr txBox="1"/>
          <p:nvPr/>
        </p:nvSpPr>
        <p:spPr>
          <a:xfrm>
            <a:off x="2361556" y="1838396"/>
            <a:ext cx="933185" cy="288539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pPr defTabSz="685783"/>
            <a:r>
              <a:rPr lang="pl-PL" sz="1400" dirty="0">
                <a:solidFill>
                  <a:srgbClr val="000000"/>
                </a:solidFill>
              </a:rPr>
              <a:t>Data </a:t>
            </a:r>
            <a:r>
              <a:rPr lang="pl-PL" sz="1400" dirty="0" err="1">
                <a:solidFill>
                  <a:srgbClr val="000000"/>
                </a:solidFill>
              </a:rPr>
              <a:t>feed</a:t>
            </a:r>
            <a:endParaRPr lang="pl-PL" sz="1400" dirty="0">
              <a:solidFill>
                <a:srgbClr val="000000"/>
              </a:solidFill>
            </a:endParaRPr>
          </a:p>
        </p:txBody>
      </p:sp>
      <p:sp>
        <p:nvSpPr>
          <p:cNvPr id="46" name="pole tekstowe 45">
            <a:extLst>
              <a:ext uri="{FF2B5EF4-FFF2-40B4-BE49-F238E27FC236}">
                <a16:creationId xmlns:a16="http://schemas.microsoft.com/office/drawing/2014/main" id="{91DF1D33-D84A-B35E-8112-D1077939EF66}"/>
              </a:ext>
            </a:extLst>
          </p:cNvPr>
          <p:cNvSpPr txBox="1"/>
          <p:nvPr/>
        </p:nvSpPr>
        <p:spPr>
          <a:xfrm>
            <a:off x="2357752" y="3455599"/>
            <a:ext cx="933185" cy="288539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pPr defTabSz="685783"/>
            <a:r>
              <a:rPr lang="pl-PL" sz="1400" dirty="0">
                <a:solidFill>
                  <a:srgbClr val="000000"/>
                </a:solidFill>
              </a:rPr>
              <a:t>Data </a:t>
            </a:r>
            <a:r>
              <a:rPr lang="pl-PL" sz="1400" dirty="0" err="1">
                <a:solidFill>
                  <a:srgbClr val="000000"/>
                </a:solidFill>
              </a:rPr>
              <a:t>feed</a:t>
            </a:r>
            <a:endParaRPr lang="pl-PL" sz="1400" dirty="0">
              <a:solidFill>
                <a:srgbClr val="000000"/>
              </a:solidFill>
            </a:endParaRPr>
          </a:p>
        </p:txBody>
      </p:sp>
      <p:sp>
        <p:nvSpPr>
          <p:cNvPr id="47" name="Prostokąt: zaokrąglone rogi 46">
            <a:extLst>
              <a:ext uri="{FF2B5EF4-FFF2-40B4-BE49-F238E27FC236}">
                <a16:creationId xmlns:a16="http://schemas.microsoft.com/office/drawing/2014/main" id="{9D2F81CF-0842-E2D9-627A-169585FC6245}"/>
              </a:ext>
            </a:extLst>
          </p:cNvPr>
          <p:cNvSpPr/>
          <p:nvPr/>
        </p:nvSpPr>
        <p:spPr>
          <a:xfrm>
            <a:off x="6170950" y="1108954"/>
            <a:ext cx="2598063" cy="3202832"/>
          </a:xfrm>
          <a:prstGeom prst="roundRect">
            <a:avLst/>
          </a:prstGeom>
          <a:solidFill>
            <a:srgbClr val="FFC000">
              <a:alpha val="30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pl-PL" sz="1400">
              <a:solidFill>
                <a:srgbClr val="FFFFFF"/>
              </a:solidFill>
            </a:endParaRPr>
          </a:p>
        </p:txBody>
      </p:sp>
      <p:sp>
        <p:nvSpPr>
          <p:cNvPr id="48" name="pole tekstowe 47">
            <a:extLst>
              <a:ext uri="{FF2B5EF4-FFF2-40B4-BE49-F238E27FC236}">
                <a16:creationId xmlns:a16="http://schemas.microsoft.com/office/drawing/2014/main" id="{07994475-84D7-CC05-9DFC-AAB63822BCF9}"/>
              </a:ext>
            </a:extLst>
          </p:cNvPr>
          <p:cNvSpPr txBox="1"/>
          <p:nvPr/>
        </p:nvSpPr>
        <p:spPr>
          <a:xfrm>
            <a:off x="6539246" y="4171212"/>
            <a:ext cx="1848399" cy="5001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68579" tIns="34289" rIns="68579" bIns="34289" rtlCol="0">
            <a:spAutoFit/>
          </a:bodyPr>
          <a:lstStyle/>
          <a:p>
            <a:pPr defTabSz="685783"/>
            <a:r>
              <a:rPr lang="pl-PL" sz="1400" dirty="0">
                <a:solidFill>
                  <a:srgbClr val="FFFFFF"/>
                </a:solidFill>
              </a:rPr>
              <a:t>INTEGRATION WITH EXPERIMENTAL DATA</a:t>
            </a:r>
          </a:p>
        </p:txBody>
      </p:sp>
      <p:sp>
        <p:nvSpPr>
          <p:cNvPr id="49" name="pole tekstowe 48">
            <a:extLst>
              <a:ext uri="{FF2B5EF4-FFF2-40B4-BE49-F238E27FC236}">
                <a16:creationId xmlns:a16="http://schemas.microsoft.com/office/drawing/2014/main" id="{2524FA73-3C38-A35C-347A-E69353C0D5BE}"/>
              </a:ext>
            </a:extLst>
          </p:cNvPr>
          <p:cNvSpPr txBox="1"/>
          <p:nvPr/>
        </p:nvSpPr>
        <p:spPr>
          <a:xfrm>
            <a:off x="6671436" y="1737714"/>
            <a:ext cx="1597091" cy="946412"/>
          </a:xfrm>
          <a:prstGeom prst="rect">
            <a:avLst/>
          </a:prstGeom>
          <a:solidFill>
            <a:srgbClr val="FFC000">
              <a:alpha val="59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lIns="68579" tIns="34289" rIns="68579" bIns="34289" rtlCol="0">
            <a:spAutoFit/>
          </a:bodyPr>
          <a:lstStyle/>
          <a:p>
            <a:pPr defTabSz="685783"/>
            <a:r>
              <a:rPr lang="pl-PL" sz="1400" dirty="0">
                <a:solidFill>
                  <a:srgbClr val="000000"/>
                </a:solidFill>
              </a:rPr>
              <a:t>PCA </a:t>
            </a:r>
            <a:r>
              <a:rPr lang="pl-PL" sz="1400" dirty="0" err="1">
                <a:solidFill>
                  <a:srgbClr val="000000"/>
                </a:solidFill>
              </a:rPr>
              <a:t>based</a:t>
            </a:r>
            <a:r>
              <a:rPr lang="pl-PL" sz="1400" dirty="0">
                <a:solidFill>
                  <a:srgbClr val="000000"/>
                </a:solidFill>
              </a:rPr>
              <a:t> ML system for H </a:t>
            </a:r>
            <a:r>
              <a:rPr lang="pl-PL" sz="1400" dirty="0" err="1">
                <a:solidFill>
                  <a:srgbClr val="000000"/>
                </a:solidFill>
              </a:rPr>
              <a:t>quantification</a:t>
            </a:r>
            <a:r>
              <a:rPr lang="pl-PL" sz="1400" dirty="0">
                <a:solidFill>
                  <a:srgbClr val="000000"/>
                </a:solidFill>
              </a:rPr>
              <a:t> / </a:t>
            </a:r>
            <a:r>
              <a:rPr lang="pl-PL" sz="1400" dirty="0" err="1">
                <a:solidFill>
                  <a:srgbClr val="000000"/>
                </a:solidFill>
              </a:rPr>
              <a:t>qualification</a:t>
            </a:r>
            <a:r>
              <a:rPr lang="pl-PL" sz="140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50" name="pole tekstowe 49">
            <a:extLst>
              <a:ext uri="{FF2B5EF4-FFF2-40B4-BE49-F238E27FC236}">
                <a16:creationId xmlns:a16="http://schemas.microsoft.com/office/drawing/2014/main" id="{BA544740-FF71-4782-788F-555ECD151540}"/>
              </a:ext>
            </a:extLst>
          </p:cNvPr>
          <p:cNvSpPr txBox="1"/>
          <p:nvPr/>
        </p:nvSpPr>
        <p:spPr>
          <a:xfrm>
            <a:off x="6671436" y="3155074"/>
            <a:ext cx="1597091" cy="931022"/>
          </a:xfrm>
          <a:prstGeom prst="rect">
            <a:avLst/>
          </a:prstGeom>
          <a:solidFill>
            <a:srgbClr val="FFC000">
              <a:alpha val="59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lIns="68579" tIns="34289" rIns="68579" bIns="34289" rtlCol="0">
            <a:spAutoFit/>
          </a:bodyPr>
          <a:lstStyle/>
          <a:p>
            <a:pPr defTabSz="685783"/>
            <a:r>
              <a:rPr lang="pl-PL" sz="1400" dirty="0">
                <a:solidFill>
                  <a:srgbClr val="000000"/>
                </a:solidFill>
              </a:rPr>
              <a:t>(</a:t>
            </a:r>
            <a:r>
              <a:rPr lang="pl-PL" sz="1400" dirty="0" err="1">
                <a:solidFill>
                  <a:srgbClr val="000000"/>
                </a:solidFill>
              </a:rPr>
              <a:t>Loads</a:t>
            </a:r>
            <a:r>
              <a:rPr lang="pl-PL" sz="1400" dirty="0">
                <a:solidFill>
                  <a:srgbClr val="000000"/>
                </a:solidFill>
              </a:rPr>
              <a:t> of) </a:t>
            </a:r>
            <a:br>
              <a:rPr lang="pl-PL" sz="1400" dirty="0">
                <a:solidFill>
                  <a:srgbClr val="000000"/>
                </a:solidFill>
              </a:rPr>
            </a:br>
            <a:r>
              <a:rPr lang="pl-PL" sz="1400" dirty="0" err="1">
                <a:solidFill>
                  <a:srgbClr val="000000"/>
                </a:solidFill>
              </a:rPr>
              <a:t>other</a:t>
            </a:r>
            <a:r>
              <a:rPr lang="pl-PL" sz="1400" dirty="0">
                <a:solidFill>
                  <a:srgbClr val="000000"/>
                </a:solidFill>
              </a:rPr>
              <a:t> </a:t>
            </a:r>
            <a:r>
              <a:rPr lang="pl-PL" sz="1400" dirty="0" err="1">
                <a:solidFill>
                  <a:srgbClr val="000000"/>
                </a:solidFill>
              </a:rPr>
              <a:t>stuff</a:t>
            </a:r>
            <a:endParaRPr lang="pl-PL" sz="1400" dirty="0">
              <a:solidFill>
                <a:srgbClr val="000000"/>
              </a:solidFill>
            </a:endParaRPr>
          </a:p>
          <a:p>
            <a:pPr defTabSz="685783"/>
            <a:r>
              <a:rPr lang="pl-PL" sz="1400" dirty="0">
                <a:solidFill>
                  <a:srgbClr val="000000"/>
                </a:solidFill>
              </a:rPr>
              <a:t>(</a:t>
            </a:r>
            <a:r>
              <a:rPr lang="pl-PL" sz="1400" dirty="0" err="1">
                <a:solidFill>
                  <a:srgbClr val="000000"/>
                </a:solidFill>
              </a:rPr>
              <a:t>details</a:t>
            </a:r>
            <a:r>
              <a:rPr lang="pl-PL" sz="1400" dirty="0">
                <a:solidFill>
                  <a:srgbClr val="000000"/>
                </a:solidFill>
              </a:rPr>
              <a:t> on the </a:t>
            </a:r>
            <a:r>
              <a:rPr lang="pl-PL" sz="1400" dirty="0" err="1">
                <a:solidFill>
                  <a:srgbClr val="000000"/>
                </a:solidFill>
              </a:rPr>
              <a:t>next</a:t>
            </a:r>
            <a:r>
              <a:rPr lang="pl-PL" sz="1400" dirty="0">
                <a:solidFill>
                  <a:srgbClr val="000000"/>
                </a:solidFill>
              </a:rPr>
              <a:t> </a:t>
            </a:r>
            <a:r>
              <a:rPr lang="pl-PL" sz="1400" dirty="0" err="1">
                <a:solidFill>
                  <a:srgbClr val="000000"/>
                </a:solidFill>
              </a:rPr>
              <a:t>slide</a:t>
            </a:r>
            <a:r>
              <a:rPr lang="pl-PL" sz="14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51" name="Strzałka: w prawo 50">
            <a:extLst>
              <a:ext uri="{FF2B5EF4-FFF2-40B4-BE49-F238E27FC236}">
                <a16:creationId xmlns:a16="http://schemas.microsoft.com/office/drawing/2014/main" id="{D9AA2998-37B0-7252-80D9-CA844BB88E8D}"/>
              </a:ext>
            </a:extLst>
          </p:cNvPr>
          <p:cNvSpPr/>
          <p:nvPr/>
        </p:nvSpPr>
        <p:spPr>
          <a:xfrm>
            <a:off x="5308513" y="3060564"/>
            <a:ext cx="828044" cy="90024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pl-PL" sz="1400">
              <a:solidFill>
                <a:srgbClr val="FFFFFF"/>
              </a:solidFill>
            </a:endParaRPr>
          </a:p>
        </p:txBody>
      </p:sp>
      <p:sp>
        <p:nvSpPr>
          <p:cNvPr id="52" name="Strzałka: w dół 51">
            <a:extLst>
              <a:ext uri="{FF2B5EF4-FFF2-40B4-BE49-F238E27FC236}">
                <a16:creationId xmlns:a16="http://schemas.microsoft.com/office/drawing/2014/main" id="{8DF7698C-9727-105A-C7D2-09BA1B3F4B37}"/>
              </a:ext>
            </a:extLst>
          </p:cNvPr>
          <p:cNvSpPr/>
          <p:nvPr/>
        </p:nvSpPr>
        <p:spPr>
          <a:xfrm>
            <a:off x="7368794" y="2715132"/>
            <a:ext cx="211577" cy="388643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pl-PL" sz="1400">
              <a:solidFill>
                <a:srgbClr val="FFFFFF"/>
              </a:solidFill>
            </a:endParaRPr>
          </a:p>
        </p:txBody>
      </p:sp>
      <p:cxnSp>
        <p:nvCxnSpPr>
          <p:cNvPr id="54" name="Łącznik prosty ze strzałką 53">
            <a:extLst>
              <a:ext uri="{FF2B5EF4-FFF2-40B4-BE49-F238E27FC236}">
                <a16:creationId xmlns:a16="http://schemas.microsoft.com/office/drawing/2014/main" id="{D6A47FB2-ED8E-4C58-62AF-13BB31FCA951}"/>
              </a:ext>
            </a:extLst>
          </p:cNvPr>
          <p:cNvCxnSpPr>
            <a:cxnSpLocks/>
          </p:cNvCxnSpPr>
          <p:nvPr/>
        </p:nvCxnSpPr>
        <p:spPr>
          <a:xfrm>
            <a:off x="5721350" y="753328"/>
            <a:ext cx="0" cy="87251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pole tekstowe 58">
            <a:extLst>
              <a:ext uri="{FF2B5EF4-FFF2-40B4-BE49-F238E27FC236}">
                <a16:creationId xmlns:a16="http://schemas.microsoft.com/office/drawing/2014/main" id="{94279DE5-C8C4-46C0-3DF3-0E319C033DE2}"/>
              </a:ext>
            </a:extLst>
          </p:cNvPr>
          <p:cNvSpPr txBox="1"/>
          <p:nvPr/>
        </p:nvSpPr>
        <p:spPr>
          <a:xfrm>
            <a:off x="5699048" y="688076"/>
            <a:ext cx="14335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/>
              <a:t>Already</a:t>
            </a:r>
            <a:r>
              <a:rPr lang="pl-PL" dirty="0"/>
              <a:t> </a:t>
            </a:r>
            <a:r>
              <a:rPr lang="pl-PL" dirty="0" err="1"/>
              <a:t>done</a:t>
            </a:r>
            <a:endParaRPr lang="en-US" dirty="0"/>
          </a:p>
        </p:txBody>
      </p:sp>
      <p:sp>
        <p:nvSpPr>
          <p:cNvPr id="60" name="pole tekstowe 59">
            <a:extLst>
              <a:ext uri="{FF2B5EF4-FFF2-40B4-BE49-F238E27FC236}">
                <a16:creationId xmlns:a16="http://schemas.microsoft.com/office/drawing/2014/main" id="{D09BC1D9-FDE5-0472-D340-BE26F07A84D0}"/>
              </a:ext>
            </a:extLst>
          </p:cNvPr>
          <p:cNvSpPr txBox="1"/>
          <p:nvPr/>
        </p:nvSpPr>
        <p:spPr>
          <a:xfrm>
            <a:off x="6539246" y="280714"/>
            <a:ext cx="1891608" cy="369332"/>
          </a:xfrm>
          <a:prstGeom prst="rect">
            <a:avLst/>
          </a:prstGeom>
          <a:solidFill>
            <a:schemeClr val="accent4"/>
          </a:solidFill>
          <a:ln w="15875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pl-PL" dirty="0" err="1"/>
              <a:t>Experimental</a:t>
            </a:r>
            <a:r>
              <a:rPr lang="pl-PL" dirty="0"/>
              <a:t> data</a:t>
            </a:r>
            <a:endParaRPr lang="en-US" dirty="0"/>
          </a:p>
        </p:txBody>
      </p:sp>
      <p:sp>
        <p:nvSpPr>
          <p:cNvPr id="61" name="Strzałka: w dół 60">
            <a:extLst>
              <a:ext uri="{FF2B5EF4-FFF2-40B4-BE49-F238E27FC236}">
                <a16:creationId xmlns:a16="http://schemas.microsoft.com/office/drawing/2014/main" id="{626F15C6-4CBD-9761-4A50-5EF6CCCAC145}"/>
              </a:ext>
            </a:extLst>
          </p:cNvPr>
          <p:cNvSpPr/>
          <p:nvPr/>
        </p:nvSpPr>
        <p:spPr>
          <a:xfrm>
            <a:off x="7368794" y="726636"/>
            <a:ext cx="211577" cy="857864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pl-PL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38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60" grpId="0" animBg="1"/>
      <p:bldP spid="6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549741-BF56-0A25-2285-545F7CC4A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In </a:t>
            </a:r>
            <a:r>
              <a:rPr lang="pl-PL" b="1" dirty="0" err="1"/>
              <a:t>detail</a:t>
            </a:r>
            <a:endParaRPr lang="en-US" b="1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053F46C-8FD3-849C-8AAF-5F27379659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1268964"/>
              </p:ext>
            </p:extLst>
          </p:nvPr>
        </p:nvGraphicFramePr>
        <p:xfrm>
          <a:off x="184150" y="425450"/>
          <a:ext cx="8775700" cy="4178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49347929"/>
      </p:ext>
    </p:extLst>
  </p:cSld>
  <p:clrMapOvr>
    <a:masterClrMapping/>
  </p:clrMapOvr>
</p:sld>
</file>

<file path=ppt/theme/theme1.xml><?xml version="1.0" encoding="utf-8"?>
<a:theme xmlns:a="http://schemas.openxmlformats.org/drawingml/2006/main" name="2a_Prezentacja_IFPiLM_wzor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_IFPiLM_wzor" id="{642249C5-39AC-48C6-A5A9-1842D69FD3F1}" vid="{97AFB85B-1D2F-42F3-953C-BF95CC6D25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2a_Prezentacja_IFPiLM_wzor</Template>
  <TotalTime>481</TotalTime>
  <Words>267</Words>
  <Application>Microsoft Office PowerPoint</Application>
  <PresentationFormat>On-screen Show (16:9)</PresentationFormat>
  <Paragraphs>32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2a_Prezentacja_IFPiLM_wzor</vt:lpstr>
      <vt:lpstr>SP X2: Optimization of laser-based surface analysis diagnostics (2021) Deliverable: Improve LIBS analysis by application of machine learning algorithm (IPPLM)  </vt:lpstr>
      <vt:lpstr>In general</vt:lpstr>
      <vt:lpstr>In detail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Tytuł prezentacji</dc:title>
  <dc:creator>Lenovo</dc:creator>
  <cp:lastModifiedBy>Hennie van der Meiden</cp:lastModifiedBy>
  <cp:revision>9</cp:revision>
  <dcterms:created xsi:type="dcterms:W3CDTF">2021-11-08T08:25:46Z</dcterms:created>
  <dcterms:modified xsi:type="dcterms:W3CDTF">2022-05-25T13:09:49Z</dcterms:modified>
</cp:coreProperties>
</file>