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900" r:id="rId3"/>
    <p:sldId id="901" r:id="rId4"/>
    <p:sldId id="902" r:id="rId5"/>
    <p:sldId id="903" r:id="rId6"/>
    <p:sldId id="904" r:id="rId7"/>
    <p:sldId id="905" r:id="rId8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cDonald Darren" initials="DMc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3399"/>
    <a:srgbClr val="7F7F7F"/>
    <a:srgbClr val="E3E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310" autoAdjust="0"/>
  </p:normalViewPr>
  <p:slideViewPr>
    <p:cSldViewPr showGuides="1">
      <p:cViewPr varScale="1">
        <p:scale>
          <a:sx n="60" d="100"/>
          <a:sy n="60" d="100"/>
        </p:scale>
        <p:origin x="1380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25/05/2022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25/05/2022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29" tIns="47414" rIns="94829" bIns="4741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4829" tIns="47414" rIns="94829" bIns="4741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4829" tIns="47414" rIns="94829" bIns="47414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963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.png" descr="EUROFUSION PowerPoint MASTER DECKBLATT.png"/>
          <p:cNvPicPr/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9456"/>
            <a:ext cx="9144000" cy="64190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2348880"/>
            <a:ext cx="8496944" cy="1296144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4293096"/>
            <a:ext cx="4392488" cy="432048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5" y="-457200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6" y="5691683"/>
            <a:ext cx="1295375" cy="905669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5661248"/>
            <a:ext cx="3168352" cy="9361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220072" y="5733256"/>
            <a:ext cx="3610183" cy="648072"/>
            <a:chOff x="18230283" y="40396912"/>
            <a:chExt cx="9924896" cy="1781641"/>
          </a:xfrm>
        </p:grpSpPr>
        <p:sp>
          <p:nvSpPr>
            <p:cNvPr id="10" name="Rectangle 9"/>
            <p:cNvSpPr/>
            <p:nvPr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kern="1200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71038"/>
          </a:xfrm>
        </p:spPr>
        <p:txBody>
          <a:bodyPr/>
          <a:lstStyle>
            <a:lvl1pPr marL="342900" indent="-342900">
              <a:spcAft>
                <a:spcPts val="600"/>
              </a:spcAft>
              <a:buFont typeface="Arial" panose="020B0604020202020204" pitchFamily="34" charset="0"/>
              <a:buChar char="•"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−"/>
              <a:defRPr sz="2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Courier New" panose="02070309020205020404" pitchFamily="49" charset="0"/>
              <a:buChar char="o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buFont typeface="Arial" panose="020B0604020202020204" pitchFamily="34" charset="0"/>
              <a:buChar char="•"/>
              <a:defRPr sz="1800" baseline="0">
                <a:solidFill>
                  <a:srgbClr val="002060"/>
                </a:solidFill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7543800" cy="914400"/>
          </a:xfrm>
        </p:spPr>
        <p:txBody>
          <a:bodyPr>
            <a:normAutofit/>
          </a:bodyPr>
          <a:lstStyle>
            <a:lvl1pPr algn="l">
              <a:lnSpc>
                <a:spcPts val="3200"/>
              </a:lnSpc>
              <a:defRPr sz="3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467544" y="6551766"/>
            <a:ext cx="82350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err="1">
                <a:latin typeface="Arial" panose="020B0604020202020204" pitchFamily="34" charset="0"/>
                <a:cs typeface="Arial" panose="020B0604020202020204" pitchFamily="34" charset="0"/>
              </a:rPr>
              <a:t>G.Sergienko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| SP X2  </a:t>
            </a:r>
            <a:r>
              <a:rPr lang="en-GB" sz="1100" dirty="0" err="1">
                <a:latin typeface="Arial" panose="020B0604020202020204" pitchFamily="34" charset="0"/>
                <a:cs typeface="Arial" panose="020B0604020202020204" pitchFamily="34" charset="0"/>
              </a:rPr>
              <a:t>KoM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de-DE" sz="1100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GB" sz="11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2022 | Page </a:t>
            </a:r>
            <a:fld id="{6A6D9FA1-99C7-4910-8E32-B85D378B0060}" type="slidenum">
              <a:rPr lang="en-GB" sz="1100" b="1" smtClean="0">
                <a:latin typeface="Arial" panose="020B0604020202020204" pitchFamily="34" charset="0"/>
                <a:cs typeface="Arial" panose="020B0604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GB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25/05/2022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wmf"/><Relationship Id="rId12" Type="http://schemas.openxmlformats.org/officeDocument/2006/relationships/image" Target="../media/image16.wmf"/><Relationship Id="rId1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jpeg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13.wmf"/><Relationship Id="rId15" Type="http://schemas.openxmlformats.org/officeDocument/2006/relationships/image" Target="../media/image19.jpeg"/><Relationship Id="rId10" Type="http://schemas.openxmlformats.org/officeDocument/2006/relationships/image" Target="../media/image18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5.wmf"/><Relationship Id="rId1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974" y="2276872"/>
            <a:ext cx="9036496" cy="1440160"/>
          </a:xfrm>
        </p:spPr>
        <p:txBody>
          <a:bodyPr/>
          <a:lstStyle/>
          <a:p>
            <a:r>
              <a:rPr lang="en-GB" sz="3200" dirty="0"/>
              <a:t>WP PWIE SP X2</a:t>
            </a:r>
            <a:r>
              <a:rPr lang="en-US" sz="3200" dirty="0"/>
              <a:t> </a:t>
            </a:r>
            <a:r>
              <a:rPr lang="en-GB" sz="3200" dirty="0"/>
              <a:t>Kick-off meeting May 25 2022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4293096"/>
            <a:ext cx="4752528" cy="936104"/>
          </a:xfrm>
        </p:spPr>
        <p:txBody>
          <a:bodyPr>
            <a:normAutofit/>
          </a:bodyPr>
          <a:lstStyle/>
          <a:p>
            <a:r>
              <a:rPr lang="en-US" dirty="0"/>
              <a:t>G. </a:t>
            </a:r>
            <a:r>
              <a:rPr lang="en-US" dirty="0" err="1"/>
              <a:t>Sergienko</a:t>
            </a:r>
            <a:r>
              <a:rPr lang="en-US" dirty="0"/>
              <a:t>, E. </a:t>
            </a:r>
            <a:r>
              <a:rPr lang="en-US" dirty="0" err="1"/>
              <a:t>Wüst</a:t>
            </a:r>
            <a:r>
              <a:rPr lang="en-US" dirty="0"/>
              <a:t>, R. Yi</a:t>
            </a:r>
          </a:p>
          <a:p>
            <a:r>
              <a:rPr lang="en-US" dirty="0"/>
              <a:t> FZJ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733256"/>
            <a:ext cx="1740475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7543800" cy="914400"/>
          </a:xfrm>
        </p:spPr>
        <p:txBody>
          <a:bodyPr/>
          <a:lstStyle/>
          <a:p>
            <a:r>
              <a:rPr lang="fi-FI" dirty="0"/>
              <a:t>FZJ tasks for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29898" y="1052736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Investigate erosion/deposition/fuel retention (including He) by in situ (CF)-LIBS and NRA/RBS in MAGNUM, LIBS, LAMIS, and LIA-QMS/EDX in PSI-2 with subjects of interest: outgassing, recycling, and role of impurities (O, N),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Tsurface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, and implantation energy on retention (DIFFER, FZJ, UT), </a:t>
            </a:r>
            <a:r>
              <a:rPr lang="en-GB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LAMIS qualification for W7-X application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(FZJ)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Comparison ps vs. ns LIBS regarding absolute composition and D content in reference and ITER-relevant coatings which can include impurities (FZJ, CU, UT, ISSPUL, CEA)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Comparison Single Pulse vs. Double Pulse LIBS (or alternative LIBS signal enhancement methods)  regarding absolute material composition and D content in ITER- and DEMO-relevant W including self-damage W and reference coatings. (FZJ, ENEA, CEA)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(CF-) LIBS (ps, ns SP or DP) on samples (if available) from different devices (tokamaks or W-7X) (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collab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. SP B) (ISSP UL, CU, UT, VTT, FZJ, ENEA)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CF-LIBS on produced reference samples before and after He loading (FZJ, CU, UT, ENEA) </a:t>
            </a:r>
          </a:p>
        </p:txBody>
      </p:sp>
    </p:spTree>
    <p:extLst>
      <p:ext uri="{BB962C8B-B14F-4D97-AF65-F5344CB8AC3E}">
        <p14:creationId xmlns:p14="http://schemas.microsoft.com/office/powerpoint/2010/main" val="1520174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Outgoing activity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179512" y="1196752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ns-laser (</a:t>
            </a:r>
            <a:r>
              <a:rPr lang="en-GB" altLang="fi-FI" sz="2000" dirty="0" err="1">
                <a:latin typeface="Arial" panose="020B0604020202020204" pitchFamily="34" charset="0"/>
                <a:cs typeface="Arial" panose="020B0604020202020204" pitchFamily="34" charset="0"/>
              </a:rPr>
              <a:t>Innolas</a:t>
            </a: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) has been repaired and reinstall on PSI-2 laser lab but need modification of solenoid control valve for cooling water.</a:t>
            </a:r>
            <a:endParaRPr lang="de-DE" altLang="fi-F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altLang="fi-F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New vacuum chamber for LIBS is under installation in the PSI-2 laser lab.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Optical setup for ns-LIBS in air was installed in the beam line of PSI-2 LIBS system.</a:t>
            </a:r>
            <a:endParaRPr lang="en-GB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fi-FI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New high repetition ps-laser YLPP-25-3-50-R (1030nm, 50kHz-2MHz, pulse duration 2 ps, pulse energy &lt; 35</a:t>
            </a: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</a:t>
            </a:r>
            <a:r>
              <a:rPr lang="en-GB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J) from IPG photonics was installed in  LIBS lab. First measurements were performed.</a:t>
            </a:r>
          </a:p>
          <a:p>
            <a:endParaRPr lang="en-GB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2D-scanner for IPG laser is under installation and will be ready at June for LIBS measurements in air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de-DE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de-DE" altLang="fi-FI" sz="2000" dirty="0">
                <a:latin typeface="Arial" panose="020B0604020202020204" pitchFamily="34" charset="0"/>
                <a:cs typeface="Arial" panose="020B0604020202020204" pitchFamily="34" charset="0"/>
              </a:rPr>
              <a:t>Double-Pulse Laser ablation molecular isotopic spectroscopy (LAMIS) of W-7X divertor fingers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GB" altLang="fi-F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692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Preparation of ns-LIBS on PSI-2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61" t="35184" r="33022" b="32043"/>
          <a:stretch/>
        </p:blipFill>
        <p:spPr>
          <a:xfrm>
            <a:off x="1781168" y="3613959"/>
            <a:ext cx="1390705" cy="1368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1" t="39783" r="34010" b="42222"/>
          <a:stretch/>
        </p:blipFill>
        <p:spPr>
          <a:xfrm>
            <a:off x="219545" y="3613959"/>
            <a:ext cx="1343427" cy="13681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545" y="3253919"/>
            <a:ext cx="150393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near field</a:t>
            </a:r>
            <a:endParaRPr lang="en-GB" sz="2400" dirty="0" err="1"/>
          </a:p>
        </p:txBody>
      </p:sp>
      <p:sp>
        <p:nvSpPr>
          <p:cNvPr id="8" name="TextBox 7"/>
          <p:cNvSpPr txBox="1"/>
          <p:nvPr/>
        </p:nvSpPr>
        <p:spPr>
          <a:xfrm>
            <a:off x="1875729" y="3253919"/>
            <a:ext cx="1194558" cy="4431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400" dirty="0"/>
              <a:t>far field</a:t>
            </a:r>
            <a:endParaRPr lang="en-GB" sz="2400" dirty="0" err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7"/>
          <a:stretch/>
        </p:blipFill>
        <p:spPr>
          <a:xfrm>
            <a:off x="219545" y="1540250"/>
            <a:ext cx="2952328" cy="17136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7537" y="5054119"/>
            <a:ext cx="3096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  Laser was repaired and re-adjusted but has problem with a solenoid control valve (it make very loud noise due to hydraulic shocks).The problem is under investigation.</a:t>
            </a: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147537" y="1021671"/>
            <a:ext cx="2808312" cy="50999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DE" sz="2400" dirty="0"/>
              <a:t>SpitLight2000 laser</a:t>
            </a:r>
            <a:endParaRPr lang="en-GB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840" y="1553022"/>
            <a:ext cx="2592288" cy="34563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1556792"/>
            <a:ext cx="2604992" cy="347332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7668344" y="3212976"/>
            <a:ext cx="264076" cy="288032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51699" y="5206940"/>
            <a:ext cx="2935740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lnSpc>
                <a:spcPct val="95000"/>
              </a:lnSpc>
              <a:buAutoNum type="alphaLcPeriod"/>
            </a:pPr>
            <a:r>
              <a:rPr lang="de-DE" dirty="0"/>
              <a:t>Focusing lens</a:t>
            </a:r>
          </a:p>
          <a:p>
            <a:pPr marL="342900" indent="-342900">
              <a:lnSpc>
                <a:spcPct val="95000"/>
              </a:lnSpc>
              <a:buAutoNum type="alphaLcPeriod"/>
            </a:pPr>
            <a:r>
              <a:rPr lang="en-GB" dirty="0"/>
              <a:t>Observation mirror optics</a:t>
            </a:r>
          </a:p>
          <a:p>
            <a:pPr marL="342900" indent="-342900">
              <a:lnSpc>
                <a:spcPct val="95000"/>
              </a:lnSpc>
              <a:buAutoNum type="alphaLcPeriod"/>
            </a:pPr>
            <a:r>
              <a:rPr lang="en-GB" dirty="0"/>
              <a:t>Sample XY holder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8064388" y="3613959"/>
            <a:ext cx="383997" cy="72008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376377" y="3397935"/>
            <a:ext cx="282450" cy="3554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c</a:t>
            </a:r>
            <a:endParaRPr lang="en-GB" dirty="0" err="1"/>
          </a:p>
        </p:txBody>
      </p:sp>
      <p:cxnSp>
        <p:nvCxnSpPr>
          <p:cNvPr id="20" name="Straight Arrow Connector 19"/>
          <p:cNvCxnSpPr>
            <a:stCxn id="33" idx="2"/>
          </p:cNvCxnSpPr>
          <p:nvPr/>
        </p:nvCxnSpPr>
        <p:spPr>
          <a:xfrm>
            <a:off x="7173519" y="3352434"/>
            <a:ext cx="150862" cy="477551"/>
          </a:xfrm>
          <a:prstGeom prst="straightConnector1">
            <a:avLst/>
          </a:prstGeom>
          <a:ln w="25400">
            <a:solidFill>
              <a:schemeClr val="accent6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6484241" y="1093679"/>
            <a:ext cx="20873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ns-LIBS in air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59905" y="1093679"/>
            <a:ext cx="2575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Vacuum chamber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15889" y="4982111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   The camera will be combined with McPherson 225 / McPherson 235 spectrometers and will utilize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Innolas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SpitLight2000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Nd:YAG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laser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7537" y="1021671"/>
            <a:ext cx="3096344" cy="5544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3315889" y="1021671"/>
            <a:ext cx="2808312" cy="5544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             </a:t>
            </a:r>
            <a:endParaRPr lang="en-GB" dirty="0"/>
          </a:p>
        </p:txBody>
      </p:sp>
      <p:sp>
        <p:nvSpPr>
          <p:cNvPr id="27" name="Rectangle 26"/>
          <p:cNvSpPr/>
          <p:nvPr/>
        </p:nvSpPr>
        <p:spPr>
          <a:xfrm>
            <a:off x="6196209" y="1021671"/>
            <a:ext cx="2808312" cy="55446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                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7524328" y="2996952"/>
            <a:ext cx="295274" cy="3554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a</a:t>
            </a:r>
            <a:endParaRPr lang="en-GB" dirty="0" err="1"/>
          </a:p>
        </p:txBody>
      </p:sp>
      <p:sp>
        <p:nvSpPr>
          <p:cNvPr id="33" name="TextBox 32"/>
          <p:cNvSpPr txBox="1"/>
          <p:nvPr/>
        </p:nvSpPr>
        <p:spPr>
          <a:xfrm>
            <a:off x="7020272" y="2996952"/>
            <a:ext cx="306494" cy="35548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dirty="0"/>
              <a:t>b</a:t>
            </a:r>
            <a:endParaRPr lang="en-GB" dirty="0" err="1"/>
          </a:p>
        </p:txBody>
      </p:sp>
    </p:spTree>
    <p:extLst>
      <p:ext uri="{BB962C8B-B14F-4D97-AF65-F5344CB8AC3E}">
        <p14:creationId xmlns:p14="http://schemas.microsoft.com/office/powerpoint/2010/main" val="248625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7749480" cy="914400"/>
          </a:xfrm>
        </p:spPr>
        <p:txBody>
          <a:bodyPr/>
          <a:lstStyle/>
          <a:p>
            <a:r>
              <a:rPr lang="de-DE" dirty="0"/>
              <a:t>Preparation of high repetition ps-LIBS in LIBS lab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3589338" cy="208823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628800"/>
            <a:ext cx="2572845" cy="300722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4530368"/>
            <a:ext cx="2016224" cy="213899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3203848" y="4941168"/>
            <a:ext cx="5771003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de-DE" dirty="0"/>
              <a:t>High repetition ps-laser YLPP-25-3-50-R</a:t>
            </a:r>
            <a:endParaRPr lang="en-GB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Beam expander x10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2-Axis </a:t>
            </a:r>
            <a:r>
              <a:rPr lang="en-GB" dirty="0" err="1"/>
              <a:t>Galvo</a:t>
            </a:r>
            <a:r>
              <a:rPr lang="en-GB" dirty="0"/>
              <a:t> Scan Head INNOSCAN2-20D-1064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F-Theta lens f=500mm D20mm SH-1064-360-500-20-FS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/>
              <a:t>E1803D All-In-One Scanner Controller (</a:t>
            </a:r>
            <a:r>
              <a:rPr lang="en-GB" dirty="0" err="1"/>
              <a:t>HALaser</a:t>
            </a:r>
            <a:r>
              <a:rPr lang="en-GB" dirty="0"/>
              <a:t> Systems)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84168" y="980728"/>
            <a:ext cx="23959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2-Axis </a:t>
            </a:r>
            <a:r>
              <a:rPr lang="en-GB" dirty="0" err="1"/>
              <a:t>Galvo</a:t>
            </a:r>
            <a:r>
              <a:rPr lang="en-GB" dirty="0"/>
              <a:t> Scan Head </a:t>
            </a:r>
          </a:p>
          <a:p>
            <a:r>
              <a:rPr lang="en-GB" dirty="0"/>
              <a:t>INNOSCAN2-20D-1064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7544" y="3861048"/>
            <a:ext cx="30836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F-Theta lens f=500mm D20mm</a:t>
            </a:r>
          </a:p>
          <a:p>
            <a:r>
              <a:rPr lang="en-GB" dirty="0"/>
              <a:t>SH-1064-360-500-20-FS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95536" y="1268760"/>
            <a:ext cx="3126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ps-laser model YLPP-25-3-50-R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67944" y="1844824"/>
            <a:ext cx="15648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ym typeface="Symbol" panose="05050102010706020507" pitchFamily="18" charset="2"/>
              </a:rPr>
              <a:t>=1030nm</a:t>
            </a:r>
          </a:p>
          <a:p>
            <a:r>
              <a:rPr lang="en-GB" dirty="0">
                <a:sym typeface="Symbol" panose="05050102010706020507" pitchFamily="18" charset="2"/>
              </a:rPr>
              <a:t>=2ps</a:t>
            </a:r>
          </a:p>
          <a:p>
            <a:r>
              <a:rPr lang="de-DE" dirty="0">
                <a:sym typeface="Symbol" panose="05050102010706020507" pitchFamily="18" charset="2"/>
              </a:rPr>
              <a:t>f=50kHz-2MHz</a:t>
            </a:r>
          </a:p>
          <a:p>
            <a:r>
              <a:rPr lang="de-DE" dirty="0">
                <a:sym typeface="Symbol" panose="05050102010706020507" pitchFamily="18" charset="2"/>
              </a:rPr>
              <a:t>E=25-35J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372200" y="1628800"/>
            <a:ext cx="2291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>
                <a:solidFill>
                  <a:srgbClr val="FF0000"/>
                </a:solidFill>
              </a:rPr>
              <a:t>Innotech</a:t>
            </a:r>
            <a:r>
              <a:rPr lang="en-GB" b="1" dirty="0">
                <a:solidFill>
                  <a:srgbClr val="FF0000"/>
                </a:solidFill>
              </a:rPr>
              <a:t> Laser GmbH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39552" y="1628800"/>
            <a:ext cx="14840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IPG photonics</a:t>
            </a:r>
          </a:p>
        </p:txBody>
      </p:sp>
    </p:spTree>
    <p:extLst>
      <p:ext uri="{BB962C8B-B14F-4D97-AF65-F5344CB8AC3E}">
        <p14:creationId xmlns:p14="http://schemas.microsoft.com/office/powerpoint/2010/main" val="3494581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Initial test of fast scanning ps-LIBS</a:t>
            </a:r>
          </a:p>
        </p:txBody>
      </p:sp>
      <p:sp>
        <p:nvSpPr>
          <p:cNvPr id="8" name="TextBox 35">
            <a:extLst>
              <a:ext uri="{FF2B5EF4-FFF2-40B4-BE49-F238E27FC236}">
                <a16:creationId xmlns:a16="http://schemas.microsoft.com/office/drawing/2014/main" id="{75CE7210-18CA-43E2-828C-41E4DD53D766}"/>
              </a:ext>
            </a:extLst>
          </p:cNvPr>
          <p:cNvSpPr txBox="1"/>
          <p:nvPr/>
        </p:nvSpPr>
        <p:spPr>
          <a:xfrm>
            <a:off x="179512" y="2636912"/>
            <a:ext cx="432048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altLang="zh-CN" dirty="0"/>
              <a:t>exposure time 200ms (10</a:t>
            </a:r>
            <a:r>
              <a:rPr lang="en-US" altLang="zh-CN" baseline="30000" dirty="0"/>
              <a:t>4</a:t>
            </a:r>
            <a:r>
              <a:rPr lang="en-US" altLang="zh-CN" dirty="0"/>
              <a:t> laser pulses)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-108520" y="980728"/>
            <a:ext cx="4536504" cy="1728192"/>
            <a:chOff x="5322367" y="621518"/>
            <a:chExt cx="7155231" cy="1943466"/>
          </a:xfrm>
        </p:grpSpPr>
        <p:graphicFrame>
          <p:nvGraphicFramePr>
            <p:cNvPr id="5" name="对象 40">
              <a:extLst>
                <a:ext uri="{FF2B5EF4-FFF2-40B4-BE49-F238E27FC236}">
                  <a16:creationId xmlns:a16="http://schemas.microsoft.com/office/drawing/2014/main" id="{5F7E369D-88E5-459B-896D-5831FED5A26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1966793"/>
                </p:ext>
              </p:extLst>
            </p:nvPr>
          </p:nvGraphicFramePr>
          <p:xfrm>
            <a:off x="7525875" y="633397"/>
            <a:ext cx="2819734" cy="1931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4" name="Graph" r:id="rId4" imgW="4154400" imgH="2901600" progId="Origin50.Graph">
                    <p:embed/>
                  </p:oleObj>
                </mc:Choice>
                <mc:Fallback>
                  <p:oleObj name="Graph" r:id="rId4" imgW="4154400" imgH="2901600" progId="Origin50.Graph">
                    <p:embed/>
                    <p:pic>
                      <p:nvPicPr>
                        <p:cNvPr id="41" name="对象 40">
                          <a:extLst>
                            <a:ext uri="{FF2B5EF4-FFF2-40B4-BE49-F238E27FC236}">
                              <a16:creationId xmlns:a16="http://schemas.microsoft.com/office/drawing/2014/main" id="{5F7E369D-88E5-459B-896D-5831FED5A26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525875" y="633397"/>
                          <a:ext cx="2819734" cy="1931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对象 46">
              <a:extLst>
                <a:ext uri="{FF2B5EF4-FFF2-40B4-BE49-F238E27FC236}">
                  <a16:creationId xmlns:a16="http://schemas.microsoft.com/office/drawing/2014/main" id="{45E6BEB0-8ED6-416C-A381-CE923C2CCA9F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4019658"/>
                </p:ext>
              </p:extLst>
            </p:nvPr>
          </p:nvGraphicFramePr>
          <p:xfrm>
            <a:off x="5322367" y="621518"/>
            <a:ext cx="2819734" cy="1931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5" name="Graph" r:id="rId6" imgW="4154400" imgH="2901600" progId="Origin50.Graph">
                    <p:embed/>
                  </p:oleObj>
                </mc:Choice>
                <mc:Fallback>
                  <p:oleObj name="Graph" r:id="rId6" imgW="4154400" imgH="2901600" progId="Origin50.Graph">
                    <p:embed/>
                    <p:pic>
                      <p:nvPicPr>
                        <p:cNvPr id="47" name="对象 46">
                          <a:extLst>
                            <a:ext uri="{FF2B5EF4-FFF2-40B4-BE49-F238E27FC236}">
                              <a16:creationId xmlns:a16="http://schemas.microsoft.com/office/drawing/2014/main" id="{45E6BEB0-8ED6-416C-A381-CE923C2CCA9F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322367" y="621518"/>
                          <a:ext cx="2819734" cy="19315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对象 49">
              <a:extLst>
                <a:ext uri="{FF2B5EF4-FFF2-40B4-BE49-F238E27FC236}">
                  <a16:creationId xmlns:a16="http://schemas.microsoft.com/office/drawing/2014/main" id="{4DA8B7BF-4884-454E-A99F-BEACC6CFF62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86771510"/>
                </p:ext>
              </p:extLst>
            </p:nvPr>
          </p:nvGraphicFramePr>
          <p:xfrm>
            <a:off x="9704867" y="633397"/>
            <a:ext cx="2772731" cy="19197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96" name="Graph" r:id="rId8" imgW="4154400" imgH="2901600" progId="Origin50.Graph">
                    <p:embed/>
                  </p:oleObj>
                </mc:Choice>
                <mc:Fallback>
                  <p:oleObj name="Graph" r:id="rId8" imgW="4154400" imgH="2901600" progId="Origin50.Graph">
                    <p:embed/>
                    <p:pic>
                      <p:nvPicPr>
                        <p:cNvPr id="50" name="对象 49">
                          <a:extLst>
                            <a:ext uri="{FF2B5EF4-FFF2-40B4-BE49-F238E27FC236}">
                              <a16:creationId xmlns:a16="http://schemas.microsoft.com/office/drawing/2014/main" id="{4DA8B7BF-4884-454E-A99F-BEACC6CFF620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9704867" y="633397"/>
                          <a:ext cx="2772731" cy="19197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" name="TextBox 40"/>
            <p:cNvSpPr txBox="1"/>
            <p:nvPr/>
          </p:nvSpPr>
          <p:spPr>
            <a:xfrm>
              <a:off x="5871973" y="864451"/>
              <a:ext cx="764771" cy="4153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dirty="0"/>
                <a:t>Fe</a:t>
              </a:r>
              <a:endParaRPr lang="en-GB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174785" y="864451"/>
              <a:ext cx="37061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de-DE" dirty="0"/>
                <a:t>Al</a:t>
              </a:r>
              <a:endParaRPr lang="en-GB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216614" y="877981"/>
              <a:ext cx="423583" cy="10502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228031" y="864452"/>
              <a:ext cx="611632" cy="3461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  <a:endParaRPr lang="en-GB" dirty="0"/>
            </a:p>
          </p:txBody>
        </p:sp>
      </p:grpSp>
      <p:sp>
        <p:nvSpPr>
          <p:cNvPr id="46" name="TextBox 35">
            <a:extLst>
              <a:ext uri="{FF2B5EF4-FFF2-40B4-BE49-F238E27FC236}">
                <a16:creationId xmlns:a16="http://schemas.microsoft.com/office/drawing/2014/main" id="{75CE7210-18CA-43E2-828C-41E4DD53D766}"/>
              </a:ext>
            </a:extLst>
          </p:cNvPr>
          <p:cNvSpPr txBox="1"/>
          <p:nvPr/>
        </p:nvSpPr>
        <p:spPr>
          <a:xfrm>
            <a:off x="220143" y="854641"/>
            <a:ext cx="3993401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Compact spectrometer measurement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0"/>
          <a:srcRect t="14099" b="49599"/>
          <a:stretch/>
        </p:blipFill>
        <p:spPr>
          <a:xfrm>
            <a:off x="35496" y="2996952"/>
            <a:ext cx="4176464" cy="151771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699792" y="4149080"/>
            <a:ext cx="1521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</a:rPr>
              <a:t>Mechelle5000</a:t>
            </a:r>
            <a:endParaRPr lang="en-GB" dirty="0">
              <a:solidFill>
                <a:schemeClr val="bg1"/>
              </a:solidFill>
            </a:endParaRPr>
          </a:p>
        </p:txBody>
      </p:sp>
      <p:graphicFrame>
        <p:nvGraphicFramePr>
          <p:cNvPr id="49" name="对象 8">
            <a:extLst>
              <a:ext uri="{FF2B5EF4-FFF2-40B4-BE49-F238E27FC236}">
                <a16:creationId xmlns:a16="http://schemas.microsoft.com/office/drawing/2014/main" id="{59889F2B-424F-485E-A16A-4AF9599A18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7585118"/>
              </p:ext>
            </p:extLst>
          </p:nvPr>
        </p:nvGraphicFramePr>
        <p:xfrm>
          <a:off x="3779912" y="3356992"/>
          <a:ext cx="6048672" cy="2761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7" name="Graph" r:id="rId11" imgW="4154400" imgH="2901600" progId="Origin50.Graph">
                  <p:embed/>
                </p:oleObj>
              </mc:Choice>
              <mc:Fallback>
                <p:oleObj name="Graph" r:id="rId11" imgW="4154400" imgH="2901600" progId="Origin50.Graph">
                  <p:embed/>
                  <p:pic>
                    <p:nvPicPr>
                      <p:cNvPr id="68" name="对象 8">
                        <a:extLst>
                          <a:ext uri="{FF2B5EF4-FFF2-40B4-BE49-F238E27FC236}">
                            <a16:creationId xmlns:a16="http://schemas.microsoft.com/office/drawing/2014/main" id="{59889F2B-424F-485E-A16A-4AF9599A18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779912" y="3356992"/>
                        <a:ext cx="6048672" cy="2761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7504" y="3068960"/>
            <a:ext cx="4501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/>
              <a:t>Fe</a:t>
            </a:r>
            <a:endParaRPr lang="en-GB" dirty="0"/>
          </a:p>
        </p:txBody>
      </p:sp>
      <p:sp>
        <p:nvSpPr>
          <p:cNvPr id="51" name="TextBox 50"/>
          <p:cNvSpPr txBox="1"/>
          <p:nvPr/>
        </p:nvSpPr>
        <p:spPr>
          <a:xfrm>
            <a:off x="8100392" y="4437112"/>
            <a:ext cx="648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400" b="1" dirty="0"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对象 7">
            <a:extLst>
              <a:ext uri="{FF2B5EF4-FFF2-40B4-BE49-F238E27FC236}">
                <a16:creationId xmlns:a16="http://schemas.microsoft.com/office/drawing/2014/main" id="{12B0D4BC-E029-4F52-B2DA-9673FEF0C72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2019452"/>
              </p:ext>
            </p:extLst>
          </p:nvPr>
        </p:nvGraphicFramePr>
        <p:xfrm>
          <a:off x="4888607" y="3899148"/>
          <a:ext cx="1368152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Graph" r:id="rId13" imgW="4154400" imgH="2901600" progId="Origin50.Graph">
                  <p:embed/>
                </p:oleObj>
              </mc:Choice>
              <mc:Fallback>
                <p:oleObj name="Graph" r:id="rId13" imgW="4154400" imgH="2901600" progId="Origin50.Graph">
                  <p:embed/>
                  <p:pic>
                    <p:nvPicPr>
                      <p:cNvPr id="63" name="对象 7">
                        <a:extLst>
                          <a:ext uri="{FF2B5EF4-FFF2-40B4-BE49-F238E27FC236}">
                            <a16:creationId xmlns:a16="http://schemas.microsoft.com/office/drawing/2014/main" id="{12B0D4BC-E029-4F52-B2DA-9673FEF0C7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888607" y="3899148"/>
                        <a:ext cx="1368152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" name="Picture 52">
            <a:extLst>
              <a:ext uri="{FF2B5EF4-FFF2-40B4-BE49-F238E27FC236}">
                <a16:creationId xmlns:a16="http://schemas.microsoft.com/office/drawing/2014/main" id="{A0F9DEF5-6A27-458C-811F-70AE33E8FF3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5364"/>
          <a:stretch/>
        </p:blipFill>
        <p:spPr>
          <a:xfrm>
            <a:off x="5154" y="4635624"/>
            <a:ext cx="2080822" cy="2088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94D96326-3A54-488A-A2EA-108C7A021898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3" r="1"/>
          <a:stretch/>
        </p:blipFill>
        <p:spPr>
          <a:xfrm>
            <a:off x="2200275" y="4635624"/>
            <a:ext cx="2018092" cy="20889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5" name="TextBox 35">
            <a:extLst>
              <a:ext uri="{FF2B5EF4-FFF2-40B4-BE49-F238E27FC236}">
                <a16:creationId xmlns:a16="http://schemas.microsoft.com/office/drawing/2014/main" id="{21BA4705-39D0-4F47-9EA5-4EF8C11C1270}"/>
              </a:ext>
            </a:extLst>
          </p:cNvPr>
          <p:cNvSpPr txBox="1"/>
          <p:nvPr/>
        </p:nvSpPr>
        <p:spPr>
          <a:xfrm>
            <a:off x="0" y="6381328"/>
            <a:ext cx="78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Scan 1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3D5D7D20-16BD-4198-A0BA-D142D5C7999B}"/>
              </a:ext>
            </a:extLst>
          </p:cNvPr>
          <p:cNvCxnSpPr>
            <a:cxnSpLocks/>
          </p:cNvCxnSpPr>
          <p:nvPr/>
        </p:nvCxnSpPr>
        <p:spPr>
          <a:xfrm flipH="1">
            <a:off x="3707904" y="6381328"/>
            <a:ext cx="20116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35">
            <a:extLst>
              <a:ext uri="{FF2B5EF4-FFF2-40B4-BE49-F238E27FC236}">
                <a16:creationId xmlns:a16="http://schemas.microsoft.com/office/drawing/2014/main" id="{8F41F779-D65D-4517-B913-22D3490AB230}"/>
              </a:ext>
            </a:extLst>
          </p:cNvPr>
          <p:cNvSpPr txBox="1"/>
          <p:nvPr/>
        </p:nvSpPr>
        <p:spPr>
          <a:xfrm>
            <a:off x="3347864" y="6381328"/>
            <a:ext cx="899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/>
              <a:t>100 </a:t>
            </a:r>
            <a:r>
              <a:rPr lang="en-GB" altLang="zh-CN" dirty="0" err="1"/>
              <a:t>μm</a:t>
            </a:r>
            <a:endParaRPr lang="en-GB" altLang="zh-CN" dirty="0"/>
          </a:p>
        </p:txBody>
      </p:sp>
      <p:sp>
        <p:nvSpPr>
          <p:cNvPr id="58" name="TextBox 57"/>
          <p:cNvSpPr txBox="1"/>
          <p:nvPr/>
        </p:nvSpPr>
        <p:spPr>
          <a:xfrm>
            <a:off x="899592" y="5445224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32.3 </a:t>
            </a:r>
            <a:r>
              <a:rPr lang="de-DE" b="1" dirty="0">
                <a:solidFill>
                  <a:srgbClr val="FF0000"/>
                </a:solidFill>
                <a:sym typeface="Symbol" panose="05050102010706020507" pitchFamily="18" charset="2"/>
              </a:rPr>
              <a:t>m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594000" y="5316771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45.1 </a:t>
            </a:r>
            <a:r>
              <a:rPr lang="de-DE" b="1" dirty="0">
                <a:solidFill>
                  <a:srgbClr val="FF0000"/>
                </a:solidFill>
                <a:sym typeface="Symbol" panose="05050102010706020507" pitchFamily="18" charset="2"/>
              </a:rPr>
              <a:t>m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1" name="TextBox 35">
            <a:extLst>
              <a:ext uri="{FF2B5EF4-FFF2-40B4-BE49-F238E27FC236}">
                <a16:creationId xmlns:a16="http://schemas.microsoft.com/office/drawing/2014/main" id="{21BA4705-39D0-4F47-9EA5-4EF8C11C1270}"/>
              </a:ext>
            </a:extLst>
          </p:cNvPr>
          <p:cNvSpPr txBox="1"/>
          <p:nvPr/>
        </p:nvSpPr>
        <p:spPr>
          <a:xfrm>
            <a:off x="2195736" y="6381328"/>
            <a:ext cx="905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/>
              <a:t>Scan 10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7C58E19E-85FB-4E2F-B266-6C75E9B425FF}"/>
              </a:ext>
            </a:extLst>
          </p:cNvPr>
          <p:cNvSpPr/>
          <p:nvPr/>
        </p:nvSpPr>
        <p:spPr>
          <a:xfrm>
            <a:off x="4716016" y="5949280"/>
            <a:ext cx="38589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Ablation crater’s diameter ~ 30 - 50 </a:t>
            </a:r>
            <a:r>
              <a:rPr lang="en-US" altLang="zh-CN" dirty="0" err="1"/>
              <a:t>μm</a:t>
            </a:r>
            <a:endParaRPr lang="en-US" altLang="zh-CN" dirty="0"/>
          </a:p>
          <a:p>
            <a:r>
              <a:rPr lang="en-US" altLang="zh-CN" dirty="0"/>
              <a:t>Ablation rate ~ 11.25 nm/pulse</a:t>
            </a:r>
            <a:endParaRPr lang="en-DE" dirty="0"/>
          </a:p>
        </p:txBody>
      </p:sp>
      <p:grpSp>
        <p:nvGrpSpPr>
          <p:cNvPr id="64" name="Group 63"/>
          <p:cNvGrpSpPr/>
          <p:nvPr/>
        </p:nvGrpSpPr>
        <p:grpSpPr>
          <a:xfrm>
            <a:off x="4399519" y="908720"/>
            <a:ext cx="4744481" cy="2572207"/>
            <a:chOff x="4355976" y="1052736"/>
            <a:chExt cx="4744481" cy="25722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E4646D-6AC9-4A08-866A-350ED597E939}"/>
                </a:ext>
              </a:extLst>
            </p:cNvPr>
            <p:cNvSpPr/>
            <p:nvPr/>
          </p:nvSpPr>
          <p:spPr>
            <a:xfrm>
              <a:off x="6886734" y="2651818"/>
              <a:ext cx="1167915" cy="1900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3AA2275-2635-488D-98D2-3DD72DF2357E}"/>
                </a:ext>
              </a:extLst>
            </p:cNvPr>
            <p:cNvSpPr/>
            <p:nvPr/>
          </p:nvSpPr>
          <p:spPr>
            <a:xfrm>
              <a:off x="7367865" y="2522832"/>
              <a:ext cx="131250" cy="4593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4711029-AE22-4C62-B34F-6EF2FFB1EA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7962220" y="2543248"/>
              <a:ext cx="238913" cy="430599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5155A6B-E600-4683-8380-50F0D12DCCBD}"/>
                </a:ext>
              </a:extLst>
            </p:cNvPr>
            <p:cNvSpPr/>
            <p:nvPr/>
          </p:nvSpPr>
          <p:spPr>
            <a:xfrm>
              <a:off x="5940152" y="1369077"/>
              <a:ext cx="2880000" cy="59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4" name="Trapezoid 13">
              <a:extLst>
                <a:ext uri="{FF2B5EF4-FFF2-40B4-BE49-F238E27FC236}">
                  <a16:creationId xmlns:a16="http://schemas.microsoft.com/office/drawing/2014/main" id="{D17EB5D0-29A7-4C82-AC92-B9D9AF9C9F51}"/>
                </a:ext>
              </a:extLst>
            </p:cNvPr>
            <p:cNvSpPr/>
            <p:nvPr/>
          </p:nvSpPr>
          <p:spPr>
            <a:xfrm rot="5400000">
              <a:off x="8380578" y="2396383"/>
              <a:ext cx="172917" cy="721876"/>
            </a:xfrm>
            <a:prstGeom prst="trapezoid">
              <a:avLst>
                <a:gd name="adj" fmla="val 36295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A30460-CE2A-4E5E-8430-3239C82AB7C5}"/>
                </a:ext>
              </a:extLst>
            </p:cNvPr>
            <p:cNvSpPr/>
            <p:nvPr/>
          </p:nvSpPr>
          <p:spPr>
            <a:xfrm rot="3065080">
              <a:off x="8789117" y="2591207"/>
              <a:ext cx="77716" cy="459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402F4AD0-4A22-40AC-B4AF-308FDD41CDAB}"/>
                </a:ext>
              </a:extLst>
            </p:cNvPr>
            <p:cNvSpPr/>
            <p:nvPr/>
          </p:nvSpPr>
          <p:spPr>
            <a:xfrm rot="14222979">
              <a:off x="5829489" y="2295044"/>
              <a:ext cx="152710" cy="49640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C9EC15D-052A-4AF2-8BA3-83E57ECF69E3}"/>
                </a:ext>
              </a:extLst>
            </p:cNvPr>
            <p:cNvSpPr/>
            <p:nvPr/>
          </p:nvSpPr>
          <p:spPr>
            <a:xfrm>
              <a:off x="4572000" y="1772816"/>
              <a:ext cx="1422871" cy="393749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18" name="Freeform: Shape 32">
              <a:extLst>
                <a:ext uri="{FF2B5EF4-FFF2-40B4-BE49-F238E27FC236}">
                  <a16:creationId xmlns:a16="http://schemas.microsoft.com/office/drawing/2014/main" id="{A6016C09-8441-408D-ACBA-13E5696791BC}"/>
                </a:ext>
              </a:extLst>
            </p:cNvPr>
            <p:cNvSpPr/>
            <p:nvPr/>
          </p:nvSpPr>
          <p:spPr>
            <a:xfrm rot="2284516">
              <a:off x="6097087" y="1742721"/>
              <a:ext cx="473329" cy="438753"/>
            </a:xfrm>
            <a:custGeom>
              <a:avLst/>
              <a:gdLst>
                <a:gd name="connsiteX0" fmla="*/ 2476500 w 2476500"/>
                <a:gd name="connsiteY0" fmla="*/ 254357 h 254357"/>
                <a:gd name="connsiteX1" fmla="*/ 2286000 w 2476500"/>
                <a:gd name="connsiteY1" fmla="*/ 44807 h 254357"/>
                <a:gd name="connsiteX2" fmla="*/ 1714500 w 2476500"/>
                <a:gd name="connsiteY2" fmla="*/ 16232 h 254357"/>
                <a:gd name="connsiteX3" fmla="*/ 0 w 2476500"/>
                <a:gd name="connsiteY3" fmla="*/ 244832 h 254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76500" h="254357">
                  <a:moveTo>
                    <a:pt x="2476500" y="254357"/>
                  </a:moveTo>
                  <a:cubicBezTo>
                    <a:pt x="2444750" y="169425"/>
                    <a:pt x="2413000" y="84494"/>
                    <a:pt x="2286000" y="44807"/>
                  </a:cubicBezTo>
                  <a:cubicBezTo>
                    <a:pt x="2159000" y="5120"/>
                    <a:pt x="2095500" y="-17105"/>
                    <a:pt x="1714500" y="16232"/>
                  </a:cubicBezTo>
                  <a:cubicBezTo>
                    <a:pt x="1333500" y="49569"/>
                    <a:pt x="666750" y="147200"/>
                    <a:pt x="0" y="244832"/>
                  </a:cubicBezTo>
                </a:path>
              </a:pathLst>
            </a:cu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1A3961-1514-4CB7-A609-DA6D7B16D2B3}"/>
                </a:ext>
              </a:extLst>
            </p:cNvPr>
            <p:cNvSpPr txBox="1"/>
            <p:nvPr/>
          </p:nvSpPr>
          <p:spPr>
            <a:xfrm>
              <a:off x="4572000" y="1772816"/>
              <a:ext cx="1430523" cy="32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dirty="0"/>
                <a:t>Spectrometer</a:t>
              </a:r>
              <a:endParaRPr lang="en-DE" dirty="0" err="1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A0300BE-C386-4E08-A50E-D08326EFEA53}"/>
                </a:ext>
              </a:extLst>
            </p:cNvPr>
            <p:cNvSpPr txBox="1"/>
            <p:nvPr/>
          </p:nvSpPr>
          <p:spPr>
            <a:xfrm>
              <a:off x="4809647" y="1237445"/>
              <a:ext cx="914481" cy="3554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dirty="0" err="1"/>
                <a:t>ps</a:t>
              </a:r>
              <a:r>
                <a:rPr lang="en-US" dirty="0"/>
                <a:t>-laser</a:t>
              </a:r>
              <a:endParaRPr lang="en-DE" dirty="0" err="1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500309-4921-4945-9313-708B399F8951}"/>
                </a:ext>
              </a:extLst>
            </p:cNvPr>
            <p:cNvSpPr txBox="1"/>
            <p:nvPr/>
          </p:nvSpPr>
          <p:spPr>
            <a:xfrm>
              <a:off x="7325593" y="2981129"/>
              <a:ext cx="1652582" cy="32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dirty="0"/>
                <a:t>Beam expander</a:t>
              </a:r>
              <a:endParaRPr lang="en-DE" dirty="0" err="1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63B10CF-38D9-4907-AB44-9C8AF7D69D02}"/>
                </a:ext>
              </a:extLst>
            </p:cNvPr>
            <p:cNvSpPr/>
            <p:nvPr/>
          </p:nvSpPr>
          <p:spPr>
            <a:xfrm>
              <a:off x="4572000" y="1176013"/>
              <a:ext cx="1378127" cy="45937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12A67D7-308A-41D3-9594-9DAE17DED84E}"/>
                </a:ext>
              </a:extLst>
            </p:cNvPr>
            <p:cNvSpPr/>
            <p:nvPr/>
          </p:nvSpPr>
          <p:spPr>
            <a:xfrm rot="5400000">
              <a:off x="5318174" y="2674693"/>
              <a:ext cx="454264" cy="176951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B753BAB-120B-402F-B929-A5AA0F352882}"/>
                </a:ext>
              </a:extLst>
            </p:cNvPr>
            <p:cNvSpPr txBox="1"/>
            <p:nvPr/>
          </p:nvSpPr>
          <p:spPr>
            <a:xfrm>
              <a:off x="4427984" y="2564904"/>
              <a:ext cx="975771" cy="32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dirty="0"/>
                <a:t>XYZ stage</a:t>
              </a:r>
              <a:endParaRPr lang="en-DE" dirty="0" err="1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B413DBC-EDDB-493A-A079-31C017DEF35A}"/>
                </a:ext>
              </a:extLst>
            </p:cNvPr>
            <p:cNvSpPr/>
            <p:nvPr/>
          </p:nvSpPr>
          <p:spPr>
            <a:xfrm rot="19245848">
              <a:off x="8830352" y="1163095"/>
              <a:ext cx="77716" cy="459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DEA08C8-8F43-49A1-A0E9-1AC67947289E}"/>
                </a:ext>
              </a:extLst>
            </p:cNvPr>
            <p:cNvSpPr/>
            <p:nvPr/>
          </p:nvSpPr>
          <p:spPr>
            <a:xfrm rot="5400000">
              <a:off x="8104842" y="2051601"/>
              <a:ext cx="1397423" cy="665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B299F7CB-9047-423F-B79F-0D0B04A13610}"/>
                </a:ext>
              </a:extLst>
            </p:cNvPr>
            <p:cNvSpPr/>
            <p:nvPr/>
          </p:nvSpPr>
          <p:spPr>
            <a:xfrm rot="16200000">
              <a:off x="6136474" y="2170229"/>
              <a:ext cx="160158" cy="1144509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815F38AC-8A68-45C9-A14D-09207488627D}"/>
                </a:ext>
              </a:extLst>
            </p:cNvPr>
            <p:cNvSpPr/>
            <p:nvPr/>
          </p:nvSpPr>
          <p:spPr>
            <a:xfrm>
              <a:off x="6756557" y="2536036"/>
              <a:ext cx="131250" cy="459377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0182488-791D-4FEA-84C2-37B3E31B1C17}"/>
                </a:ext>
              </a:extLst>
            </p:cNvPr>
            <p:cNvSpPr/>
            <p:nvPr/>
          </p:nvSpPr>
          <p:spPr>
            <a:xfrm>
              <a:off x="5645236" y="2888207"/>
              <a:ext cx="1062374" cy="336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F=80 mm</a:t>
              </a:r>
              <a:endParaRPr lang="en-DE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830A8BC-7D9B-48F3-B205-28C7783780ED}"/>
                </a:ext>
              </a:extLst>
            </p:cNvPr>
            <p:cNvSpPr/>
            <p:nvPr/>
          </p:nvSpPr>
          <p:spPr>
            <a:xfrm>
              <a:off x="4386698" y="3260564"/>
              <a:ext cx="4289758" cy="3365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/>
                <a:t>Laser energy</a:t>
              </a:r>
              <a:r>
                <a:rPr lang="zh-CN" altLang="en-US" dirty="0"/>
                <a:t>：</a:t>
              </a:r>
              <a:r>
                <a:rPr lang="en-US" altLang="zh-CN" dirty="0"/>
                <a:t>31 </a:t>
              </a:r>
              <a:r>
                <a:rPr lang="en-US" altLang="zh-CN" dirty="0" err="1"/>
                <a:t>μJ</a:t>
              </a:r>
              <a:r>
                <a:rPr lang="en-US" altLang="zh-CN" dirty="0"/>
                <a:t>     Laser frequency</a:t>
              </a:r>
              <a:r>
                <a:rPr lang="zh-CN" altLang="en-US" dirty="0"/>
                <a:t>：</a:t>
              </a:r>
              <a:r>
                <a:rPr lang="en-US" altLang="zh-CN" dirty="0"/>
                <a:t>50k Hz</a:t>
              </a:r>
              <a:endParaRPr lang="en-DE" dirty="0"/>
            </a:p>
          </p:txBody>
        </p:sp>
        <p:sp>
          <p:nvSpPr>
            <p:cNvPr id="33" name="Rectangle: Top Corners Snipped 16">
              <a:extLst>
                <a:ext uri="{FF2B5EF4-FFF2-40B4-BE49-F238E27FC236}">
                  <a16:creationId xmlns:a16="http://schemas.microsoft.com/office/drawing/2014/main" id="{1AD5AF6F-2CFC-4E80-A5EE-373E80B4091C}"/>
                </a:ext>
              </a:extLst>
            </p:cNvPr>
            <p:cNvSpPr/>
            <p:nvPr/>
          </p:nvSpPr>
          <p:spPr>
            <a:xfrm>
              <a:off x="6948505" y="1978229"/>
              <a:ext cx="131250" cy="181920"/>
            </a:xfrm>
            <a:prstGeom prst="snip2SameRect">
              <a:avLst>
                <a:gd name="adj1" fmla="val 19973"/>
                <a:gd name="adj2" fmla="val 181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34" name="Rectangle 17">
              <a:extLst>
                <a:ext uri="{FF2B5EF4-FFF2-40B4-BE49-F238E27FC236}">
                  <a16:creationId xmlns:a16="http://schemas.microsoft.com/office/drawing/2014/main" id="{3CB24161-DC5E-4516-B513-CA838BDF5C7B}"/>
                </a:ext>
              </a:extLst>
            </p:cNvPr>
            <p:cNvSpPr/>
            <p:nvPr/>
          </p:nvSpPr>
          <p:spPr>
            <a:xfrm>
              <a:off x="6993297" y="2118266"/>
              <a:ext cx="41666" cy="1273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35" name="Rectangle: Top Corners Snipped 18">
              <a:extLst>
                <a:ext uri="{FF2B5EF4-FFF2-40B4-BE49-F238E27FC236}">
                  <a16:creationId xmlns:a16="http://schemas.microsoft.com/office/drawing/2014/main" id="{C2C77061-39A0-434C-9A09-D4FB7B2DBDA3}"/>
                </a:ext>
              </a:extLst>
            </p:cNvPr>
            <p:cNvSpPr/>
            <p:nvPr/>
          </p:nvSpPr>
          <p:spPr>
            <a:xfrm rot="16200000">
              <a:off x="7160144" y="1748957"/>
              <a:ext cx="131250" cy="181920"/>
            </a:xfrm>
            <a:prstGeom prst="snip2SameRect">
              <a:avLst>
                <a:gd name="adj1" fmla="val 19973"/>
                <a:gd name="adj2" fmla="val 1818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36" name="Rectangle 19">
              <a:extLst>
                <a:ext uri="{FF2B5EF4-FFF2-40B4-BE49-F238E27FC236}">
                  <a16:creationId xmlns:a16="http://schemas.microsoft.com/office/drawing/2014/main" id="{C79D5118-D567-4379-9A38-B2297E7E6B8D}"/>
                </a:ext>
              </a:extLst>
            </p:cNvPr>
            <p:cNvSpPr/>
            <p:nvPr/>
          </p:nvSpPr>
          <p:spPr>
            <a:xfrm rot="16200000">
              <a:off x="7327712" y="1776242"/>
              <a:ext cx="41666" cy="127346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37" name="矩形: 圆角 2">
              <a:extLst>
                <a:ext uri="{FF2B5EF4-FFF2-40B4-BE49-F238E27FC236}">
                  <a16:creationId xmlns:a16="http://schemas.microsoft.com/office/drawing/2014/main" id="{3E107417-72D0-4B26-812F-4D31CDEAB3E6}"/>
                </a:ext>
              </a:extLst>
            </p:cNvPr>
            <p:cNvSpPr/>
            <p:nvPr/>
          </p:nvSpPr>
          <p:spPr>
            <a:xfrm>
              <a:off x="6762420" y="1651291"/>
              <a:ext cx="802708" cy="723051"/>
            </a:xfrm>
            <a:prstGeom prst="roundRect">
              <a:avLst/>
            </a:prstGeom>
            <a:noFill/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zh-CN" altLang="en-US" sz="2400" dirty="0" err="1"/>
            </a:p>
          </p:txBody>
        </p:sp>
        <p:cxnSp>
          <p:nvCxnSpPr>
            <p:cNvPr id="38" name="直接箭头连接符 4">
              <a:extLst>
                <a:ext uri="{FF2B5EF4-FFF2-40B4-BE49-F238E27FC236}">
                  <a16:creationId xmlns:a16="http://schemas.microsoft.com/office/drawing/2014/main" id="{A8E6682F-683E-4097-9C89-21BAAC3E9979}"/>
                </a:ext>
              </a:extLst>
            </p:cNvPr>
            <p:cNvCxnSpPr>
              <a:cxnSpLocks/>
              <a:stCxn id="37" idx="2"/>
            </p:cNvCxnSpPr>
            <p:nvPr/>
          </p:nvCxnSpPr>
          <p:spPr>
            <a:xfrm flipH="1">
              <a:off x="7160710" y="2374342"/>
              <a:ext cx="3064" cy="287994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9">
              <a:extLst>
                <a:ext uri="{FF2B5EF4-FFF2-40B4-BE49-F238E27FC236}">
                  <a16:creationId xmlns:a16="http://schemas.microsoft.com/office/drawing/2014/main" id="{C868EA9F-BB81-42A2-B185-06521279CEE0}"/>
                </a:ext>
              </a:extLst>
            </p:cNvPr>
            <p:cNvSpPr txBox="1"/>
            <p:nvPr/>
          </p:nvSpPr>
          <p:spPr>
            <a:xfrm>
              <a:off x="6465054" y="1356547"/>
              <a:ext cx="1769454" cy="3239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95000"/>
                </a:lnSpc>
              </a:pPr>
              <a:r>
                <a:rPr lang="en-US" dirty="0"/>
                <a:t>Scanning system</a:t>
              </a:r>
              <a:endParaRPr lang="en-DE" dirty="0" err="1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E4A09A5C-FA18-48B3-9976-38E1C182A0D3}"/>
                </a:ext>
              </a:extLst>
            </p:cNvPr>
            <p:cNvSpPr/>
            <p:nvPr/>
          </p:nvSpPr>
          <p:spPr>
            <a:xfrm rot="19545890">
              <a:off x="5902001" y="2373961"/>
              <a:ext cx="74593" cy="31058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9FC0927-24A0-44FE-A759-8727EB7EFBA0}"/>
                </a:ext>
              </a:extLst>
            </p:cNvPr>
            <p:cNvSpPr/>
            <p:nvPr/>
          </p:nvSpPr>
          <p:spPr>
            <a:xfrm rot="3409937">
              <a:off x="6080786" y="2079917"/>
              <a:ext cx="305002" cy="45937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en-DE" sz="2400" dirty="0" err="1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355976" y="1052736"/>
              <a:ext cx="4744481" cy="25722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5" name="Rectangle 64"/>
          <p:cNvSpPr/>
          <p:nvPr/>
        </p:nvSpPr>
        <p:spPr>
          <a:xfrm>
            <a:off x="0" y="908720"/>
            <a:ext cx="4234543" cy="36306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Straight Arrow Connector 66"/>
          <p:cNvCxnSpPr/>
          <p:nvPr/>
        </p:nvCxnSpPr>
        <p:spPr>
          <a:xfrm flipH="1">
            <a:off x="1259632" y="4941168"/>
            <a:ext cx="64343" cy="314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V="1">
            <a:off x="1219200" y="5301209"/>
            <a:ext cx="39291" cy="2328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 flipV="1">
            <a:off x="2747855" y="5043802"/>
            <a:ext cx="46145" cy="34382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2709333" y="4746978"/>
            <a:ext cx="31734" cy="22403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3D5D7D20-16BD-4198-A0BA-D142D5C7999B}"/>
              </a:ext>
            </a:extLst>
          </p:cNvPr>
          <p:cNvCxnSpPr>
            <a:cxnSpLocks/>
          </p:cNvCxnSpPr>
          <p:nvPr/>
        </p:nvCxnSpPr>
        <p:spPr>
          <a:xfrm rot="5400000" flipH="1">
            <a:off x="3682415" y="6382106"/>
            <a:ext cx="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3D5D7D20-16BD-4198-A0BA-D142D5C7999B}"/>
              </a:ext>
            </a:extLst>
          </p:cNvPr>
          <p:cNvCxnSpPr>
            <a:cxnSpLocks/>
          </p:cNvCxnSpPr>
          <p:nvPr/>
        </p:nvCxnSpPr>
        <p:spPr>
          <a:xfrm rot="5400000" flipH="1">
            <a:off x="3864280" y="6382106"/>
            <a:ext cx="7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7953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Double-Pulse Laser ablation molecular isotopic spectroscopy (LAMIS) </a:t>
            </a:r>
            <a:endParaRPr lang="en-GB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107504" y="4365104"/>
            <a:ext cx="8839866" cy="22628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GB" sz="1800" b="0" dirty="0"/>
              <a:t>Double-Pulse Laser ablation molecular isotopic spectroscopy (LAMIS) was set up (ps-laser)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b="0" dirty="0"/>
              <a:t>TDU from end of OP1.2b are being analysed for carbon 13 distribution after injection of isotopically marked gas into plasma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b="0" dirty="0"/>
              <a:t>First results from </a:t>
            </a:r>
            <a:r>
              <a:rPr lang="en-GB" sz="1800" b="0" dirty="0" err="1"/>
              <a:t>divertor</a:t>
            </a:r>
            <a:r>
              <a:rPr lang="en-GB" sz="1800" b="0" dirty="0"/>
              <a:t> finger near injection show same qualitative characteristics as results from nuclear reaction analysis (NRA) of same finger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b="0" dirty="0"/>
              <a:t>Further </a:t>
            </a:r>
            <a:r>
              <a:rPr lang="en-GB" sz="1800" b="0" dirty="0" err="1"/>
              <a:t>divertor</a:t>
            </a:r>
            <a:r>
              <a:rPr lang="en-GB" sz="1800" b="0" dirty="0"/>
              <a:t> fingers are being analysed; including the one right next to the injection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GB" sz="1800" b="0" dirty="0"/>
              <a:t>Simulation of gas injection with ERO2.0 will be compared with these measurements</a:t>
            </a:r>
            <a:endParaRPr lang="en-GB" dirty="0"/>
          </a:p>
        </p:txBody>
      </p:sp>
      <p:sp>
        <p:nvSpPr>
          <p:cNvPr id="8" name="Textfeld 10"/>
          <p:cNvSpPr txBox="1"/>
          <p:nvPr/>
        </p:nvSpPr>
        <p:spPr>
          <a:xfrm>
            <a:off x="323528" y="342900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</a:t>
            </a:r>
            <a:r>
              <a:rPr lang="de-DE" baseline="-25000" dirty="0"/>
              <a:t>2</a:t>
            </a:r>
            <a:r>
              <a:rPr lang="de-DE" dirty="0"/>
              <a:t> molecule Swan bands with ∆v=1. Relative intensities give 84%</a:t>
            </a:r>
            <a:r>
              <a:rPr lang="en-GB" dirty="0"/>
              <a:t> </a:t>
            </a:r>
            <a:r>
              <a:rPr lang="de-DE" dirty="0"/>
              <a:t>fraction of </a:t>
            </a:r>
            <a:r>
              <a:rPr lang="de-DE" baseline="30000" dirty="0"/>
              <a:t>13</a:t>
            </a:r>
            <a:r>
              <a:rPr lang="de-DE" dirty="0"/>
              <a:t>C</a:t>
            </a:r>
            <a:endParaRPr lang="en-GB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7504" y="764704"/>
            <a:ext cx="4002319" cy="2808312"/>
            <a:chOff x="9144000" y="2060848"/>
            <a:chExt cx="4002319" cy="2421280"/>
          </a:xfrm>
        </p:grpSpPr>
        <p:pic>
          <p:nvPicPr>
            <p:cNvPr id="7" name="Grafik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0" y="2060848"/>
              <a:ext cx="4002319" cy="2421280"/>
            </a:xfrm>
            <a:prstGeom prst="rect">
              <a:avLst/>
            </a:prstGeom>
          </p:spPr>
        </p:pic>
        <p:cxnSp>
          <p:nvCxnSpPr>
            <p:cNvPr id="9" name="Gerader Verbinder 11"/>
            <p:cNvCxnSpPr/>
            <p:nvPr/>
          </p:nvCxnSpPr>
          <p:spPr>
            <a:xfrm flipH="1">
              <a:off x="11808295" y="2714695"/>
              <a:ext cx="1" cy="1457012"/>
            </a:xfrm>
            <a:prstGeom prst="line">
              <a:avLst/>
            </a:prstGeom>
            <a:ln w="254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12"/>
            <p:cNvCxnSpPr/>
            <p:nvPr/>
          </p:nvCxnSpPr>
          <p:spPr>
            <a:xfrm>
              <a:off x="11628597" y="2433531"/>
              <a:ext cx="12497" cy="1738162"/>
            </a:xfrm>
            <a:prstGeom prst="line">
              <a:avLst/>
            </a:prstGeom>
            <a:ln w="254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3"/>
            <p:cNvCxnSpPr/>
            <p:nvPr/>
          </p:nvCxnSpPr>
          <p:spPr>
            <a:xfrm flipH="1">
              <a:off x="11466399" y="2719675"/>
              <a:ext cx="1" cy="1452032"/>
            </a:xfrm>
            <a:prstGeom prst="line">
              <a:avLst/>
            </a:prstGeom>
            <a:ln w="25400">
              <a:solidFill>
                <a:srgbClr val="FF0000">
                  <a:alpha val="5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feld 14"/>
            <p:cNvSpPr txBox="1"/>
            <p:nvPr/>
          </p:nvSpPr>
          <p:spPr>
            <a:xfrm>
              <a:off x="11144594" y="2478413"/>
              <a:ext cx="663702" cy="26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DE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Textfeld 15"/>
            <p:cNvSpPr txBox="1"/>
            <p:nvPr/>
          </p:nvSpPr>
          <p:spPr>
            <a:xfrm>
              <a:off x="11214652" y="2206916"/>
              <a:ext cx="720080" cy="26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DE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12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4" name="Textfeld 27"/>
            <p:cNvSpPr txBox="1"/>
            <p:nvPr/>
          </p:nvSpPr>
          <p:spPr>
            <a:xfrm>
              <a:off x="11592272" y="2478413"/>
              <a:ext cx="539739" cy="26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13</a:t>
              </a:r>
              <a:r>
                <a:rPr lang="de-DE" sz="1400" dirty="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de-DE" sz="1400" baseline="-25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426238" y="938217"/>
            <a:ext cx="4508753" cy="2592288"/>
            <a:chOff x="4815840" y="1229360"/>
            <a:chExt cx="4120897" cy="2580640"/>
          </a:xfrm>
        </p:grpSpPr>
        <p:pic>
          <p:nvPicPr>
            <p:cNvPr id="24" name="Grafik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3" t="10860" b="1729"/>
            <a:stretch/>
          </p:blipFill>
          <p:spPr>
            <a:xfrm>
              <a:off x="4815840" y="1229360"/>
              <a:ext cx="4120897" cy="2580640"/>
            </a:xfrm>
            <a:prstGeom prst="rect">
              <a:avLst/>
            </a:prstGeom>
          </p:spPr>
        </p:pic>
        <p:pic>
          <p:nvPicPr>
            <p:cNvPr id="25" name="Grafik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17" b="89655"/>
            <a:stretch/>
          </p:blipFill>
          <p:spPr>
            <a:xfrm>
              <a:off x="5220072" y="1268760"/>
              <a:ext cx="1800200" cy="527410"/>
            </a:xfrm>
            <a:prstGeom prst="rect">
              <a:avLst/>
            </a:prstGeom>
          </p:spPr>
        </p:pic>
      </p:grpSp>
      <p:sp>
        <p:nvSpPr>
          <p:cNvPr id="27" name="Textfeld 5"/>
          <p:cNvSpPr txBox="1"/>
          <p:nvPr/>
        </p:nvSpPr>
        <p:spPr>
          <a:xfrm>
            <a:off x="4572000" y="342900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LAMIS results of near injection (d~223 mm) vs. NRA results of same </a:t>
            </a:r>
            <a:r>
              <a:rPr lang="en-GB" dirty="0" err="1"/>
              <a:t>divertor</a:t>
            </a:r>
            <a:r>
              <a:rPr lang="en-GB" dirty="0"/>
              <a:t> finger. LAMIS data set shows </a:t>
            </a:r>
            <a:r>
              <a:rPr lang="en-GB" baseline="30000" dirty="0"/>
              <a:t>13</a:t>
            </a:r>
            <a:r>
              <a:rPr lang="en-GB" dirty="0"/>
              <a:t>C fraction in topmost 400 nm</a:t>
            </a:r>
          </a:p>
        </p:txBody>
      </p:sp>
    </p:spTree>
    <p:extLst>
      <p:ext uri="{BB962C8B-B14F-4D97-AF65-F5344CB8AC3E}">
        <p14:creationId xmlns:p14="http://schemas.microsoft.com/office/powerpoint/2010/main" val="1695257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733</Words>
  <Application>Microsoft Office PowerPoint</Application>
  <PresentationFormat>On-screen Show (4:3)</PresentationFormat>
  <Paragraphs>89</Paragraphs>
  <Slides>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宋体</vt:lpstr>
      <vt:lpstr>Arial</vt:lpstr>
      <vt:lpstr>Calibri</vt:lpstr>
      <vt:lpstr>Courier New</vt:lpstr>
      <vt:lpstr>Symbol</vt:lpstr>
      <vt:lpstr>Wingdings</vt:lpstr>
      <vt:lpstr>Office Theme</vt:lpstr>
      <vt:lpstr>Graph</vt:lpstr>
      <vt:lpstr>WP PWIE SP X2 Kick-off meeting May 25 2022</vt:lpstr>
      <vt:lpstr>FZJ tasks for 2022</vt:lpstr>
      <vt:lpstr>Outgoing activity</vt:lpstr>
      <vt:lpstr>Preparation of ns-LIBS on PSI-2 </vt:lpstr>
      <vt:lpstr>Preparation of high repetition ps-LIBS in LIBS lab</vt:lpstr>
      <vt:lpstr>Initial test of fast scanning ps-LIBS</vt:lpstr>
      <vt:lpstr>Double-Pulse Laser ablation molecular isotopic spectroscopy (LAMIS)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Darren.McDonald@euro-fusion.org;Xavier.Litaudon@euro-fusion.org</dc:creator>
  <cp:lastModifiedBy>Hennie van der Meiden</cp:lastModifiedBy>
  <cp:revision>751</cp:revision>
  <cp:lastPrinted>2017-09-13T08:00:50Z</cp:lastPrinted>
  <dcterms:created xsi:type="dcterms:W3CDTF">2014-10-27T16:40:37Z</dcterms:created>
  <dcterms:modified xsi:type="dcterms:W3CDTF">2022-05-25T06:32:33Z</dcterms:modified>
</cp:coreProperties>
</file>