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7"/>
  </p:notesMasterIdLst>
  <p:sldIdLst>
    <p:sldId id="257" r:id="rId2"/>
    <p:sldId id="260" r:id="rId3"/>
    <p:sldId id="263" r:id="rId4"/>
    <p:sldId id="264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5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BEB00-9B73-49B9-92C3-E61774A20F43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3DC01-1387-4DBA-BDFB-A1D20064A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61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3DC01-1387-4DBA-BDFB-A1D20064A6D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771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3DC01-1387-4DBA-BDFB-A1D20064A6D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478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3DC01-1387-4DBA-BDFB-A1D20064A6D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886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3DC01-1387-4DBA-BDFB-A1D20064A6D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970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684F-C143-4CE2-B542-DF3E2506BBBC}" type="datetime1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3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E7BA-F8D5-42D0-94C8-8B5AB917A5FE}" type="datetime1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05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2ED-8BB0-4507-92C3-C3D56782E12B}" type="datetime1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176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19458"/>
            <a:ext cx="9144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2625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165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5691685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grpSp>
        <p:nvGrpSpPr>
          <p:cNvPr id="9" name="Group 8"/>
          <p:cNvGrpSpPr/>
          <p:nvPr/>
        </p:nvGrpSpPr>
        <p:grpSpPr>
          <a:xfrm>
            <a:off x="5220073" y="5733256"/>
            <a:ext cx="3610183" cy="648072"/>
            <a:chOff x="18230283" y="40396912"/>
            <a:chExt cx="9924896" cy="1781641"/>
          </a:xfrm>
        </p:grpSpPr>
        <p:sp>
          <p:nvSpPr>
            <p:cNvPr id="10" name="Rectangle 9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3128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15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5863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478F-C3CC-46EB-8A71-B5DF7367F17F}" type="datetime1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69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F8996-5499-403B-ABA9-8CD190124093}" type="datetime1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2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715E-233F-469B-9004-47814BEAB240}" type="datetime1">
              <a:rPr lang="en-GB" smtClean="0"/>
              <a:t>25/05/2022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37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2258-50A5-4D03-83E1-7FA2D6F6E9A5}" type="datetime1">
              <a:rPr lang="en-GB" smtClean="0"/>
              <a:t>25/05/2022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3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0D16-63B3-4C98-B9A2-E9BA2204B121}" type="datetime1">
              <a:rPr lang="en-GB" smtClean="0"/>
              <a:t>25/05/2022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51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BB07-28FF-4A89-A30E-DF4BA2DA9D96}" type="datetime1">
              <a:rPr lang="en-GB" smtClean="0"/>
              <a:t>25/05/2022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4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66E6-3B9B-4233-8111-573611BD55F3}" type="datetime1">
              <a:rPr lang="en-GB" smtClean="0"/>
              <a:t>25/05/2022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20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BE71-70A4-4108-B897-4872AEB96BC8}" type="datetime1">
              <a:rPr lang="en-GB" smtClean="0"/>
              <a:t>25/05/2022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90203-2C25-47D9-A2B6-E6EA1226B06A}" type="datetime1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P. Veis, A. Marín Roldán et al  |  Preparation meeting for LIBS campaign with Be samples  | 4 Feb 2022  | Page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C6AE8-A032-4609-8E1B-1D14D455F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08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504" y="2462391"/>
            <a:ext cx="7590858" cy="1080120"/>
          </a:xfrm>
        </p:spPr>
        <p:txBody>
          <a:bodyPr/>
          <a:lstStyle/>
          <a:p>
            <a:r>
              <a:rPr lang="en-US" sz="3200" dirty="0"/>
              <a:t>WP PWIE SP X.2 </a:t>
            </a:r>
            <a:r>
              <a:rPr lang="en-US" sz="3200" dirty="0" err="1"/>
              <a:t>KoM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333" y="4185084"/>
            <a:ext cx="8535909" cy="1123516"/>
          </a:xfrm>
        </p:spPr>
        <p:txBody>
          <a:bodyPr>
            <a:noAutofit/>
          </a:bodyPr>
          <a:lstStyle/>
          <a:p>
            <a:r>
              <a:rPr lang="sk-SK" sz="1800" dirty="0" err="1"/>
              <a:t>Comenius</a:t>
            </a:r>
            <a:r>
              <a:rPr lang="sk-SK" sz="1800" dirty="0"/>
              <a:t> </a:t>
            </a:r>
            <a:r>
              <a:rPr lang="en-GB" sz="1800" dirty="0"/>
              <a:t>University</a:t>
            </a:r>
            <a:r>
              <a:rPr lang="sk-SK" sz="1800" dirty="0"/>
              <a:t> Bratislava</a:t>
            </a:r>
            <a:endParaRPr lang="en-GB" sz="1800" dirty="0"/>
          </a:p>
          <a:p>
            <a:r>
              <a:rPr lang="sk-SK" sz="1800" dirty="0"/>
              <a:t>     </a:t>
            </a:r>
            <a:r>
              <a:rPr lang="en-GB" sz="1800" dirty="0"/>
              <a:t>A. Mar</a:t>
            </a:r>
            <a:r>
              <a:rPr lang="sk-SK" sz="1800" dirty="0" err="1"/>
              <a:t>ín</a:t>
            </a:r>
            <a:r>
              <a:rPr lang="sk-SK" sz="1800" dirty="0"/>
              <a:t> </a:t>
            </a:r>
            <a:r>
              <a:rPr lang="sk-SK" sz="1800" dirty="0" err="1"/>
              <a:t>Roldán</a:t>
            </a:r>
            <a:r>
              <a:rPr lang="sk-SK" sz="1800" dirty="0"/>
              <a:t>, P. </a:t>
            </a:r>
            <a:r>
              <a:rPr lang="sk-SK" sz="1800" dirty="0" err="1"/>
              <a:t>Veis</a:t>
            </a:r>
            <a:endParaRPr lang="sk-SK" sz="1800" dirty="0"/>
          </a:p>
          <a:p>
            <a:r>
              <a:rPr lang="en-GB" sz="1800" dirty="0"/>
              <a:t>     </a:t>
            </a:r>
            <a:r>
              <a:rPr lang="sk-SK" sz="1800" dirty="0"/>
              <a:t>M. </a:t>
            </a:r>
            <a:r>
              <a:rPr lang="sk-SK" sz="1800" dirty="0" err="1"/>
              <a:t>Veis</a:t>
            </a:r>
            <a:r>
              <a:rPr lang="sk-SK" sz="1800" dirty="0"/>
              <a:t>, M. </a:t>
            </a:r>
            <a:r>
              <a:rPr lang="sk-SK" sz="1800" dirty="0" err="1"/>
              <a:t>Držík</a:t>
            </a:r>
            <a:r>
              <a:rPr lang="sk-SK" sz="1800" dirty="0"/>
              <a:t>, S. </a:t>
            </a:r>
            <a:r>
              <a:rPr lang="sk-SK" sz="1800" dirty="0" err="1"/>
              <a:t>Atikukke</a:t>
            </a:r>
            <a:r>
              <a:rPr lang="sk-SK" sz="1800" dirty="0"/>
              <a:t>, S. Soni, O.S. </a:t>
            </a:r>
            <a:r>
              <a:rPr lang="sk-SK" sz="1800" dirty="0" err="1"/>
              <a:t>Tripathi</a:t>
            </a:r>
            <a:endParaRPr lang="en-US" sz="1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34" y="5643181"/>
            <a:ext cx="888306" cy="888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107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91249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2605" y="6339874"/>
            <a:ext cx="7224582" cy="365125"/>
          </a:xfrm>
        </p:spPr>
        <p:txBody>
          <a:bodyPr/>
          <a:lstStyle/>
          <a:p>
            <a:pPr algn="r"/>
            <a:r>
              <a:rPr lang="en-GB" dirty="0"/>
              <a:t>CU</a:t>
            </a:r>
            <a:r>
              <a:rPr lang="en-GB" b="1" dirty="0"/>
              <a:t>|</a:t>
            </a:r>
            <a:r>
              <a:rPr lang="sk-SK" dirty="0"/>
              <a:t>  </a:t>
            </a:r>
            <a:r>
              <a:rPr lang="en-GB" dirty="0"/>
              <a:t>Summary</a:t>
            </a:r>
            <a:r>
              <a:rPr lang="sk-SK" dirty="0"/>
              <a:t> LIBS </a:t>
            </a:r>
            <a:r>
              <a:rPr lang="en-GB" dirty="0"/>
              <a:t>campaign with Be samples  </a:t>
            </a:r>
            <a:r>
              <a:rPr lang="en-GB" b="1" dirty="0"/>
              <a:t>|</a:t>
            </a:r>
            <a:r>
              <a:rPr lang="sk-SK" dirty="0"/>
              <a:t> 2022  </a:t>
            </a:r>
            <a:r>
              <a:rPr lang="en-GB" b="1" dirty="0"/>
              <a:t>|</a:t>
            </a:r>
            <a:r>
              <a:rPr lang="sk-SK" dirty="0"/>
              <a:t> </a:t>
            </a:r>
            <a:r>
              <a:rPr lang="en-GB" dirty="0"/>
              <a:t>Page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79026" y="6356351"/>
            <a:ext cx="236323" cy="365125"/>
          </a:xfrm>
        </p:spPr>
        <p:txBody>
          <a:bodyPr/>
          <a:lstStyle/>
          <a:p>
            <a:fld id="{8AFC6AE8-A032-4609-8E1B-1D14D455FB1E}" type="slidenum">
              <a:rPr lang="en-GB" b="1" smtClean="0"/>
              <a:t>2</a:t>
            </a:fld>
            <a:endParaRPr lang="en-GB" b="1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0C3BA7F-9147-4FD1-B916-A6ADA506158E}"/>
              </a:ext>
            </a:extLst>
          </p:cNvPr>
          <p:cNvSpPr txBox="1">
            <a:spLocks/>
          </p:cNvSpPr>
          <p:nvPr/>
        </p:nvSpPr>
        <p:spPr>
          <a:xfrm>
            <a:off x="338705" y="994487"/>
            <a:ext cx="8367736" cy="5109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−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AutoNum type="arabicPeriod"/>
            </a:pPr>
            <a:r>
              <a:rPr lang="en-GB" sz="1800" dirty="0"/>
              <a:t>Comparison </a:t>
            </a:r>
            <a:r>
              <a:rPr lang="en-GB" sz="1800" dirty="0" err="1"/>
              <a:t>ps</a:t>
            </a:r>
            <a:r>
              <a:rPr lang="en-GB" sz="1800" dirty="0"/>
              <a:t> vs. ns LIBS regarding absolute composition and D content in reference and ITER-relevant coatings which can include impurities (FZJ, CU, UT, ISSPUL, CEA) </a:t>
            </a:r>
            <a:r>
              <a:rPr lang="en-GB" sz="1800" dirty="0">
                <a:sym typeface="Wingdings" panose="05000000000000000000" pitchFamily="2" charset="2"/>
              </a:rPr>
              <a:t> </a:t>
            </a:r>
            <a:r>
              <a:rPr lang="en-GB" sz="1800" dirty="0">
                <a:solidFill>
                  <a:srgbClr val="0070C0"/>
                </a:solidFill>
                <a:sym typeface="Wingdings" panose="05000000000000000000" pitchFamily="2" charset="2"/>
              </a:rPr>
              <a:t>planned measurements on non Be-containing samples </a:t>
            </a:r>
            <a:r>
              <a:rPr lang="sk-SK" sz="1800" dirty="0" err="1">
                <a:solidFill>
                  <a:srgbClr val="0070C0"/>
                </a:solidFill>
                <a:sym typeface="Wingdings" panose="05000000000000000000" pitchFamily="2" charset="2"/>
              </a:rPr>
              <a:t>using</a:t>
            </a:r>
            <a:r>
              <a:rPr lang="sk-SK" sz="1800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sk-SK" sz="1800" dirty="0" err="1">
                <a:solidFill>
                  <a:srgbClr val="0070C0"/>
                </a:solidFill>
                <a:sym typeface="Wingdings" panose="05000000000000000000" pitchFamily="2" charset="2"/>
              </a:rPr>
              <a:t>Vacuum</a:t>
            </a:r>
            <a:r>
              <a:rPr lang="sk-SK" sz="1800" dirty="0">
                <a:solidFill>
                  <a:srgbClr val="0070C0"/>
                </a:solidFill>
                <a:sym typeface="Wingdings" panose="05000000000000000000" pitchFamily="2" charset="2"/>
              </a:rPr>
              <a:t> UV-NIR LIBS and </a:t>
            </a:r>
            <a:r>
              <a:rPr lang="sk-SK" sz="1800" dirty="0" err="1">
                <a:solidFill>
                  <a:srgbClr val="0070C0"/>
                </a:solidFill>
                <a:sym typeface="Wingdings" panose="05000000000000000000" pitchFamily="2" charset="2"/>
              </a:rPr>
              <a:t>resonant</a:t>
            </a:r>
            <a:r>
              <a:rPr lang="sk-SK" sz="1800" dirty="0">
                <a:solidFill>
                  <a:srgbClr val="0070C0"/>
                </a:solidFill>
                <a:sym typeface="Wingdings" panose="05000000000000000000" pitchFamily="2" charset="2"/>
              </a:rPr>
              <a:t> LIBS (RLIBS)</a:t>
            </a:r>
            <a:r>
              <a:rPr lang="en-GB" sz="1800" dirty="0">
                <a:solidFill>
                  <a:srgbClr val="0070C0"/>
                </a:solidFill>
                <a:sym typeface="Wingdings" panose="05000000000000000000" pitchFamily="2" charset="2"/>
              </a:rPr>
              <a:t> with </a:t>
            </a:r>
            <a:r>
              <a:rPr lang="en-GB" sz="1800" dirty="0" err="1">
                <a:solidFill>
                  <a:srgbClr val="0070C0"/>
                </a:solidFill>
                <a:sym typeface="Wingdings" panose="05000000000000000000" pitchFamily="2" charset="2"/>
              </a:rPr>
              <a:t>tunable</a:t>
            </a:r>
            <a:r>
              <a:rPr lang="en-GB" sz="1800" dirty="0">
                <a:solidFill>
                  <a:srgbClr val="0070C0"/>
                </a:solidFill>
                <a:sym typeface="Wingdings" panose="05000000000000000000" pitchFamily="2" charset="2"/>
              </a:rPr>
              <a:t> ns OPO laser </a:t>
            </a:r>
            <a:endParaRPr lang="sk-SK" sz="1800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(CF-) LIBS (</a:t>
            </a:r>
            <a:r>
              <a:rPr lang="en-GB" sz="1800" dirty="0" err="1">
                <a:solidFill>
                  <a:srgbClr val="FFC000"/>
                </a:solidFill>
              </a:rPr>
              <a:t>ps</a:t>
            </a:r>
            <a:r>
              <a:rPr lang="en-GB" sz="1800" dirty="0">
                <a:solidFill>
                  <a:srgbClr val="FFC000"/>
                </a:solidFill>
              </a:rPr>
              <a:t>, ns SP or DP) on samples (if available) from different devices (tokamaks or W-7X) (</a:t>
            </a:r>
            <a:r>
              <a:rPr lang="en-GB" sz="1800" dirty="0" err="1">
                <a:solidFill>
                  <a:srgbClr val="FFC000"/>
                </a:solidFill>
              </a:rPr>
              <a:t>collab</a:t>
            </a:r>
            <a:r>
              <a:rPr lang="en-GB" sz="1800" dirty="0">
                <a:solidFill>
                  <a:srgbClr val="FFC000"/>
                </a:solidFill>
              </a:rPr>
              <a:t>. SP B) (ISSP UL, CU, UT, VTT, FZJ, ENEA) </a:t>
            </a:r>
            <a:r>
              <a:rPr lang="en-GB" sz="1800" dirty="0">
                <a:sym typeface="Wingdings" panose="05000000000000000000" pitchFamily="2" charset="2"/>
              </a:rPr>
              <a:t> 3x JET samples </a:t>
            </a:r>
            <a:endParaRPr lang="en-GB" sz="1800" dirty="0">
              <a:solidFill>
                <a:srgbClr val="FFC000"/>
              </a:solidFill>
            </a:endParaRP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(CF-)LIBS on Be containing coatings with different type of fuel content (VTT, UT, CU) </a:t>
            </a:r>
            <a:r>
              <a:rPr lang="en-GB" sz="1800" dirty="0">
                <a:sym typeface="Wingdings" panose="05000000000000000000" pitchFamily="2" charset="2"/>
              </a:rPr>
              <a:t> 8x Be-containing samples</a:t>
            </a:r>
            <a:endParaRPr lang="en-GB" sz="1800" dirty="0">
              <a:solidFill>
                <a:srgbClr val="FFC000"/>
              </a:solidFill>
            </a:endParaRP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CF-LIBS on produced reference samples before and after He loading (FZJ, CU, UT, ENEA) </a:t>
            </a:r>
            <a:r>
              <a:rPr lang="en-GB" sz="1800" dirty="0">
                <a:sym typeface="Wingdings" panose="05000000000000000000" pitchFamily="2" charset="2"/>
              </a:rPr>
              <a:t> He observed at low pressures</a:t>
            </a:r>
            <a:endParaRPr lang="en-GB" sz="1800" dirty="0">
              <a:solidFill>
                <a:srgbClr val="FFC000"/>
              </a:solidFill>
            </a:endParaRPr>
          </a:p>
          <a:p>
            <a:pPr algn="just">
              <a:buFont typeface="Arial" panose="020B0604020202020204" pitchFamily="34" charset="0"/>
              <a:buAutoNum type="arabicPeriod"/>
            </a:pPr>
            <a:endParaRPr lang="en-GB" sz="1800" dirty="0">
              <a:solidFill>
                <a:srgbClr val="FFC000"/>
              </a:solidFill>
            </a:endParaRPr>
          </a:p>
          <a:p>
            <a:pPr>
              <a:buFont typeface="Arial" panose="020B0604020202020204" pitchFamily="34" charset="0"/>
              <a:buAutoNum type="arabicPeriod"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>
              <a:buFont typeface="Arial" panose="020B0604020202020204" pitchFamily="34" charset="0"/>
              <a:buAutoNum type="arabicPeriod"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>
              <a:buFont typeface="Arial" panose="020B0604020202020204" pitchFamily="34" charset="0"/>
              <a:buAutoNum type="arabicPeriod"/>
            </a:pPr>
            <a:endParaRPr lang="en-GB" sz="1800" dirty="0"/>
          </a:p>
          <a:p>
            <a:pPr>
              <a:buFont typeface="Arial" panose="020B0604020202020204" pitchFamily="34" charset="0"/>
              <a:buAutoNum type="arabicPeriod"/>
            </a:pPr>
            <a:endParaRPr lang="en-GB" sz="1800" dirty="0"/>
          </a:p>
          <a:p>
            <a:pPr>
              <a:buFont typeface="Arial" panose="020B0604020202020204" pitchFamily="34" charset="0"/>
              <a:buAutoNum type="arabicPeriod"/>
            </a:pPr>
            <a:endParaRPr lang="en-GB" sz="1800" dirty="0"/>
          </a:p>
          <a:p>
            <a:pPr>
              <a:buFont typeface="Arial" panose="020B0604020202020204" pitchFamily="34" charset="0"/>
              <a:buAutoNum type="arabicPeriod"/>
            </a:pPr>
            <a:endParaRPr lang="en-GB" sz="1800" dirty="0"/>
          </a:p>
          <a:p>
            <a:pPr>
              <a:buFont typeface="Arial" panose="020B0604020202020204" pitchFamily="34" charset="0"/>
              <a:buAutoNum type="arabicPeriod"/>
            </a:pPr>
            <a:endParaRPr lang="en-US" sz="1800" b="0" dirty="0"/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+mn-lt"/>
              </a:rPr>
              <a:t>TASKS TO BE PERFORMED IN 2022</a:t>
            </a:r>
            <a:endParaRPr lang="en-US" b="1" dirty="0">
              <a:latin typeface="+mn-lt"/>
            </a:endParaRPr>
          </a:p>
        </p:txBody>
      </p:sp>
      <p:sp>
        <p:nvSpPr>
          <p:cNvPr id="18" name="Bent-Up Arrow 17"/>
          <p:cNvSpPr/>
          <p:nvPr/>
        </p:nvSpPr>
        <p:spPr>
          <a:xfrm rot="5400000">
            <a:off x="1013255" y="4724140"/>
            <a:ext cx="1054443" cy="110060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179191" y="5361628"/>
            <a:ext cx="6336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Be-containing samples campaign at VTT during 12-20th May 2022</a:t>
            </a:r>
          </a:p>
        </p:txBody>
      </p:sp>
    </p:spTree>
    <p:extLst>
      <p:ext uri="{BB962C8B-B14F-4D97-AF65-F5344CB8AC3E}">
        <p14:creationId xmlns:p14="http://schemas.microsoft.com/office/powerpoint/2010/main" val="409809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91249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2605" y="6339874"/>
            <a:ext cx="7224582" cy="365125"/>
          </a:xfrm>
        </p:spPr>
        <p:txBody>
          <a:bodyPr/>
          <a:lstStyle/>
          <a:p>
            <a:pPr algn="r"/>
            <a:r>
              <a:rPr lang="en-GB" dirty="0"/>
              <a:t>CU</a:t>
            </a:r>
            <a:r>
              <a:rPr lang="en-GB" b="1" dirty="0"/>
              <a:t>|</a:t>
            </a:r>
            <a:r>
              <a:rPr lang="sk-SK" dirty="0"/>
              <a:t>  </a:t>
            </a:r>
            <a:r>
              <a:rPr lang="en-GB" dirty="0"/>
              <a:t>Summary</a:t>
            </a:r>
            <a:r>
              <a:rPr lang="sk-SK" dirty="0"/>
              <a:t> LIBS </a:t>
            </a:r>
            <a:r>
              <a:rPr lang="en-GB" dirty="0"/>
              <a:t>campaign with Be samples  </a:t>
            </a:r>
            <a:r>
              <a:rPr lang="en-GB" b="1" dirty="0"/>
              <a:t>|</a:t>
            </a:r>
            <a:r>
              <a:rPr lang="sk-SK" dirty="0"/>
              <a:t> 2022  </a:t>
            </a:r>
            <a:r>
              <a:rPr lang="en-GB" b="1" dirty="0"/>
              <a:t>|</a:t>
            </a:r>
            <a:r>
              <a:rPr lang="sk-SK" dirty="0"/>
              <a:t> </a:t>
            </a:r>
            <a:r>
              <a:rPr lang="en-GB" dirty="0"/>
              <a:t>Page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79026" y="6356351"/>
            <a:ext cx="236323" cy="365125"/>
          </a:xfrm>
        </p:spPr>
        <p:txBody>
          <a:bodyPr/>
          <a:lstStyle/>
          <a:p>
            <a:fld id="{8AFC6AE8-A032-4609-8E1B-1D14D455FB1E}" type="slidenum">
              <a:rPr lang="en-GB" b="1" smtClean="0"/>
              <a:t>3</a:t>
            </a:fld>
            <a:endParaRPr lang="en-GB" b="1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0C3BA7F-9147-4FD1-B916-A6ADA506158E}"/>
              </a:ext>
            </a:extLst>
          </p:cNvPr>
          <p:cNvSpPr txBox="1">
            <a:spLocks/>
          </p:cNvSpPr>
          <p:nvPr/>
        </p:nvSpPr>
        <p:spPr>
          <a:xfrm>
            <a:off x="131806" y="994487"/>
            <a:ext cx="8888626" cy="5109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−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GB" sz="1800" dirty="0"/>
              <a:t>We measure for the very first time JET samples, observing a good agreement with SIMS results. </a:t>
            </a:r>
          </a:p>
          <a:p>
            <a:pPr>
              <a:buFont typeface="Arial" panose="020B0604020202020204" pitchFamily="34" charset="0"/>
              <a:buAutoNum type="arabicPeriod"/>
            </a:pPr>
            <a:endParaRPr lang="en-US" sz="1800" b="0" dirty="0"/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91440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Preliminary results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75" y="1810265"/>
            <a:ext cx="3933825" cy="3962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6775" y="2157927"/>
            <a:ext cx="3324225" cy="3267075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5865341" y="2982097"/>
            <a:ext cx="1186248" cy="809367"/>
          </a:xfrm>
          <a:prstGeom prst="ellipse">
            <a:avLst/>
          </a:prstGeom>
          <a:noFill/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511113" y="3806267"/>
            <a:ext cx="1186248" cy="809367"/>
          </a:xfrm>
          <a:prstGeom prst="ellipse">
            <a:avLst/>
          </a:prstGeom>
          <a:noFill/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104238" y="2612765"/>
            <a:ext cx="848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SIMS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76268" y="4557025"/>
            <a:ext cx="848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LIBS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3608173" y="3386780"/>
            <a:ext cx="1318054" cy="82417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84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45794"/>
            <a:ext cx="9144000" cy="28776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91249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2605" y="6339874"/>
            <a:ext cx="7224582" cy="365125"/>
          </a:xfrm>
        </p:spPr>
        <p:txBody>
          <a:bodyPr/>
          <a:lstStyle/>
          <a:p>
            <a:pPr algn="r"/>
            <a:r>
              <a:rPr lang="en-GB" dirty="0"/>
              <a:t>CU</a:t>
            </a:r>
            <a:r>
              <a:rPr lang="en-GB" b="1" dirty="0"/>
              <a:t>|</a:t>
            </a:r>
            <a:r>
              <a:rPr lang="sk-SK" dirty="0"/>
              <a:t>  </a:t>
            </a:r>
            <a:r>
              <a:rPr lang="en-GB" dirty="0"/>
              <a:t>Summary</a:t>
            </a:r>
            <a:r>
              <a:rPr lang="sk-SK" dirty="0"/>
              <a:t> LIBS </a:t>
            </a:r>
            <a:r>
              <a:rPr lang="en-GB" dirty="0"/>
              <a:t>campaign with Be samples  </a:t>
            </a:r>
            <a:r>
              <a:rPr lang="en-GB" b="1" dirty="0"/>
              <a:t>|</a:t>
            </a:r>
            <a:r>
              <a:rPr lang="sk-SK" dirty="0"/>
              <a:t> 2022  </a:t>
            </a:r>
            <a:r>
              <a:rPr lang="en-GB" b="1" dirty="0"/>
              <a:t>|</a:t>
            </a:r>
            <a:r>
              <a:rPr lang="sk-SK" dirty="0"/>
              <a:t> </a:t>
            </a:r>
            <a:r>
              <a:rPr lang="en-GB" dirty="0"/>
              <a:t>Page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79026" y="6356351"/>
            <a:ext cx="236323" cy="365125"/>
          </a:xfrm>
        </p:spPr>
        <p:txBody>
          <a:bodyPr/>
          <a:lstStyle/>
          <a:p>
            <a:fld id="{8AFC6AE8-A032-4609-8E1B-1D14D455FB1E}" type="slidenum">
              <a:rPr lang="en-GB" b="1" smtClean="0"/>
              <a:t>4</a:t>
            </a:fld>
            <a:endParaRPr lang="en-GB" b="1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0C3BA7F-9147-4FD1-B916-A6ADA506158E}"/>
              </a:ext>
            </a:extLst>
          </p:cNvPr>
          <p:cNvSpPr txBox="1">
            <a:spLocks/>
          </p:cNvSpPr>
          <p:nvPr/>
        </p:nvSpPr>
        <p:spPr>
          <a:xfrm>
            <a:off x="131806" y="994487"/>
            <a:ext cx="8888626" cy="5109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−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GB" sz="1800" dirty="0"/>
              <a:t>We observe D in ALL samples, but better resolved at 2 mbar than at 100 mbar.</a:t>
            </a:r>
          </a:p>
          <a:p>
            <a:pPr>
              <a:buFont typeface="Arial" panose="020B0604020202020204" pitchFamily="34" charset="0"/>
              <a:buAutoNum type="arabicPeriod"/>
            </a:pPr>
            <a:endParaRPr lang="en-US" sz="1800" b="0" dirty="0"/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91440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Preliminary results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3061" y="1378869"/>
            <a:ext cx="2228850" cy="41338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20837" y="1378869"/>
            <a:ext cx="1600669" cy="4132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79157" y="4884595"/>
            <a:ext cx="2504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D @656.1 </a:t>
            </a:r>
            <a:r>
              <a:rPr lang="es-ES" dirty="0" err="1">
                <a:solidFill>
                  <a:schemeClr val="bg1"/>
                </a:solidFill>
              </a:rPr>
              <a:t>nm</a:t>
            </a:r>
            <a:r>
              <a:rPr lang="es-ES" dirty="0">
                <a:solidFill>
                  <a:schemeClr val="bg1"/>
                </a:solidFill>
              </a:rPr>
              <a:t>, 2mbar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9622" y="3549362"/>
            <a:ext cx="2504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D @656.1 </a:t>
            </a:r>
            <a:r>
              <a:rPr lang="es-ES" dirty="0" err="1">
                <a:solidFill>
                  <a:schemeClr val="bg1"/>
                </a:solidFill>
              </a:rPr>
              <a:t>nm</a:t>
            </a:r>
            <a:r>
              <a:rPr lang="es-ES" dirty="0">
                <a:solidFill>
                  <a:schemeClr val="bg1"/>
                </a:solidFill>
              </a:rPr>
              <a:t>, 100mbar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72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91249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2605" y="6339874"/>
            <a:ext cx="7224582" cy="365125"/>
          </a:xfrm>
        </p:spPr>
        <p:txBody>
          <a:bodyPr/>
          <a:lstStyle/>
          <a:p>
            <a:pPr algn="r"/>
            <a:r>
              <a:rPr lang="en-GB" dirty="0"/>
              <a:t>CU</a:t>
            </a:r>
            <a:r>
              <a:rPr lang="en-GB" b="1" dirty="0"/>
              <a:t>|</a:t>
            </a:r>
            <a:r>
              <a:rPr lang="sk-SK" dirty="0"/>
              <a:t>  </a:t>
            </a:r>
            <a:r>
              <a:rPr lang="en-GB" dirty="0"/>
              <a:t>Summary</a:t>
            </a:r>
            <a:r>
              <a:rPr lang="sk-SK" dirty="0"/>
              <a:t> LIBS </a:t>
            </a:r>
            <a:r>
              <a:rPr lang="en-GB" dirty="0"/>
              <a:t>campaign with Be samples  </a:t>
            </a:r>
            <a:r>
              <a:rPr lang="en-GB" b="1" dirty="0"/>
              <a:t>|</a:t>
            </a:r>
            <a:r>
              <a:rPr lang="sk-SK" dirty="0"/>
              <a:t> 2022  </a:t>
            </a:r>
            <a:r>
              <a:rPr lang="en-GB" b="1" dirty="0"/>
              <a:t>|</a:t>
            </a:r>
            <a:r>
              <a:rPr lang="sk-SK" dirty="0"/>
              <a:t> </a:t>
            </a:r>
            <a:r>
              <a:rPr lang="en-GB" dirty="0"/>
              <a:t>Page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79026" y="6356351"/>
            <a:ext cx="236323" cy="365125"/>
          </a:xfrm>
        </p:spPr>
        <p:txBody>
          <a:bodyPr/>
          <a:lstStyle/>
          <a:p>
            <a:fld id="{8AFC6AE8-A032-4609-8E1B-1D14D455FB1E}" type="slidenum">
              <a:rPr lang="en-GB" b="1" smtClean="0"/>
              <a:t>5</a:t>
            </a:fld>
            <a:endParaRPr lang="en-GB" b="1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0C3BA7F-9147-4FD1-B916-A6ADA506158E}"/>
              </a:ext>
            </a:extLst>
          </p:cNvPr>
          <p:cNvSpPr txBox="1">
            <a:spLocks/>
          </p:cNvSpPr>
          <p:nvPr/>
        </p:nvSpPr>
        <p:spPr>
          <a:xfrm>
            <a:off x="131806" y="994487"/>
            <a:ext cx="8888626" cy="5109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−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GB" sz="1800" dirty="0"/>
              <a:t>We observe He in He-loaded samples:</a:t>
            </a:r>
          </a:p>
          <a:p>
            <a:pPr algn="just">
              <a:buFontTx/>
              <a:buChar char="-"/>
            </a:pPr>
            <a:r>
              <a:rPr lang="es-ES" sz="1800" dirty="0"/>
              <a:t>Up to 4 mbar </a:t>
            </a:r>
            <a:r>
              <a:rPr lang="en-GB" sz="1800" dirty="0"/>
              <a:t>for</a:t>
            </a:r>
            <a:r>
              <a:rPr lang="es-ES" sz="1800" dirty="0"/>
              <a:t> 2.5 at.% He</a:t>
            </a:r>
          </a:p>
          <a:p>
            <a:pPr algn="just">
              <a:buFontTx/>
              <a:buChar char="-"/>
            </a:pPr>
            <a:r>
              <a:rPr lang="es-ES" sz="1800" dirty="0"/>
              <a:t>Up to 20 mbar </a:t>
            </a:r>
            <a:r>
              <a:rPr lang="en-GB" sz="1800" dirty="0"/>
              <a:t>for</a:t>
            </a:r>
            <a:r>
              <a:rPr lang="es-ES" sz="1800" dirty="0"/>
              <a:t> 5 at.% He</a:t>
            </a:r>
          </a:p>
          <a:p>
            <a:pPr algn="just">
              <a:buFontTx/>
              <a:buChar char="-"/>
            </a:pPr>
            <a:endParaRPr lang="en-GB" sz="1800" dirty="0"/>
          </a:p>
          <a:p>
            <a:pPr>
              <a:buFont typeface="Arial" panose="020B0604020202020204" pitchFamily="34" charset="0"/>
              <a:buAutoNum type="arabicPeriod"/>
            </a:pPr>
            <a:endParaRPr lang="en-US" sz="1800" b="0" dirty="0"/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91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Preliminary results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394082"/>
            <a:ext cx="9144000" cy="28197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5845" y="1349087"/>
            <a:ext cx="1847850" cy="44005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3057" y="1160469"/>
            <a:ext cx="1857375" cy="446722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909811" y="4175438"/>
            <a:ext cx="22593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solidFill>
                  <a:schemeClr val="bg1"/>
                </a:solidFill>
              </a:rPr>
              <a:t>In non-He loaded samples, we observed Na impurity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95468" y="4332334"/>
            <a:ext cx="2504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He @587 </a:t>
            </a:r>
            <a:r>
              <a:rPr lang="es-ES" dirty="0" err="1">
                <a:solidFill>
                  <a:schemeClr val="bg1"/>
                </a:solidFill>
              </a:rPr>
              <a:t>nm</a:t>
            </a:r>
            <a:r>
              <a:rPr lang="es-ES" dirty="0">
                <a:solidFill>
                  <a:schemeClr val="bg1"/>
                </a:solidFill>
              </a:rPr>
              <a:t>, 2mbar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3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363</Words>
  <Application>Microsoft Office PowerPoint</Application>
  <PresentationFormat>On-screen Show (4:3)</PresentationFormat>
  <Paragraphs>44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WP PWIE SP X.2 KoM</vt:lpstr>
      <vt:lpstr>TASKS TO BE PERFORMED IN 2022</vt:lpstr>
      <vt:lpstr>Preliminary results</vt:lpstr>
      <vt:lpstr>Preliminary results</vt:lpstr>
      <vt:lpstr>Preliminary results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meeting for LIBS campaign with Be samples</dc:title>
  <dc:creator>Pavel</dc:creator>
  <cp:lastModifiedBy>Hennie van der Meiden</cp:lastModifiedBy>
  <cp:revision>72</cp:revision>
  <dcterms:created xsi:type="dcterms:W3CDTF">2022-02-04T06:39:12Z</dcterms:created>
  <dcterms:modified xsi:type="dcterms:W3CDTF">2022-05-25T09:08:20Z</dcterms:modified>
</cp:coreProperties>
</file>