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omments/comment1.xml" ContentType="application/vnd.openxmlformats-officedocument.presentationml.comment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6.xml" ContentType="application/vnd.openxmlformats-officedocument.presentationml.comments+xml"/>
  <Override PartName="/ppt/tags/tag15.xml" ContentType="application/vnd.openxmlformats-officedocument.presentationml.tags+xml"/>
  <Override PartName="/ppt/tags/tag16.xml" ContentType="application/vnd.openxmlformats-officedocument.presentationml.tags+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tags/tag17.xml" ContentType="application/vnd.openxmlformats-officedocument.presentationml.tags+xml"/>
  <Override PartName="/ppt/comments/comment9.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0.xml" ContentType="application/vnd.openxmlformats-officedocument.presentationml.comment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4" r:id="rId5"/>
    <p:sldMasterId id="2147483721" r:id="rId6"/>
  </p:sldMasterIdLst>
  <p:notesMasterIdLst>
    <p:notesMasterId r:id="rId57"/>
  </p:notesMasterIdLst>
  <p:handoutMasterIdLst>
    <p:handoutMasterId r:id="rId58"/>
  </p:handoutMasterIdLst>
  <p:sldIdLst>
    <p:sldId id="261" r:id="rId7"/>
    <p:sldId id="281" r:id="rId8"/>
    <p:sldId id="286" r:id="rId9"/>
    <p:sldId id="423" r:id="rId10"/>
    <p:sldId id="389" r:id="rId11"/>
    <p:sldId id="342" r:id="rId12"/>
    <p:sldId id="370" r:id="rId13"/>
    <p:sldId id="293" r:id="rId14"/>
    <p:sldId id="321" r:id="rId15"/>
    <p:sldId id="362" r:id="rId16"/>
    <p:sldId id="417" r:id="rId17"/>
    <p:sldId id="350" r:id="rId18"/>
    <p:sldId id="363" r:id="rId19"/>
    <p:sldId id="343" r:id="rId20"/>
    <p:sldId id="373" r:id="rId21"/>
    <p:sldId id="364" r:id="rId22"/>
    <p:sldId id="374" r:id="rId23"/>
    <p:sldId id="376" r:id="rId24"/>
    <p:sldId id="316" r:id="rId25"/>
    <p:sldId id="344" r:id="rId26"/>
    <p:sldId id="418" r:id="rId27"/>
    <p:sldId id="346" r:id="rId28"/>
    <p:sldId id="385" r:id="rId29"/>
    <p:sldId id="354" r:id="rId30"/>
    <p:sldId id="347" r:id="rId31"/>
    <p:sldId id="401" r:id="rId32"/>
    <p:sldId id="348" r:id="rId33"/>
    <p:sldId id="408" r:id="rId34"/>
    <p:sldId id="410" r:id="rId35"/>
    <p:sldId id="382" r:id="rId36"/>
    <p:sldId id="419" r:id="rId37"/>
    <p:sldId id="433" r:id="rId38"/>
    <p:sldId id="420" r:id="rId39"/>
    <p:sldId id="428" r:id="rId40"/>
    <p:sldId id="429" r:id="rId41"/>
    <p:sldId id="431" r:id="rId42"/>
    <p:sldId id="430" r:id="rId43"/>
    <p:sldId id="434" r:id="rId44"/>
    <p:sldId id="427" r:id="rId45"/>
    <p:sldId id="435" r:id="rId46"/>
    <p:sldId id="426" r:id="rId47"/>
    <p:sldId id="424" r:id="rId48"/>
    <p:sldId id="425" r:id="rId49"/>
    <p:sldId id="301" r:id="rId50"/>
    <p:sldId id="421" r:id="rId51"/>
    <p:sldId id="422" r:id="rId52"/>
    <p:sldId id="392" r:id="rId53"/>
    <p:sldId id="366" r:id="rId54"/>
    <p:sldId id="407" r:id="rId55"/>
    <p:sldId id="432" r:id="rId5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A60E30-F892-4120-8081-547A56D7C224}">
          <p14:sldIdLst>
            <p14:sldId id="261"/>
            <p14:sldId id="281"/>
            <p14:sldId id="286"/>
            <p14:sldId id="423"/>
            <p14:sldId id="389"/>
            <p14:sldId id="342"/>
            <p14:sldId id="370"/>
            <p14:sldId id="293"/>
            <p14:sldId id="321"/>
            <p14:sldId id="362"/>
            <p14:sldId id="417"/>
            <p14:sldId id="350"/>
            <p14:sldId id="363"/>
            <p14:sldId id="343"/>
            <p14:sldId id="373"/>
            <p14:sldId id="364"/>
            <p14:sldId id="374"/>
            <p14:sldId id="376"/>
            <p14:sldId id="316"/>
            <p14:sldId id="344"/>
            <p14:sldId id="418"/>
            <p14:sldId id="346"/>
            <p14:sldId id="385"/>
            <p14:sldId id="354"/>
            <p14:sldId id="347"/>
            <p14:sldId id="401"/>
            <p14:sldId id="348"/>
            <p14:sldId id="408"/>
            <p14:sldId id="410"/>
            <p14:sldId id="382"/>
            <p14:sldId id="419"/>
            <p14:sldId id="433"/>
            <p14:sldId id="420"/>
            <p14:sldId id="428"/>
            <p14:sldId id="429"/>
            <p14:sldId id="431"/>
            <p14:sldId id="430"/>
            <p14:sldId id="434"/>
            <p14:sldId id="427"/>
            <p14:sldId id="435"/>
            <p14:sldId id="426"/>
            <p14:sldId id="424"/>
          </p14:sldIdLst>
        </p14:section>
        <p14:section name="Untitled Section" id="{76B7DE72-63F6-4EC0-A29A-9ACDDFDACD46}">
          <p14:sldIdLst>
            <p14:sldId id="425"/>
            <p14:sldId id="301"/>
            <p14:sldId id="421"/>
            <p14:sldId id="422"/>
            <p14:sldId id="392"/>
            <p14:sldId id="366"/>
            <p14:sldId id="407"/>
            <p14:sldId id="4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000"/>
    <a:srgbClr val="FFFF00"/>
    <a:srgbClr val="20FFDF"/>
    <a:srgbClr val="0040FF"/>
    <a:srgbClr val="00008F"/>
    <a:srgbClr val="1F02CC"/>
    <a:srgbClr val="FC8604"/>
    <a:srgbClr val="2F4D5D"/>
    <a:srgbClr val="00FF00"/>
    <a:srgbClr val="D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67C21-0F13-475D-875D-60C36510D705}" v="41" dt="2022-06-23T10:14:37.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89706" autoAdjust="0"/>
  </p:normalViewPr>
  <p:slideViewPr>
    <p:cSldViewPr snapToGrid="0" snapToObjects="1">
      <p:cViewPr varScale="1">
        <p:scale>
          <a:sx n="113" d="100"/>
          <a:sy n="113" d="100"/>
        </p:scale>
        <p:origin x="324"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6-23T11:42:07.094" idx="1">
    <p:pos x="10" y="10"/>
    <p:text>Misschien voor BC eerder: Fluid BC based on moments of velocity distribution after TRIM reflection</p:text>
    <p:extLst>
      <p:ext uri="{C676402C-5697-4E1C-873F-D02D1690AC5C}">
        <p15:threadingInfo xmlns:p15="http://schemas.microsoft.com/office/powerpoint/2012/main" timeZoneBias="-120"/>
      </p:ext>
    </p:extLst>
  </p:cm>
  <p:cm authorId="2" dt="2022-06-23T11:43:37.879" idx="2">
    <p:pos x="4542" y="2043"/>
    <p:text>Gebruik hiervoor andere stijl + Korte bronvermelding is goed als het verwijst naar een duidelijk aspect op de slide, maar hier is het niet duidelijk welke lading de papers dekken.  Geef misschien kort aan wat de kern is van elke paper?</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2-06-23T12:12:00.085" idx="13">
    <p:pos x="4302" y="2043"/>
    <p:text>absorption</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2-06-23T12:07:52.522" idx="12">
    <p:pos x="10" y="10"/>
    <p:text>What is the added value of this slide? Don't see a clear message... omit?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6-23T11:47:33.264" idx="3">
    <p:pos x="3930" y="2561"/>
    <p:text>Schrijf grenzen hier mssn i.f.v. log10(Kn) voor directe vergelijking met figuur + Gebruik dezelfde kleuren als of de figuur voor de criteria (blauw voor eerste lijn, rood voor Kn&gt;1).</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6-23T11:49:42.163" idx="4">
    <p:pos x="10" y="10"/>
    <p:text>vermeld "fluid only" op slide</p:text>
    <p:extLst>
      <p:ext uri="{C676402C-5697-4E1C-873F-D02D1690AC5C}">
        <p15:threadingInfo xmlns:p15="http://schemas.microsoft.com/office/powerpoint/2012/main" timeZoneBias="-120"/>
      </p:ext>
    </p:extLst>
  </p:cm>
  <p:cm authorId="2" dt="2022-06-23T11:50:24.150" idx="6">
    <p:pos x="146" y="146"/>
    <p:text>Uitleg van legende op volgende slide hier ook aanbrengen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6-23T11:50:05.943" idx="5">
    <p:pos x="10" y="10"/>
    <p:text>vermeld "fluid only" op slide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06-23T11:51:37.856" idx="7">
    <p:pos x="2982" y="2592"/>
    <p:text>diffusion ipv diffuion</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2-06-23T11:55:42.486" idx="8">
    <p:pos x="4280" y="2530"/>
    <p:text>Voor wat staat HCR? vermijd afkorting</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2-06-23T11:57:11.035" idx="9">
    <p:pos x="10" y="10"/>
    <p:text>Dit is veel informatie. Kan interessant zijn om met animaties op te bouwen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2-06-23T11:59:38.589" idx="10">
    <p:pos x="10" y="10"/>
    <p:text>Already indicate the places you want them to look when explaining</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2-06-23T12:00:48.603" idx="11">
    <p:pos x="10" y="10"/>
    <p:text>Same here. lots of figures and information, so reduce or highlight where they need to look</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23-6-2022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23-6-2022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Tx/>
              <a:buChar char="-"/>
            </a:pPr>
            <a:endParaRPr lang="nl-BE" dirty="0"/>
          </a:p>
        </p:txBody>
      </p:sp>
      <p:sp>
        <p:nvSpPr>
          <p:cNvPr id="4" name="Slide Number Placeholder 3"/>
          <p:cNvSpPr>
            <a:spLocks noGrp="1"/>
          </p:cNvSpPr>
          <p:nvPr>
            <p:ph type="sldNum" sz="quarter" idx="10"/>
          </p:nvPr>
        </p:nvSpPr>
        <p:spPr/>
        <p:txBody>
          <a:bodyPr/>
          <a:lstStyle/>
          <a:p>
            <a:fld id="{17C257C2-8D60-4760-88CB-024AF3EEC641}"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362529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Niet de dominante</a:t>
            </a:r>
            <a:r>
              <a:rPr lang="nl-BE" baseline="0"/>
              <a:t> CX botsing van de atomen</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23</a:t>
            </a:fld>
            <a:endParaRPr lang="nl-NL"/>
          </a:p>
        </p:txBody>
      </p:sp>
    </p:spTree>
    <p:extLst>
      <p:ext uri="{BB962C8B-B14F-4D97-AF65-F5344CB8AC3E}">
        <p14:creationId xmlns:p14="http://schemas.microsoft.com/office/powerpoint/2010/main" val="303069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number of numerical experiments to determine cause</a:t>
            </a:r>
          </a:p>
        </p:txBody>
      </p:sp>
      <p:sp>
        <p:nvSpPr>
          <p:cNvPr id="4" name="Slide Number Placeholder 3"/>
          <p:cNvSpPr>
            <a:spLocks noGrp="1"/>
          </p:cNvSpPr>
          <p:nvPr>
            <p:ph type="sldNum" sz="quarter" idx="10"/>
          </p:nvPr>
        </p:nvSpPr>
        <p:spPr/>
        <p:txBody>
          <a:bodyPr/>
          <a:lstStyle/>
          <a:p>
            <a:fld id="{8954E32A-327F-AF4B-8E1F-209FBF93D26D}" type="slidenum">
              <a:rPr lang="nl-NL" smtClean="0"/>
              <a:t>31</a:t>
            </a:fld>
            <a:endParaRPr lang="nl-NL"/>
          </a:p>
        </p:txBody>
      </p:sp>
    </p:spTree>
    <p:extLst>
      <p:ext uri="{BB962C8B-B14F-4D97-AF65-F5344CB8AC3E}">
        <p14:creationId xmlns:p14="http://schemas.microsoft.com/office/powerpoint/2010/main" val="412042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34</a:t>
            </a:fld>
            <a:endParaRPr lang="nl-NL"/>
          </a:p>
        </p:txBody>
      </p:sp>
    </p:spTree>
    <p:extLst>
      <p:ext uri="{BB962C8B-B14F-4D97-AF65-F5344CB8AC3E}">
        <p14:creationId xmlns:p14="http://schemas.microsoft.com/office/powerpoint/2010/main" val="12504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35</a:t>
            </a:fld>
            <a:endParaRPr lang="nl-NL"/>
          </a:p>
        </p:txBody>
      </p:sp>
    </p:spTree>
    <p:extLst>
      <p:ext uri="{BB962C8B-B14F-4D97-AF65-F5344CB8AC3E}">
        <p14:creationId xmlns:p14="http://schemas.microsoft.com/office/powerpoint/2010/main" val="384032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36</a:t>
            </a:fld>
            <a:endParaRPr lang="nl-NL"/>
          </a:p>
        </p:txBody>
      </p:sp>
    </p:spTree>
    <p:extLst>
      <p:ext uri="{BB962C8B-B14F-4D97-AF65-F5344CB8AC3E}">
        <p14:creationId xmlns:p14="http://schemas.microsoft.com/office/powerpoint/2010/main" val="17732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37</a:t>
            </a:fld>
            <a:endParaRPr lang="nl-NL"/>
          </a:p>
        </p:txBody>
      </p:sp>
    </p:spTree>
    <p:extLst>
      <p:ext uri="{BB962C8B-B14F-4D97-AF65-F5344CB8AC3E}">
        <p14:creationId xmlns:p14="http://schemas.microsoft.com/office/powerpoint/2010/main" val="26467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Het probleem ligt bij de ruis op de brontemen door</a:t>
            </a:r>
            <a:r>
              <a:rPr lang="nl-BE" baseline="0"/>
              <a:t> condensatie, kan niet rechtstreeks met plasma vergeleken worden</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38</a:t>
            </a:fld>
            <a:endParaRPr lang="nl-NL"/>
          </a:p>
        </p:txBody>
      </p:sp>
    </p:spTree>
    <p:extLst>
      <p:ext uri="{BB962C8B-B14F-4D97-AF65-F5344CB8AC3E}">
        <p14:creationId xmlns:p14="http://schemas.microsoft.com/office/powerpoint/2010/main" val="13337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39</a:t>
            </a:fld>
            <a:endParaRPr lang="nl-NL"/>
          </a:p>
        </p:txBody>
      </p:sp>
    </p:spTree>
    <p:extLst>
      <p:ext uri="{BB962C8B-B14F-4D97-AF65-F5344CB8AC3E}">
        <p14:creationId xmlns:p14="http://schemas.microsoft.com/office/powerpoint/2010/main" val="243264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41</a:t>
            </a:fld>
            <a:endParaRPr lang="nl-NL"/>
          </a:p>
        </p:txBody>
      </p:sp>
    </p:spTree>
    <p:extLst>
      <p:ext uri="{BB962C8B-B14F-4D97-AF65-F5344CB8AC3E}">
        <p14:creationId xmlns:p14="http://schemas.microsoft.com/office/powerpoint/2010/main" val="156513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Internal energy equation +</a:t>
            </a:r>
            <a:r>
              <a:rPr lang="nl-BE" baseline="0"/>
              <a:t> option to solve Ti and Tn together</a:t>
            </a:r>
          </a:p>
          <a:p>
            <a:r>
              <a:rPr lang="nl-BE" baseline="0"/>
              <a:t> p grad V term !!!!!!</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46</a:t>
            </a:fld>
            <a:endParaRPr lang="nl-NL"/>
          </a:p>
        </p:txBody>
      </p:sp>
    </p:spTree>
    <p:extLst>
      <p:ext uri="{BB962C8B-B14F-4D97-AF65-F5344CB8AC3E}">
        <p14:creationId xmlns:p14="http://schemas.microsoft.com/office/powerpoint/2010/main" val="8434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 interessant voor optimalisatie, transient, …</a:t>
            </a:r>
          </a:p>
        </p:txBody>
      </p:sp>
      <p:sp>
        <p:nvSpPr>
          <p:cNvPr id="4" name="Slide Number Placeholder 3"/>
          <p:cNvSpPr>
            <a:spLocks noGrp="1"/>
          </p:cNvSpPr>
          <p:nvPr>
            <p:ph type="sldNum" sz="quarter" idx="10"/>
          </p:nvPr>
        </p:nvSpPr>
        <p:spPr/>
        <p:txBody>
          <a:bodyPr/>
          <a:lstStyle/>
          <a:p>
            <a:fld id="{6F8770CE-A257-4076-919C-730E929D2B75}" type="slidenum">
              <a:rPr lang="nl-BE" smtClean="0"/>
              <a:t>3</a:t>
            </a:fld>
            <a:endParaRPr lang="nl-BE"/>
          </a:p>
        </p:txBody>
      </p:sp>
    </p:spTree>
    <p:extLst>
      <p:ext uri="{BB962C8B-B14F-4D97-AF65-F5344CB8AC3E}">
        <p14:creationId xmlns:p14="http://schemas.microsoft.com/office/powerpoint/2010/main" val="310880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Gedrag trim database nabootsen</a:t>
            </a:r>
          </a:p>
        </p:txBody>
      </p:sp>
      <p:sp>
        <p:nvSpPr>
          <p:cNvPr id="4" name="Slide Number Placeholder 3"/>
          <p:cNvSpPr>
            <a:spLocks noGrp="1"/>
          </p:cNvSpPr>
          <p:nvPr>
            <p:ph type="sldNum" sz="quarter" idx="10"/>
          </p:nvPr>
        </p:nvSpPr>
        <p:spPr/>
        <p:txBody>
          <a:bodyPr/>
          <a:lstStyle/>
          <a:p>
            <a:fld id="{8954E32A-327F-AF4B-8E1F-209FBF93D26D}" type="slidenum">
              <a:rPr lang="nl-NL" smtClean="0"/>
              <a:t>48</a:t>
            </a:fld>
            <a:endParaRPr lang="nl-NL"/>
          </a:p>
        </p:txBody>
      </p:sp>
    </p:spTree>
    <p:extLst>
      <p:ext uri="{BB962C8B-B14F-4D97-AF65-F5344CB8AC3E}">
        <p14:creationId xmlns:p14="http://schemas.microsoft.com/office/powerpoint/2010/main" val="323293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6F8770CE-A257-4076-919C-730E929D2B75}" type="slidenum">
              <a:rPr lang="nl-BE" smtClean="0"/>
              <a:t>49</a:t>
            </a:fld>
            <a:endParaRPr lang="nl-BE"/>
          </a:p>
        </p:txBody>
      </p:sp>
    </p:spTree>
    <p:extLst>
      <p:ext uri="{BB962C8B-B14F-4D97-AF65-F5344CB8AC3E}">
        <p14:creationId xmlns:p14="http://schemas.microsoft.com/office/powerpoint/2010/main" val="3510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50</a:t>
            </a:fld>
            <a:endParaRPr lang="nl-NL"/>
          </a:p>
        </p:txBody>
      </p:sp>
    </p:spTree>
    <p:extLst>
      <p:ext uri="{BB962C8B-B14F-4D97-AF65-F5344CB8AC3E}">
        <p14:creationId xmlns:p14="http://schemas.microsoft.com/office/powerpoint/2010/main" val="326448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6F8770CE-A257-4076-919C-730E929D2B75}" type="slidenum">
              <a:rPr lang="nl-BE" smtClean="0"/>
              <a:t>6</a:t>
            </a:fld>
            <a:endParaRPr lang="nl-BE"/>
          </a:p>
        </p:txBody>
      </p:sp>
    </p:spTree>
    <p:extLst>
      <p:ext uri="{BB962C8B-B14F-4D97-AF65-F5344CB8AC3E}">
        <p14:creationId xmlns:p14="http://schemas.microsoft.com/office/powerpoint/2010/main" val="94376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Omdat anders: additional</a:t>
            </a:r>
            <a:r>
              <a:rPr lang="nl-BE" baseline="0"/>
              <a:t> possible cause of convergence issues in the presence of MV noise, very sensitive to what you take</a:t>
            </a:r>
            <a:br>
              <a:rPr lang="nl-BE" baseline="0"/>
            </a:br>
            <a:r>
              <a:rPr lang="nl-BE" baseline="0"/>
              <a:t>4 orders of magnitude!</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409347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Poorer agreement: higher knudsen numbers, highter temperatures: more fast</a:t>
            </a:r>
            <a:r>
              <a:rPr lang="nl-BE" baseline="0"/>
              <a:t> reflection: less 2ev molecules</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60097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Wat hier mondeling vertellen?</a:t>
            </a:r>
          </a:p>
        </p:txBody>
      </p:sp>
      <p:sp>
        <p:nvSpPr>
          <p:cNvPr id="4" name="Slide Number Placeholder 3"/>
          <p:cNvSpPr>
            <a:spLocks noGrp="1"/>
          </p:cNvSpPr>
          <p:nvPr>
            <p:ph type="sldNum" sz="quarter" idx="10"/>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381982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Split-u</a:t>
            </a:r>
            <a:r>
              <a:rPr lang="nl-BE" baseline="0"/>
              <a:t>p is based on sources. Fluid and kinetic co-exist in the domain.</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12</a:t>
            </a:fld>
            <a:endParaRPr lang="nl-NL"/>
          </a:p>
        </p:txBody>
      </p:sp>
    </p:spTree>
    <p:extLst>
      <p:ext uri="{BB962C8B-B14F-4D97-AF65-F5344CB8AC3E}">
        <p14:creationId xmlns:p14="http://schemas.microsoft.com/office/powerpoint/2010/main" val="352461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Niet de dominante</a:t>
            </a:r>
            <a:r>
              <a:rPr lang="nl-BE" baseline="0"/>
              <a:t> CX botsing van de atomen</a:t>
            </a:r>
            <a:endParaRPr lang="nl-BE"/>
          </a:p>
        </p:txBody>
      </p:sp>
      <p:sp>
        <p:nvSpPr>
          <p:cNvPr id="4" name="Slide Number Placeholder 3"/>
          <p:cNvSpPr>
            <a:spLocks noGrp="1"/>
          </p:cNvSpPr>
          <p:nvPr>
            <p:ph type="sldNum" sz="quarter" idx="10"/>
          </p:nvPr>
        </p:nvSpPr>
        <p:spPr/>
        <p:txBody>
          <a:bodyPr/>
          <a:lstStyle/>
          <a:p>
            <a:fld id="{8954E32A-327F-AF4B-8E1F-209FBF93D26D}" type="slidenum">
              <a:rPr lang="nl-NL" smtClean="0"/>
              <a:t>16</a:t>
            </a:fld>
            <a:endParaRPr lang="nl-NL"/>
          </a:p>
        </p:txBody>
      </p:sp>
    </p:spTree>
    <p:extLst>
      <p:ext uri="{BB962C8B-B14F-4D97-AF65-F5344CB8AC3E}">
        <p14:creationId xmlns:p14="http://schemas.microsoft.com/office/powerpoint/2010/main" val="12956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Hier ga ik later op verder</a:t>
            </a:r>
          </a:p>
          <a:p>
            <a:r>
              <a:rPr lang="nl-BE"/>
              <a:t>Dit is toegestaan door lineariteit van de vergelijkkingen</a:t>
            </a:r>
          </a:p>
        </p:txBody>
      </p:sp>
      <p:sp>
        <p:nvSpPr>
          <p:cNvPr id="4" name="Slide Number Placeholder 3"/>
          <p:cNvSpPr>
            <a:spLocks noGrp="1"/>
          </p:cNvSpPr>
          <p:nvPr>
            <p:ph type="sldNum" sz="quarter" idx="10"/>
          </p:nvPr>
        </p:nvSpPr>
        <p:spPr/>
        <p:txBody>
          <a:bodyPr/>
          <a:lstStyle/>
          <a:p>
            <a:fld id="{8954E32A-327F-AF4B-8E1F-209FBF93D26D}" type="slidenum">
              <a:rPr lang="nl-NL" smtClean="0"/>
              <a:t>18</a:t>
            </a:fld>
            <a:endParaRPr lang="nl-NL"/>
          </a:p>
        </p:txBody>
      </p:sp>
    </p:spTree>
    <p:extLst>
      <p:ext uri="{BB962C8B-B14F-4D97-AF65-F5344CB8AC3E}">
        <p14:creationId xmlns:p14="http://schemas.microsoft.com/office/powerpoint/2010/main" val="4054647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inhoud 2"/>
          <p:cNvSpPr>
            <a:spLocks noGrp="1"/>
          </p:cNvSpPr>
          <p:nvPr>
            <p:ph idx="1" hasCustomPrompt="1"/>
          </p:nvPr>
        </p:nvSpPr>
        <p:spPr/>
        <p:txBody>
          <a:bodyPr/>
          <a:lstStyle>
            <a:lvl1pPr>
              <a:defRPr>
                <a:solidFill>
                  <a:srgbClr val="182B52"/>
                </a:solidFill>
              </a:defRPr>
            </a:lvl1pPr>
            <a:lvl2pPr>
              <a:defRPr>
                <a:solidFill>
                  <a:srgbClr val="182B52"/>
                </a:solidFill>
              </a:defRPr>
            </a:lvl2pPr>
            <a:lvl3pPr>
              <a:defRPr>
                <a:solidFill>
                  <a:srgbClr val="182B52"/>
                </a:solidFill>
              </a:defRPr>
            </a:lvl3pPr>
            <a:lvl4pPr>
              <a:defRPr>
                <a:solidFill>
                  <a:srgbClr val="182B52"/>
                </a:solidFill>
              </a:defRPr>
            </a:lvl4pPr>
            <a:lvl5pPr>
              <a:defRPr>
                <a:solidFill>
                  <a:srgbClr val="182B52"/>
                </a:solidFill>
              </a:defRPr>
            </a:lvl5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lvl1pPr>
              <a:defRPr/>
            </a:lvl1pPr>
          </a:lstStyle>
          <a:p>
            <a:fld id="{71DB5F8D-0329-45DA-BC4D-1051C6A8591C}" type="datetime1">
              <a:rPr lang="en-US" smtClean="0"/>
              <a:t>6/23/2022</a:t>
            </a:fld>
            <a:endParaRPr lang="nl-NL"/>
          </a:p>
        </p:txBody>
      </p:sp>
      <p:sp>
        <p:nvSpPr>
          <p:cNvPr id="5" name="Tijdelijke aanduiding voor voettekst 4"/>
          <p:cNvSpPr>
            <a:spLocks noGrp="1"/>
          </p:cNvSpPr>
          <p:nvPr>
            <p:ph type="ftr" sz="quarter" idx="11"/>
          </p:nvPr>
        </p:nvSpPr>
        <p:spPr/>
        <p:txBody>
          <a:bodyPr/>
          <a:lstStyle>
            <a:lvl1pPr>
              <a:defRPr/>
            </a:lvl1pPr>
          </a:lstStyle>
          <a:p>
            <a:r>
              <a:rPr lang="nl-NL"/>
              <a:t>M. Blommaert</a:t>
            </a:r>
          </a:p>
        </p:txBody>
      </p:sp>
      <p:sp>
        <p:nvSpPr>
          <p:cNvPr id="6" name="Tijdelijke aanduiding voor dianummer 5"/>
          <p:cNvSpPr>
            <a:spLocks noGrp="1"/>
          </p:cNvSpPr>
          <p:nvPr>
            <p:ph type="sldNum" sz="quarter" idx="12"/>
          </p:nvPr>
        </p:nvSpPr>
        <p:spPr/>
        <p:txBody>
          <a:bodyPr/>
          <a:lstStyle>
            <a:lvl1pPr>
              <a:defRPr/>
            </a:lvl1pPr>
          </a:lstStyle>
          <a:p>
            <a:fld id="{78CD8E6A-08C9-49B9-A7D5-27A98AD8C28F}" type="slidenum">
              <a:rPr lang="nl-NL"/>
              <a:pPr/>
              <a:t>‹#›</a:t>
            </a:fld>
            <a:endParaRPr lang="nl-NL"/>
          </a:p>
        </p:txBody>
      </p:sp>
    </p:spTree>
    <p:extLst>
      <p:ext uri="{BB962C8B-B14F-4D97-AF65-F5344CB8AC3E}">
        <p14:creationId xmlns:p14="http://schemas.microsoft.com/office/powerpoint/2010/main" val="416927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852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85436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40F0486A-8759-40C6-9CF2-7B6D9997A180}"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1898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40F0486A-8759-40C6-9CF2-7B6D9997A180}"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4298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72767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79936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3227782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235335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03079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51F891C0-052E-4374-9F7B-8DF3098847EC}" type="datetime1">
              <a:rPr lang="nl-BE" smtClean="0"/>
              <a:t>23/06/2022</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32CB04F5-1DDB-433A-9F56-F69ABF3D82C1}" type="datetime1">
              <a:rPr lang="nl-BE" smtClean="0"/>
              <a:t>23/06/2022</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105EA0AE-89F5-40F4-A8AC-2CFB7172A437}" type="datetime1">
              <a:rPr lang="nl-BE" smtClean="0"/>
              <a:t>23/06/2022</a:t>
            </a:fld>
            <a:endParaRPr lang="nl-NL"/>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12" name="Rechthoek 11"/>
          <p:cNvSpPr/>
          <p:nvPr userDrawn="1"/>
        </p:nvSpPr>
        <p:spPr>
          <a:xfrm>
            <a:off x="0" y="4679576"/>
            <a:ext cx="12192000" cy="2175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8" name="Rechthoek 7"/>
          <p:cNvSpPr/>
          <p:nvPr userDrawn="1"/>
        </p:nvSpPr>
        <p:spPr>
          <a:xfrm>
            <a:off x="0" y="647998"/>
            <a:ext cx="121920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05" y="360000"/>
            <a:ext cx="2690847" cy="720000"/>
          </a:xfrm>
          <a:prstGeom prst="rect">
            <a:avLst/>
          </a:prstGeom>
        </p:spPr>
      </p:pic>
      <p:sp>
        <p:nvSpPr>
          <p:cNvPr id="10" name="Titel 1"/>
          <p:cNvSpPr>
            <a:spLocks noGrp="1"/>
          </p:cNvSpPr>
          <p:nvPr>
            <p:ph type="ctrTitle"/>
          </p:nvPr>
        </p:nvSpPr>
        <p:spPr>
          <a:xfrm>
            <a:off x="768001" y="1080000"/>
            <a:ext cx="6559155" cy="4024798"/>
          </a:xfrm>
          <a:prstGeom prst="rect">
            <a:avLst/>
          </a:prstGeom>
        </p:spPr>
        <p:txBody>
          <a:bodyPr anchor="ctr" anchorCtr="0"/>
          <a:lstStyle>
            <a:lvl1pPr algn="l">
              <a:defRPr sz="4000" baseline="0">
                <a:solidFill>
                  <a:schemeClr val="bg1"/>
                </a:solidFill>
              </a:defRPr>
            </a:lvl1pPr>
          </a:lstStyle>
          <a:p>
            <a:r>
              <a:rPr lang="en-US" dirty="0"/>
              <a:t>Click to edit Master title style</a:t>
            </a:r>
            <a:endParaRPr lang="nl-NL" dirty="0"/>
          </a:p>
        </p:txBody>
      </p:sp>
      <p:sp>
        <p:nvSpPr>
          <p:cNvPr id="11" name="Ondertitel 2"/>
          <p:cNvSpPr>
            <a:spLocks noGrp="1"/>
          </p:cNvSpPr>
          <p:nvPr>
            <p:ph type="subTitle" idx="1"/>
          </p:nvPr>
        </p:nvSpPr>
        <p:spPr>
          <a:xfrm>
            <a:off x="768001" y="5392807"/>
            <a:ext cx="6559155" cy="820799"/>
          </a:xfrm>
          <a:prstGeom prst="rect">
            <a:avLst/>
          </a:prstGeo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3" name="Tijdelijke aanduiding voor afbeelding 2"/>
          <p:cNvSpPr>
            <a:spLocks noGrp="1"/>
          </p:cNvSpPr>
          <p:nvPr>
            <p:ph type="pic" sz="quarter" idx="10"/>
          </p:nvPr>
        </p:nvSpPr>
        <p:spPr>
          <a:xfrm>
            <a:off x="8095158" y="1646238"/>
            <a:ext cx="3331857" cy="4567361"/>
          </a:xfrm>
          <a:prstGeom prst="rect">
            <a:avLst/>
          </a:prstGeom>
        </p:spPr>
        <p:txBody>
          <a:bodyPr/>
          <a:lstStyle/>
          <a:p>
            <a:endParaRPr lang="nl-NL"/>
          </a:p>
        </p:txBody>
      </p:sp>
    </p:spTree>
    <p:extLst>
      <p:ext uri="{BB962C8B-B14F-4D97-AF65-F5344CB8AC3E}">
        <p14:creationId xmlns:p14="http://schemas.microsoft.com/office/powerpoint/2010/main" val="23889478"/>
      </p:ext>
    </p:extLst>
  </p:cSld>
  <p:clrMapOvr>
    <a:masterClrMapping/>
  </p:clrMapOvr>
  <p:extLst>
    <p:ext uri="{DCECCB84-F9BA-43D5-87BE-67443E8EF086}">
      <p15:sldGuideLst xmlns:p15="http://schemas.microsoft.com/office/powerpoint/2012/main">
        <p15:guide id="1" orient="horz" pos="3929">
          <p15:clr>
            <a:srgbClr val="FBAE40"/>
          </p15:clr>
        </p15:guide>
        <p15:guide id="2" pos="44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947138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20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8" name="Titel 1"/>
          <p:cNvSpPr>
            <a:spLocks noGrp="1"/>
          </p:cNvSpPr>
          <p:nvPr>
            <p:ph type="title"/>
          </p:nvPr>
        </p:nvSpPr>
        <p:spPr>
          <a:xfrm>
            <a:off x="768000" y="1800000"/>
            <a:ext cx="6562165"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768000" y="4359600"/>
            <a:ext cx="6562165"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Date Placeholder 11"/>
          <p:cNvSpPr>
            <a:spLocks noGrp="1"/>
          </p:cNvSpPr>
          <p:nvPr>
            <p:ph type="dt" sz="half" idx="15"/>
          </p:nvPr>
        </p:nvSpPr>
        <p:spPr/>
        <p:txBody>
          <a:bodyPr/>
          <a:lstStyle/>
          <a:p>
            <a:fld id="{30936215-A289-4BB2-8F97-2DFAC7E20A33}" type="datetime1">
              <a:rPr lang="nl-BE" smtClean="0"/>
              <a:t>23/06/2022</a:t>
            </a:fld>
            <a:endParaRPr lang="nl-NL" dirty="0"/>
          </a:p>
        </p:txBody>
      </p:sp>
      <p:sp>
        <p:nvSpPr>
          <p:cNvPr id="13" name="Footer Placeholder 12"/>
          <p:cNvSpPr>
            <a:spLocks noGrp="1"/>
          </p:cNvSpPr>
          <p:nvPr>
            <p:ph type="ftr" sz="quarter" idx="16"/>
          </p:nvPr>
        </p:nvSpPr>
        <p:spPr/>
        <p:txBody>
          <a:bodyPr/>
          <a:lstStyle/>
          <a:p>
            <a:r>
              <a:rPr lang="nl-NL"/>
              <a:t>Faculty, department, unit ...</a:t>
            </a:r>
            <a:endParaRPr lang="nl-NL" dirty="0"/>
          </a:p>
        </p:txBody>
      </p:sp>
      <p:sp>
        <p:nvSpPr>
          <p:cNvPr id="14" name="Slide Number Placeholder 13"/>
          <p:cNvSpPr>
            <a:spLocks noGrp="1"/>
          </p:cNvSpPr>
          <p:nvPr>
            <p:ph type="sldNum" sz="quarter" idx="17"/>
          </p:nvPr>
        </p:nvSpPr>
        <p:spPr/>
        <p:txBody>
          <a:bodyPr/>
          <a:lstStyle/>
          <a:p>
            <a:fld id="{0A297500-7527-634B-90F4-69D0994C32B4}" type="slidenum">
              <a:rPr lang="nl-NL" smtClean="0"/>
              <a:pPr/>
              <a:t>‹#›</a:t>
            </a:fld>
            <a:endParaRPr lang="nl-NL" dirty="0"/>
          </a:p>
        </p:txBody>
      </p:sp>
      <p:sp>
        <p:nvSpPr>
          <p:cNvPr id="10" name="Tijdelijke aanduiding voor afbeelding 2"/>
          <p:cNvSpPr>
            <a:spLocks noGrp="1"/>
          </p:cNvSpPr>
          <p:nvPr>
            <p:ph type="pic" sz="quarter" idx="10"/>
          </p:nvPr>
        </p:nvSpPr>
        <p:spPr>
          <a:xfrm>
            <a:off x="8095158" y="663109"/>
            <a:ext cx="3331857" cy="2366963"/>
          </a:xfrm>
          <a:prstGeom prst="rect">
            <a:avLst/>
          </a:prstGeom>
        </p:spPr>
        <p:txBody>
          <a:bodyPr/>
          <a:lstStyle/>
          <a:p>
            <a:endParaRPr lang="nl-NL"/>
          </a:p>
        </p:txBody>
      </p:sp>
      <p:sp>
        <p:nvSpPr>
          <p:cNvPr id="15" name="Tijdelijke aanduiding voor afbeelding 2"/>
          <p:cNvSpPr>
            <a:spLocks noGrp="1"/>
          </p:cNvSpPr>
          <p:nvPr>
            <p:ph type="pic" sz="quarter" idx="18"/>
          </p:nvPr>
        </p:nvSpPr>
        <p:spPr>
          <a:xfrm>
            <a:off x="8095157" y="3435341"/>
            <a:ext cx="3331857" cy="2366963"/>
          </a:xfrm>
          <a:prstGeom prst="rect">
            <a:avLst/>
          </a:prstGeom>
        </p:spPr>
        <p:txBody>
          <a:bodyPr/>
          <a:lstStyle/>
          <a:p>
            <a:endParaRPr lang="nl-NL"/>
          </a:p>
        </p:txBody>
      </p:sp>
    </p:spTree>
    <p:extLst>
      <p:ext uri="{BB962C8B-B14F-4D97-AF65-F5344CB8AC3E}">
        <p14:creationId xmlns:p14="http://schemas.microsoft.com/office/powerpoint/2010/main" val="2838873717"/>
      </p:ext>
    </p:extLst>
  </p:cSld>
  <p:clrMapOvr>
    <a:masterClrMapping/>
  </p:clrMapOvr>
  <p:extLst>
    <p:ext uri="{DCECCB84-F9BA-43D5-87BE-67443E8EF086}">
      <p15:sldGuideLst xmlns:p15="http://schemas.microsoft.com/office/powerpoint/2012/main">
        <p15:guide id="1" orient="horz" pos="2160">
          <p15:clr>
            <a:srgbClr val="FBAE40"/>
          </p15:clr>
        </p15:guide>
        <p15:guide id="2" pos="44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8" name="Titel 1"/>
          <p:cNvSpPr>
            <a:spLocks noGrp="1"/>
          </p:cNvSpPr>
          <p:nvPr>
            <p:ph type="title"/>
          </p:nvPr>
        </p:nvSpPr>
        <p:spPr>
          <a:xfrm>
            <a:off x="767999" y="1800000"/>
            <a:ext cx="6561600"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767999" y="4359600"/>
            <a:ext cx="6561600"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Date Placeholder 11"/>
          <p:cNvSpPr>
            <a:spLocks noGrp="1"/>
          </p:cNvSpPr>
          <p:nvPr>
            <p:ph type="dt" sz="half" idx="15"/>
          </p:nvPr>
        </p:nvSpPr>
        <p:spPr/>
        <p:txBody>
          <a:bodyPr/>
          <a:lstStyle/>
          <a:p>
            <a:fld id="{47EDE0F9-C1F1-42E8-B689-9D81AAC12887}" type="datetime1">
              <a:rPr lang="nl-BE" smtClean="0"/>
              <a:t>23/06/2022</a:t>
            </a:fld>
            <a:endParaRPr lang="nl-NL" dirty="0"/>
          </a:p>
        </p:txBody>
      </p:sp>
      <p:sp>
        <p:nvSpPr>
          <p:cNvPr id="13" name="Footer Placeholder 12"/>
          <p:cNvSpPr>
            <a:spLocks noGrp="1"/>
          </p:cNvSpPr>
          <p:nvPr>
            <p:ph type="ftr" sz="quarter" idx="16"/>
          </p:nvPr>
        </p:nvSpPr>
        <p:spPr/>
        <p:txBody>
          <a:bodyPr/>
          <a:lstStyle/>
          <a:p>
            <a:r>
              <a:rPr lang="nl-NL"/>
              <a:t>Faculty, department, unit ...</a:t>
            </a:r>
            <a:endParaRPr lang="nl-NL" dirty="0"/>
          </a:p>
        </p:txBody>
      </p:sp>
      <p:sp>
        <p:nvSpPr>
          <p:cNvPr id="14" name="Slide Number Placeholder 13"/>
          <p:cNvSpPr>
            <a:spLocks noGrp="1"/>
          </p:cNvSpPr>
          <p:nvPr>
            <p:ph type="sldNum" sz="quarter" idx="17"/>
          </p:nvPr>
        </p:nvSpPr>
        <p:spPr/>
        <p:txBody>
          <a:bodyPr/>
          <a:lstStyle/>
          <a:p>
            <a:fld id="{0A297500-7527-634B-90F4-69D0994C32B4}" type="slidenum">
              <a:rPr lang="nl-NL" smtClean="0"/>
              <a:pPr/>
              <a:t>‹#›</a:t>
            </a:fld>
            <a:endParaRPr lang="nl-NL" dirty="0"/>
          </a:p>
        </p:txBody>
      </p:sp>
      <p:sp>
        <p:nvSpPr>
          <p:cNvPr id="7" name="Tijdelijke aanduiding voor afbeelding 2"/>
          <p:cNvSpPr>
            <a:spLocks noGrp="1"/>
          </p:cNvSpPr>
          <p:nvPr>
            <p:ph type="pic" sz="quarter" idx="10"/>
          </p:nvPr>
        </p:nvSpPr>
        <p:spPr>
          <a:xfrm>
            <a:off x="8095158" y="663109"/>
            <a:ext cx="3331857" cy="2366963"/>
          </a:xfrm>
          <a:prstGeom prst="rect">
            <a:avLst/>
          </a:prstGeom>
        </p:spPr>
        <p:txBody>
          <a:bodyPr/>
          <a:lstStyle/>
          <a:p>
            <a:endParaRPr lang="nl-NL"/>
          </a:p>
        </p:txBody>
      </p:sp>
      <p:sp>
        <p:nvSpPr>
          <p:cNvPr id="10" name="Tijdelijke aanduiding voor afbeelding 2"/>
          <p:cNvSpPr>
            <a:spLocks noGrp="1"/>
          </p:cNvSpPr>
          <p:nvPr>
            <p:ph type="pic" sz="quarter" idx="18"/>
          </p:nvPr>
        </p:nvSpPr>
        <p:spPr>
          <a:xfrm>
            <a:off x="8095157" y="3435341"/>
            <a:ext cx="3331857" cy="2366963"/>
          </a:xfrm>
          <a:prstGeom prst="rect">
            <a:avLst/>
          </a:prstGeom>
        </p:spPr>
        <p:txBody>
          <a:bodyPr/>
          <a:lstStyle/>
          <a:p>
            <a:endParaRPr lang="nl-NL"/>
          </a:p>
        </p:txBody>
      </p:sp>
    </p:spTree>
    <p:extLst>
      <p:ext uri="{BB962C8B-B14F-4D97-AF65-F5344CB8AC3E}">
        <p14:creationId xmlns:p14="http://schemas.microsoft.com/office/powerpoint/2010/main" val="938822412"/>
      </p:ext>
    </p:extLst>
  </p:cSld>
  <p:clrMapOvr>
    <a:masterClrMapping/>
  </p:clrMapOvr>
  <p:extLst>
    <p:ext uri="{DCECCB84-F9BA-43D5-87BE-67443E8EF086}">
      <p15:sldGuideLst xmlns:p15="http://schemas.microsoft.com/office/powerpoint/2012/main">
        <p15:guide id="1" orient="horz" pos="2160">
          <p15:clr>
            <a:srgbClr val="FBAE40"/>
          </p15:clr>
        </p15:guide>
        <p15:guide id="2" pos="44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000" y="1656000"/>
            <a:ext cx="5232000" cy="439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651" y="1656000"/>
            <a:ext cx="5232000" cy="4392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AB036E5F-1BF2-4431-ABF3-8D435DBFDABD}" type="datetime1">
              <a:rPr lang="nl-BE" smtClean="0"/>
              <a:t>23/06/2022</a:t>
            </a:fld>
            <a:endParaRPr lang="nl-NL" dirty="0"/>
          </a:p>
        </p:txBody>
      </p:sp>
      <p:sp>
        <p:nvSpPr>
          <p:cNvPr id="9" name="Footer Placeholder 8"/>
          <p:cNvSpPr>
            <a:spLocks noGrp="1"/>
          </p:cNvSpPr>
          <p:nvPr>
            <p:ph type="ftr" sz="quarter" idx="11"/>
          </p:nvPr>
        </p:nvSpPr>
        <p:spPr/>
        <p:txBody>
          <a:bodyPr/>
          <a:lstStyle/>
          <a:p>
            <a:r>
              <a:rPr lang="nl-NL"/>
              <a:t>Faculty, department, unit ...</a:t>
            </a:r>
            <a:endParaRPr lang="nl-NL" dirty="0"/>
          </a:p>
        </p:txBody>
      </p:sp>
      <p:sp>
        <p:nvSpPr>
          <p:cNvPr id="10" name="Slide Number Placeholder 9"/>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388177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4612" y="1656000"/>
            <a:ext cx="5232000" cy="576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4612" y="2339794"/>
            <a:ext cx="5232000" cy="3708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656000"/>
            <a:ext cx="5232000" cy="5760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339789"/>
            <a:ext cx="5232000" cy="37085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AC6B142D-DFA9-4EA1-9E29-B545103DCB99}" type="datetime1">
              <a:rPr lang="nl-BE" smtClean="0"/>
              <a:t>23/06/2022</a:t>
            </a:fld>
            <a:endParaRPr lang="nl-NL" dirty="0"/>
          </a:p>
        </p:txBody>
      </p:sp>
      <p:sp>
        <p:nvSpPr>
          <p:cNvPr id="11" name="Footer Placeholder 10"/>
          <p:cNvSpPr>
            <a:spLocks noGrp="1"/>
          </p:cNvSpPr>
          <p:nvPr>
            <p:ph type="ftr" sz="quarter" idx="11"/>
          </p:nvPr>
        </p:nvSpPr>
        <p:spPr/>
        <p:txBody>
          <a:bodyPr/>
          <a:lstStyle/>
          <a:p>
            <a:r>
              <a:rPr lang="nl-NL"/>
              <a:t>Faculty, department, unit ...</a:t>
            </a:r>
            <a:endParaRPr lang="nl-NL" dirty="0"/>
          </a:p>
        </p:txBody>
      </p:sp>
      <p:sp>
        <p:nvSpPr>
          <p:cNvPr id="12" name="Slide Number Placeholder 11"/>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784058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1700FD36-FAA7-4E81-8ED3-9B9D9E5C70D1}" type="datetime1">
              <a:rPr lang="nl-BE" smtClean="0"/>
              <a:t>23/06/2022</a:t>
            </a:fld>
            <a:endParaRPr lang="nl-NL" dirty="0"/>
          </a:p>
        </p:txBody>
      </p:sp>
      <p:sp>
        <p:nvSpPr>
          <p:cNvPr id="7" name="Footer Placeholder 6"/>
          <p:cNvSpPr>
            <a:spLocks noGrp="1"/>
          </p:cNvSpPr>
          <p:nvPr>
            <p:ph type="ftr" sz="quarter" idx="11"/>
          </p:nvPr>
        </p:nvSpPr>
        <p:spPr/>
        <p:txBody>
          <a:bodyPr/>
          <a:lstStyle/>
          <a:p>
            <a:r>
              <a:rPr lang="nl-NL"/>
              <a:t>Faculty, department, unit ...</a:t>
            </a:r>
            <a:endParaRPr lang="nl-NL" dirty="0"/>
          </a:p>
        </p:txBody>
      </p:sp>
      <p:sp>
        <p:nvSpPr>
          <p:cNvPr id="8" name="Slide Number Placeholder 7"/>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114413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0BAB7CBA-08E0-4FB9-BBC7-B0F9EE30FC23}" type="datetime1">
              <a:rPr lang="nl-BE" smtClean="0"/>
              <a:t>23/06/2022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4458C2-ECF7-4693-99D1-5B0AA334E0A1}" type="datetime1">
              <a:rPr lang="nl-BE" smtClean="0"/>
              <a:t>23/06/2022</a:t>
            </a:fld>
            <a:endParaRPr lang="nl-NL" dirty="0"/>
          </a:p>
        </p:txBody>
      </p:sp>
      <p:sp>
        <p:nvSpPr>
          <p:cNvPr id="6" name="Footer Placeholder 5"/>
          <p:cNvSpPr>
            <a:spLocks noGrp="1"/>
          </p:cNvSpPr>
          <p:nvPr>
            <p:ph type="ftr" sz="quarter" idx="11"/>
          </p:nvPr>
        </p:nvSpPr>
        <p:spPr/>
        <p:txBody>
          <a:bodyPr/>
          <a:lstStyle/>
          <a:p>
            <a:r>
              <a:rPr lang="nl-NL"/>
              <a:t>Faculty, department, unit ...</a:t>
            </a:r>
            <a:endParaRPr lang="nl-NL" dirty="0"/>
          </a:p>
        </p:txBody>
      </p:sp>
      <p:sp>
        <p:nvSpPr>
          <p:cNvPr id="7" name="Slide Number Placeholder 6"/>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2682599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_Finish">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891696" y="860612"/>
            <a:ext cx="10408608" cy="4485176"/>
          </a:xfrm>
          <a:prstGeom prst="rect">
            <a:avLst/>
          </a:prstGeom>
        </p:spPr>
        <p:txBody>
          <a:bodyPr anchor="ctr" anchorCtr="0">
            <a:noAutofit/>
          </a:bodyPr>
          <a:lstStyle>
            <a:lvl1pPr algn="ctr">
              <a:defRPr sz="4800" baseline="0">
                <a:solidFill>
                  <a:schemeClr val="bg1"/>
                </a:solidFill>
              </a:defRPr>
            </a:lvl1pPr>
          </a:lstStyle>
          <a:p>
            <a:r>
              <a:rPr lang="en-US" dirty="0"/>
              <a:t>Click to edit Master title style</a:t>
            </a:r>
            <a:endParaRPr lang="nl-NL" dirty="0"/>
          </a:p>
        </p:txBody>
      </p:sp>
      <p:sp>
        <p:nvSpPr>
          <p:cNvPr id="2" name="Date Placeholder 1"/>
          <p:cNvSpPr>
            <a:spLocks noGrp="1"/>
          </p:cNvSpPr>
          <p:nvPr>
            <p:ph type="dt" sz="half" idx="10"/>
          </p:nvPr>
        </p:nvSpPr>
        <p:spPr/>
        <p:txBody>
          <a:bodyPr/>
          <a:lstStyle/>
          <a:p>
            <a:fld id="{F6A7F1FD-BBB7-4468-888C-B50CCC48642E}" type="datetime1">
              <a:rPr lang="nl-BE" smtClean="0"/>
              <a:t>23/06/2022</a:t>
            </a:fld>
            <a:endParaRPr lang="nl-NL" dirty="0"/>
          </a:p>
        </p:txBody>
      </p:sp>
      <p:sp>
        <p:nvSpPr>
          <p:cNvPr id="3" name="Footer Placeholder 2"/>
          <p:cNvSpPr>
            <a:spLocks noGrp="1"/>
          </p:cNvSpPr>
          <p:nvPr>
            <p:ph type="ftr" sz="quarter" idx="11"/>
          </p:nvPr>
        </p:nvSpPr>
        <p:spPr/>
        <p:txBody>
          <a:bodyPr/>
          <a:lstStyle/>
          <a:p>
            <a:r>
              <a:rPr lang="nl-NL"/>
              <a:t>Faculty, department, unit ...</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2827983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207BB0B1-EE32-4962-B86C-620F12D1FB5F}" type="datetime1">
              <a:rPr lang="nl-BE" smtClean="0"/>
              <a:t>23/06/2022</a:t>
            </a:fld>
            <a:endParaRPr lang="nl-NL" dirty="0"/>
          </a:p>
        </p:txBody>
      </p:sp>
      <p:sp>
        <p:nvSpPr>
          <p:cNvPr id="12" name="Footer Placeholder 11"/>
          <p:cNvSpPr>
            <a:spLocks noGrp="1"/>
          </p:cNvSpPr>
          <p:nvPr>
            <p:ph type="ftr" sz="quarter" idx="11"/>
          </p:nvPr>
        </p:nvSpPr>
        <p:spPr/>
        <p:txBody>
          <a:bodyPr/>
          <a:lstStyle/>
          <a:p>
            <a:r>
              <a:rPr lang="nl-NL"/>
              <a:t>Faculty, department, unit ...</a:t>
            </a:r>
            <a:endParaRPr lang="nl-NL" dirty="0"/>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dirty="0"/>
              <a:t>Click to edit Master title style</a:t>
            </a:r>
            <a:endParaRPr lang="nl-NL" dirty="0"/>
          </a:p>
        </p:txBody>
      </p:sp>
    </p:spTree>
    <p:extLst>
      <p:ext uri="{BB962C8B-B14F-4D97-AF65-F5344CB8AC3E}">
        <p14:creationId xmlns:p14="http://schemas.microsoft.com/office/powerpoint/2010/main" val="49466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9A41F9E-F395-4802-BA0E-A579FF58717F}" type="datetime1">
              <a:rPr lang="nl-BE" smtClean="0"/>
              <a:t>23/06/2022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2A8B9AD4-BDDB-4121-9EEE-D890BB11E687}" type="datetime1">
              <a:rPr lang="nl-BE" smtClean="0"/>
              <a:t>23/06/2022</a:t>
            </a:fld>
            <a:endParaRPr lang="nl-NL"/>
          </a:p>
        </p:txBody>
      </p:sp>
      <p:sp>
        <p:nvSpPr>
          <p:cNvPr id="6" name="Tijdelijke aanduiding voor voettekst 5"/>
          <p:cNvSpPr>
            <a:spLocks noGrp="1"/>
          </p:cNvSpPr>
          <p:nvPr>
            <p:ph type="ftr" sz="quarter" idx="11"/>
          </p:nvPr>
        </p:nvSpPr>
        <p:spPr/>
        <p:txBody>
          <a:bodyPr/>
          <a:lstStyle/>
          <a:p>
            <a:r>
              <a:rPr lang="nl-NL"/>
              <a:t>Faculty, department, unit ...</a:t>
            </a:r>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8DC808CC-4EBF-4C64-BA9E-B07B99C9DB99}" type="datetime1">
              <a:rPr lang="nl-BE" smtClean="0"/>
              <a:t>23/06/2022</a:t>
            </a:fld>
            <a:endParaRPr lang="nl-NL" dirty="0"/>
          </a:p>
        </p:txBody>
      </p:sp>
      <p:sp>
        <p:nvSpPr>
          <p:cNvPr id="8" name="Tijdelijke aanduiding voor voettekst 7"/>
          <p:cNvSpPr>
            <a:spLocks noGrp="1"/>
          </p:cNvSpPr>
          <p:nvPr>
            <p:ph type="ftr" sz="quarter" idx="11"/>
          </p:nvPr>
        </p:nvSpPr>
        <p:spPr/>
        <p:txBody>
          <a:bodyPr/>
          <a:lstStyle/>
          <a:p>
            <a:r>
              <a:rPr lang="nl-NL"/>
              <a:t>Faculty, department, unit ...</a:t>
            </a:r>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6609C90-ED50-42CD-B56C-68BF842A2B6A}" type="datetime1">
              <a:rPr lang="nl-BE" smtClean="0"/>
              <a:t>23/06/2022</a:t>
            </a:fld>
            <a:endParaRPr lang="nl-NL"/>
          </a:p>
        </p:txBody>
      </p:sp>
      <p:sp>
        <p:nvSpPr>
          <p:cNvPr id="4" name="Tijdelijke aanduiding voor voettekst 3"/>
          <p:cNvSpPr>
            <a:spLocks noGrp="1"/>
          </p:cNvSpPr>
          <p:nvPr>
            <p:ph type="ftr" sz="quarter" idx="11"/>
          </p:nvPr>
        </p:nvSpPr>
        <p:spPr/>
        <p:txBody>
          <a:bodyPr/>
          <a:lstStyle/>
          <a:p>
            <a:r>
              <a:rPr lang="nl-NL"/>
              <a:t>Faculty, department, unit ...</a:t>
            </a:r>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15E82AE-B9EE-446E-B46E-329ABC891749}" type="datetime1">
              <a:rPr lang="nl-BE" smtClean="0"/>
              <a:t>23/06/2022</a:t>
            </a:fld>
            <a:endParaRPr lang="nl-NL"/>
          </a:p>
        </p:txBody>
      </p:sp>
      <p:sp>
        <p:nvSpPr>
          <p:cNvPr id="3" name="Tijdelijke aanduiding voor voettekst 2"/>
          <p:cNvSpPr>
            <a:spLocks noGrp="1"/>
          </p:cNvSpPr>
          <p:nvPr>
            <p:ph type="ftr" sz="quarter" idx="11"/>
          </p:nvPr>
        </p:nvSpPr>
        <p:spPr/>
        <p:txBody>
          <a:bodyPr/>
          <a:lstStyle/>
          <a:p>
            <a:r>
              <a:rPr lang="nl-NL"/>
              <a:t>Faculty, department, unit ...</a:t>
            </a:r>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4A7FDF18-BDCB-4338-9FA2-782F60A2E51C}" type="datetime1">
              <a:rPr lang="nl-BE" smtClean="0"/>
              <a:t>23/06/2022</a:t>
            </a:fld>
            <a:endParaRPr lang="nl-NL" dirty="0"/>
          </a:p>
        </p:txBody>
      </p:sp>
      <p:sp>
        <p:nvSpPr>
          <p:cNvPr id="5" name="Tijdelijke aanduiding voor voettekst 4"/>
          <p:cNvSpPr>
            <a:spLocks noGrp="1"/>
          </p:cNvSpPr>
          <p:nvPr>
            <p:ph type="ftr" sz="quarter" idx="11"/>
          </p:nvPr>
        </p:nvSpPr>
        <p:spPr/>
        <p:txBody>
          <a:bodyPr/>
          <a:lstStyle/>
          <a:p>
            <a:r>
              <a:rPr lang="nl-NL"/>
              <a:t>Faculty, department, unit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E389F4DD-E9F0-454C-8CE7-299000EBA983}" type="datetime1">
              <a:rPr lang="nl-BE" smtClean="0"/>
              <a:t>23/06/2022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705" r:id="rId10"/>
    <p:sldLayoutId id="2147483708" r:id="rId11"/>
    <p:sldLayoutId id="2147483709" r:id="rId12"/>
    <p:sldLayoutId id="2147483714" r:id="rId13"/>
    <p:sldLayoutId id="2147483717" r:id="rId14"/>
    <p:sldLayoutId id="2147483719" r:id="rId15"/>
    <p:sldLayoutId id="2147483733" r:id="rId16"/>
    <p:sldLayoutId id="2147483734" r:id="rId17"/>
    <p:sldLayoutId id="2147483735" r:id="rId18"/>
    <p:sldLayoutId id="2147483736" r:id="rId1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F18BCE0-9917-41C7-AA76-58ADB721FDEC}" type="datetime1">
              <a:rPr lang="nl-BE" smtClean="0"/>
              <a:t>23/06/2022</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a:t>Faculty, department, unit ...</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10" name="Tijdelijke aanduiding voor datum 3"/>
          <p:cNvSpPr>
            <a:spLocks noGrp="1"/>
          </p:cNvSpPr>
          <p:nvPr>
            <p:ph type="dt" sz="half" idx="2"/>
          </p:nvPr>
        </p:nvSpPr>
        <p:spPr>
          <a:xfrm>
            <a:off x="1920000" y="6210000"/>
            <a:ext cx="96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7D62B685-F606-4254-8C8C-E7C4D3B14B06}" type="datetime1">
              <a:rPr lang="nl-BE" smtClean="0"/>
              <a:t>23/06/2022</a:t>
            </a:fld>
            <a:endParaRPr lang="nl-NL" dirty="0"/>
          </a:p>
        </p:txBody>
      </p:sp>
      <p:sp>
        <p:nvSpPr>
          <p:cNvPr id="11" name="Tijdelijke aanduiding voor dianummer 5"/>
          <p:cNvSpPr>
            <a:spLocks noGrp="1"/>
          </p:cNvSpPr>
          <p:nvPr>
            <p:ph type="sldNum" sz="quarter" idx="4"/>
          </p:nvPr>
        </p:nvSpPr>
        <p:spPr>
          <a:xfrm>
            <a:off x="768000" y="6210000"/>
            <a:ext cx="864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
        <p:nvSpPr>
          <p:cNvPr id="13" name="Tijdelijke aanduiding voor voettekst 4"/>
          <p:cNvSpPr>
            <a:spLocks noGrp="1"/>
          </p:cNvSpPr>
          <p:nvPr>
            <p:ph type="ftr" sz="quarter" idx="3"/>
          </p:nvPr>
        </p:nvSpPr>
        <p:spPr>
          <a:xfrm>
            <a:off x="5734200" y="6209999"/>
            <a:ext cx="49234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NL" dirty="0" err="1"/>
              <a:t>Faculty</a:t>
            </a:r>
            <a:r>
              <a:rPr lang="nl-NL" dirty="0"/>
              <a:t>, </a:t>
            </a:r>
            <a:r>
              <a:rPr lang="nl-NL" dirty="0" err="1"/>
              <a:t>department</a:t>
            </a:r>
            <a:r>
              <a:rPr lang="nl-NL" dirty="0"/>
              <a:t>, unit ...</a:t>
            </a:r>
          </a:p>
        </p:txBody>
      </p:sp>
      <p:sp>
        <p:nvSpPr>
          <p:cNvPr id="2" name="Title Placeholder 1"/>
          <p:cNvSpPr>
            <a:spLocks noGrp="1"/>
          </p:cNvSpPr>
          <p:nvPr>
            <p:ph type="title"/>
          </p:nvPr>
        </p:nvSpPr>
        <p:spPr>
          <a:xfrm>
            <a:off x="768001" y="216000"/>
            <a:ext cx="10655651" cy="1152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768001" y="1655999"/>
            <a:ext cx="10655651" cy="4392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pic>
        <p:nvPicPr>
          <p:cNvPr id="14"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57605" y="6353999"/>
            <a:ext cx="1344407" cy="360000"/>
          </a:xfrm>
          <a:prstGeom prst="rect">
            <a:avLst/>
          </a:prstGeom>
        </p:spPr>
      </p:pic>
    </p:spTree>
    <p:extLst>
      <p:ext uri="{BB962C8B-B14F-4D97-AF65-F5344CB8AC3E}">
        <p14:creationId xmlns:p14="http://schemas.microsoft.com/office/powerpoint/2010/main" val="48485509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5397">
          <p15:clr>
            <a:srgbClr val="F26B43"/>
          </p15:clr>
        </p15:guide>
        <p15:guide id="3" orient="horz" pos="10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7.xml"/><Relationship Id="rId5" Type="http://schemas.openxmlformats.org/officeDocument/2006/relationships/tags" Target="../tags/tag7.xml"/><Relationship Id="rId15" Type="http://schemas.openxmlformats.org/officeDocument/2006/relationships/image" Target="../media/image21.png"/><Relationship Id="rId10" Type="http://schemas.openxmlformats.org/officeDocument/2006/relationships/slideLayout" Target="../slideLayouts/slideLayout2.xml"/><Relationship Id="rId19" Type="http://schemas.openxmlformats.org/officeDocument/2006/relationships/image" Target="../media/image25.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4.xml"/><Relationship Id="rId7" Type="http://schemas.openxmlformats.org/officeDocument/2006/relationships/image" Target="../media/image2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slideLayout" Target="../slideLayouts/slideLayout10.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60.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tags" Target="../tags/tag20.xml"/><Relationship Id="rId21" Type="http://schemas.openxmlformats.org/officeDocument/2006/relationships/image" Target="../media/image66.png"/><Relationship Id="rId7" Type="http://schemas.openxmlformats.org/officeDocument/2006/relationships/tags" Target="../tags/tag24.xml"/><Relationship Id="rId12" Type="http://schemas.openxmlformats.org/officeDocument/2006/relationships/image" Target="../media/image56.png"/><Relationship Id="rId17" Type="http://schemas.openxmlformats.org/officeDocument/2006/relationships/image" Target="../media/image62.png"/><Relationship Id="rId2" Type="http://schemas.openxmlformats.org/officeDocument/2006/relationships/tags" Target="../tags/tag19.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18.xml"/><Relationship Id="rId5" Type="http://schemas.openxmlformats.org/officeDocument/2006/relationships/tags" Target="../tags/tag22.xml"/><Relationship Id="rId15" Type="http://schemas.openxmlformats.org/officeDocument/2006/relationships/image" Target="../media/image60.png"/><Relationship Id="rId10" Type="http://schemas.openxmlformats.org/officeDocument/2006/relationships/tags" Target="../tags/tag27.xml"/><Relationship Id="rId19" Type="http://schemas.openxmlformats.org/officeDocument/2006/relationships/image" Target="../media/image64.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59.png"/></Relationships>
</file>

<file path=ppt/slides/_rels/slide4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30.xml"/><Relationship Id="rId7" Type="http://schemas.openxmlformats.org/officeDocument/2006/relationships/notesSlide" Target="../notesSlides/notesSlide19.xml"/><Relationship Id="rId12" Type="http://schemas.openxmlformats.org/officeDocument/2006/relationships/image" Target="../media/image7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9.xml"/><Relationship Id="rId11" Type="http://schemas.openxmlformats.org/officeDocument/2006/relationships/image" Target="../media/image70.png"/><Relationship Id="rId5" Type="http://schemas.openxmlformats.org/officeDocument/2006/relationships/tags" Target="../tags/tag32.xml"/><Relationship Id="rId10" Type="http://schemas.openxmlformats.org/officeDocument/2006/relationships/image" Target="../media/image69.png"/><Relationship Id="rId4" Type="http://schemas.openxmlformats.org/officeDocument/2006/relationships/tags" Target="../tags/tag31.xml"/><Relationship Id="rId9" Type="http://schemas.openxmlformats.org/officeDocument/2006/relationships/image" Target="../media/image68.png"/></Relationships>
</file>

<file path=ppt/slides/_rels/slide4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comments" Target="../comments/comment2.xml"/><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omments" Target="../comments/commen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a:xfrm>
            <a:off x="575998" y="902719"/>
            <a:ext cx="10995891" cy="3044131"/>
          </a:xfrm>
        </p:spPr>
        <p:txBody>
          <a:bodyPr/>
          <a:lstStyle/>
          <a:p>
            <a:r>
              <a:rPr lang="en-US"/>
              <a:t>Advanced spatially hybrid fluid-kinetic modelling of plasma-edge neutrals</a:t>
            </a:r>
            <a:endParaRPr lang="nl-NL"/>
          </a:p>
        </p:txBody>
      </p:sp>
      <p:sp>
        <p:nvSpPr>
          <p:cNvPr id="9" name="Ondertitel 8"/>
          <p:cNvSpPr>
            <a:spLocks noGrp="1"/>
          </p:cNvSpPr>
          <p:nvPr>
            <p:ph type="subTitle" idx="1"/>
          </p:nvPr>
        </p:nvSpPr>
        <p:spPr>
          <a:xfrm>
            <a:off x="653143" y="5317116"/>
            <a:ext cx="10692880" cy="461462"/>
          </a:xfrm>
        </p:spPr>
        <p:txBody>
          <a:bodyPr>
            <a:normAutofit/>
          </a:bodyPr>
          <a:lstStyle/>
          <a:p>
            <a:r>
              <a:rPr lang="nl-NL" u="sng"/>
              <a:t>Wim Van Uytven</a:t>
            </a:r>
            <a:r>
              <a:rPr lang="nl-NL"/>
              <a:t>, W. Dekeyser, M. Blommaert, N. Horsten and M. Baelmans</a:t>
            </a:r>
          </a:p>
        </p:txBody>
      </p:sp>
      <p:sp>
        <p:nvSpPr>
          <p:cNvPr id="4" name="TextBox 3"/>
          <p:cNvSpPr txBox="1"/>
          <p:nvPr/>
        </p:nvSpPr>
        <p:spPr>
          <a:xfrm>
            <a:off x="493986" y="5990897"/>
            <a:ext cx="4014952" cy="615553"/>
          </a:xfrm>
          <a:prstGeom prst="rect">
            <a:avLst/>
          </a:prstGeom>
          <a:noFill/>
        </p:spPr>
        <p:txBody>
          <a:bodyPr wrap="square" rtlCol="0">
            <a:spAutoFit/>
          </a:bodyPr>
          <a:lstStyle/>
          <a:p>
            <a:r>
              <a:rPr lang="nl-NL" sz="1600"/>
              <a:t>24/6/2022</a:t>
            </a:r>
          </a:p>
          <a:p>
            <a:endParaRPr lang="nl-BE"/>
          </a:p>
        </p:txBody>
      </p:sp>
      <p:sp>
        <p:nvSpPr>
          <p:cNvPr id="2" name="TextBox 1"/>
          <p:cNvSpPr txBox="1"/>
          <p:nvPr/>
        </p:nvSpPr>
        <p:spPr>
          <a:xfrm>
            <a:off x="493986" y="3312367"/>
            <a:ext cx="7072604" cy="369332"/>
          </a:xfrm>
          <a:prstGeom prst="rect">
            <a:avLst/>
          </a:prstGeom>
          <a:noFill/>
        </p:spPr>
        <p:txBody>
          <a:bodyPr wrap="square" rtlCol="0">
            <a:spAutoFit/>
          </a:bodyPr>
          <a:lstStyle/>
          <a:p>
            <a:r>
              <a:rPr lang="en-US" b="1">
                <a:solidFill>
                  <a:schemeClr val="tx2">
                    <a:lumMod val="20000"/>
                    <a:lumOff val="80000"/>
                  </a:schemeClr>
                </a:solidFill>
              </a:rPr>
              <a:t>application to ITER cases using SOLPS-ITER</a:t>
            </a:r>
            <a:endParaRPr lang="nl-BE" b="1">
              <a:solidFill>
                <a:schemeClr val="tx2">
                  <a:lumMod val="20000"/>
                  <a:lumOff val="80000"/>
                </a:schemeClr>
              </a:solidFill>
            </a:endParaRPr>
          </a:p>
        </p:txBody>
      </p:sp>
    </p:spTree>
    <p:extLst>
      <p:ext uri="{BB962C8B-B14F-4D97-AF65-F5344CB8AC3E}">
        <p14:creationId xmlns:p14="http://schemas.microsoft.com/office/powerpoint/2010/main" val="36282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10</a:t>
            </a:fld>
            <a:endParaRPr lang="nl-NL" dirty="0"/>
          </a:p>
        </p:txBody>
      </p:sp>
      <p:sp>
        <p:nvSpPr>
          <p:cNvPr id="4" name="Content Placeholder 3"/>
          <p:cNvSpPr>
            <a:spLocks noGrp="1"/>
          </p:cNvSpPr>
          <p:nvPr>
            <p:ph sz="quarter" idx="13"/>
          </p:nvPr>
        </p:nvSpPr>
        <p:spPr/>
        <p:txBody>
          <a:bodyPr/>
          <a:lstStyle/>
          <a:p>
            <a:r>
              <a:rPr lang="nl-BE"/>
              <a:t>Coupling with void regions</a:t>
            </a:r>
          </a:p>
          <a:p>
            <a:r>
              <a:rPr lang="nl-BE"/>
              <a:t>No accurate fluid description for molecules</a:t>
            </a:r>
          </a:p>
          <a:p>
            <a:r>
              <a:rPr lang="nl-BE"/>
              <a:t>Fluid models not valid in entire divertor / SOL</a:t>
            </a:r>
          </a:p>
        </p:txBody>
      </p:sp>
      <p:sp>
        <p:nvSpPr>
          <p:cNvPr id="5" name="Title 4"/>
          <p:cNvSpPr>
            <a:spLocks noGrp="1"/>
          </p:cNvSpPr>
          <p:nvPr>
            <p:ph type="title"/>
          </p:nvPr>
        </p:nvSpPr>
        <p:spPr>
          <a:xfrm>
            <a:off x="360000" y="0"/>
            <a:ext cx="11041200" cy="1152000"/>
          </a:xfrm>
        </p:spPr>
        <p:txBody>
          <a:bodyPr/>
          <a:lstStyle/>
          <a:p>
            <a:r>
              <a:rPr lang="nl-BE"/>
              <a:t>Shortcomings atom-only fully fluid</a:t>
            </a:r>
          </a:p>
        </p:txBody>
      </p:sp>
      <p:sp>
        <p:nvSpPr>
          <p:cNvPr id="2" name="Bent Arrow 1"/>
          <p:cNvSpPr/>
          <p:nvPr/>
        </p:nvSpPr>
        <p:spPr>
          <a:xfrm flipV="1">
            <a:off x="900000" y="3452325"/>
            <a:ext cx="1547192" cy="7744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TextBox 5"/>
          <p:cNvSpPr txBox="1"/>
          <p:nvPr/>
        </p:nvSpPr>
        <p:spPr>
          <a:xfrm>
            <a:off x="2642878" y="3769564"/>
            <a:ext cx="4728306" cy="461665"/>
          </a:xfrm>
          <a:prstGeom prst="rect">
            <a:avLst/>
          </a:prstGeom>
          <a:noFill/>
        </p:spPr>
        <p:txBody>
          <a:bodyPr wrap="square" rtlCol="0">
            <a:spAutoFit/>
          </a:bodyPr>
          <a:lstStyle/>
          <a:p>
            <a:r>
              <a:rPr lang="nl-BE" sz="2400" b="1"/>
              <a:t>Spatially hybrid modelling</a:t>
            </a:r>
          </a:p>
        </p:txBody>
      </p:sp>
    </p:spTree>
    <p:extLst>
      <p:ext uri="{BB962C8B-B14F-4D97-AF65-F5344CB8AC3E}">
        <p14:creationId xmlns:p14="http://schemas.microsoft.com/office/powerpoint/2010/main" val="315090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0644" y="1137820"/>
            <a:ext cx="11041200" cy="4464000"/>
          </a:xfrm>
        </p:spPr>
        <p:txBody>
          <a:bodyPr>
            <a:normAutofit lnSpcReduction="10000"/>
          </a:bodyPr>
          <a:lstStyle/>
          <a:p>
            <a:r>
              <a:rPr lang="nl-BE" dirty="0"/>
              <a:t>Micro-</a:t>
            </a:r>
            <a:r>
              <a:rPr lang="nl-BE" dirty="0" err="1"/>
              <a:t>marco</a:t>
            </a:r>
            <a:r>
              <a:rPr lang="nl-BE" dirty="0"/>
              <a:t> (</a:t>
            </a:r>
            <a:r>
              <a:rPr lang="nl-BE" dirty="0" err="1"/>
              <a:t>mM</a:t>
            </a:r>
            <a:r>
              <a:rPr lang="nl-BE" dirty="0"/>
              <a:t>)</a:t>
            </a:r>
          </a:p>
          <a:p>
            <a:pPr lvl="1">
              <a:buFont typeface="Arial" panose="020B0604020202020204" pitchFamily="34" charset="0"/>
              <a:buChar char="›"/>
            </a:pPr>
            <a:r>
              <a:rPr lang="nl-BE" sz="2000" dirty="0"/>
              <a:t>N. Horsten, et al., </a:t>
            </a:r>
            <a:r>
              <a:rPr lang="nl-BE" sz="2000" i="1" dirty="0" err="1"/>
              <a:t>CtPP</a:t>
            </a:r>
            <a:r>
              <a:rPr lang="nl-BE" sz="2000" dirty="0"/>
              <a:t> 2020, 60 (5-6), e201900132</a:t>
            </a:r>
          </a:p>
          <a:p>
            <a:pPr lvl="1">
              <a:buFont typeface="Arial" panose="020B0604020202020204" pitchFamily="34" charset="0"/>
              <a:buChar char="›"/>
            </a:pPr>
            <a:r>
              <a:rPr lang="nl-BE" sz="2000" dirty="0"/>
              <a:t>N. Horsten, et al., </a:t>
            </a:r>
            <a:r>
              <a:rPr lang="nl-BE" sz="2000" i="1" dirty="0"/>
              <a:t>JCP</a:t>
            </a:r>
            <a:r>
              <a:rPr lang="nl-BE" sz="2000" dirty="0"/>
              <a:t> 409 2020: 109308.</a:t>
            </a:r>
          </a:p>
          <a:p>
            <a:r>
              <a:rPr lang="nl-BE" dirty="0" err="1"/>
              <a:t>Spatially</a:t>
            </a:r>
            <a:r>
              <a:rPr lang="nl-BE" dirty="0"/>
              <a:t> </a:t>
            </a:r>
            <a:r>
              <a:rPr lang="nl-BE" dirty="0" err="1"/>
              <a:t>hybrid</a:t>
            </a:r>
            <a:r>
              <a:rPr lang="nl-BE" dirty="0"/>
              <a:t> (</a:t>
            </a:r>
            <a:r>
              <a:rPr lang="nl-BE" dirty="0" err="1"/>
              <a:t>SpH</a:t>
            </a:r>
            <a:r>
              <a:rPr lang="nl-BE" dirty="0"/>
              <a:t>)</a:t>
            </a:r>
          </a:p>
          <a:p>
            <a:pPr lvl="1">
              <a:buFont typeface="Arial" panose="020B0604020202020204" pitchFamily="34" charset="0"/>
              <a:buChar char="›"/>
            </a:pPr>
            <a:r>
              <a:rPr lang="nl-BE" sz="2000" dirty="0"/>
              <a:t>M. Blommaert, et al., </a:t>
            </a:r>
            <a:r>
              <a:rPr lang="nl-BE" sz="2000" i="1" dirty="0"/>
              <a:t>NME</a:t>
            </a:r>
            <a:r>
              <a:rPr lang="nl-BE" sz="2000" dirty="0"/>
              <a:t> 2019, 19, 28–33.</a:t>
            </a:r>
          </a:p>
          <a:p>
            <a:pPr lvl="1">
              <a:buFont typeface="Arial" panose="020B0604020202020204" pitchFamily="34" charset="0"/>
              <a:buChar char="›"/>
            </a:pPr>
            <a:r>
              <a:rPr lang="nl-BE" sz="2000" dirty="0"/>
              <a:t>N. Horsten, et al., </a:t>
            </a:r>
            <a:r>
              <a:rPr lang="nl-BE" sz="2000" i="1" dirty="0"/>
              <a:t>NME</a:t>
            </a:r>
            <a:r>
              <a:rPr lang="nl-BE" sz="2000" dirty="0"/>
              <a:t> 2021, 27, 100969.</a:t>
            </a:r>
          </a:p>
          <a:p>
            <a:r>
              <a:rPr lang="nl-BE" dirty="0" err="1"/>
              <a:t>Condensation-evaporation</a:t>
            </a:r>
            <a:endParaRPr lang="nl-BE" dirty="0"/>
          </a:p>
          <a:p>
            <a:pPr lvl="1">
              <a:buFont typeface="Arial" panose="020B0604020202020204" pitchFamily="34" charset="0"/>
              <a:buChar char="›"/>
            </a:pPr>
            <a:r>
              <a:rPr lang="nl-BE" sz="2000" dirty="0"/>
              <a:t>M. </a:t>
            </a:r>
            <a:r>
              <a:rPr lang="nl-BE" sz="2000" dirty="0" err="1"/>
              <a:t>Valentinuzzi</a:t>
            </a:r>
            <a:r>
              <a:rPr lang="nl-BE" sz="2000" dirty="0"/>
              <a:t>, et al., </a:t>
            </a:r>
            <a:r>
              <a:rPr lang="nl-BE" sz="2000" i="1" dirty="0"/>
              <a:t>NME</a:t>
            </a:r>
            <a:r>
              <a:rPr lang="nl-BE" sz="2000" dirty="0"/>
              <a:t> 2019, 18, 41–45.</a:t>
            </a:r>
          </a:p>
          <a:p>
            <a:r>
              <a:rPr lang="nl-BE" dirty="0"/>
              <a:t>(Multi-Level</a:t>
            </a:r>
            <a:r>
              <a:rPr lang="nl-BE"/>
              <a:t>) </a:t>
            </a:r>
            <a:r>
              <a:rPr lang="nl-BE" smtClean="0"/>
              <a:t>Kinetic-diffusion </a:t>
            </a:r>
            <a:r>
              <a:rPr lang="nl-BE" dirty="0"/>
              <a:t>Monte Carlo ((ML-)KDMC)</a:t>
            </a:r>
          </a:p>
          <a:p>
            <a:pPr lvl="1">
              <a:buFont typeface="Arial" panose="020B0604020202020204" pitchFamily="34" charset="0"/>
              <a:buChar char="›"/>
            </a:pPr>
            <a:r>
              <a:rPr lang="nl-BE" sz="2000" dirty="0"/>
              <a:t>B. Mortier, et al. </a:t>
            </a:r>
            <a:r>
              <a:rPr lang="nl-BE" sz="2000" dirty="0" err="1"/>
              <a:t>arXiv</a:t>
            </a:r>
            <a:r>
              <a:rPr lang="nl-BE" sz="2000" dirty="0"/>
              <a:t> 2020 preprint arXiv:2012.08985.</a:t>
            </a:r>
          </a:p>
          <a:p>
            <a:pPr lvl="1">
              <a:buFont typeface="Arial" panose="020B0604020202020204" pitchFamily="34" charset="0"/>
              <a:buChar char="›"/>
            </a:pPr>
            <a:r>
              <a:rPr lang="nl-BE" sz="2000" dirty="0"/>
              <a:t>B. Mortier, et al.  </a:t>
            </a:r>
            <a:r>
              <a:rPr lang="nl-BE" sz="2000" i="1" dirty="0"/>
              <a:t>JCP</a:t>
            </a:r>
            <a:r>
              <a:rPr lang="nl-BE" sz="2000" dirty="0"/>
              <a:t> 2021: 110736.</a:t>
            </a:r>
          </a:p>
        </p:txBody>
      </p:sp>
      <p:sp>
        <p:nvSpPr>
          <p:cNvPr id="4" name="Slide Number Placeholder 3"/>
          <p:cNvSpPr>
            <a:spLocks noGrp="1"/>
          </p:cNvSpPr>
          <p:nvPr>
            <p:ph type="sldNum" sz="quarter" idx="12"/>
          </p:nvPr>
        </p:nvSpPr>
        <p:spPr/>
        <p:txBody>
          <a:bodyPr/>
          <a:lstStyle/>
          <a:p>
            <a:fld id="{0A297500-7527-634B-90F4-69D0994C32B4}" type="slidenum">
              <a:rPr lang="nl-NL" smtClean="0"/>
              <a:t>11</a:t>
            </a:fld>
            <a:endParaRPr lang="nl-NL"/>
          </a:p>
        </p:txBody>
      </p:sp>
      <p:sp>
        <p:nvSpPr>
          <p:cNvPr id="5" name="Title 4"/>
          <p:cNvSpPr>
            <a:spLocks noGrp="1"/>
          </p:cNvSpPr>
          <p:nvPr>
            <p:ph type="title"/>
          </p:nvPr>
        </p:nvSpPr>
        <p:spPr>
          <a:xfrm>
            <a:off x="360000" y="0"/>
            <a:ext cx="11041200" cy="1152000"/>
          </a:xfrm>
        </p:spPr>
        <p:txBody>
          <a:bodyPr/>
          <a:lstStyle/>
          <a:p>
            <a:r>
              <a:rPr lang="nl-BE"/>
              <a:t>Hybrid fluid-kinetic modeling: different flavours</a:t>
            </a:r>
          </a:p>
        </p:txBody>
      </p:sp>
      <p:sp>
        <p:nvSpPr>
          <p:cNvPr id="6" name="Right Brace 5"/>
          <p:cNvSpPr/>
          <p:nvPr/>
        </p:nvSpPr>
        <p:spPr>
          <a:xfrm>
            <a:off x="6596742" y="2289820"/>
            <a:ext cx="279919"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TextBox 6"/>
          <p:cNvSpPr txBox="1"/>
          <p:nvPr/>
        </p:nvSpPr>
        <p:spPr>
          <a:xfrm>
            <a:off x="7167305" y="3006404"/>
            <a:ext cx="2304661" cy="369332"/>
          </a:xfrm>
          <a:prstGeom prst="rect">
            <a:avLst/>
          </a:prstGeom>
          <a:noFill/>
        </p:spPr>
        <p:txBody>
          <a:bodyPr wrap="square" rtlCol="0">
            <a:spAutoFit/>
          </a:bodyPr>
          <a:lstStyle/>
          <a:p>
            <a:r>
              <a:rPr lang="nl-BE" b="1">
                <a:solidFill>
                  <a:schemeClr val="accent1"/>
                </a:solidFill>
              </a:rPr>
              <a:t>This work</a:t>
            </a:r>
          </a:p>
        </p:txBody>
      </p:sp>
    </p:spTree>
    <p:extLst>
      <p:ext uri="{BB962C8B-B14F-4D97-AF65-F5344CB8AC3E}">
        <p14:creationId xmlns:p14="http://schemas.microsoft.com/office/powerpoint/2010/main" val="1400633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8014" y="3781341"/>
            <a:ext cx="5976863" cy="1471118"/>
          </a:xfrm>
          <a:prstGeom prst="roundRect">
            <a:avLst/>
          </a:prstGeom>
          <a:solidFill>
            <a:srgbClr val="7030A0">
              <a:alpha val="15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12" name="Rounded Rectangle 11"/>
          <p:cNvSpPr/>
          <p:nvPr/>
        </p:nvSpPr>
        <p:spPr>
          <a:xfrm>
            <a:off x="771422" y="2093173"/>
            <a:ext cx="4388403" cy="1471118"/>
          </a:xfrm>
          <a:prstGeom prst="roundRect">
            <a:avLst/>
          </a:prstGeom>
          <a:solidFill>
            <a:srgbClr val="7030A0">
              <a:alpha val="15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11" name="Rounded Rectangle 10"/>
          <p:cNvSpPr/>
          <p:nvPr/>
        </p:nvSpPr>
        <p:spPr>
          <a:xfrm>
            <a:off x="1160197" y="1165623"/>
            <a:ext cx="3630600" cy="711151"/>
          </a:xfrm>
          <a:prstGeom prst="roundRect">
            <a:avLst/>
          </a:prstGeom>
          <a:solidFill>
            <a:srgbClr val="1F02CC">
              <a:alpha val="15000"/>
            </a:srgbClr>
          </a:solidFill>
          <a:ln w="38100">
            <a:solidFill>
              <a:srgbClr val="1F0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4" name="Slide Number Placeholder 3"/>
          <p:cNvSpPr>
            <a:spLocks noGrp="1"/>
          </p:cNvSpPr>
          <p:nvPr>
            <p:ph type="sldNum" sz="quarter" idx="12"/>
          </p:nvPr>
        </p:nvSpPr>
        <p:spPr/>
        <p:txBody>
          <a:bodyPr/>
          <a:lstStyle/>
          <a:p>
            <a:fld id="{0A297500-7527-634B-90F4-69D0994C32B4}" type="slidenum">
              <a:rPr lang="nl-NL" smtClean="0"/>
              <a:t>12</a:t>
            </a:fld>
            <a:endParaRPr lang="nl-NL"/>
          </a:p>
        </p:txBody>
      </p:sp>
      <p:sp>
        <p:nvSpPr>
          <p:cNvPr id="5" name="Title 4"/>
          <p:cNvSpPr>
            <a:spLocks noGrp="1"/>
          </p:cNvSpPr>
          <p:nvPr>
            <p:ph type="title"/>
          </p:nvPr>
        </p:nvSpPr>
        <p:spPr>
          <a:xfrm>
            <a:off x="360000" y="0"/>
            <a:ext cx="11041200" cy="1152000"/>
          </a:xfrm>
        </p:spPr>
        <p:txBody>
          <a:bodyPr/>
          <a:lstStyle/>
          <a:p>
            <a:r>
              <a:rPr lang="nl-BE"/>
              <a:t>Spatially hybrid: general</a:t>
            </a:r>
          </a:p>
        </p:txBody>
      </p:sp>
      <p:pic>
        <p:nvPicPr>
          <p:cNvPr id="6" name="Picture 5"/>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307902" y="1371192"/>
            <a:ext cx="3183297" cy="311696"/>
          </a:xfrm>
          <a:prstGeom prst="rect">
            <a:avLst/>
          </a:prstGeom>
        </p:spPr>
      </p:pic>
      <p:pic>
        <p:nvPicPr>
          <p:cNvPr id="7" name="Picture 6"/>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051479" y="3051344"/>
            <a:ext cx="3782495" cy="328760"/>
          </a:xfrm>
          <a:prstGeom prst="rect">
            <a:avLst/>
          </a:prstGeom>
        </p:spPr>
      </p:pic>
      <p:pic>
        <p:nvPicPr>
          <p:cNvPr id="8" name="Picture 7"/>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139271" y="2248821"/>
            <a:ext cx="3606912" cy="326860"/>
          </a:xfrm>
          <a:prstGeom prst="rect">
            <a:avLst/>
          </a:prstGeom>
        </p:spPr>
      </p:pic>
      <p:pic>
        <p:nvPicPr>
          <p:cNvPr id="9" name="Picture 8"/>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7290573" y="1874682"/>
            <a:ext cx="4597117" cy="331287"/>
          </a:xfrm>
          <a:prstGeom prst="rect">
            <a:avLst/>
          </a:prstGeom>
        </p:spPr>
      </p:pic>
      <p:pic>
        <p:nvPicPr>
          <p:cNvPr id="10" name="Picture 9"/>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7337228" y="2402563"/>
            <a:ext cx="2167475" cy="317765"/>
          </a:xfrm>
          <a:prstGeom prst="rect">
            <a:avLst/>
          </a:prstGeom>
        </p:spPr>
      </p:pic>
      <p:sp>
        <p:nvSpPr>
          <p:cNvPr id="13" name="Curved Left Arrow 12"/>
          <p:cNvSpPr/>
          <p:nvPr/>
        </p:nvSpPr>
        <p:spPr>
          <a:xfrm>
            <a:off x="5239492" y="1399386"/>
            <a:ext cx="615821" cy="1577079"/>
          </a:xfrm>
          <a:prstGeom prst="curvedLeftArrow">
            <a:avLst/>
          </a:prstGeom>
          <a:gradFill flip="none" rotWithShape="1">
            <a:gsLst>
              <a:gs pos="0">
                <a:schemeClr val="accent1">
                  <a:lumMod val="5000"/>
                  <a:lumOff val="95000"/>
                </a:schemeClr>
              </a:gs>
              <a:gs pos="0">
                <a:srgbClr val="1F02CC"/>
              </a:gs>
              <a:gs pos="100000">
                <a:srgbClr val="7030A0"/>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TextBox 13"/>
          <p:cNvSpPr txBox="1"/>
          <p:nvPr/>
        </p:nvSpPr>
        <p:spPr>
          <a:xfrm>
            <a:off x="6096600" y="1441684"/>
            <a:ext cx="4301412" cy="369332"/>
          </a:xfrm>
          <a:prstGeom prst="rect">
            <a:avLst/>
          </a:prstGeom>
          <a:noFill/>
        </p:spPr>
        <p:txBody>
          <a:bodyPr wrap="square" rtlCol="0">
            <a:spAutoFit/>
          </a:bodyPr>
          <a:lstStyle/>
          <a:p>
            <a:r>
              <a:rPr lang="nl-BE"/>
              <a:t>Split equation in fluid and kinetic part</a:t>
            </a:r>
          </a:p>
        </p:txBody>
      </p:sp>
      <p:sp>
        <p:nvSpPr>
          <p:cNvPr id="15" name="TextBox 14"/>
          <p:cNvSpPr txBox="1"/>
          <p:nvPr/>
        </p:nvSpPr>
        <p:spPr>
          <a:xfrm>
            <a:off x="6753485" y="1874682"/>
            <a:ext cx="684505" cy="369332"/>
          </a:xfrm>
          <a:prstGeom prst="rect">
            <a:avLst/>
          </a:prstGeom>
          <a:noFill/>
        </p:spPr>
        <p:txBody>
          <a:bodyPr wrap="square" rtlCol="0">
            <a:spAutoFit/>
          </a:bodyPr>
          <a:lstStyle/>
          <a:p>
            <a:r>
              <a:rPr lang="nl-BE"/>
              <a:t>If</a:t>
            </a:r>
          </a:p>
        </p:txBody>
      </p:sp>
      <p:sp>
        <p:nvSpPr>
          <p:cNvPr id="16" name="TextBox 15"/>
          <p:cNvSpPr txBox="1"/>
          <p:nvPr/>
        </p:nvSpPr>
        <p:spPr>
          <a:xfrm>
            <a:off x="6725388" y="2408859"/>
            <a:ext cx="1093665" cy="369332"/>
          </a:xfrm>
          <a:prstGeom prst="rect">
            <a:avLst/>
          </a:prstGeom>
          <a:noFill/>
        </p:spPr>
        <p:txBody>
          <a:bodyPr wrap="square" rtlCol="0">
            <a:spAutoFit/>
          </a:bodyPr>
          <a:lstStyle/>
          <a:p>
            <a:r>
              <a:rPr lang="nl-BE"/>
              <a:t>then</a:t>
            </a:r>
          </a:p>
        </p:txBody>
      </p:sp>
      <p:sp>
        <p:nvSpPr>
          <p:cNvPr id="17" name="TextBox 16"/>
          <p:cNvSpPr txBox="1"/>
          <p:nvPr/>
        </p:nvSpPr>
        <p:spPr>
          <a:xfrm>
            <a:off x="2984828" y="2429742"/>
            <a:ext cx="458168" cy="769441"/>
          </a:xfrm>
          <a:prstGeom prst="rect">
            <a:avLst/>
          </a:prstGeom>
          <a:noFill/>
        </p:spPr>
        <p:txBody>
          <a:bodyPr wrap="square" rtlCol="0">
            <a:spAutoFit/>
          </a:bodyPr>
          <a:lstStyle/>
          <a:p>
            <a:r>
              <a:rPr lang="nl-BE" sz="4400">
                <a:solidFill>
                  <a:schemeClr val="tx1">
                    <a:lumMod val="50000"/>
                  </a:schemeClr>
                </a:solidFill>
              </a:rPr>
              <a:t>+</a:t>
            </a:r>
          </a:p>
        </p:txBody>
      </p:sp>
      <p:pic>
        <p:nvPicPr>
          <p:cNvPr id="18" name="Picture 17"/>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583761" y="4761400"/>
            <a:ext cx="5260302" cy="319056"/>
          </a:xfrm>
          <a:prstGeom prst="rect">
            <a:avLst/>
          </a:prstGeom>
        </p:spPr>
      </p:pic>
      <p:pic>
        <p:nvPicPr>
          <p:cNvPr id="19" name="Picture 18"/>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671898" y="4007372"/>
            <a:ext cx="5084027" cy="319125"/>
          </a:xfrm>
          <a:prstGeom prst="rect">
            <a:avLst/>
          </a:prstGeom>
        </p:spPr>
      </p:pic>
      <p:sp>
        <p:nvSpPr>
          <p:cNvPr id="21" name="TextBox 20"/>
          <p:cNvSpPr txBox="1"/>
          <p:nvPr/>
        </p:nvSpPr>
        <p:spPr>
          <a:xfrm>
            <a:off x="1821612" y="4139012"/>
            <a:ext cx="716315" cy="769441"/>
          </a:xfrm>
          <a:prstGeom prst="rect">
            <a:avLst/>
          </a:prstGeom>
          <a:noFill/>
        </p:spPr>
        <p:txBody>
          <a:bodyPr wrap="square" rtlCol="0">
            <a:spAutoFit/>
          </a:bodyPr>
          <a:lstStyle/>
          <a:p>
            <a:r>
              <a:rPr lang="nl-BE" sz="4400">
                <a:solidFill>
                  <a:schemeClr val="tx1">
                    <a:lumMod val="50000"/>
                  </a:schemeClr>
                </a:solidFill>
              </a:rPr>
              <a:t>+</a:t>
            </a:r>
          </a:p>
        </p:txBody>
      </p:sp>
      <p:sp>
        <p:nvSpPr>
          <p:cNvPr id="22" name="TextBox 21"/>
          <p:cNvSpPr txBox="1"/>
          <p:nvPr/>
        </p:nvSpPr>
        <p:spPr>
          <a:xfrm>
            <a:off x="7025585" y="3712720"/>
            <a:ext cx="4301412" cy="646331"/>
          </a:xfrm>
          <a:prstGeom prst="rect">
            <a:avLst/>
          </a:prstGeom>
          <a:noFill/>
        </p:spPr>
        <p:txBody>
          <a:bodyPr wrap="square" rtlCol="0">
            <a:spAutoFit/>
          </a:bodyPr>
          <a:lstStyle/>
          <a:p>
            <a:r>
              <a:rPr lang="nl-BE"/>
              <a:t>We may need/want fluid and kinetic parts to communicate</a:t>
            </a:r>
          </a:p>
        </p:txBody>
      </p:sp>
      <p:sp>
        <p:nvSpPr>
          <p:cNvPr id="23" name="Curved Left Arrow 22"/>
          <p:cNvSpPr/>
          <p:nvPr/>
        </p:nvSpPr>
        <p:spPr>
          <a:xfrm rot="20374983">
            <a:off x="6126455" y="2949189"/>
            <a:ext cx="615821" cy="1735149"/>
          </a:xfrm>
          <a:prstGeom prst="curved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7" name="Rounded Rectangle 26"/>
          <p:cNvSpPr/>
          <p:nvPr/>
        </p:nvSpPr>
        <p:spPr>
          <a:xfrm>
            <a:off x="1051479" y="5384099"/>
            <a:ext cx="4434921" cy="711151"/>
          </a:xfrm>
          <a:prstGeom prst="roundRect">
            <a:avLst/>
          </a:prstGeom>
          <a:solidFill>
            <a:schemeClr val="bg2">
              <a:lumMod val="10000"/>
              <a:alpha val="15000"/>
            </a:schemeClr>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28" name="Curved Left Arrow 27"/>
          <p:cNvSpPr/>
          <p:nvPr/>
        </p:nvSpPr>
        <p:spPr>
          <a:xfrm>
            <a:off x="6403709" y="4852001"/>
            <a:ext cx="615821" cy="1013801"/>
          </a:xfrm>
          <a:prstGeom prst="curvedLef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9" name="TextBox 28"/>
          <p:cNvSpPr txBox="1"/>
          <p:nvPr/>
        </p:nvSpPr>
        <p:spPr>
          <a:xfrm>
            <a:off x="7095737" y="4920928"/>
            <a:ext cx="4301412" cy="369332"/>
          </a:xfrm>
          <a:prstGeom prst="rect">
            <a:avLst/>
          </a:prstGeom>
          <a:noFill/>
        </p:spPr>
        <p:txBody>
          <a:bodyPr wrap="square" rtlCol="0">
            <a:spAutoFit/>
          </a:bodyPr>
          <a:lstStyle/>
          <a:p>
            <a:r>
              <a:rPr lang="nl-BE"/>
              <a:t>Apply fluid closure for fluid part</a:t>
            </a:r>
          </a:p>
        </p:txBody>
      </p:sp>
      <p:pic>
        <p:nvPicPr>
          <p:cNvPr id="30" name="Picture 29"/>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7437990" y="5592731"/>
            <a:ext cx="2169698" cy="319663"/>
          </a:xfrm>
          <a:prstGeom prst="rect">
            <a:avLst/>
          </a:prstGeom>
        </p:spPr>
      </p:pic>
      <p:pic>
        <p:nvPicPr>
          <p:cNvPr id="33" name="Picture 32"/>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1644721" y="5496494"/>
            <a:ext cx="3189253" cy="504423"/>
          </a:xfrm>
          <a:prstGeom prst="rect">
            <a:avLst/>
          </a:prstGeom>
        </p:spPr>
      </p:pic>
    </p:spTree>
    <p:extLst>
      <p:ext uri="{BB962C8B-B14F-4D97-AF65-F5344CB8AC3E}">
        <p14:creationId xmlns:p14="http://schemas.microsoft.com/office/powerpoint/2010/main" val="29777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P spid="13" grpId="0" animBg="1"/>
      <p:bldP spid="14" grpId="0"/>
      <p:bldP spid="15" grpId="0"/>
      <p:bldP spid="16" grpId="0"/>
      <p:bldP spid="17" grpId="0"/>
      <p:bldP spid="21" grpId="0"/>
      <p:bldP spid="22" grpId="0"/>
      <p:bldP spid="23" grpId="0" animBg="1"/>
      <p:bldP spid="27" grpId="0" animBg="1"/>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13</a:t>
            </a:fld>
            <a:endParaRPr lang="nl-NL" dirty="0"/>
          </a:p>
        </p:txBody>
      </p:sp>
      <p:sp>
        <p:nvSpPr>
          <p:cNvPr id="4" name="Content Placeholder 3"/>
          <p:cNvSpPr>
            <a:spLocks noGrp="1"/>
          </p:cNvSpPr>
          <p:nvPr>
            <p:ph sz="quarter" idx="13"/>
          </p:nvPr>
        </p:nvSpPr>
        <p:spPr>
          <a:xfrm>
            <a:off x="768351" y="1655999"/>
            <a:ext cx="10655300" cy="1741719"/>
          </a:xfrm>
        </p:spPr>
        <p:txBody>
          <a:bodyPr/>
          <a:lstStyle/>
          <a:p>
            <a:r>
              <a:rPr lang="nl-BE"/>
              <a:t>Coupling with void regions</a:t>
            </a:r>
          </a:p>
          <a:p>
            <a:r>
              <a:rPr lang="nl-BE">
                <a:solidFill>
                  <a:schemeClr val="accent4">
                    <a:lumMod val="40000"/>
                    <a:lumOff val="60000"/>
                  </a:schemeClr>
                </a:solidFill>
              </a:rPr>
              <a:t>No accurate fluid description for molecules</a:t>
            </a:r>
          </a:p>
          <a:p>
            <a:r>
              <a:rPr lang="nl-BE">
                <a:solidFill>
                  <a:schemeClr val="accent2">
                    <a:lumMod val="40000"/>
                    <a:lumOff val="60000"/>
                  </a:schemeClr>
                </a:solidFill>
              </a:rPr>
              <a:t>Fluid models not valid in entire divertor / SOL</a:t>
            </a:r>
          </a:p>
        </p:txBody>
      </p:sp>
      <p:sp>
        <p:nvSpPr>
          <p:cNvPr id="5" name="Title 4"/>
          <p:cNvSpPr>
            <a:spLocks noGrp="1"/>
          </p:cNvSpPr>
          <p:nvPr>
            <p:ph type="title"/>
          </p:nvPr>
        </p:nvSpPr>
        <p:spPr>
          <a:xfrm>
            <a:off x="360000" y="0"/>
            <a:ext cx="11041200" cy="1152000"/>
          </a:xfrm>
        </p:spPr>
        <p:txBody>
          <a:bodyPr/>
          <a:lstStyle/>
          <a:p>
            <a:r>
              <a:rPr lang="nl-BE"/>
              <a:t>Shortcomings atom-only fully fluid</a:t>
            </a:r>
          </a:p>
        </p:txBody>
      </p:sp>
    </p:spTree>
    <p:extLst>
      <p:ext uri="{BB962C8B-B14F-4D97-AF65-F5344CB8AC3E}">
        <p14:creationId xmlns:p14="http://schemas.microsoft.com/office/powerpoint/2010/main" val="2910640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6937-367F-4AF2-ADAF-6F3E1A09A987}"/>
              </a:ext>
            </a:extLst>
          </p:cNvPr>
          <p:cNvSpPr>
            <a:spLocks noGrp="1"/>
          </p:cNvSpPr>
          <p:nvPr>
            <p:ph type="title"/>
          </p:nvPr>
        </p:nvSpPr>
        <p:spPr>
          <a:xfrm>
            <a:off x="360000" y="0"/>
            <a:ext cx="11041200" cy="1152000"/>
          </a:xfrm>
        </p:spPr>
        <p:txBody>
          <a:bodyPr/>
          <a:lstStyle/>
          <a:p>
            <a:r>
              <a:rPr lang="en-US" dirty="0"/>
              <a:t>Spatially hybrid</a:t>
            </a:r>
            <a:r>
              <a:rPr lang="en-US"/>
              <a:t>: plasma-void interface</a:t>
            </a:r>
            <a:endParaRPr lang="nl-BE" dirty="0"/>
          </a:p>
        </p:txBody>
      </p:sp>
      <p:sp>
        <p:nvSpPr>
          <p:cNvPr id="4" name="Slide Number Placeholder 3">
            <a:extLst>
              <a:ext uri="{FF2B5EF4-FFF2-40B4-BE49-F238E27FC236}">
                <a16:creationId xmlns:a16="http://schemas.microsoft.com/office/drawing/2014/main" id="{D17BB9E9-83A3-42CD-9EF9-62F1E234FCC1}"/>
              </a:ext>
            </a:extLst>
          </p:cNvPr>
          <p:cNvSpPr>
            <a:spLocks noGrp="1"/>
          </p:cNvSpPr>
          <p:nvPr>
            <p:ph type="sldNum" sz="quarter" idx="12"/>
          </p:nvPr>
        </p:nvSpPr>
        <p:spPr/>
        <p:txBody>
          <a:bodyPr/>
          <a:lstStyle/>
          <a:p>
            <a:fld id="{F35D8031-C8E5-48F8-A3B6-81643B27A3AF}" type="slidenum">
              <a:rPr lang="nl-BE" smtClean="0"/>
              <a:pPr/>
              <a:t>14</a:t>
            </a:fld>
            <a:endParaRPr lang="nl-BE" dirty="0"/>
          </a:p>
        </p:txBody>
      </p:sp>
      <p:grpSp>
        <p:nvGrpSpPr>
          <p:cNvPr id="25" name="Group 24">
            <a:extLst>
              <a:ext uri="{FF2B5EF4-FFF2-40B4-BE49-F238E27FC236}">
                <a16:creationId xmlns:a16="http://schemas.microsoft.com/office/drawing/2014/main" id="{395DF5C7-2DEE-4E53-9A28-592358FA1862}"/>
              </a:ext>
            </a:extLst>
          </p:cNvPr>
          <p:cNvGrpSpPr/>
          <p:nvPr/>
        </p:nvGrpSpPr>
        <p:grpSpPr>
          <a:xfrm>
            <a:off x="6096000" y="1061040"/>
            <a:ext cx="5717405" cy="3099155"/>
            <a:chOff x="6096000" y="1061040"/>
            <a:chExt cx="5717405" cy="3099155"/>
          </a:xfrm>
        </p:grpSpPr>
        <p:sp>
          <p:nvSpPr>
            <p:cNvPr id="7" name="TextBox 6">
              <a:extLst>
                <a:ext uri="{FF2B5EF4-FFF2-40B4-BE49-F238E27FC236}">
                  <a16:creationId xmlns:a16="http://schemas.microsoft.com/office/drawing/2014/main" id="{B9DFB41C-4EBA-4E48-88C9-03C136C98E98}"/>
                </a:ext>
              </a:extLst>
            </p:cNvPr>
            <p:cNvSpPr txBox="1"/>
            <p:nvPr/>
          </p:nvSpPr>
          <p:spPr>
            <a:xfrm>
              <a:off x="6250772" y="3705921"/>
              <a:ext cx="5456018" cy="369332"/>
            </a:xfrm>
            <a:prstGeom prst="rect">
              <a:avLst/>
            </a:prstGeom>
            <a:noFill/>
          </p:spPr>
          <p:txBody>
            <a:bodyPr wrap="square" rtlCol="0">
              <a:spAutoFit/>
            </a:bodyPr>
            <a:lstStyle/>
            <a:p>
              <a:r>
                <a:rPr lang="en-US" dirty="0">
                  <a:cs typeface="Arial" panose="020B0604020202020204" pitchFamily="34" charset="0"/>
                  <a:sym typeface="Wingdings" panose="05000000000000000000" pitchFamily="2" charset="2"/>
                </a:rPr>
                <a:t>Kinetic neutrals are followed until ionization </a:t>
              </a:r>
            </a:p>
          </p:txBody>
        </p:sp>
        <p:sp>
          <p:nvSpPr>
            <p:cNvPr id="8" name="TextBox 7">
              <a:extLst>
                <a:ext uri="{FF2B5EF4-FFF2-40B4-BE49-F238E27FC236}">
                  <a16:creationId xmlns:a16="http://schemas.microsoft.com/office/drawing/2014/main" id="{AD0CC378-15E3-4254-B4D2-EE739062691F}"/>
                </a:ext>
              </a:extLst>
            </p:cNvPr>
            <p:cNvSpPr txBox="1"/>
            <p:nvPr/>
          </p:nvSpPr>
          <p:spPr>
            <a:xfrm>
              <a:off x="6312025" y="1558533"/>
              <a:ext cx="5456018" cy="646331"/>
            </a:xfrm>
            <a:prstGeom prst="rect">
              <a:avLst/>
            </a:prstGeom>
            <a:noFill/>
          </p:spPr>
          <p:txBody>
            <a:bodyPr wrap="square" rtlCol="0">
              <a:spAutoFit/>
            </a:bodyPr>
            <a:lstStyle/>
            <a:p>
              <a:r>
                <a:rPr lang="en-US" dirty="0">
                  <a:cs typeface="Arial" panose="020B0604020202020204" pitchFamily="34" charset="0"/>
                  <a:sym typeface="Wingdings" panose="05000000000000000000" pitchFamily="2" charset="2"/>
                </a:rPr>
                <a:t>Surface source in EIRENE sampled from </a:t>
              </a:r>
              <a:r>
                <a:rPr lang="en-US" b="1" dirty="0">
                  <a:cs typeface="Arial" panose="020B0604020202020204" pitchFamily="34" charset="0"/>
                  <a:sym typeface="Wingdings" panose="05000000000000000000" pitchFamily="2" charset="2"/>
                </a:rPr>
                <a:t>truncated Maxwellian </a:t>
              </a:r>
              <a:r>
                <a:rPr lang="en-US" dirty="0">
                  <a:cs typeface="Arial" panose="020B0604020202020204" pitchFamily="34" charset="0"/>
                  <a:sym typeface="Wingdings" panose="05000000000000000000" pitchFamily="2" charset="2"/>
                </a:rPr>
                <a:t>fluid neutral distribution</a:t>
              </a:r>
            </a:p>
          </p:txBody>
        </p:sp>
        <p:sp>
          <p:nvSpPr>
            <p:cNvPr id="9" name="TextBox 8">
              <a:extLst>
                <a:ext uri="{FF2B5EF4-FFF2-40B4-BE49-F238E27FC236}">
                  <a16:creationId xmlns:a16="http://schemas.microsoft.com/office/drawing/2014/main" id="{7DE2E90C-A61B-4883-B840-C2146D9A00BF}"/>
                </a:ext>
              </a:extLst>
            </p:cNvPr>
            <p:cNvSpPr txBox="1"/>
            <p:nvPr/>
          </p:nvSpPr>
          <p:spPr>
            <a:xfrm>
              <a:off x="6312025" y="1173155"/>
              <a:ext cx="5159975" cy="430887"/>
            </a:xfrm>
            <a:prstGeom prst="rect">
              <a:avLst/>
            </a:prstGeom>
            <a:noFill/>
          </p:spPr>
          <p:txBody>
            <a:bodyPr wrap="square" rtlCol="0">
              <a:spAutoFit/>
            </a:bodyPr>
            <a:lstStyle/>
            <a:p>
              <a:r>
                <a:rPr lang="en-US" sz="2200" b="1" dirty="0">
                  <a:solidFill>
                    <a:srgbClr val="FB7A00"/>
                  </a:solidFill>
                  <a:cs typeface="Arial" panose="020B0604020202020204" pitchFamily="34" charset="0"/>
                </a:rPr>
                <a:t>Fluid </a:t>
              </a:r>
              <a:r>
                <a:rPr lang="en-US" sz="2200" b="1" dirty="0">
                  <a:solidFill>
                    <a:srgbClr val="FB7A00"/>
                  </a:solidFill>
                  <a:cs typeface="Arial" panose="020B0604020202020204" pitchFamily="34" charset="0"/>
                  <a:sym typeface="Wingdings" panose="05000000000000000000" pitchFamily="2" charset="2"/>
                </a:rPr>
                <a:t> kinetic</a:t>
              </a:r>
              <a:endParaRPr lang="en-US" sz="2200" dirty="0">
                <a:cs typeface="Arial" panose="020B0604020202020204" pitchFamily="34" charset="0"/>
                <a:sym typeface="Wingdings" panose="05000000000000000000" pitchFamily="2" charset="2"/>
              </a:endParaRPr>
            </a:p>
          </p:txBody>
        </p:sp>
        <p:sp>
          <p:nvSpPr>
            <p:cNvPr id="10" name="Rounded Rectangle 38">
              <a:extLst>
                <a:ext uri="{FF2B5EF4-FFF2-40B4-BE49-F238E27FC236}">
                  <a16:creationId xmlns:a16="http://schemas.microsoft.com/office/drawing/2014/main" id="{5A61F38B-7BD9-4C5E-B00F-21649F35B1A7}"/>
                </a:ext>
              </a:extLst>
            </p:cNvPr>
            <p:cNvSpPr/>
            <p:nvPr/>
          </p:nvSpPr>
          <p:spPr>
            <a:xfrm>
              <a:off x="6096000" y="1061040"/>
              <a:ext cx="5717405" cy="3099155"/>
            </a:xfrm>
            <a:prstGeom prst="roundRect">
              <a:avLst>
                <a:gd name="adj" fmla="val 7408"/>
              </a:avLst>
            </a:prstGeom>
            <a:noFill/>
            <a:ln>
              <a:solidFill>
                <a:srgbClr val="FB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up 10">
              <a:extLst>
                <a:ext uri="{FF2B5EF4-FFF2-40B4-BE49-F238E27FC236}">
                  <a16:creationId xmlns:a16="http://schemas.microsoft.com/office/drawing/2014/main" id="{571B190C-4439-4E6F-8AE1-E84395BCB673}"/>
                </a:ext>
              </a:extLst>
            </p:cNvPr>
            <p:cNvGrpSpPr/>
            <p:nvPr/>
          </p:nvGrpSpPr>
          <p:grpSpPr>
            <a:xfrm>
              <a:off x="7644365" y="2090049"/>
              <a:ext cx="2358523" cy="1626983"/>
              <a:chOff x="3955929" y="2467454"/>
              <a:chExt cx="2129525" cy="1626983"/>
            </a:xfrm>
          </p:grpSpPr>
          <p:pic>
            <p:nvPicPr>
              <p:cNvPr id="12" name="Picture 11">
                <a:extLst>
                  <a:ext uri="{FF2B5EF4-FFF2-40B4-BE49-F238E27FC236}">
                    <a16:creationId xmlns:a16="http://schemas.microsoft.com/office/drawing/2014/main" id="{DD363592-F281-4A1F-BE22-A4DC7AFCA5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280" t="62908" r="30996" b="23640"/>
              <a:stretch/>
            </p:blipFill>
            <p:spPr>
              <a:xfrm>
                <a:off x="3955929" y="2467454"/>
                <a:ext cx="2031829" cy="1626983"/>
              </a:xfrm>
              <a:prstGeom prst="rect">
                <a:avLst/>
              </a:prstGeom>
            </p:spPr>
          </p:pic>
          <p:pic>
            <p:nvPicPr>
              <p:cNvPr id="13" name="Picture 12">
                <a:extLst>
                  <a:ext uri="{FF2B5EF4-FFF2-40B4-BE49-F238E27FC236}">
                    <a16:creationId xmlns:a16="http://schemas.microsoft.com/office/drawing/2014/main" id="{D663BF0A-45C0-4378-BF35-D92B38C6C14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59985" y="2646770"/>
                <a:ext cx="688808" cy="295539"/>
              </a:xfrm>
              <a:prstGeom prst="rect">
                <a:avLst/>
              </a:prstGeom>
            </p:spPr>
          </p:pic>
          <p:pic>
            <p:nvPicPr>
              <p:cNvPr id="14" name="Picture 13">
                <a:extLst>
                  <a:ext uri="{FF2B5EF4-FFF2-40B4-BE49-F238E27FC236}">
                    <a16:creationId xmlns:a16="http://schemas.microsoft.com/office/drawing/2014/main" id="{DDCF2009-6596-495C-BEC6-458BAFF7114B}"/>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468097" y="3734397"/>
                <a:ext cx="617357" cy="148381"/>
              </a:xfrm>
              <a:prstGeom prst="rect">
                <a:avLst/>
              </a:prstGeom>
            </p:spPr>
          </p:pic>
        </p:grpSp>
      </p:grpSp>
      <p:grpSp>
        <p:nvGrpSpPr>
          <p:cNvPr id="26" name="Group 25">
            <a:extLst>
              <a:ext uri="{FF2B5EF4-FFF2-40B4-BE49-F238E27FC236}">
                <a16:creationId xmlns:a16="http://schemas.microsoft.com/office/drawing/2014/main" id="{0EDADB2B-7C0F-48A4-BCCC-46F706F57823}"/>
              </a:ext>
            </a:extLst>
          </p:cNvPr>
          <p:cNvGrpSpPr/>
          <p:nvPr/>
        </p:nvGrpSpPr>
        <p:grpSpPr>
          <a:xfrm>
            <a:off x="6096000" y="4282772"/>
            <a:ext cx="5853824" cy="1859181"/>
            <a:chOff x="6096000" y="4282772"/>
            <a:chExt cx="5853824" cy="1859181"/>
          </a:xfrm>
        </p:grpSpPr>
        <p:sp>
          <p:nvSpPr>
            <p:cNvPr id="16" name="TextBox 15">
              <a:extLst>
                <a:ext uri="{FF2B5EF4-FFF2-40B4-BE49-F238E27FC236}">
                  <a16:creationId xmlns:a16="http://schemas.microsoft.com/office/drawing/2014/main" id="{4F8D534D-3DD6-45DC-9396-FD76DF7C337C}"/>
                </a:ext>
              </a:extLst>
            </p:cNvPr>
            <p:cNvSpPr txBox="1"/>
            <p:nvPr/>
          </p:nvSpPr>
          <p:spPr>
            <a:xfrm>
              <a:off x="6312026" y="4356849"/>
              <a:ext cx="5637798" cy="1785104"/>
            </a:xfrm>
            <a:prstGeom prst="rect">
              <a:avLst/>
            </a:prstGeom>
            <a:noFill/>
          </p:spPr>
          <p:txBody>
            <a:bodyPr wrap="square" rtlCol="0">
              <a:spAutoFit/>
            </a:bodyPr>
            <a:lstStyle/>
            <a:p>
              <a:r>
                <a:rPr lang="en-US" sz="2200" b="1" dirty="0">
                  <a:solidFill>
                    <a:srgbClr val="7030A0"/>
                  </a:solidFill>
                  <a:cs typeface="Arial" panose="020B0604020202020204" pitchFamily="34" charset="0"/>
                </a:rPr>
                <a:t>Fluid </a:t>
              </a:r>
              <a:r>
                <a:rPr lang="en-US" sz="2200" b="1" dirty="0">
                  <a:solidFill>
                    <a:srgbClr val="7030A0"/>
                  </a:solidFill>
                  <a:cs typeface="Arial" panose="020B0604020202020204" pitchFamily="34" charset="0"/>
                  <a:sym typeface="Wingdings" panose="05000000000000000000" pitchFamily="2" charset="2"/>
                </a:rPr>
                <a:t>neutral boundary condition</a:t>
              </a:r>
            </a:p>
            <a:p>
              <a:r>
                <a:rPr lang="en-US" dirty="0">
                  <a:cs typeface="Arial" panose="020B0604020202020204" pitchFamily="34" charset="0"/>
                  <a:sym typeface="Wingdings" panose="05000000000000000000" pitchFamily="2" charset="2"/>
                </a:rPr>
                <a:t>Moments of Maxwellian  imposed fluxes</a:t>
              </a:r>
            </a:p>
            <a:p>
              <a:endParaRPr lang="en-US" sz="2400" dirty="0">
                <a:cs typeface="Arial" panose="020B0604020202020204" pitchFamily="34" charset="0"/>
                <a:sym typeface="Wingdings" panose="05000000000000000000" pitchFamily="2" charset="2"/>
              </a:endParaRPr>
            </a:p>
            <a:p>
              <a:endParaRPr lang="en-US" sz="2400" dirty="0">
                <a:cs typeface="Arial" panose="020B0604020202020204" pitchFamily="34" charset="0"/>
                <a:sym typeface="Wingdings" panose="05000000000000000000" pitchFamily="2" charset="2"/>
              </a:endParaRPr>
            </a:p>
            <a:p>
              <a:endParaRPr lang="en-FI" sz="2000" dirty="0">
                <a:cs typeface="Arial" panose="020B0604020202020204" pitchFamily="34" charset="0"/>
              </a:endParaRPr>
            </a:p>
          </p:txBody>
        </p:sp>
        <p:pic>
          <p:nvPicPr>
            <p:cNvPr id="17" name="Picture 16">
              <a:extLst>
                <a:ext uri="{FF2B5EF4-FFF2-40B4-BE49-F238E27FC236}">
                  <a16:creationId xmlns:a16="http://schemas.microsoft.com/office/drawing/2014/main" id="{09CBDBCF-8A3C-424A-8DE8-F1B08B591C9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470591" y="5057139"/>
              <a:ext cx="3191035" cy="739820"/>
            </a:xfrm>
            <a:prstGeom prst="rect">
              <a:avLst/>
            </a:prstGeom>
          </p:spPr>
        </p:pic>
        <p:sp>
          <p:nvSpPr>
            <p:cNvPr id="18" name="Rounded Rectangle 38">
              <a:extLst>
                <a:ext uri="{FF2B5EF4-FFF2-40B4-BE49-F238E27FC236}">
                  <a16:creationId xmlns:a16="http://schemas.microsoft.com/office/drawing/2014/main" id="{87ADC4FA-FDBD-41AC-8C0A-B748D6693861}"/>
                </a:ext>
              </a:extLst>
            </p:cNvPr>
            <p:cNvSpPr/>
            <p:nvPr/>
          </p:nvSpPr>
          <p:spPr>
            <a:xfrm>
              <a:off x="6096000" y="4282772"/>
              <a:ext cx="5730831" cy="1678630"/>
            </a:xfrm>
            <a:prstGeom prst="roundRect">
              <a:avLst>
                <a:gd name="adj" fmla="val 2174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9" name="Arrow: Curved Right 18">
            <a:extLst>
              <a:ext uri="{FF2B5EF4-FFF2-40B4-BE49-F238E27FC236}">
                <a16:creationId xmlns:a16="http://schemas.microsoft.com/office/drawing/2014/main" id="{32829A1C-1727-418C-A52B-38C215879BBC}"/>
              </a:ext>
            </a:extLst>
          </p:cNvPr>
          <p:cNvSpPr/>
          <p:nvPr/>
        </p:nvSpPr>
        <p:spPr>
          <a:xfrm>
            <a:off x="5419677" y="3001663"/>
            <a:ext cx="761427" cy="2371553"/>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pic>
        <p:nvPicPr>
          <p:cNvPr id="20" name="Graphic 19">
            <a:extLst>
              <a:ext uri="{FF2B5EF4-FFF2-40B4-BE49-F238E27FC236}">
                <a16:creationId xmlns:a16="http://schemas.microsoft.com/office/drawing/2014/main" id="{4ABFEB34-26EF-4C23-8A64-CA708F7025CA}"/>
              </a:ext>
            </a:extLst>
          </p:cNvPr>
          <p:cNvPicPr>
            <a:picLocks noChangeAspect="1"/>
          </p:cNvPicPr>
          <p:nvPr/>
        </p:nvPicPr>
        <p:blipFill rotWithShape="1">
          <a:blip r:embed="rId9"/>
          <a:srcRect l="-1" t="7020" r="-5295"/>
          <a:stretch/>
        </p:blipFill>
        <p:spPr>
          <a:xfrm>
            <a:off x="1775520" y="3010858"/>
            <a:ext cx="3528802" cy="2318738"/>
          </a:xfrm>
          <a:prstGeom prst="rect">
            <a:avLst/>
          </a:prstGeom>
        </p:spPr>
      </p:pic>
      <p:pic>
        <p:nvPicPr>
          <p:cNvPr id="21" name="Graphic 20">
            <a:extLst>
              <a:ext uri="{FF2B5EF4-FFF2-40B4-BE49-F238E27FC236}">
                <a16:creationId xmlns:a16="http://schemas.microsoft.com/office/drawing/2014/main" id="{B12DD3E1-7491-48BC-8A0E-C181C405E3BC}"/>
              </a:ext>
            </a:extLst>
          </p:cNvPr>
          <p:cNvPicPr>
            <a:picLocks noChangeAspect="1"/>
          </p:cNvPicPr>
          <p:nvPr/>
        </p:nvPicPr>
        <p:blipFill rotWithShape="1">
          <a:blip r:embed="rId10"/>
          <a:srcRect l="-2661" t="77287" r="42842" b="-494"/>
          <a:stretch/>
        </p:blipFill>
        <p:spPr>
          <a:xfrm>
            <a:off x="613268" y="1213496"/>
            <a:ext cx="2573047" cy="2111737"/>
          </a:xfrm>
          <a:prstGeom prst="rect">
            <a:avLst/>
          </a:prstGeom>
        </p:spPr>
      </p:pic>
      <p:sp>
        <p:nvSpPr>
          <p:cNvPr id="22" name="Text Placeholder 11">
            <a:extLst>
              <a:ext uri="{FF2B5EF4-FFF2-40B4-BE49-F238E27FC236}">
                <a16:creationId xmlns:a16="http://schemas.microsoft.com/office/drawing/2014/main" id="{1B60D986-C754-43BA-8D22-82D6FBFFE804}"/>
              </a:ext>
            </a:extLst>
          </p:cNvPr>
          <p:cNvSpPr txBox="1">
            <a:spLocks/>
          </p:cNvSpPr>
          <p:nvPr/>
        </p:nvSpPr>
        <p:spPr>
          <a:xfrm>
            <a:off x="3077715" y="2564904"/>
            <a:ext cx="1124608" cy="565302"/>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SzPct val="75000"/>
              <a:buFont typeface="Wingdings 2" pitchFamily="18" charset="2"/>
              <a:buChar char="¢"/>
              <a:defRPr lang="en-US" sz="2000" kern="1200" dirty="0" smtClean="0">
                <a:solidFill>
                  <a:srgbClr val="003366"/>
                </a:solidFill>
                <a:latin typeface="Calibri" panose="020F0502020204030204" pitchFamily="34" charset="0"/>
                <a:ea typeface="+mn-ea"/>
                <a:cs typeface="Arial" charset="0"/>
              </a:defRPr>
            </a:lvl1pPr>
            <a:lvl2pPr marL="720000" marR="0" indent="-360363" algn="l" defTabSz="914400" rtl="0" eaLnBrk="1" fontAlgn="auto" latinLnBrk="0" hangingPunct="1">
              <a:lnSpc>
                <a:spcPct val="100000"/>
              </a:lnSpc>
              <a:spcBef>
                <a:spcPts val="580"/>
              </a:spcBef>
              <a:spcAft>
                <a:spcPts val="0"/>
              </a:spcAft>
              <a:buClrTx/>
              <a:buSzPct val="75000"/>
              <a:buFont typeface="Courier New" pitchFamily="49" charset="0"/>
              <a:buChar char="o"/>
              <a:tabLst/>
              <a:defRPr lang="en-US" sz="1800" kern="1200" dirty="0" smtClean="0">
                <a:solidFill>
                  <a:srgbClr val="003366"/>
                </a:solidFill>
                <a:latin typeface="+mn-lt"/>
                <a:ea typeface="+mn-ea"/>
                <a:cs typeface="Arial" charset="0"/>
              </a:defRPr>
            </a:lvl2pPr>
            <a:lvl3pPr marL="990000" marR="0" indent="-270000" algn="l" defTabSz="914400" rtl="0" eaLnBrk="1" fontAlgn="auto" latinLnBrk="0" hangingPunct="1">
              <a:lnSpc>
                <a:spcPct val="100000"/>
              </a:lnSpc>
              <a:spcBef>
                <a:spcPct val="20000"/>
              </a:spcBef>
              <a:spcAft>
                <a:spcPts val="0"/>
              </a:spcAft>
              <a:buClrTx/>
              <a:buSzTx/>
              <a:buFont typeface="Arial" pitchFamily="34" charset="0"/>
              <a:buChar char="•"/>
              <a:tabLst/>
              <a:defRPr lang="en-US" sz="1800" kern="1200" dirty="0" smtClean="0">
                <a:solidFill>
                  <a:srgbClr val="003366"/>
                </a:solidFill>
                <a:latin typeface="+mn-lt"/>
                <a:ea typeface="+mn-ea"/>
                <a:cs typeface="Arial" charset="0"/>
              </a:defRPr>
            </a:lvl3pPr>
            <a:lvl4pPr marL="1168400" marR="0" indent="-180000" algn="l" defTabSz="914400" rtl="0" eaLnBrk="1" fontAlgn="auto" latinLnBrk="0" hangingPunct="1">
              <a:lnSpc>
                <a:spcPct val="100000"/>
              </a:lnSpc>
              <a:spcBef>
                <a:spcPts val="380"/>
              </a:spcBef>
              <a:spcAft>
                <a:spcPts val="0"/>
              </a:spcAft>
              <a:buClrTx/>
              <a:buSzPct val="80000"/>
              <a:buFont typeface="Arial" pitchFamily="34" charset="0"/>
              <a:buChar char="•"/>
              <a:tabLst/>
              <a:defRPr lang="en-US" sz="1800" kern="1200" dirty="0" smtClean="0">
                <a:solidFill>
                  <a:srgbClr val="003366"/>
                </a:solidFill>
                <a:latin typeface="+mn-lt"/>
                <a:ea typeface="+mn-ea"/>
                <a:cs typeface="Arial" charset="0"/>
              </a:defRPr>
            </a:lvl4pPr>
            <a:lvl5pPr marL="1338263" marR="0" indent="-179388" algn="l" defTabSz="914400" rtl="0" eaLnBrk="1" fontAlgn="auto" latinLnBrk="0" hangingPunct="1">
              <a:lnSpc>
                <a:spcPct val="100000"/>
              </a:lnSpc>
              <a:spcBef>
                <a:spcPts val="380"/>
              </a:spcBef>
              <a:spcAft>
                <a:spcPts val="0"/>
              </a:spcAft>
              <a:buClrTx/>
              <a:buSzTx/>
              <a:buFont typeface="Arial" pitchFamily="34" charset="0"/>
              <a:buChar char="-"/>
              <a:tabLst/>
              <a:defRPr lang="en-US" sz="1800" kern="1200" dirty="0">
                <a:solidFill>
                  <a:srgbClr val="003366"/>
                </a:solidFill>
                <a:latin typeface="+mn-lt"/>
                <a:ea typeface="+mn-ea"/>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dirty="0">
                <a:solidFill>
                  <a:srgbClr val="C00000"/>
                </a:solidFill>
              </a:rPr>
              <a:t>interface</a:t>
            </a:r>
          </a:p>
        </p:txBody>
      </p:sp>
      <p:sp>
        <p:nvSpPr>
          <p:cNvPr id="23" name="Text Placeholder 11">
            <a:extLst>
              <a:ext uri="{FF2B5EF4-FFF2-40B4-BE49-F238E27FC236}">
                <a16:creationId xmlns:a16="http://schemas.microsoft.com/office/drawing/2014/main" id="{42B5B02E-0FA9-47D6-BD71-FBEF77530C1C}"/>
              </a:ext>
            </a:extLst>
          </p:cNvPr>
          <p:cNvSpPr txBox="1">
            <a:spLocks/>
          </p:cNvSpPr>
          <p:nvPr/>
        </p:nvSpPr>
        <p:spPr>
          <a:xfrm>
            <a:off x="4271991" y="2574650"/>
            <a:ext cx="1124608" cy="565302"/>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SzPct val="75000"/>
              <a:buFont typeface="Wingdings 2" pitchFamily="18" charset="2"/>
              <a:buChar char="¢"/>
              <a:defRPr lang="en-US" sz="2000" kern="1200" dirty="0" smtClean="0">
                <a:solidFill>
                  <a:srgbClr val="003366"/>
                </a:solidFill>
                <a:latin typeface="Calibri" panose="020F0502020204030204" pitchFamily="34" charset="0"/>
                <a:ea typeface="+mn-ea"/>
                <a:cs typeface="Arial" charset="0"/>
              </a:defRPr>
            </a:lvl1pPr>
            <a:lvl2pPr marL="720000" marR="0" indent="-360363" algn="l" defTabSz="914400" rtl="0" eaLnBrk="1" fontAlgn="auto" latinLnBrk="0" hangingPunct="1">
              <a:lnSpc>
                <a:spcPct val="100000"/>
              </a:lnSpc>
              <a:spcBef>
                <a:spcPts val="580"/>
              </a:spcBef>
              <a:spcAft>
                <a:spcPts val="0"/>
              </a:spcAft>
              <a:buClrTx/>
              <a:buSzPct val="75000"/>
              <a:buFont typeface="Courier New" pitchFamily="49" charset="0"/>
              <a:buChar char="o"/>
              <a:tabLst/>
              <a:defRPr lang="en-US" sz="1800" kern="1200" dirty="0" smtClean="0">
                <a:solidFill>
                  <a:srgbClr val="003366"/>
                </a:solidFill>
                <a:latin typeface="+mn-lt"/>
                <a:ea typeface="+mn-ea"/>
                <a:cs typeface="Arial" charset="0"/>
              </a:defRPr>
            </a:lvl2pPr>
            <a:lvl3pPr marL="990000" marR="0" indent="-270000" algn="l" defTabSz="914400" rtl="0" eaLnBrk="1" fontAlgn="auto" latinLnBrk="0" hangingPunct="1">
              <a:lnSpc>
                <a:spcPct val="100000"/>
              </a:lnSpc>
              <a:spcBef>
                <a:spcPct val="20000"/>
              </a:spcBef>
              <a:spcAft>
                <a:spcPts val="0"/>
              </a:spcAft>
              <a:buClrTx/>
              <a:buSzTx/>
              <a:buFont typeface="Arial" pitchFamily="34" charset="0"/>
              <a:buChar char="•"/>
              <a:tabLst/>
              <a:defRPr lang="en-US" sz="1800" kern="1200" dirty="0" smtClean="0">
                <a:solidFill>
                  <a:srgbClr val="003366"/>
                </a:solidFill>
                <a:latin typeface="+mn-lt"/>
                <a:ea typeface="+mn-ea"/>
                <a:cs typeface="Arial" charset="0"/>
              </a:defRPr>
            </a:lvl3pPr>
            <a:lvl4pPr marL="1168400" marR="0" indent="-180000" algn="l" defTabSz="914400" rtl="0" eaLnBrk="1" fontAlgn="auto" latinLnBrk="0" hangingPunct="1">
              <a:lnSpc>
                <a:spcPct val="100000"/>
              </a:lnSpc>
              <a:spcBef>
                <a:spcPts val="380"/>
              </a:spcBef>
              <a:spcAft>
                <a:spcPts val="0"/>
              </a:spcAft>
              <a:buClrTx/>
              <a:buSzPct val="80000"/>
              <a:buFont typeface="Arial" pitchFamily="34" charset="0"/>
              <a:buChar char="•"/>
              <a:tabLst/>
              <a:defRPr lang="en-US" sz="1800" kern="1200" dirty="0" smtClean="0">
                <a:solidFill>
                  <a:srgbClr val="003366"/>
                </a:solidFill>
                <a:latin typeface="+mn-lt"/>
                <a:ea typeface="+mn-ea"/>
                <a:cs typeface="Arial" charset="0"/>
              </a:defRPr>
            </a:lvl4pPr>
            <a:lvl5pPr marL="1338263" marR="0" indent="-179388" algn="l" defTabSz="914400" rtl="0" eaLnBrk="1" fontAlgn="auto" latinLnBrk="0" hangingPunct="1">
              <a:lnSpc>
                <a:spcPct val="100000"/>
              </a:lnSpc>
              <a:spcBef>
                <a:spcPts val="380"/>
              </a:spcBef>
              <a:spcAft>
                <a:spcPts val="0"/>
              </a:spcAft>
              <a:buClrTx/>
              <a:buSzTx/>
              <a:buFont typeface="Arial" pitchFamily="34" charset="0"/>
              <a:buChar char="-"/>
              <a:tabLst/>
              <a:defRPr lang="en-US" sz="1800" kern="1200" dirty="0">
                <a:solidFill>
                  <a:srgbClr val="003366"/>
                </a:solidFill>
                <a:latin typeface="+mn-lt"/>
                <a:ea typeface="+mn-ea"/>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b="1" dirty="0" err="1">
                <a:solidFill>
                  <a:schemeClr val="tx1"/>
                </a:solidFill>
              </a:rPr>
              <a:t>vessel</a:t>
            </a:r>
            <a:endParaRPr lang="nl-BE" b="1" dirty="0">
              <a:solidFill>
                <a:schemeClr val="tx1"/>
              </a:solidFill>
            </a:endParaRPr>
          </a:p>
        </p:txBody>
      </p:sp>
      <p:sp>
        <p:nvSpPr>
          <p:cNvPr id="3" name="TextBox 2"/>
          <p:cNvSpPr txBox="1"/>
          <p:nvPr/>
        </p:nvSpPr>
        <p:spPr>
          <a:xfrm>
            <a:off x="494522" y="5904872"/>
            <a:ext cx="3573625" cy="307777"/>
          </a:xfrm>
          <a:prstGeom prst="rect">
            <a:avLst/>
          </a:prstGeom>
          <a:noFill/>
        </p:spPr>
        <p:txBody>
          <a:bodyPr wrap="square" rtlCol="0">
            <a:spAutoFit/>
          </a:bodyPr>
          <a:lstStyle/>
          <a:p>
            <a:r>
              <a:rPr lang="nl-BE" sz="1400"/>
              <a:t>[M. Blommaert et al., PSI 2018]</a:t>
            </a:r>
          </a:p>
        </p:txBody>
      </p:sp>
    </p:spTree>
    <p:extLst>
      <p:ext uri="{BB962C8B-B14F-4D97-AF65-F5344CB8AC3E}">
        <p14:creationId xmlns:p14="http://schemas.microsoft.com/office/powerpoint/2010/main" val="2976577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15</a:t>
            </a:fld>
            <a:endParaRPr lang="nl-NL" dirty="0"/>
          </a:p>
        </p:txBody>
      </p:sp>
      <p:sp>
        <p:nvSpPr>
          <p:cNvPr id="4" name="Content Placeholder 3"/>
          <p:cNvSpPr>
            <a:spLocks noGrp="1"/>
          </p:cNvSpPr>
          <p:nvPr>
            <p:ph sz="quarter" idx="13"/>
          </p:nvPr>
        </p:nvSpPr>
        <p:spPr>
          <a:xfrm>
            <a:off x="768351" y="1655999"/>
            <a:ext cx="10655300" cy="1741719"/>
          </a:xfrm>
        </p:spPr>
        <p:txBody>
          <a:bodyPr/>
          <a:lstStyle/>
          <a:p>
            <a:r>
              <a:rPr lang="nl-BE">
                <a:solidFill>
                  <a:schemeClr val="accent2">
                    <a:lumMod val="40000"/>
                    <a:lumOff val="60000"/>
                  </a:schemeClr>
                </a:solidFill>
              </a:rPr>
              <a:t>Coupling with void regions</a:t>
            </a:r>
          </a:p>
          <a:p>
            <a:r>
              <a:rPr lang="nl-BE"/>
              <a:t>No accurate fluid description for molecules</a:t>
            </a:r>
          </a:p>
          <a:p>
            <a:r>
              <a:rPr lang="nl-BE">
                <a:solidFill>
                  <a:schemeClr val="accent2">
                    <a:lumMod val="40000"/>
                    <a:lumOff val="60000"/>
                  </a:schemeClr>
                </a:solidFill>
              </a:rPr>
              <a:t>Fluid models not valid in entire divertor / SOL</a:t>
            </a:r>
          </a:p>
        </p:txBody>
      </p:sp>
      <p:sp>
        <p:nvSpPr>
          <p:cNvPr id="5" name="Title 4"/>
          <p:cNvSpPr>
            <a:spLocks noGrp="1"/>
          </p:cNvSpPr>
          <p:nvPr>
            <p:ph type="title"/>
          </p:nvPr>
        </p:nvSpPr>
        <p:spPr>
          <a:xfrm>
            <a:off x="360000" y="0"/>
            <a:ext cx="11041200" cy="1152000"/>
          </a:xfrm>
        </p:spPr>
        <p:txBody>
          <a:bodyPr/>
          <a:lstStyle/>
          <a:p>
            <a:r>
              <a:rPr lang="nl-BE"/>
              <a:t>Shortcomings atom-only fully fluid</a:t>
            </a:r>
          </a:p>
        </p:txBody>
      </p:sp>
    </p:spTree>
    <p:extLst>
      <p:ext uri="{BB962C8B-B14F-4D97-AF65-F5344CB8AC3E}">
        <p14:creationId xmlns:p14="http://schemas.microsoft.com/office/powerpoint/2010/main" val="1342037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0"/>
            <a:ext cx="11041200" cy="1152000"/>
          </a:xfrm>
        </p:spPr>
        <p:txBody>
          <a:bodyPr/>
          <a:lstStyle/>
          <a:p>
            <a:r>
              <a:rPr lang="nl-BE"/>
              <a:t>Inclusion of molecules</a:t>
            </a:r>
          </a:p>
        </p:txBody>
      </p:sp>
      <p:sp>
        <p:nvSpPr>
          <p:cNvPr id="3" name="Content Placeholder 2"/>
          <p:cNvSpPr>
            <a:spLocks noGrp="1"/>
          </p:cNvSpPr>
          <p:nvPr>
            <p:ph idx="1"/>
          </p:nvPr>
        </p:nvSpPr>
        <p:spPr/>
        <p:txBody>
          <a:bodyPr/>
          <a:lstStyle/>
          <a:p>
            <a:r>
              <a:rPr lang="nl-BE"/>
              <a:t>No validated fluid model for molecules exists at this point</a:t>
            </a:r>
          </a:p>
          <a:p>
            <a:r>
              <a:rPr lang="nl-BE"/>
              <a:t>Treat molecules fully kinetically</a:t>
            </a:r>
          </a:p>
          <a:p>
            <a:r>
              <a:rPr lang="nl-BE"/>
              <a:t>Focus on treatment of atoms from dissociation [N. Horsten et al., PSI 2020]</a:t>
            </a:r>
          </a:p>
          <a:p>
            <a:pPr lvl="1">
              <a:buFont typeface="Arial" panose="020B0604020202020204" pitchFamily="34" charset="0"/>
              <a:buChar char="›"/>
            </a:pPr>
            <a:r>
              <a:rPr lang="nl-BE" sz="2000"/>
              <a:t>everywhere fluid: higher speed-up, less accuracy</a:t>
            </a:r>
          </a:p>
          <a:p>
            <a:pPr lvl="1">
              <a:buFont typeface="Arial" panose="020B0604020202020204" pitchFamily="34" charset="0"/>
              <a:buChar char="›"/>
            </a:pPr>
            <a:r>
              <a:rPr lang="nl-BE" sz="2000"/>
              <a:t>everywhere kinetic: less speed-up, higher accuracy</a:t>
            </a:r>
          </a:p>
          <a:p>
            <a:pPr marL="457200" lvl="1" indent="0">
              <a:buNone/>
            </a:pPr>
            <a:endParaRPr lang="nl-BE"/>
          </a:p>
          <a:p>
            <a:pPr marL="457200" lvl="1" indent="0">
              <a:buNone/>
            </a:pPr>
            <a:endParaRPr lang="nl-BE"/>
          </a:p>
          <a:p>
            <a:endParaRPr lang="nl-BE"/>
          </a:p>
        </p:txBody>
      </p:sp>
      <p:sp>
        <p:nvSpPr>
          <p:cNvPr id="5" name="Slide Number Placeholder 4"/>
          <p:cNvSpPr>
            <a:spLocks noGrp="1"/>
          </p:cNvSpPr>
          <p:nvPr>
            <p:ph type="sldNum" sz="quarter" idx="12"/>
          </p:nvPr>
        </p:nvSpPr>
        <p:spPr/>
        <p:txBody>
          <a:bodyPr/>
          <a:lstStyle/>
          <a:p>
            <a:fld id="{78CD8E6A-08C9-49B9-A7D5-27A98AD8C28F}" type="slidenum">
              <a:rPr lang="nl-NL" smtClean="0"/>
              <a:pPr/>
              <a:t>16</a:t>
            </a:fld>
            <a:endParaRPr lang="nl-NL"/>
          </a:p>
        </p:txBody>
      </p:sp>
    </p:spTree>
    <p:extLst>
      <p:ext uri="{BB962C8B-B14F-4D97-AF65-F5344CB8AC3E}">
        <p14:creationId xmlns:p14="http://schemas.microsoft.com/office/powerpoint/2010/main" val="2416839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17</a:t>
            </a:fld>
            <a:endParaRPr lang="nl-NL" dirty="0"/>
          </a:p>
        </p:txBody>
      </p:sp>
      <p:sp>
        <p:nvSpPr>
          <p:cNvPr id="4" name="Content Placeholder 3"/>
          <p:cNvSpPr>
            <a:spLocks noGrp="1"/>
          </p:cNvSpPr>
          <p:nvPr>
            <p:ph sz="quarter" idx="13"/>
          </p:nvPr>
        </p:nvSpPr>
        <p:spPr>
          <a:xfrm>
            <a:off x="768351" y="1655999"/>
            <a:ext cx="10655300" cy="1741719"/>
          </a:xfrm>
        </p:spPr>
        <p:txBody>
          <a:bodyPr/>
          <a:lstStyle/>
          <a:p>
            <a:r>
              <a:rPr lang="nl-BE">
                <a:solidFill>
                  <a:schemeClr val="accent2">
                    <a:lumMod val="40000"/>
                    <a:lumOff val="60000"/>
                  </a:schemeClr>
                </a:solidFill>
              </a:rPr>
              <a:t>Coupling with void regions</a:t>
            </a:r>
          </a:p>
          <a:p>
            <a:r>
              <a:rPr lang="nl-BE">
                <a:solidFill>
                  <a:schemeClr val="accent4">
                    <a:lumMod val="40000"/>
                    <a:lumOff val="60000"/>
                  </a:schemeClr>
                </a:solidFill>
              </a:rPr>
              <a:t>No accurate fluid description for molecules</a:t>
            </a:r>
          </a:p>
          <a:p>
            <a:r>
              <a:rPr lang="nl-BE"/>
              <a:t>Fluid models not valid in entire divertor / SOL</a:t>
            </a:r>
          </a:p>
        </p:txBody>
      </p:sp>
      <p:sp>
        <p:nvSpPr>
          <p:cNvPr id="5" name="Title 4"/>
          <p:cNvSpPr>
            <a:spLocks noGrp="1"/>
          </p:cNvSpPr>
          <p:nvPr>
            <p:ph type="title"/>
          </p:nvPr>
        </p:nvSpPr>
        <p:spPr>
          <a:xfrm>
            <a:off x="360000" y="0"/>
            <a:ext cx="11041200" cy="1152000"/>
          </a:xfrm>
        </p:spPr>
        <p:txBody>
          <a:bodyPr/>
          <a:lstStyle/>
          <a:p>
            <a:r>
              <a:rPr lang="nl-BE"/>
              <a:t>Shortcomings atom-only fully fluid</a:t>
            </a:r>
          </a:p>
        </p:txBody>
      </p:sp>
    </p:spTree>
    <p:extLst>
      <p:ext uri="{BB962C8B-B14F-4D97-AF65-F5344CB8AC3E}">
        <p14:creationId xmlns:p14="http://schemas.microsoft.com/office/powerpoint/2010/main" val="109960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3346245" y="1670001"/>
            <a:ext cx="5324420" cy="4117901"/>
          </a:xfrm>
          <a:prstGeom prst="rect">
            <a:avLst/>
          </a:prstGeom>
          <a:ln>
            <a:solidFill>
              <a:srgbClr val="010203"/>
            </a:solidFill>
          </a:ln>
        </p:spPr>
      </p:pic>
      <p:sp>
        <p:nvSpPr>
          <p:cNvPr id="47" name="Rectangle 46"/>
          <p:cNvSpPr/>
          <p:nvPr/>
        </p:nvSpPr>
        <p:spPr>
          <a:xfrm>
            <a:off x="985105" y="1488474"/>
            <a:ext cx="3112957" cy="183345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0" name="Rectangle 49"/>
          <p:cNvSpPr/>
          <p:nvPr/>
        </p:nvSpPr>
        <p:spPr>
          <a:xfrm>
            <a:off x="976745" y="3823027"/>
            <a:ext cx="3112957" cy="198631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p:cNvSpPr>
            <a:spLocks noGrp="1"/>
          </p:cNvSpPr>
          <p:nvPr>
            <p:ph type="sldNum" sz="quarter" idx="12"/>
          </p:nvPr>
        </p:nvSpPr>
        <p:spPr/>
        <p:txBody>
          <a:bodyPr/>
          <a:lstStyle/>
          <a:p>
            <a:fld id="{0A297500-7527-634B-90F4-69D0994C32B4}" type="slidenum">
              <a:rPr lang="nl-NL" smtClean="0"/>
              <a:pPr/>
              <a:t>18</a:t>
            </a:fld>
            <a:endParaRPr lang="nl-NL" dirty="0"/>
          </a:p>
        </p:txBody>
      </p:sp>
      <p:sp>
        <p:nvSpPr>
          <p:cNvPr id="4" name="Title 3"/>
          <p:cNvSpPr>
            <a:spLocks noGrp="1"/>
          </p:cNvSpPr>
          <p:nvPr>
            <p:ph type="title"/>
          </p:nvPr>
        </p:nvSpPr>
        <p:spPr>
          <a:xfrm>
            <a:off x="360000" y="0"/>
            <a:ext cx="10655651" cy="1152000"/>
          </a:xfrm>
        </p:spPr>
        <p:txBody>
          <a:bodyPr/>
          <a:lstStyle/>
          <a:p>
            <a:r>
              <a:rPr lang="nl-BE"/>
              <a:t>Generalized spatially hybrid</a:t>
            </a:r>
          </a:p>
        </p:txBody>
      </p:sp>
      <p:sp>
        <p:nvSpPr>
          <p:cNvPr id="34" name="TextBox 33"/>
          <p:cNvSpPr txBox="1"/>
          <p:nvPr/>
        </p:nvSpPr>
        <p:spPr>
          <a:xfrm>
            <a:off x="2045768" y="4060133"/>
            <a:ext cx="1708651" cy="1477328"/>
          </a:xfrm>
          <a:prstGeom prst="rect">
            <a:avLst/>
          </a:prstGeom>
          <a:noFill/>
        </p:spPr>
        <p:txBody>
          <a:bodyPr wrap="square" rtlCol="0">
            <a:spAutoFit/>
          </a:bodyPr>
          <a:lstStyle/>
          <a:p>
            <a:r>
              <a:rPr lang="nl-BE"/>
              <a:t>fluid neutrals </a:t>
            </a:r>
          </a:p>
          <a:p>
            <a:r>
              <a:rPr lang="nl-BE"/>
              <a:t>fluid neutrals</a:t>
            </a:r>
            <a:br>
              <a:rPr lang="nl-BE"/>
            </a:br>
            <a:endParaRPr lang="nl-BE"/>
          </a:p>
          <a:p>
            <a:r>
              <a:rPr lang="nl-BE"/>
              <a:t>plasma </a:t>
            </a:r>
            <a:br>
              <a:rPr lang="nl-BE"/>
            </a:br>
            <a:r>
              <a:rPr lang="nl-BE"/>
              <a:t>fluid neutrals </a:t>
            </a:r>
          </a:p>
        </p:txBody>
      </p:sp>
      <p:sp>
        <p:nvSpPr>
          <p:cNvPr id="36" name="Rectangle 35"/>
          <p:cNvSpPr/>
          <p:nvPr/>
        </p:nvSpPr>
        <p:spPr>
          <a:xfrm>
            <a:off x="1591571" y="4020102"/>
            <a:ext cx="90830" cy="1517359"/>
          </a:xfrm>
          <a:prstGeom prst="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37" name="Curved Right Arrow 36"/>
          <p:cNvSpPr/>
          <p:nvPr/>
        </p:nvSpPr>
        <p:spPr>
          <a:xfrm>
            <a:off x="1486371" y="4264085"/>
            <a:ext cx="559397" cy="322730"/>
          </a:xfrm>
          <a:prstGeom prst="curvedRightArrow">
            <a:avLst>
              <a:gd name="adj1" fmla="val 1101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8" name="Curved Right Arrow 37"/>
          <p:cNvSpPr/>
          <p:nvPr/>
        </p:nvSpPr>
        <p:spPr>
          <a:xfrm>
            <a:off x="1467824" y="5051186"/>
            <a:ext cx="559397" cy="322730"/>
          </a:xfrm>
          <a:prstGeom prst="curvedRightArrow">
            <a:avLst>
              <a:gd name="adj1" fmla="val 1101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9" name="TextBox 38"/>
          <p:cNvSpPr txBox="1"/>
          <p:nvPr/>
        </p:nvSpPr>
        <p:spPr>
          <a:xfrm>
            <a:off x="2026044" y="1727183"/>
            <a:ext cx="1708651" cy="1477328"/>
          </a:xfrm>
          <a:prstGeom prst="rect">
            <a:avLst/>
          </a:prstGeom>
          <a:noFill/>
        </p:spPr>
        <p:txBody>
          <a:bodyPr wrap="square" rtlCol="0">
            <a:spAutoFit/>
          </a:bodyPr>
          <a:lstStyle/>
          <a:p>
            <a:r>
              <a:rPr lang="nl-BE"/>
              <a:t>fluid neutrals </a:t>
            </a:r>
          </a:p>
          <a:p>
            <a:r>
              <a:rPr lang="nl-BE"/>
              <a:t>kinetic neutrals</a:t>
            </a:r>
            <a:br>
              <a:rPr lang="nl-BE"/>
            </a:br>
            <a:endParaRPr lang="nl-BE"/>
          </a:p>
          <a:p>
            <a:r>
              <a:rPr lang="nl-BE"/>
              <a:t>plasma </a:t>
            </a:r>
            <a:br>
              <a:rPr lang="nl-BE"/>
            </a:br>
            <a:r>
              <a:rPr lang="nl-BE"/>
              <a:t>kinetic neutrals </a:t>
            </a:r>
          </a:p>
        </p:txBody>
      </p:sp>
      <p:sp>
        <p:nvSpPr>
          <p:cNvPr id="40" name="Rectangle 39"/>
          <p:cNvSpPr/>
          <p:nvPr/>
        </p:nvSpPr>
        <p:spPr>
          <a:xfrm>
            <a:off x="1571847" y="1687152"/>
            <a:ext cx="90830" cy="1517359"/>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42" name="Curved Right Arrow 41"/>
          <p:cNvSpPr/>
          <p:nvPr/>
        </p:nvSpPr>
        <p:spPr>
          <a:xfrm>
            <a:off x="1466647" y="1931135"/>
            <a:ext cx="559397" cy="322730"/>
          </a:xfrm>
          <a:prstGeom prst="curvedRightArrow">
            <a:avLst>
              <a:gd name="adj1" fmla="val 1101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43" name="Curved Right Arrow 42"/>
          <p:cNvSpPr/>
          <p:nvPr/>
        </p:nvSpPr>
        <p:spPr>
          <a:xfrm>
            <a:off x="1448100" y="2718236"/>
            <a:ext cx="559397" cy="322730"/>
          </a:xfrm>
          <a:prstGeom prst="curvedRightArrow">
            <a:avLst>
              <a:gd name="adj1" fmla="val 1101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52" name="Straight Arrow Connector 51"/>
          <p:cNvCxnSpPr/>
          <p:nvPr/>
        </p:nvCxnSpPr>
        <p:spPr>
          <a:xfrm flipH="1" flipV="1">
            <a:off x="4114142" y="2667525"/>
            <a:ext cx="884578" cy="8637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108862" y="4168239"/>
            <a:ext cx="595667" cy="21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69170" y="1199357"/>
            <a:ext cx="1829054" cy="369332"/>
          </a:xfrm>
          <a:prstGeom prst="rect">
            <a:avLst/>
          </a:prstGeom>
          <a:noFill/>
        </p:spPr>
        <p:txBody>
          <a:bodyPr wrap="square" rtlCol="0">
            <a:spAutoFit/>
          </a:bodyPr>
          <a:lstStyle/>
          <a:p>
            <a:r>
              <a:rPr lang="nl-BE">
                <a:solidFill>
                  <a:srgbClr val="00B0F0"/>
                </a:solidFill>
              </a:rPr>
              <a:t>Kn. too high</a:t>
            </a:r>
          </a:p>
        </p:txBody>
      </p:sp>
      <p:sp>
        <p:nvSpPr>
          <p:cNvPr id="35" name="TextBox 34"/>
          <p:cNvSpPr txBox="1"/>
          <p:nvPr/>
        </p:nvSpPr>
        <p:spPr>
          <a:xfrm>
            <a:off x="852077" y="3531252"/>
            <a:ext cx="1829054" cy="369332"/>
          </a:xfrm>
          <a:prstGeom prst="rect">
            <a:avLst/>
          </a:prstGeom>
          <a:noFill/>
        </p:spPr>
        <p:txBody>
          <a:bodyPr wrap="square" rtlCol="0">
            <a:spAutoFit/>
          </a:bodyPr>
          <a:lstStyle/>
          <a:p>
            <a:r>
              <a:rPr lang="nl-BE">
                <a:solidFill>
                  <a:srgbClr val="C00000"/>
                </a:solidFill>
              </a:rPr>
              <a:t>Kn. OK</a:t>
            </a:r>
          </a:p>
        </p:txBody>
      </p:sp>
      <p:pic>
        <p:nvPicPr>
          <p:cNvPr id="19" name="Picture 18"/>
          <p:cNvPicPr>
            <a:picLocks noChangeAspect="1"/>
          </p:cNvPicPr>
          <p:nvPr/>
        </p:nvPicPr>
        <p:blipFill>
          <a:blip r:embed="rId4"/>
          <a:stretch>
            <a:fillRect/>
          </a:stretch>
        </p:blipFill>
        <p:spPr>
          <a:xfrm>
            <a:off x="8638633" y="167685"/>
            <a:ext cx="3736009" cy="2802007"/>
          </a:xfrm>
          <a:prstGeom prst="rect">
            <a:avLst/>
          </a:prstGeom>
        </p:spPr>
      </p:pic>
    </p:spTree>
    <p:extLst>
      <p:ext uri="{BB962C8B-B14F-4D97-AF65-F5344CB8AC3E}">
        <p14:creationId xmlns:p14="http://schemas.microsoft.com/office/powerpoint/2010/main" val="400649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407" y="1152000"/>
            <a:ext cx="11500386" cy="4464000"/>
          </a:xfrm>
        </p:spPr>
        <p:txBody>
          <a:bodyPr>
            <a:normAutofit/>
          </a:bodyPr>
          <a:lstStyle/>
          <a:p>
            <a:pPr marL="0" indent="0">
              <a:buNone/>
            </a:pPr>
            <a:endParaRPr lang="nl-BE" dirty="0"/>
          </a:p>
          <a:p>
            <a:r>
              <a:rPr lang="nl-BE" dirty="0" err="1"/>
              <a:t>Kinetic</a:t>
            </a:r>
            <a:r>
              <a:rPr lang="nl-BE" dirty="0"/>
              <a:t> </a:t>
            </a:r>
            <a:r>
              <a:rPr lang="nl-BE" dirty="0" err="1"/>
              <a:t>neutral</a:t>
            </a:r>
            <a:r>
              <a:rPr lang="nl-BE" dirty="0"/>
              <a:t> </a:t>
            </a:r>
            <a:r>
              <a:rPr lang="nl-BE" dirty="0" err="1"/>
              <a:t>atoms</a:t>
            </a:r>
            <a:r>
              <a:rPr lang="nl-BE" dirty="0"/>
              <a:t> born </a:t>
            </a:r>
            <a:r>
              <a:rPr lang="nl-BE" dirty="0" err="1"/>
              <a:t>from</a:t>
            </a:r>
            <a:endParaRPr lang="nl-BE" dirty="0"/>
          </a:p>
          <a:p>
            <a:pPr lvl="1">
              <a:buFont typeface="Arial" panose="020B0604020202020204" pitchFamily="34" charset="0"/>
              <a:buChar char="›"/>
            </a:pPr>
            <a:r>
              <a:rPr lang="nl-BE" sz="2000" dirty="0"/>
              <a:t>plasma-</a:t>
            </a:r>
            <a:r>
              <a:rPr lang="nl-BE" sz="2000" dirty="0" err="1"/>
              <a:t>void</a:t>
            </a:r>
            <a:r>
              <a:rPr lang="nl-BE" sz="2000" dirty="0"/>
              <a:t> interfaces</a:t>
            </a:r>
          </a:p>
          <a:p>
            <a:pPr lvl="1">
              <a:buFont typeface="Arial" panose="020B0604020202020204" pitchFamily="34" charset="0"/>
              <a:buChar char="›"/>
            </a:pPr>
            <a:r>
              <a:rPr lang="nl-BE" sz="2000" dirty="0" err="1"/>
              <a:t>dissociating</a:t>
            </a:r>
            <a:r>
              <a:rPr lang="nl-BE" sz="2000" dirty="0"/>
              <a:t> </a:t>
            </a:r>
            <a:r>
              <a:rPr lang="nl-BE" sz="2000" dirty="0" err="1"/>
              <a:t>molecules</a:t>
            </a:r>
            <a:endParaRPr lang="nl-BE" sz="2000" dirty="0"/>
          </a:p>
          <a:p>
            <a:pPr lvl="1">
              <a:buFont typeface="Arial" panose="020B0604020202020204" pitchFamily="34" charset="0"/>
              <a:buChar char="›"/>
            </a:pPr>
            <a:r>
              <a:rPr lang="nl-BE" sz="2000" dirty="0" err="1"/>
              <a:t>kinetic</a:t>
            </a:r>
            <a:r>
              <a:rPr lang="nl-BE" sz="2000" dirty="0"/>
              <a:t> </a:t>
            </a:r>
            <a:r>
              <a:rPr lang="nl-BE" sz="2000" dirty="0" err="1"/>
              <a:t>parts</a:t>
            </a:r>
            <a:r>
              <a:rPr lang="nl-BE" sz="2000" dirty="0"/>
              <a:t> of targets</a:t>
            </a:r>
          </a:p>
          <a:p>
            <a:pPr marL="0" indent="0">
              <a:buNone/>
            </a:pPr>
            <a:r>
              <a:rPr lang="nl-BE" dirty="0"/>
              <a:t>    </a:t>
            </a:r>
            <a:r>
              <a:rPr lang="nl-BE" dirty="0" err="1"/>
              <a:t>can</a:t>
            </a:r>
            <a:r>
              <a:rPr lang="nl-BE" dirty="0"/>
              <a:t> </a:t>
            </a:r>
            <a:r>
              <a:rPr lang="nl-BE" dirty="0" err="1"/>
              <a:t>still</a:t>
            </a:r>
            <a:r>
              <a:rPr lang="nl-BE" dirty="0"/>
              <a:t> end up </a:t>
            </a:r>
            <a:r>
              <a:rPr lang="nl-BE" dirty="0" err="1"/>
              <a:t>ondergoing</a:t>
            </a:r>
            <a:r>
              <a:rPr lang="nl-BE" dirty="0"/>
              <a:t> a lot of </a:t>
            </a:r>
            <a:r>
              <a:rPr lang="nl-BE" dirty="0" err="1"/>
              <a:t>collisons</a:t>
            </a:r>
            <a:r>
              <a:rPr lang="nl-BE" dirty="0"/>
              <a:t/>
            </a:r>
            <a:br>
              <a:rPr lang="nl-BE" dirty="0"/>
            </a:br>
            <a:r>
              <a:rPr lang="nl-BE"/>
              <a:t/>
            </a:r>
            <a:br>
              <a:rPr lang="nl-BE"/>
            </a:br>
            <a:r>
              <a:rPr lang="nl-BE" b="1" smtClean="0">
                <a:solidFill>
                  <a:srgbClr val="00B050"/>
                </a:solidFill>
              </a:rPr>
              <a:t> </a:t>
            </a:r>
            <a:r>
              <a:rPr lang="nl-BE" b="1" dirty="0">
                <a:solidFill>
                  <a:srgbClr val="00B050"/>
                </a:solidFill>
              </a:rPr>
              <a:t>→ ‘</a:t>
            </a:r>
            <a:r>
              <a:rPr lang="nl-BE" b="1" dirty="0" err="1">
                <a:solidFill>
                  <a:srgbClr val="00B050"/>
                </a:solidFill>
              </a:rPr>
              <a:t>condense</a:t>
            </a:r>
            <a:r>
              <a:rPr lang="nl-BE" b="1" dirty="0">
                <a:solidFill>
                  <a:srgbClr val="00B050"/>
                </a:solidFill>
              </a:rPr>
              <a:t>’ </a:t>
            </a:r>
            <a:r>
              <a:rPr lang="nl-BE" b="1" dirty="0" err="1">
                <a:solidFill>
                  <a:srgbClr val="00B050"/>
                </a:solidFill>
              </a:rPr>
              <a:t>kinetic</a:t>
            </a:r>
            <a:r>
              <a:rPr lang="nl-BE" b="1" dirty="0">
                <a:solidFill>
                  <a:srgbClr val="00B050"/>
                </a:solidFill>
              </a:rPr>
              <a:t> </a:t>
            </a:r>
            <a:r>
              <a:rPr lang="nl-BE" b="1" dirty="0" err="1">
                <a:solidFill>
                  <a:srgbClr val="00B050"/>
                </a:solidFill>
              </a:rPr>
              <a:t>atoms</a:t>
            </a:r>
            <a:r>
              <a:rPr lang="nl-BE" b="1" dirty="0">
                <a:solidFill>
                  <a:srgbClr val="00B050"/>
                </a:solidFill>
              </a:rPr>
              <a:t> </a:t>
            </a:r>
            <a:r>
              <a:rPr lang="nl-BE" b="1">
                <a:solidFill>
                  <a:srgbClr val="00B050"/>
                </a:solidFill>
              </a:rPr>
              <a:t>in </a:t>
            </a:r>
            <a:r>
              <a:rPr lang="nl-BE" b="1" smtClean="0">
                <a:solidFill>
                  <a:srgbClr val="00B050"/>
                </a:solidFill>
              </a:rPr>
              <a:t>high CX regions </a:t>
            </a:r>
            <a:r>
              <a:rPr lang="nl-BE" b="1" dirty="0" err="1">
                <a:solidFill>
                  <a:srgbClr val="00B050"/>
                </a:solidFill>
              </a:rPr>
              <a:t>to</a:t>
            </a:r>
            <a:r>
              <a:rPr lang="nl-BE" b="1" dirty="0">
                <a:solidFill>
                  <a:srgbClr val="00B050"/>
                </a:solidFill>
              </a:rPr>
              <a:t> </a:t>
            </a:r>
            <a:r>
              <a:rPr lang="nl-BE" b="1" dirty="0" err="1">
                <a:solidFill>
                  <a:srgbClr val="00B050"/>
                </a:solidFill>
              </a:rPr>
              <a:t>the</a:t>
            </a:r>
            <a:r>
              <a:rPr lang="nl-BE" b="1" dirty="0">
                <a:solidFill>
                  <a:srgbClr val="00B050"/>
                </a:solidFill>
              </a:rPr>
              <a:t> </a:t>
            </a:r>
            <a:r>
              <a:rPr lang="nl-BE" b="1" dirty="0" err="1">
                <a:solidFill>
                  <a:srgbClr val="00B050"/>
                </a:solidFill>
              </a:rPr>
              <a:t>fluid</a:t>
            </a:r>
            <a:r>
              <a:rPr lang="nl-BE" b="1" dirty="0">
                <a:solidFill>
                  <a:srgbClr val="00B050"/>
                </a:solidFill>
              </a:rPr>
              <a:t> </a:t>
            </a:r>
            <a:r>
              <a:rPr lang="nl-BE" b="1" dirty="0" err="1">
                <a:solidFill>
                  <a:srgbClr val="00B050"/>
                </a:solidFill>
              </a:rPr>
              <a:t>neutral</a:t>
            </a:r>
            <a:r>
              <a:rPr lang="nl-BE" b="1" dirty="0">
                <a:solidFill>
                  <a:srgbClr val="00B050"/>
                </a:solidFill>
              </a:rPr>
              <a:t> </a:t>
            </a:r>
            <a:r>
              <a:rPr lang="nl-BE" b="1" dirty="0" err="1">
                <a:solidFill>
                  <a:srgbClr val="00B050"/>
                </a:solidFill>
              </a:rPr>
              <a:t>population</a:t>
            </a:r>
            <a:endParaRPr lang="nl-BE" b="1" dirty="0">
              <a:solidFill>
                <a:srgbClr val="00B050"/>
              </a:solidFill>
            </a:endParaRPr>
          </a:p>
          <a:p>
            <a:pPr marL="0" indent="0">
              <a:buNone/>
            </a:pPr>
            <a:endParaRPr lang="nl-BE" b="1" dirty="0">
              <a:solidFill>
                <a:srgbClr val="00B050"/>
              </a:solidFill>
            </a:endParaRPr>
          </a:p>
          <a:p>
            <a:pPr marL="0" indent="0">
              <a:buNone/>
            </a:pPr>
            <a:endParaRPr lang="nl-BE" b="1" dirty="0">
              <a:solidFill>
                <a:srgbClr val="00B050"/>
              </a:solidFill>
            </a:endParaRPr>
          </a:p>
          <a:p>
            <a:pPr marL="457200" lvl="1" indent="0">
              <a:buNone/>
            </a:pPr>
            <a:endParaRPr lang="nl-BE" dirty="0"/>
          </a:p>
        </p:txBody>
      </p:sp>
      <p:sp>
        <p:nvSpPr>
          <p:cNvPr id="4" name="Slide Number Placeholder 3"/>
          <p:cNvSpPr>
            <a:spLocks noGrp="1"/>
          </p:cNvSpPr>
          <p:nvPr>
            <p:ph type="sldNum" sz="quarter" idx="12"/>
          </p:nvPr>
        </p:nvSpPr>
        <p:spPr/>
        <p:txBody>
          <a:bodyPr/>
          <a:lstStyle/>
          <a:p>
            <a:fld id="{0A297500-7527-634B-90F4-69D0994C32B4}" type="slidenum">
              <a:rPr lang="nl-NL" smtClean="0"/>
              <a:t>19</a:t>
            </a:fld>
            <a:endParaRPr lang="nl-NL"/>
          </a:p>
        </p:txBody>
      </p:sp>
      <p:sp>
        <p:nvSpPr>
          <p:cNvPr id="5" name="Title 4"/>
          <p:cNvSpPr>
            <a:spLocks noGrp="1"/>
          </p:cNvSpPr>
          <p:nvPr>
            <p:ph type="title"/>
          </p:nvPr>
        </p:nvSpPr>
        <p:spPr>
          <a:xfrm>
            <a:off x="360000" y="0"/>
            <a:ext cx="11041200" cy="1152000"/>
          </a:xfrm>
        </p:spPr>
        <p:txBody>
          <a:bodyPr/>
          <a:lstStyle/>
          <a:p>
            <a:r>
              <a:rPr lang="nl-BE"/>
              <a:t>Remaining issue spatially hybrid</a:t>
            </a:r>
          </a:p>
        </p:txBody>
      </p:sp>
    </p:spTree>
    <p:extLst>
      <p:ext uri="{BB962C8B-B14F-4D97-AF65-F5344CB8AC3E}">
        <p14:creationId xmlns:p14="http://schemas.microsoft.com/office/powerpoint/2010/main" val="78007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5"/>
          <p:cNvPicPr>
            <a:picLocks noGrp="1" noChangeAspect="1"/>
          </p:cNvPicPr>
          <p:nvPr>
            <p:ph idx="1"/>
          </p:nvPr>
        </p:nvPicPr>
        <p:blipFill rotWithShape="1">
          <a:blip r:embed="rId3">
            <a:extLst>
              <a:ext uri="{28A0092B-C50C-407E-A947-70E740481C1C}">
                <a14:useLocalDpi xmlns:a14="http://schemas.microsoft.com/office/drawing/2010/main" val="0"/>
              </a:ext>
            </a:extLst>
          </a:blip>
          <a:srcRect b="11274"/>
          <a:stretch/>
        </p:blipFill>
        <p:spPr>
          <a:xfrm>
            <a:off x="6001078" y="836712"/>
            <a:ext cx="3839339" cy="2736304"/>
          </a:xfrm>
          <a:prstGeom prst="rect">
            <a:avLst/>
          </a:prstGeom>
        </p:spPr>
      </p:pic>
      <p:sp>
        <p:nvSpPr>
          <p:cNvPr id="11" name="Slide Number Placeholder 6"/>
          <p:cNvSpPr>
            <a:spLocks noGrp="1"/>
          </p:cNvSpPr>
          <p:nvPr>
            <p:ph type="sldNum" sz="quarter" idx="12"/>
          </p:nvPr>
        </p:nvSpPr>
        <p:spPr/>
        <p:txBody>
          <a:bodyPr/>
          <a:lstStyle/>
          <a:p>
            <a:fld id="{F35D8031-C8E5-48F8-A3B6-81643B27A3AF}" type="slidenum">
              <a:rPr lang="nl-BE" smtClean="0">
                <a:solidFill>
                  <a:srgbClr val="FFFFFF"/>
                </a:solidFill>
              </a:rPr>
              <a:pPr/>
              <a:t>2</a:t>
            </a:fld>
            <a:endParaRPr lang="nl-BE" dirty="0">
              <a:solidFill>
                <a:srgbClr val="FFFFFF"/>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175" t="3555" r="34916" b="8955"/>
          <a:stretch/>
        </p:blipFill>
        <p:spPr>
          <a:xfrm>
            <a:off x="2232780" y="1244265"/>
            <a:ext cx="2963920" cy="4445880"/>
          </a:xfrm>
          <a:prstGeom prst="rect">
            <a:avLst/>
          </a:prstGeom>
        </p:spPr>
      </p:pic>
      <p:sp>
        <p:nvSpPr>
          <p:cNvPr id="2" name="Rectangle 1"/>
          <p:cNvSpPr/>
          <p:nvPr/>
        </p:nvSpPr>
        <p:spPr>
          <a:xfrm>
            <a:off x="2855640" y="4869160"/>
            <a:ext cx="1944216" cy="8209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FFFFFF"/>
              </a:solidFill>
            </a:endParaRPr>
          </a:p>
        </p:txBody>
      </p:sp>
      <p:cxnSp>
        <p:nvCxnSpPr>
          <p:cNvPr id="4" name="Straight Arrow Connector 3"/>
          <p:cNvCxnSpPr/>
          <p:nvPr/>
        </p:nvCxnSpPr>
        <p:spPr>
          <a:xfrm flipV="1">
            <a:off x="4799856" y="3645024"/>
            <a:ext cx="1440160" cy="1512168"/>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637506" y="3789040"/>
            <a:ext cx="2986886" cy="2157414"/>
            <a:chOff x="5148064" y="613293"/>
            <a:chExt cx="2986886" cy="2157414"/>
          </a:xfrm>
        </p:grpSpPr>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084" y="613293"/>
              <a:ext cx="2112866" cy="2157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436096" y="1340768"/>
              <a:ext cx="505267" cy="369332"/>
            </a:xfrm>
            <a:prstGeom prst="rect">
              <a:avLst/>
            </a:prstGeom>
            <a:noFill/>
          </p:spPr>
          <p:txBody>
            <a:bodyPr wrap="none" rtlCol="0">
              <a:spAutoFit/>
            </a:bodyPr>
            <a:lstStyle/>
            <a:p>
              <a:r>
                <a:rPr lang="en-US" dirty="0">
                  <a:solidFill>
                    <a:srgbClr val="595959">
                      <a:lumMod val="50000"/>
                    </a:srgbClr>
                  </a:solidFill>
                </a:rPr>
                <a:t>Ion</a:t>
              </a:r>
            </a:p>
          </p:txBody>
        </p:sp>
        <p:sp>
          <p:nvSpPr>
            <p:cNvPr id="15" name="TextBox 14"/>
            <p:cNvSpPr txBox="1"/>
            <p:nvPr/>
          </p:nvSpPr>
          <p:spPr>
            <a:xfrm>
              <a:off x="5220072" y="2204864"/>
              <a:ext cx="928459" cy="369332"/>
            </a:xfrm>
            <a:prstGeom prst="rect">
              <a:avLst/>
            </a:prstGeom>
            <a:noFill/>
          </p:spPr>
          <p:txBody>
            <a:bodyPr wrap="none" rtlCol="0">
              <a:spAutoFit/>
            </a:bodyPr>
            <a:lstStyle/>
            <a:p>
              <a:r>
                <a:rPr lang="en-US" dirty="0">
                  <a:solidFill>
                    <a:srgbClr val="595959">
                      <a:lumMod val="50000"/>
                    </a:srgbClr>
                  </a:solidFill>
                </a:rPr>
                <a:t>Neutral</a:t>
              </a:r>
            </a:p>
          </p:txBody>
        </p:sp>
        <p:sp>
          <p:nvSpPr>
            <p:cNvPr id="16" name="TextBox 15"/>
            <p:cNvSpPr txBox="1"/>
            <p:nvPr/>
          </p:nvSpPr>
          <p:spPr>
            <a:xfrm>
              <a:off x="5148064" y="764704"/>
              <a:ext cx="1031051" cy="369332"/>
            </a:xfrm>
            <a:prstGeom prst="rect">
              <a:avLst/>
            </a:prstGeom>
            <a:noFill/>
          </p:spPr>
          <p:txBody>
            <a:bodyPr wrap="none" rtlCol="0">
              <a:spAutoFit/>
            </a:bodyPr>
            <a:lstStyle/>
            <a:p>
              <a:r>
                <a:rPr lang="en-US" dirty="0">
                  <a:solidFill>
                    <a:srgbClr val="595959">
                      <a:lumMod val="50000"/>
                    </a:srgbClr>
                  </a:solidFill>
                </a:rPr>
                <a:t>Electron</a:t>
              </a:r>
            </a:p>
          </p:txBody>
        </p:sp>
      </p:grpSp>
      <p:cxnSp>
        <p:nvCxnSpPr>
          <p:cNvPr id="19" name="Straight Arrow Connector 18"/>
          <p:cNvCxnSpPr/>
          <p:nvPr/>
        </p:nvCxnSpPr>
        <p:spPr>
          <a:xfrm>
            <a:off x="6096001" y="1628800"/>
            <a:ext cx="564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83832" y="1137518"/>
            <a:ext cx="1582484" cy="923330"/>
          </a:xfrm>
          <a:prstGeom prst="rect">
            <a:avLst/>
          </a:prstGeom>
          <a:noFill/>
        </p:spPr>
        <p:txBody>
          <a:bodyPr wrap="none" rtlCol="0">
            <a:spAutoFit/>
          </a:bodyPr>
          <a:lstStyle/>
          <a:p>
            <a:pPr algn="ctr"/>
            <a:r>
              <a:rPr lang="nl-BE" dirty="0">
                <a:solidFill>
                  <a:srgbClr val="00407A"/>
                </a:solidFill>
              </a:rPr>
              <a:t>Plasma</a:t>
            </a:r>
          </a:p>
          <a:p>
            <a:pPr algn="ctr"/>
            <a:r>
              <a:rPr lang="nl-BE" dirty="0">
                <a:solidFill>
                  <a:srgbClr val="00407A"/>
                </a:solidFill>
              </a:rPr>
              <a:t>(macro-</a:t>
            </a:r>
            <a:r>
              <a:rPr lang="nl-BE" dirty="0" err="1">
                <a:solidFill>
                  <a:srgbClr val="00407A"/>
                </a:solidFill>
              </a:rPr>
              <a:t>scale</a:t>
            </a:r>
            <a:r>
              <a:rPr lang="nl-BE" dirty="0">
                <a:solidFill>
                  <a:srgbClr val="00407A"/>
                </a:solidFill>
              </a:rPr>
              <a:t> </a:t>
            </a:r>
          </a:p>
          <a:p>
            <a:pPr algn="ctr"/>
            <a:r>
              <a:rPr lang="nl-BE" dirty="0">
                <a:solidFill>
                  <a:srgbClr val="00407A"/>
                </a:solidFill>
              </a:rPr>
              <a:t>transport)</a:t>
            </a:r>
          </a:p>
        </p:txBody>
      </p:sp>
      <p:cxnSp>
        <p:nvCxnSpPr>
          <p:cNvPr id="24" name="Straight Arrow Connector 23"/>
          <p:cNvCxnSpPr/>
          <p:nvPr/>
        </p:nvCxnSpPr>
        <p:spPr>
          <a:xfrm>
            <a:off x="6531308" y="2852936"/>
            <a:ext cx="428789"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59896" y="2206606"/>
            <a:ext cx="1872208" cy="646331"/>
          </a:xfrm>
          <a:prstGeom prst="rect">
            <a:avLst/>
          </a:prstGeom>
          <a:noFill/>
        </p:spPr>
        <p:txBody>
          <a:bodyPr wrap="square" rtlCol="0">
            <a:spAutoFit/>
          </a:bodyPr>
          <a:lstStyle/>
          <a:p>
            <a:pPr algn="ctr"/>
            <a:r>
              <a:rPr lang="nl-BE" b="1" dirty="0" err="1">
                <a:solidFill>
                  <a:srgbClr val="00407A"/>
                </a:solidFill>
              </a:rPr>
              <a:t>Neutrals</a:t>
            </a:r>
            <a:r>
              <a:rPr lang="nl-BE" dirty="0">
                <a:solidFill>
                  <a:srgbClr val="00407A"/>
                </a:solidFill>
              </a:rPr>
              <a:t> (micro-</a:t>
            </a:r>
            <a:r>
              <a:rPr lang="nl-BE" dirty="0" err="1">
                <a:solidFill>
                  <a:srgbClr val="00407A"/>
                </a:solidFill>
              </a:rPr>
              <a:t>scale</a:t>
            </a:r>
            <a:r>
              <a:rPr lang="nl-BE" dirty="0">
                <a:solidFill>
                  <a:srgbClr val="00407A"/>
                </a:solidFill>
              </a:rPr>
              <a:t> transport)</a:t>
            </a:r>
          </a:p>
        </p:txBody>
      </p:sp>
      <p:sp>
        <p:nvSpPr>
          <p:cNvPr id="18" name="Title 4"/>
          <p:cNvSpPr txBox="1">
            <a:spLocks/>
          </p:cNvSpPr>
          <p:nvPr/>
        </p:nvSpPr>
        <p:spPr>
          <a:xfrm>
            <a:off x="360000" y="0"/>
            <a:ext cx="11041200" cy="1152000"/>
          </a:xfrm>
          <a:prstGeom prst="rect">
            <a:avLst/>
          </a:prstGeom>
        </p:spPr>
        <p:txBody>
          <a:bodyPr anchor="ctr" anchorCtr="0"/>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nl-BE"/>
              <a:t>Scope: accurate &amp; efficient neutral modelling</a:t>
            </a:r>
            <a:endParaRPr lang="nl-BE" dirty="0"/>
          </a:p>
        </p:txBody>
      </p:sp>
    </p:spTree>
    <p:extLst>
      <p:ext uri="{BB962C8B-B14F-4D97-AF65-F5344CB8AC3E}">
        <p14:creationId xmlns:p14="http://schemas.microsoft.com/office/powerpoint/2010/main" val="1120073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Magneetvel Symbool Attention 35x40mm Rood/W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0611" y="4849911"/>
            <a:ext cx="1051987" cy="791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neetvel Symbool Attention 35x40mm Rood/W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082" y="4856746"/>
            <a:ext cx="1051987" cy="791094"/>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3143424" y="1808302"/>
            <a:ext cx="3630600" cy="933801"/>
          </a:xfrm>
          <a:prstGeom prst="roundRect">
            <a:avLst/>
          </a:prstGeom>
          <a:solidFill>
            <a:srgbClr val="7030A0">
              <a:alpha val="15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39" name="Rounded Rectangle 38"/>
          <p:cNvSpPr/>
          <p:nvPr/>
        </p:nvSpPr>
        <p:spPr>
          <a:xfrm>
            <a:off x="2149020" y="4382876"/>
            <a:ext cx="5477716" cy="760368"/>
          </a:xfrm>
          <a:prstGeom prst="roundRect">
            <a:avLst/>
          </a:prstGeom>
          <a:solidFill>
            <a:schemeClr val="accent5">
              <a:alpha val="1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b="1">
                <a:solidFill>
                  <a:schemeClr val="tx1"/>
                </a:solidFill>
              </a:rPr>
              <a:t/>
            </a:r>
            <a:br>
              <a:rPr lang="nl-BE" sz="2800" b="1">
                <a:solidFill>
                  <a:schemeClr val="tx1"/>
                </a:solidFill>
              </a:rPr>
            </a:br>
            <a:endParaRPr lang="nl-BE" sz="2800" b="1">
              <a:solidFill>
                <a:schemeClr val="tx1"/>
              </a:solidFill>
            </a:endParaRPr>
          </a:p>
        </p:txBody>
      </p:sp>
      <p:sp>
        <p:nvSpPr>
          <p:cNvPr id="4" name="Slide Number Placeholder 3"/>
          <p:cNvSpPr>
            <a:spLocks noGrp="1"/>
          </p:cNvSpPr>
          <p:nvPr>
            <p:ph type="sldNum" sz="quarter" idx="12"/>
          </p:nvPr>
        </p:nvSpPr>
        <p:spPr/>
        <p:txBody>
          <a:bodyPr/>
          <a:lstStyle/>
          <a:p>
            <a:fld id="{0A297500-7527-634B-90F4-69D0994C32B4}" type="slidenum">
              <a:rPr lang="nl-NL" smtClean="0"/>
              <a:t>20</a:t>
            </a:fld>
            <a:endParaRPr lang="nl-NL"/>
          </a:p>
        </p:txBody>
      </p:sp>
      <p:sp>
        <p:nvSpPr>
          <p:cNvPr id="5" name="Title 4"/>
          <p:cNvSpPr>
            <a:spLocks noGrp="1"/>
          </p:cNvSpPr>
          <p:nvPr>
            <p:ph type="title"/>
          </p:nvPr>
        </p:nvSpPr>
        <p:spPr>
          <a:xfrm>
            <a:off x="360000" y="0"/>
            <a:ext cx="11041200" cy="1152000"/>
          </a:xfrm>
        </p:spPr>
        <p:txBody>
          <a:bodyPr/>
          <a:lstStyle/>
          <a:p>
            <a:r>
              <a:rPr lang="nl-BE"/>
              <a:t>Kinetic→fluid condensation</a:t>
            </a:r>
          </a:p>
        </p:txBody>
      </p:sp>
      <p:sp>
        <p:nvSpPr>
          <p:cNvPr id="16" name="TextBox 15"/>
          <p:cNvSpPr txBox="1"/>
          <p:nvPr/>
        </p:nvSpPr>
        <p:spPr>
          <a:xfrm>
            <a:off x="2320751" y="1075806"/>
            <a:ext cx="5215492" cy="369332"/>
          </a:xfrm>
          <a:prstGeom prst="rect">
            <a:avLst/>
          </a:prstGeom>
          <a:noFill/>
        </p:spPr>
        <p:txBody>
          <a:bodyPr wrap="square" rtlCol="0">
            <a:spAutoFit/>
          </a:bodyPr>
          <a:lstStyle/>
          <a:p>
            <a:r>
              <a:rPr lang="nl-BE"/>
              <a:t>Knudsen number of kinetic particle</a:t>
            </a:r>
          </a:p>
        </p:txBody>
      </p:sp>
      <p:sp>
        <p:nvSpPr>
          <p:cNvPr id="17" name="TextBox 16"/>
          <p:cNvSpPr txBox="1"/>
          <p:nvPr/>
        </p:nvSpPr>
        <p:spPr>
          <a:xfrm>
            <a:off x="4846328" y="2721955"/>
            <a:ext cx="6096092" cy="954106"/>
          </a:xfrm>
          <a:prstGeom prst="rect">
            <a:avLst/>
          </a:prstGeom>
          <a:noFill/>
        </p:spPr>
        <p:txBody>
          <a:bodyPr wrap="square" rtlCol="0">
            <a:spAutoFit/>
          </a:bodyPr>
          <a:lstStyle/>
          <a:p>
            <a:r>
              <a:rPr lang="nl-BE" sz="2800"/>
              <a:t>→ </a:t>
            </a:r>
            <a:r>
              <a:rPr lang="nl-BE"/>
              <a:t>terminate EIRENE trajectory</a:t>
            </a:r>
          </a:p>
          <a:p>
            <a:r>
              <a:rPr lang="nl-BE" sz="2800"/>
              <a:t>→ </a:t>
            </a:r>
            <a:r>
              <a:rPr lang="nl-BE"/>
              <a:t>transfer mass/mom/ene to fluid neutrals</a:t>
            </a:r>
          </a:p>
        </p:txBody>
      </p:sp>
      <p:cxnSp>
        <p:nvCxnSpPr>
          <p:cNvPr id="18" name="Straight Arrow Connector 17"/>
          <p:cNvCxnSpPr/>
          <p:nvPr/>
        </p:nvCxnSpPr>
        <p:spPr>
          <a:xfrm>
            <a:off x="3735412" y="1359036"/>
            <a:ext cx="0" cy="6986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595338" y="1303913"/>
            <a:ext cx="3532893" cy="369332"/>
          </a:xfrm>
          <a:prstGeom prst="rect">
            <a:avLst/>
          </a:prstGeom>
          <a:noFill/>
        </p:spPr>
        <p:txBody>
          <a:bodyPr wrap="square" rtlCol="0">
            <a:spAutoFit/>
          </a:bodyPr>
          <a:lstStyle/>
          <a:p>
            <a:r>
              <a:rPr lang="nl-BE"/>
              <a:t>user-def. transition threshold</a:t>
            </a:r>
          </a:p>
        </p:txBody>
      </p:sp>
      <p:sp>
        <p:nvSpPr>
          <p:cNvPr id="11" name="TextBox 10"/>
          <p:cNvSpPr txBox="1"/>
          <p:nvPr/>
        </p:nvSpPr>
        <p:spPr>
          <a:xfrm>
            <a:off x="2149019" y="3897708"/>
            <a:ext cx="3604914" cy="369332"/>
          </a:xfrm>
          <a:prstGeom prst="rect">
            <a:avLst/>
          </a:prstGeom>
          <a:noFill/>
        </p:spPr>
        <p:txBody>
          <a:bodyPr wrap="square" rtlCol="0">
            <a:spAutoFit/>
          </a:bodyPr>
          <a:lstStyle/>
          <a:p>
            <a:r>
              <a:rPr lang="nl-BE"/>
              <a:t>Fluid neutral fluxes</a:t>
            </a:r>
          </a:p>
        </p:txBody>
      </p:sp>
      <p:sp>
        <p:nvSpPr>
          <p:cNvPr id="13" name="TextBox 12"/>
          <p:cNvSpPr txBox="1"/>
          <p:nvPr/>
        </p:nvSpPr>
        <p:spPr>
          <a:xfrm>
            <a:off x="2757155" y="5271673"/>
            <a:ext cx="5862921" cy="369332"/>
          </a:xfrm>
          <a:prstGeom prst="rect">
            <a:avLst/>
          </a:prstGeom>
          <a:noFill/>
        </p:spPr>
        <p:txBody>
          <a:bodyPr wrap="square" rtlCol="0">
            <a:spAutoFit/>
          </a:bodyPr>
          <a:lstStyle/>
          <a:p>
            <a:r>
              <a:rPr lang="nl-BE"/>
              <a:t>Interaction plasma ↔ fluid neutrals</a:t>
            </a:r>
          </a:p>
        </p:txBody>
      </p:sp>
      <p:sp>
        <p:nvSpPr>
          <p:cNvPr id="21" name="TextBox 20"/>
          <p:cNvSpPr txBox="1"/>
          <p:nvPr/>
        </p:nvSpPr>
        <p:spPr>
          <a:xfrm>
            <a:off x="363894" y="2005368"/>
            <a:ext cx="3051110" cy="369332"/>
          </a:xfrm>
          <a:prstGeom prst="rect">
            <a:avLst/>
          </a:prstGeom>
          <a:noFill/>
        </p:spPr>
        <p:txBody>
          <a:bodyPr wrap="square" rtlCol="0">
            <a:spAutoFit/>
          </a:bodyPr>
          <a:lstStyle/>
          <a:p>
            <a:r>
              <a:rPr lang="nl-BE"/>
              <a:t>After each CX reaction:</a:t>
            </a:r>
          </a:p>
        </p:txBody>
      </p:sp>
      <p:cxnSp>
        <p:nvCxnSpPr>
          <p:cNvPr id="22" name="Straight Arrow Connector 21"/>
          <p:cNvCxnSpPr/>
          <p:nvPr/>
        </p:nvCxnSpPr>
        <p:spPr>
          <a:xfrm>
            <a:off x="6033600" y="1666975"/>
            <a:ext cx="0" cy="4016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6792686" y="2332804"/>
            <a:ext cx="60954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6792686" y="1973382"/>
            <a:ext cx="1393369" cy="369332"/>
          </a:xfrm>
          <a:prstGeom prst="rect">
            <a:avLst/>
          </a:prstGeom>
          <a:noFill/>
        </p:spPr>
        <p:txBody>
          <a:bodyPr wrap="square" rtlCol="0">
            <a:spAutoFit/>
          </a:bodyPr>
          <a:lstStyle/>
          <a:p>
            <a:r>
              <a:rPr lang="nl-BE"/>
              <a:t>no</a:t>
            </a:r>
          </a:p>
        </p:txBody>
      </p:sp>
      <p:sp>
        <p:nvSpPr>
          <p:cNvPr id="28" name="TextBox 27"/>
          <p:cNvSpPr txBox="1"/>
          <p:nvPr/>
        </p:nvSpPr>
        <p:spPr>
          <a:xfrm>
            <a:off x="7541008" y="2138207"/>
            <a:ext cx="3109702" cy="369332"/>
          </a:xfrm>
          <a:prstGeom prst="rect">
            <a:avLst/>
          </a:prstGeom>
          <a:noFill/>
        </p:spPr>
        <p:txBody>
          <a:bodyPr wrap="square" rtlCol="0">
            <a:spAutoFit/>
          </a:bodyPr>
          <a:lstStyle/>
          <a:p>
            <a:r>
              <a:rPr lang="nl-BE"/>
              <a:t>continue particle tracing</a:t>
            </a:r>
          </a:p>
        </p:txBody>
      </p:sp>
      <p:cxnSp>
        <p:nvCxnSpPr>
          <p:cNvPr id="29" name="Straight Arrow Connector 28"/>
          <p:cNvCxnSpPr/>
          <p:nvPr/>
        </p:nvCxnSpPr>
        <p:spPr>
          <a:xfrm>
            <a:off x="4732039" y="2732773"/>
            <a:ext cx="0" cy="164077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149643" y="2892449"/>
            <a:ext cx="1393369" cy="369332"/>
          </a:xfrm>
          <a:prstGeom prst="rect">
            <a:avLst/>
          </a:prstGeom>
          <a:noFill/>
        </p:spPr>
        <p:txBody>
          <a:bodyPr wrap="square" rtlCol="0">
            <a:spAutoFit/>
          </a:bodyPr>
          <a:lstStyle/>
          <a:p>
            <a:r>
              <a:rPr lang="nl-BE"/>
              <a:t>yes</a:t>
            </a:r>
          </a:p>
        </p:txBody>
      </p:sp>
      <p:sp>
        <p:nvSpPr>
          <p:cNvPr id="33" name="TextBox 32"/>
          <p:cNvSpPr txBox="1"/>
          <p:nvPr/>
        </p:nvSpPr>
        <p:spPr>
          <a:xfrm>
            <a:off x="5296873" y="3902458"/>
            <a:ext cx="5862921" cy="369332"/>
          </a:xfrm>
          <a:prstGeom prst="rect">
            <a:avLst/>
          </a:prstGeom>
          <a:noFill/>
        </p:spPr>
        <p:txBody>
          <a:bodyPr wrap="square" rtlCol="0">
            <a:spAutoFit/>
          </a:bodyPr>
          <a:lstStyle/>
          <a:p>
            <a:r>
              <a:rPr lang="nl-BE"/>
              <a:t>Condensing kinetic atoms</a:t>
            </a:r>
          </a:p>
        </p:txBody>
      </p:sp>
      <p:cxnSp>
        <p:nvCxnSpPr>
          <p:cNvPr id="36" name="Straight Arrow Connector 35"/>
          <p:cNvCxnSpPr/>
          <p:nvPr/>
        </p:nvCxnSpPr>
        <p:spPr>
          <a:xfrm>
            <a:off x="6664174" y="4279479"/>
            <a:ext cx="0" cy="2584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3143424" y="4267041"/>
            <a:ext cx="0" cy="2584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4885584" y="5117840"/>
            <a:ext cx="0" cy="270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1" name="Picture 40"/>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340660" y="1867803"/>
            <a:ext cx="3220669" cy="794652"/>
          </a:xfrm>
          <a:prstGeom prst="rect">
            <a:avLst/>
          </a:prstGeom>
        </p:spPr>
      </p:pic>
      <p:sp>
        <p:nvSpPr>
          <p:cNvPr id="2" name="TextBox 1"/>
          <p:cNvSpPr txBox="1"/>
          <p:nvPr/>
        </p:nvSpPr>
        <p:spPr>
          <a:xfrm>
            <a:off x="8984572" y="4763060"/>
            <a:ext cx="2416628" cy="923330"/>
          </a:xfrm>
          <a:prstGeom prst="rect">
            <a:avLst/>
          </a:prstGeom>
          <a:noFill/>
        </p:spPr>
        <p:txBody>
          <a:bodyPr wrap="square" rtlCol="0">
            <a:spAutoFit/>
          </a:bodyPr>
          <a:lstStyle/>
          <a:p>
            <a:pPr algn="ctr"/>
            <a:r>
              <a:rPr lang="nl-BE" b="1">
                <a:solidFill>
                  <a:srgbClr val="C00000"/>
                </a:solidFill>
              </a:rPr>
              <a:t>we now also create noise on fluid neutral population</a:t>
            </a:r>
          </a:p>
        </p:txBody>
      </p:sp>
      <p:pic>
        <p:nvPicPr>
          <p:cNvPr id="32" name="Picture 31"/>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410226" y="4509007"/>
            <a:ext cx="4872203" cy="519861"/>
          </a:xfrm>
          <a:prstGeom prst="rect">
            <a:avLst/>
          </a:prstGeom>
        </p:spPr>
      </p:pic>
    </p:spTree>
    <p:extLst>
      <p:ext uri="{BB962C8B-B14F-4D97-AF65-F5344CB8AC3E}">
        <p14:creationId xmlns:p14="http://schemas.microsoft.com/office/powerpoint/2010/main" val="40786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9" grpId="0" animBg="1"/>
      <p:bldP spid="16" grpId="0"/>
      <p:bldP spid="17" grpId="0"/>
      <p:bldP spid="19" grpId="0"/>
      <p:bldP spid="11" grpId="0"/>
      <p:bldP spid="13" grpId="0"/>
      <p:bldP spid="21" grpId="0"/>
      <p:bldP spid="27" grpId="0"/>
      <p:bldP spid="28" grpId="0"/>
      <p:bldP spid="31" grpId="0"/>
      <p:bldP spid="3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21</a:t>
            </a:fld>
            <a:endParaRPr lang="nl-NL" dirty="0"/>
          </a:p>
        </p:txBody>
      </p:sp>
      <p:sp>
        <p:nvSpPr>
          <p:cNvPr id="5" name="Title 4"/>
          <p:cNvSpPr>
            <a:spLocks noGrp="1"/>
          </p:cNvSpPr>
          <p:nvPr>
            <p:ph type="title"/>
          </p:nvPr>
        </p:nvSpPr>
        <p:spPr>
          <a:xfrm>
            <a:off x="360000" y="0"/>
            <a:ext cx="11041200" cy="1152000"/>
          </a:xfrm>
        </p:spPr>
        <p:txBody>
          <a:bodyPr/>
          <a:lstStyle/>
          <a:p>
            <a:r>
              <a:rPr lang="nl-BE"/>
              <a:t>Spatially hybrid with kinetic→fluid condensation</a:t>
            </a:r>
          </a:p>
        </p:txBody>
      </p:sp>
      <p:sp>
        <p:nvSpPr>
          <p:cNvPr id="7" name="Rounded Rectangle 6"/>
          <p:cNvSpPr/>
          <p:nvPr/>
        </p:nvSpPr>
        <p:spPr>
          <a:xfrm>
            <a:off x="3870958" y="3688004"/>
            <a:ext cx="2508068"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rgbClr val="1F02CC"/>
                </a:solidFill>
                <a:latin typeface="Arial" panose="020B0604020202020204"/>
              </a:rPr>
              <a:t>kinetic neutrals</a:t>
            </a:r>
          </a:p>
          <a:p>
            <a:pPr algn="ctr" defTabSz="457200"/>
            <a:r>
              <a:rPr lang="nl-BE" sz="1400">
                <a:solidFill>
                  <a:srgbClr val="1F02CC"/>
                </a:solidFill>
                <a:latin typeface="Arial" panose="020B0604020202020204"/>
              </a:rPr>
              <a:t>Monte Carlo</a:t>
            </a:r>
            <a:br>
              <a:rPr lang="nl-BE" sz="1400">
                <a:solidFill>
                  <a:srgbClr val="1F02CC"/>
                </a:solidFill>
                <a:latin typeface="Arial" panose="020B0604020202020204"/>
              </a:rPr>
            </a:br>
            <a:r>
              <a:rPr lang="nl-BE" sz="1400">
                <a:solidFill>
                  <a:srgbClr val="1F02CC"/>
                </a:solidFill>
                <a:latin typeface="Arial" panose="020B0604020202020204"/>
              </a:rPr>
              <a:t>EIRENE</a:t>
            </a:r>
          </a:p>
        </p:txBody>
      </p:sp>
      <p:sp>
        <p:nvSpPr>
          <p:cNvPr id="8" name="Rounded Rectangle 7"/>
          <p:cNvSpPr/>
          <p:nvPr/>
        </p:nvSpPr>
        <p:spPr>
          <a:xfrm>
            <a:off x="6096600" y="1385760"/>
            <a:ext cx="2508068"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rgbClr val="FF0000"/>
                </a:solidFill>
                <a:latin typeface="Arial" panose="020B0604020202020204"/>
              </a:rPr>
              <a:t>fluid neutrals</a:t>
            </a:r>
          </a:p>
          <a:p>
            <a:pPr algn="ctr" defTabSz="457200"/>
            <a:r>
              <a:rPr lang="nl-BE" sz="1400">
                <a:solidFill>
                  <a:srgbClr val="FF0000"/>
                </a:solidFill>
                <a:latin typeface="Arial" panose="020B0604020202020204"/>
              </a:rPr>
              <a:t>finite volumes</a:t>
            </a:r>
          </a:p>
          <a:p>
            <a:pPr algn="ctr" defTabSz="457200"/>
            <a:r>
              <a:rPr lang="nl-BE" sz="1400">
                <a:solidFill>
                  <a:srgbClr val="FF0000"/>
                </a:solidFill>
              </a:rPr>
              <a:t>B2.5</a:t>
            </a:r>
            <a:endParaRPr lang="nl-BE" sz="2400">
              <a:solidFill>
                <a:srgbClr val="FF0000"/>
              </a:solidFill>
            </a:endParaRPr>
          </a:p>
        </p:txBody>
      </p:sp>
      <p:sp>
        <p:nvSpPr>
          <p:cNvPr id="12" name="Rounded Rectangle 11"/>
          <p:cNvSpPr/>
          <p:nvPr/>
        </p:nvSpPr>
        <p:spPr>
          <a:xfrm>
            <a:off x="1801516" y="1385760"/>
            <a:ext cx="2508068"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chemeClr val="tx1">
                    <a:lumMod val="50000"/>
                  </a:schemeClr>
                </a:solidFill>
                <a:latin typeface="Arial" panose="020B0604020202020204"/>
              </a:rPr>
              <a:t>plasma fluid</a:t>
            </a:r>
            <a:br>
              <a:rPr lang="nl-BE" sz="2400">
                <a:solidFill>
                  <a:schemeClr val="tx1">
                    <a:lumMod val="50000"/>
                  </a:schemeClr>
                </a:solidFill>
                <a:latin typeface="Arial" panose="020B0604020202020204"/>
              </a:rPr>
            </a:br>
            <a:r>
              <a:rPr lang="nl-BE" sz="1400">
                <a:solidFill>
                  <a:schemeClr val="tx1">
                    <a:lumMod val="50000"/>
                  </a:schemeClr>
                </a:solidFill>
                <a:latin typeface="Arial" panose="020B0604020202020204"/>
              </a:rPr>
              <a:t>finite volumes</a:t>
            </a:r>
            <a:br>
              <a:rPr lang="nl-BE" sz="1400">
                <a:solidFill>
                  <a:schemeClr val="tx1">
                    <a:lumMod val="50000"/>
                  </a:schemeClr>
                </a:solidFill>
                <a:latin typeface="Arial" panose="020B0604020202020204"/>
              </a:rPr>
            </a:br>
            <a:r>
              <a:rPr lang="nl-BE" sz="1400">
                <a:solidFill>
                  <a:schemeClr val="tx1">
                    <a:lumMod val="50000"/>
                  </a:schemeClr>
                </a:solidFill>
                <a:latin typeface="Arial" panose="020B0604020202020204"/>
              </a:rPr>
              <a:t>B2.5</a:t>
            </a:r>
            <a:endParaRPr lang="nl-BE" sz="2400">
              <a:solidFill>
                <a:schemeClr val="tx1">
                  <a:lumMod val="50000"/>
                </a:schemeClr>
              </a:solidFill>
              <a:latin typeface="Arial" panose="020B0604020202020204"/>
            </a:endParaRPr>
          </a:p>
        </p:txBody>
      </p:sp>
      <p:sp>
        <p:nvSpPr>
          <p:cNvPr id="28" name="Bent Arrow 27"/>
          <p:cNvSpPr/>
          <p:nvPr/>
        </p:nvSpPr>
        <p:spPr>
          <a:xfrm rot="10800000">
            <a:off x="6379025" y="2562273"/>
            <a:ext cx="1215307" cy="1951975"/>
          </a:xfrm>
          <a:prstGeom prst="bentArrow">
            <a:avLst>
              <a:gd name="adj1" fmla="val 4046"/>
              <a:gd name="adj2" fmla="val 4971"/>
              <a:gd name="adj3" fmla="val 13290"/>
              <a:gd name="adj4" fmla="val 3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9" name="Bent Arrow 28"/>
          <p:cNvSpPr/>
          <p:nvPr/>
        </p:nvSpPr>
        <p:spPr>
          <a:xfrm rot="10800000" flipH="1">
            <a:off x="2791326" y="2569748"/>
            <a:ext cx="1079632" cy="1944500"/>
          </a:xfrm>
          <a:prstGeom prst="bentArrow">
            <a:avLst>
              <a:gd name="adj1" fmla="val 4046"/>
              <a:gd name="adj2" fmla="val 4971"/>
              <a:gd name="adj3" fmla="val 13200"/>
              <a:gd name="adj4" fmla="val 3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0" name="Bent Arrow 29"/>
          <p:cNvSpPr/>
          <p:nvPr/>
        </p:nvSpPr>
        <p:spPr>
          <a:xfrm rot="16200000">
            <a:off x="2772781" y="3098433"/>
            <a:ext cx="1626866" cy="569495"/>
          </a:xfrm>
          <a:prstGeom prst="bentArrow">
            <a:avLst>
              <a:gd name="adj1" fmla="val 9942"/>
              <a:gd name="adj2" fmla="val 11732"/>
              <a:gd name="adj3" fmla="val 18216"/>
              <a:gd name="adj4" fmla="val 3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3" name="Bent Arrow 32"/>
          <p:cNvSpPr/>
          <p:nvPr/>
        </p:nvSpPr>
        <p:spPr>
          <a:xfrm rot="16200000" flipV="1">
            <a:off x="5903739" y="3045034"/>
            <a:ext cx="1626866" cy="676291"/>
          </a:xfrm>
          <a:prstGeom prst="bentArrow">
            <a:avLst>
              <a:gd name="adj1" fmla="val 8518"/>
              <a:gd name="adj2" fmla="val 11732"/>
              <a:gd name="adj3" fmla="val 18216"/>
              <a:gd name="adj4" fmla="val 3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4" name="Right Arrow 33"/>
          <p:cNvSpPr>
            <a:spLocks noChangeAspect="1"/>
          </p:cNvSpPr>
          <p:nvPr/>
        </p:nvSpPr>
        <p:spPr>
          <a:xfrm>
            <a:off x="4309584" y="1713297"/>
            <a:ext cx="1787016" cy="96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Right Arrow 35"/>
          <p:cNvSpPr>
            <a:spLocks/>
          </p:cNvSpPr>
          <p:nvPr/>
        </p:nvSpPr>
        <p:spPr>
          <a:xfrm rot="10800000">
            <a:off x="4316256" y="2233060"/>
            <a:ext cx="1787016" cy="10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mc:AlternateContent xmlns:mc="http://schemas.openxmlformats.org/markup-compatibility/2006" xmlns:a14="http://schemas.microsoft.com/office/drawing/2010/main">
        <mc:Choice Requires="a14">
          <p:sp>
            <p:nvSpPr>
              <p:cNvPr id="37" name="TextBox 36"/>
              <p:cNvSpPr txBox="1"/>
              <p:nvPr/>
            </p:nvSpPr>
            <p:spPr>
              <a:xfrm>
                <a:off x="6096600" y="3017419"/>
                <a:ext cx="786626" cy="367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a:rPr lang="nl-BE" b="0" i="1" smtClean="0">
                              <a:latin typeface="Cambria Math" panose="02040503050406030204" pitchFamily="18" charset="0"/>
                            </a:rPr>
                            <m:t>𝑆</m:t>
                          </m:r>
                        </m:e>
                        <m:sub>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𝑐𝑜𝑛𝑑</m:t>
                          </m:r>
                        </m:sub>
                        <m:sup>
                          <m:r>
                            <a:rPr lang="nl-BE" b="0" i="1" smtClean="0">
                              <a:latin typeface="Cambria Math" panose="02040503050406030204" pitchFamily="18" charset="0"/>
                            </a:rPr>
                            <m:t>𝑛</m:t>
                          </m:r>
                          <m:r>
                            <a:rPr lang="nl-BE" b="0" i="1" smtClean="0">
                              <a:latin typeface="Cambria Math" panose="02040503050406030204" pitchFamily="18" charset="0"/>
                            </a:rPr>
                            <m:t>,||</m:t>
                          </m:r>
                          <m:r>
                            <a:rPr lang="nl-BE" b="0" i="1" smtClean="0">
                              <a:latin typeface="Cambria Math" panose="02040503050406030204" pitchFamily="18" charset="0"/>
                            </a:rPr>
                            <m:t>𝑚</m:t>
                          </m:r>
                          <m:r>
                            <a:rPr lang="nl-BE" b="0" i="1" smtClean="0">
                              <a:latin typeface="Cambria Math" panose="02040503050406030204" pitchFamily="18" charset="0"/>
                            </a:rPr>
                            <m:t>,</m:t>
                          </m:r>
                          <m:r>
                            <a:rPr lang="nl-BE" b="0" i="1" smtClean="0">
                              <a:latin typeface="Cambria Math" panose="02040503050406030204" pitchFamily="18" charset="0"/>
                            </a:rPr>
                            <m:t>𝐻</m:t>
                          </m:r>
                        </m:sup>
                      </m:sSubSup>
                    </m:oMath>
                  </m:oMathPara>
                </a14:m>
                <a:endParaRPr lang="nl-BE"/>
              </a:p>
            </p:txBody>
          </p:sp>
        </mc:Choice>
        <mc:Fallback xmlns="">
          <p:sp>
            <p:nvSpPr>
              <p:cNvPr id="37" name="TextBox 36"/>
              <p:cNvSpPr txBox="1">
                <a:spLocks noRot="1" noChangeAspect="1" noMove="1" noResize="1" noEditPoints="1" noAdjustHandles="1" noChangeArrowheads="1" noChangeShapeType="1" noTextEdit="1"/>
              </p:cNvSpPr>
              <p:nvPr/>
            </p:nvSpPr>
            <p:spPr>
              <a:xfrm>
                <a:off x="6096600" y="3017419"/>
                <a:ext cx="786626" cy="367921"/>
              </a:xfrm>
              <a:prstGeom prst="rect">
                <a:avLst/>
              </a:prstGeom>
              <a:blipFill>
                <a:blip r:embed="rId2"/>
                <a:stretch>
                  <a:fillRect l="-5426" t="-5000" r="-2326" b="-10000"/>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506193" y="3053530"/>
                <a:ext cx="786626" cy="3771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a:rPr lang="nl-BE" b="0" i="1" smtClean="0">
                              <a:latin typeface="Cambria Math" panose="02040503050406030204" pitchFamily="18" charset="0"/>
                            </a:rPr>
                            <m:t>𝑆</m:t>
                          </m:r>
                        </m:e>
                        <m:sub>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𝑝𝑙</m:t>
                          </m:r>
                          <m:r>
                            <a:rPr lang="nl-BE" b="0" i="1" smtClean="0">
                              <a:latin typeface="Cambria Math" panose="02040503050406030204" pitchFamily="18" charset="0"/>
                            </a:rPr>
                            <m:t>,</m:t>
                          </m:r>
                          <m:r>
                            <a:rPr lang="nl-BE" b="0" i="1" smtClean="0">
                              <a:latin typeface="Cambria Math" panose="02040503050406030204" pitchFamily="18" charset="0"/>
                            </a:rPr>
                            <m:t>𝑘</m:t>
                          </m:r>
                        </m:sub>
                        <m:sup>
                          <m:r>
                            <a:rPr lang="nl-BE" b="0" i="1" smtClean="0">
                              <a:latin typeface="Cambria Math" panose="02040503050406030204" pitchFamily="18" charset="0"/>
                            </a:rPr>
                            <m:t>𝑛</m:t>
                          </m:r>
                          <m:r>
                            <a:rPr lang="nl-BE" b="0" i="1" smtClean="0">
                              <a:latin typeface="Cambria Math" panose="02040503050406030204" pitchFamily="18" charset="0"/>
                            </a:rPr>
                            <m:t>,||</m:t>
                          </m:r>
                          <m:r>
                            <a:rPr lang="nl-BE" b="0" i="1" smtClean="0">
                              <a:latin typeface="Cambria Math" panose="02040503050406030204" pitchFamily="18" charset="0"/>
                            </a:rPr>
                            <m:t>𝑚</m:t>
                          </m:r>
                          <m:r>
                            <a:rPr lang="nl-BE" b="0" i="1" smtClean="0">
                              <a:latin typeface="Cambria Math" panose="02040503050406030204" pitchFamily="18" charset="0"/>
                            </a:rPr>
                            <m:t>,</m:t>
                          </m:r>
                          <m:r>
                            <a:rPr lang="nl-BE" b="0" i="1" smtClean="0">
                              <a:latin typeface="Cambria Math" panose="02040503050406030204" pitchFamily="18" charset="0"/>
                            </a:rPr>
                            <m:t>𝐻</m:t>
                          </m:r>
                        </m:sup>
                      </m:sSubSup>
                    </m:oMath>
                  </m:oMathPara>
                </a14:m>
                <a:endParaRPr lang="nl-BE"/>
              </a:p>
            </p:txBody>
          </p:sp>
        </mc:Choice>
        <mc:Fallback xmlns="">
          <p:sp>
            <p:nvSpPr>
              <p:cNvPr id="38" name="TextBox 37"/>
              <p:cNvSpPr txBox="1">
                <a:spLocks noRot="1" noChangeAspect="1" noMove="1" noResize="1" noEditPoints="1" noAdjustHandles="1" noChangeArrowheads="1" noChangeShapeType="1" noTextEdit="1"/>
              </p:cNvSpPr>
              <p:nvPr/>
            </p:nvSpPr>
            <p:spPr>
              <a:xfrm>
                <a:off x="3506193" y="3053530"/>
                <a:ext cx="786626" cy="377155"/>
              </a:xfrm>
              <a:prstGeom prst="rect">
                <a:avLst/>
              </a:prstGeom>
              <a:blipFill>
                <a:blip r:embed="rId3"/>
                <a:stretch>
                  <a:fillRect l="-5426" t="-4839" r="-2326" b="-17742"/>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706187" y="2998938"/>
                <a:ext cx="575607" cy="337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m:rPr>
                              <m:sty m:val="p"/>
                            </m:rPr>
                            <a:rPr lang="nl-BE" b="0" i="0" smtClean="0">
                              <a:latin typeface="Cambria Math" panose="02040503050406030204" pitchFamily="18" charset="0"/>
                            </a:rPr>
                            <m:t>Γ</m:t>
                          </m:r>
                        </m:e>
                        <m:sub>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𝑖𝑛𝑐</m:t>
                          </m:r>
                        </m:sub>
                        <m:sup/>
                      </m:sSubSup>
                    </m:oMath>
                  </m:oMathPara>
                </a14:m>
                <a:endParaRPr lang="nl-BE"/>
              </a:p>
            </p:txBody>
          </p:sp>
        </mc:Choice>
        <mc:Fallback xmlns="">
          <p:sp>
            <p:nvSpPr>
              <p:cNvPr id="39" name="TextBox 38"/>
              <p:cNvSpPr txBox="1">
                <a:spLocks noRot="1" noChangeAspect="1" noMove="1" noResize="1" noEditPoints="1" noAdjustHandles="1" noChangeArrowheads="1" noChangeShapeType="1" noTextEdit="1"/>
              </p:cNvSpPr>
              <p:nvPr/>
            </p:nvSpPr>
            <p:spPr>
              <a:xfrm>
                <a:off x="7706187" y="2998938"/>
                <a:ext cx="575607" cy="337657"/>
              </a:xfrm>
              <a:prstGeom prst="rect">
                <a:avLst/>
              </a:prstGeom>
              <a:blipFill>
                <a:blip r:embed="rId4"/>
                <a:stretch>
                  <a:fillRect l="-7368" r="-3158" b="-12727"/>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81664" y="3045522"/>
                <a:ext cx="530786" cy="337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m:rPr>
                              <m:sty m:val="p"/>
                            </m:rPr>
                            <a:rPr lang="nl-BE" b="0" i="0" smtClean="0">
                              <a:latin typeface="Cambria Math" panose="02040503050406030204" pitchFamily="18" charset="0"/>
                            </a:rPr>
                            <m:t>Γ</m:t>
                          </m:r>
                        </m:e>
                        <m:sub>
                          <m:r>
                            <a:rPr lang="nl-BE" b="0" i="1" smtClean="0">
                              <a:latin typeface="Cambria Math" panose="02040503050406030204" pitchFamily="18" charset="0"/>
                            </a:rPr>
                            <m:t>𝑖</m:t>
                          </m:r>
                          <m:r>
                            <a:rPr lang="nl-BE" b="0" i="1" smtClean="0">
                              <a:latin typeface="Cambria Math" panose="02040503050406030204" pitchFamily="18" charset="0"/>
                            </a:rPr>
                            <m:t>,</m:t>
                          </m:r>
                          <m:r>
                            <a:rPr lang="nl-BE" b="0" i="1" smtClean="0">
                              <a:latin typeface="Cambria Math" panose="02040503050406030204" pitchFamily="18" charset="0"/>
                            </a:rPr>
                            <m:t>𝑖𝑛𝑐</m:t>
                          </m:r>
                        </m:sub>
                        <m:sup/>
                      </m:sSubSup>
                    </m:oMath>
                  </m:oMathPara>
                </a14:m>
                <a:endParaRPr lang="nl-BE"/>
              </a:p>
            </p:txBody>
          </p:sp>
        </mc:Choice>
        <mc:Fallback xmlns="">
          <p:sp>
            <p:nvSpPr>
              <p:cNvPr id="40" name="TextBox 39"/>
              <p:cNvSpPr txBox="1">
                <a:spLocks noRot="1" noChangeAspect="1" noMove="1" noResize="1" noEditPoints="1" noAdjustHandles="1" noChangeArrowheads="1" noChangeShapeType="1" noTextEdit="1"/>
              </p:cNvSpPr>
              <p:nvPr/>
            </p:nvSpPr>
            <p:spPr>
              <a:xfrm>
                <a:off x="2081664" y="3045522"/>
                <a:ext cx="530786" cy="337657"/>
              </a:xfrm>
              <a:prstGeom prst="rect">
                <a:avLst/>
              </a:prstGeom>
              <a:blipFill>
                <a:blip r:embed="rId5"/>
                <a:stretch>
                  <a:fillRect l="-7955" r="-3409" b="-12727"/>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33445" y="1293112"/>
                <a:ext cx="808555" cy="3793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a:rPr lang="nl-BE" b="0" i="1" smtClean="0">
                              <a:latin typeface="Cambria Math" panose="02040503050406030204" pitchFamily="18" charset="0"/>
                            </a:rPr>
                            <m:t>𝑆</m:t>
                          </m:r>
                        </m:e>
                        <m:sub>
                          <m:r>
                            <a:rPr lang="nl-BE" b="0" i="1" smtClean="0">
                              <a:latin typeface="Cambria Math" panose="02040503050406030204" pitchFamily="18" charset="0"/>
                            </a:rPr>
                            <m:t>𝑝𝑙</m:t>
                          </m:r>
                          <m:r>
                            <a:rPr lang="nl-BE" b="0" i="1" smtClean="0">
                              <a:latin typeface="Cambria Math" panose="02040503050406030204" pitchFamily="18" charset="0"/>
                            </a:rPr>
                            <m:t>→</m:t>
                          </m:r>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𝑓𝑙</m:t>
                          </m:r>
                        </m:sub>
                        <m:sup>
                          <m:r>
                            <a:rPr lang="nl-BE" b="0" i="1" smtClean="0">
                              <a:latin typeface="Cambria Math" panose="02040503050406030204" pitchFamily="18" charset="0"/>
                            </a:rPr>
                            <m:t>𝑛</m:t>
                          </m:r>
                          <m:r>
                            <a:rPr lang="nl-BE" b="0" i="1" smtClean="0">
                              <a:latin typeface="Cambria Math" panose="02040503050406030204" pitchFamily="18" charset="0"/>
                            </a:rPr>
                            <m:t>,||</m:t>
                          </m:r>
                          <m:r>
                            <a:rPr lang="nl-BE" b="0" i="1" smtClean="0">
                              <a:latin typeface="Cambria Math" panose="02040503050406030204" pitchFamily="18" charset="0"/>
                            </a:rPr>
                            <m:t>𝑚</m:t>
                          </m:r>
                          <m:r>
                            <a:rPr lang="nl-BE" b="0" i="1" smtClean="0">
                              <a:latin typeface="Cambria Math" panose="02040503050406030204" pitchFamily="18" charset="0"/>
                            </a:rPr>
                            <m:t>,</m:t>
                          </m:r>
                          <m:r>
                            <a:rPr lang="nl-BE" b="0" i="1" smtClean="0">
                              <a:latin typeface="Cambria Math" panose="02040503050406030204" pitchFamily="18" charset="0"/>
                            </a:rPr>
                            <m:t>𝐻</m:t>
                          </m:r>
                        </m:sup>
                      </m:sSubSup>
                    </m:oMath>
                  </m:oMathPara>
                </a14:m>
                <a:endParaRPr lang="nl-BE"/>
              </a:p>
            </p:txBody>
          </p:sp>
        </mc:Choice>
        <mc:Fallback xmlns="">
          <p:sp>
            <p:nvSpPr>
              <p:cNvPr id="41" name="TextBox 40"/>
              <p:cNvSpPr txBox="1">
                <a:spLocks noRot="1" noChangeAspect="1" noMove="1" noResize="1" noEditPoints="1" noAdjustHandles="1" noChangeArrowheads="1" noChangeShapeType="1" noTextEdit="1"/>
              </p:cNvSpPr>
              <p:nvPr/>
            </p:nvSpPr>
            <p:spPr>
              <a:xfrm>
                <a:off x="5233445" y="1293112"/>
                <a:ext cx="808555" cy="379335"/>
              </a:xfrm>
              <a:prstGeom prst="rect">
                <a:avLst/>
              </a:prstGeom>
              <a:blipFill>
                <a:blip r:embed="rId6"/>
                <a:stretch>
                  <a:fillRect l="-6061" t="-4839" r="-4545" b="-22581"/>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760126" y="2332684"/>
                <a:ext cx="808555" cy="3793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a:rPr lang="nl-BE" b="0" i="1" smtClean="0">
                              <a:latin typeface="Cambria Math" panose="02040503050406030204" pitchFamily="18" charset="0"/>
                            </a:rPr>
                            <m:t>𝑆</m:t>
                          </m:r>
                        </m:e>
                        <m:sub>
                          <m:r>
                            <a:rPr lang="nl-BE" b="0" i="1" smtClean="0">
                              <a:latin typeface="Cambria Math" panose="02040503050406030204" pitchFamily="18" charset="0"/>
                            </a:rPr>
                            <m:t>𝑎</m:t>
                          </m:r>
                          <m:r>
                            <a:rPr lang="nl-BE" i="1">
                              <a:latin typeface="Cambria Math" panose="02040503050406030204" pitchFamily="18" charset="0"/>
                            </a:rPr>
                            <m:t>→</m:t>
                          </m:r>
                          <m:r>
                            <a:rPr lang="nl-BE" i="1">
                              <a:latin typeface="Cambria Math" panose="02040503050406030204" pitchFamily="18" charset="0"/>
                            </a:rPr>
                            <m:t>𝑝𝑙</m:t>
                          </m:r>
                          <m:r>
                            <a:rPr lang="nl-BE" b="0" i="1" smtClean="0">
                              <a:latin typeface="Cambria Math" panose="02040503050406030204" pitchFamily="18" charset="0"/>
                            </a:rPr>
                            <m:t>,</m:t>
                          </m:r>
                          <m:r>
                            <a:rPr lang="nl-BE" b="0" i="1" smtClean="0">
                              <a:latin typeface="Cambria Math" panose="02040503050406030204" pitchFamily="18" charset="0"/>
                            </a:rPr>
                            <m:t>𝑓𝑙</m:t>
                          </m:r>
                        </m:sub>
                        <m:sup>
                          <m:r>
                            <a:rPr lang="nl-BE" b="0" i="1" smtClean="0">
                              <a:latin typeface="Cambria Math" panose="02040503050406030204" pitchFamily="18" charset="0"/>
                            </a:rPr>
                            <m:t>𝑛</m:t>
                          </m:r>
                          <m:r>
                            <a:rPr lang="nl-BE" b="0" i="1" smtClean="0">
                              <a:latin typeface="Cambria Math" panose="02040503050406030204" pitchFamily="18" charset="0"/>
                            </a:rPr>
                            <m:t>,||</m:t>
                          </m:r>
                          <m:r>
                            <a:rPr lang="nl-BE" b="0" i="1" smtClean="0">
                              <a:latin typeface="Cambria Math" panose="02040503050406030204" pitchFamily="18" charset="0"/>
                            </a:rPr>
                            <m:t>𝑚</m:t>
                          </m:r>
                          <m:r>
                            <a:rPr lang="nl-BE" b="0" i="1" smtClean="0">
                              <a:latin typeface="Cambria Math" panose="02040503050406030204" pitchFamily="18" charset="0"/>
                            </a:rPr>
                            <m:t>,</m:t>
                          </m:r>
                          <m:r>
                            <a:rPr lang="nl-BE" b="0" i="1" smtClean="0">
                              <a:latin typeface="Cambria Math" panose="02040503050406030204" pitchFamily="18" charset="0"/>
                            </a:rPr>
                            <m:t>𝐻</m:t>
                          </m:r>
                        </m:sup>
                      </m:sSubSup>
                    </m:oMath>
                  </m:oMathPara>
                </a14:m>
                <a:endParaRPr lang="nl-BE"/>
              </a:p>
            </p:txBody>
          </p:sp>
        </mc:Choice>
        <mc:Fallback xmlns="">
          <p:sp>
            <p:nvSpPr>
              <p:cNvPr id="42" name="TextBox 41"/>
              <p:cNvSpPr txBox="1">
                <a:spLocks noRot="1" noChangeAspect="1" noMove="1" noResize="1" noEditPoints="1" noAdjustHandles="1" noChangeArrowheads="1" noChangeShapeType="1" noTextEdit="1"/>
              </p:cNvSpPr>
              <p:nvPr/>
            </p:nvSpPr>
            <p:spPr>
              <a:xfrm>
                <a:off x="4760126" y="2332684"/>
                <a:ext cx="808555" cy="379335"/>
              </a:xfrm>
              <a:prstGeom prst="rect">
                <a:avLst/>
              </a:prstGeom>
              <a:blipFill>
                <a:blip r:embed="rId7"/>
                <a:stretch>
                  <a:fillRect l="-6061" t="-4839" r="-4545" b="-22581"/>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420070" y="1303834"/>
                <a:ext cx="530786" cy="337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nl-BE" i="1" smtClean="0">
                              <a:latin typeface="Cambria Math" panose="02040503050406030204" pitchFamily="18" charset="0"/>
                            </a:rPr>
                          </m:ctrlPr>
                        </m:sSubSupPr>
                        <m:e>
                          <m:r>
                            <m:rPr>
                              <m:sty m:val="p"/>
                            </m:rPr>
                            <a:rPr lang="nl-BE" b="0" i="0" smtClean="0">
                              <a:latin typeface="Cambria Math" panose="02040503050406030204" pitchFamily="18" charset="0"/>
                            </a:rPr>
                            <m:t>Γ</m:t>
                          </m:r>
                        </m:e>
                        <m:sub>
                          <m:r>
                            <a:rPr lang="nl-BE" b="0" i="1" smtClean="0">
                              <a:latin typeface="Cambria Math" panose="02040503050406030204" pitchFamily="18" charset="0"/>
                            </a:rPr>
                            <m:t>𝑖</m:t>
                          </m:r>
                          <m:r>
                            <a:rPr lang="nl-BE" b="0" i="1" smtClean="0">
                              <a:latin typeface="Cambria Math" panose="02040503050406030204" pitchFamily="18" charset="0"/>
                            </a:rPr>
                            <m:t>,</m:t>
                          </m:r>
                          <m:r>
                            <a:rPr lang="nl-BE" b="0" i="1" smtClean="0">
                              <a:latin typeface="Cambria Math" panose="02040503050406030204" pitchFamily="18" charset="0"/>
                            </a:rPr>
                            <m:t>𝑖𝑛𝑐</m:t>
                          </m:r>
                        </m:sub>
                        <m:sup/>
                      </m:sSubSup>
                    </m:oMath>
                  </m:oMathPara>
                </a14:m>
                <a:endParaRPr lang="nl-BE"/>
              </a:p>
            </p:txBody>
          </p:sp>
        </mc:Choice>
        <mc:Fallback xmlns="">
          <p:sp>
            <p:nvSpPr>
              <p:cNvPr id="43" name="TextBox 42"/>
              <p:cNvSpPr txBox="1">
                <a:spLocks noRot="1" noChangeAspect="1" noMove="1" noResize="1" noEditPoints="1" noAdjustHandles="1" noChangeArrowheads="1" noChangeShapeType="1" noTextEdit="1"/>
              </p:cNvSpPr>
              <p:nvPr/>
            </p:nvSpPr>
            <p:spPr>
              <a:xfrm>
                <a:off x="4420070" y="1303834"/>
                <a:ext cx="530786" cy="337657"/>
              </a:xfrm>
              <a:prstGeom prst="rect">
                <a:avLst/>
              </a:prstGeom>
              <a:blipFill>
                <a:blip r:embed="rId8"/>
                <a:stretch>
                  <a:fillRect l="-8046" r="-4598" b="-12727"/>
                </a:stretch>
              </a:blipFill>
            </p:spPr>
            <p:txBody>
              <a:bodyPr/>
              <a:lstStyle/>
              <a:p>
                <a:r>
                  <a:rPr lang="nl-BE">
                    <a:noFill/>
                  </a:rPr>
                  <a:t> </a:t>
                </a:r>
              </a:p>
            </p:txBody>
          </p:sp>
        </mc:Fallback>
      </mc:AlternateContent>
    </p:spTree>
    <p:extLst>
      <p:ext uri="{BB962C8B-B14F-4D97-AF65-F5344CB8AC3E}">
        <p14:creationId xmlns:p14="http://schemas.microsoft.com/office/powerpoint/2010/main" val="17072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a:t>Investigate Kn</a:t>
            </a:r>
            <a:r>
              <a:rPr lang="nl-BE" baseline="30000"/>
              <a:t>t</a:t>
            </a:r>
            <a:r>
              <a:rPr lang="nl-BE"/>
              <a:t> on a broad scale: Kn</a:t>
            </a:r>
            <a:r>
              <a:rPr lang="nl-BE" baseline="30000"/>
              <a:t>t </a:t>
            </a:r>
            <a:r>
              <a:rPr lang="nl-BE"/>
              <a:t>= 0.1, 1, 10 and 100</a:t>
            </a:r>
          </a:p>
          <a:p>
            <a:r>
              <a:rPr lang="nl-BE"/>
              <a:t>Interpretation as first-flight model</a:t>
            </a:r>
          </a:p>
          <a:p>
            <a:pPr lvl="1">
              <a:buFont typeface="Arial" panose="020B0604020202020204" pitchFamily="34" charset="0"/>
              <a:buChar char="›"/>
            </a:pPr>
            <a:r>
              <a:rPr lang="nl-BE" sz="2000"/>
              <a:t>first few collisions are the ones where atom distribution still deviates most from plasma Maxwellian</a:t>
            </a:r>
          </a:p>
          <a:p>
            <a:pPr lvl="1">
              <a:buFont typeface="Arial" panose="020B0604020202020204" pitchFamily="34" charset="0"/>
              <a:buChar char="›"/>
            </a:pPr>
            <a:r>
              <a:rPr lang="nl-BE" sz="2000"/>
              <a:t>useful first-flight information still captured with Kn</a:t>
            </a:r>
            <a:r>
              <a:rPr lang="nl-BE" sz="2000" baseline="30000"/>
              <a:t>t</a:t>
            </a:r>
            <a:r>
              <a:rPr lang="nl-BE" sz="2000"/>
              <a:t> &gt; Kn</a:t>
            </a:r>
            <a:r>
              <a:rPr lang="nl-BE" sz="2000" baseline="30000"/>
              <a:t>t,phys</a:t>
            </a:r>
            <a:endParaRPr lang="nl-BE" sz="2000"/>
          </a:p>
        </p:txBody>
      </p:sp>
      <p:sp>
        <p:nvSpPr>
          <p:cNvPr id="4" name="Slide Number Placeholder 3"/>
          <p:cNvSpPr>
            <a:spLocks noGrp="1"/>
          </p:cNvSpPr>
          <p:nvPr>
            <p:ph type="sldNum" sz="quarter" idx="12"/>
          </p:nvPr>
        </p:nvSpPr>
        <p:spPr/>
        <p:txBody>
          <a:bodyPr/>
          <a:lstStyle/>
          <a:p>
            <a:fld id="{0A297500-7527-634B-90F4-69D0994C32B4}" type="slidenum">
              <a:rPr lang="nl-NL" smtClean="0"/>
              <a:t>22</a:t>
            </a:fld>
            <a:endParaRPr lang="nl-NL"/>
          </a:p>
        </p:txBody>
      </p:sp>
      <p:sp>
        <p:nvSpPr>
          <p:cNvPr id="5" name="Title 4"/>
          <p:cNvSpPr>
            <a:spLocks noGrp="1"/>
          </p:cNvSpPr>
          <p:nvPr>
            <p:ph type="title"/>
          </p:nvPr>
        </p:nvSpPr>
        <p:spPr>
          <a:xfrm>
            <a:off x="360000" y="0"/>
            <a:ext cx="11041200" cy="1152000"/>
          </a:xfrm>
        </p:spPr>
        <p:txBody>
          <a:bodyPr/>
          <a:lstStyle/>
          <a:p>
            <a:r>
              <a:rPr lang="nl-BE"/>
              <a:t>Kinetic→fluid condensation</a:t>
            </a:r>
          </a:p>
        </p:txBody>
      </p:sp>
    </p:spTree>
    <p:extLst>
      <p:ext uri="{BB962C8B-B14F-4D97-AF65-F5344CB8AC3E}">
        <p14:creationId xmlns:p14="http://schemas.microsoft.com/office/powerpoint/2010/main" val="2430090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0"/>
            <a:ext cx="11041200" cy="1152000"/>
          </a:xfrm>
        </p:spPr>
        <p:txBody>
          <a:bodyPr/>
          <a:lstStyle/>
          <a:p>
            <a:r>
              <a:rPr lang="nl-BE"/>
              <a:t>Inclusion of molecules</a:t>
            </a:r>
          </a:p>
        </p:txBody>
      </p:sp>
      <p:sp>
        <p:nvSpPr>
          <p:cNvPr id="3" name="Content Placeholder 2"/>
          <p:cNvSpPr>
            <a:spLocks noGrp="1"/>
          </p:cNvSpPr>
          <p:nvPr>
            <p:ph idx="1"/>
          </p:nvPr>
        </p:nvSpPr>
        <p:spPr/>
        <p:txBody>
          <a:bodyPr/>
          <a:lstStyle/>
          <a:p>
            <a:r>
              <a:rPr lang="nl-BE"/>
              <a:t>No validated fluid model for molecules exists at this point</a:t>
            </a:r>
          </a:p>
          <a:p>
            <a:r>
              <a:rPr lang="nl-BE"/>
              <a:t>Treat molecules fully kinetically</a:t>
            </a:r>
          </a:p>
          <a:p>
            <a:r>
              <a:rPr lang="nl-BE"/>
              <a:t>Focus on treatment of atoms from dissociation</a:t>
            </a:r>
          </a:p>
          <a:p>
            <a:pPr lvl="1">
              <a:buFont typeface="Arial" panose="020B0604020202020204" pitchFamily="34" charset="0"/>
              <a:buChar char="›"/>
            </a:pPr>
            <a:r>
              <a:rPr lang="nl-BE" sz="2000"/>
              <a:t>everywhere fluid: higher speed-up, less accuracy</a:t>
            </a:r>
          </a:p>
          <a:p>
            <a:pPr lvl="1">
              <a:buFont typeface="Arial" panose="020B0604020202020204" pitchFamily="34" charset="0"/>
              <a:buChar char="›"/>
            </a:pPr>
            <a:r>
              <a:rPr lang="nl-BE" sz="2000"/>
              <a:t>everywhere kinetic: less speed-up, higher accuracy</a:t>
            </a:r>
          </a:p>
          <a:p>
            <a:pPr lvl="1">
              <a:buFont typeface="Arial" panose="020B0604020202020204" pitchFamily="34" charset="0"/>
              <a:buChar char="›"/>
            </a:pPr>
            <a:r>
              <a:rPr lang="nl-BE" sz="2000" b="1">
                <a:solidFill>
                  <a:srgbClr val="00B050"/>
                </a:solidFill>
              </a:rPr>
              <a:t>now: launch everywhere kinetic, atoms will condense to fluid in </a:t>
            </a:r>
            <a:r>
              <a:rPr lang="nl-BE" sz="2000" b="1" smtClean="0">
                <a:solidFill>
                  <a:srgbClr val="00B050"/>
                </a:solidFill>
              </a:rPr>
              <a:t>high CX regions</a:t>
            </a:r>
            <a:endParaRPr lang="nl-BE" sz="2000" b="1">
              <a:solidFill>
                <a:srgbClr val="00B050"/>
              </a:solidFill>
            </a:endParaRPr>
          </a:p>
          <a:p>
            <a:pPr marL="457200" lvl="1" indent="0">
              <a:buNone/>
            </a:pPr>
            <a:endParaRPr lang="nl-BE"/>
          </a:p>
          <a:p>
            <a:pPr marL="0" indent="0">
              <a:buNone/>
            </a:pPr>
            <a:endParaRPr lang="nl-BE"/>
          </a:p>
        </p:txBody>
      </p:sp>
      <p:sp>
        <p:nvSpPr>
          <p:cNvPr id="5" name="Slide Number Placeholder 4"/>
          <p:cNvSpPr>
            <a:spLocks noGrp="1"/>
          </p:cNvSpPr>
          <p:nvPr>
            <p:ph type="sldNum" sz="quarter" idx="12"/>
          </p:nvPr>
        </p:nvSpPr>
        <p:spPr/>
        <p:txBody>
          <a:bodyPr/>
          <a:lstStyle/>
          <a:p>
            <a:fld id="{78CD8E6A-08C9-49B9-A7D5-27A98AD8C28F}" type="slidenum">
              <a:rPr lang="nl-NL" smtClean="0"/>
              <a:pPr/>
              <a:t>23</a:t>
            </a:fld>
            <a:endParaRPr lang="nl-NL"/>
          </a:p>
        </p:txBody>
      </p:sp>
    </p:spTree>
    <p:extLst>
      <p:ext uri="{BB962C8B-B14F-4D97-AF65-F5344CB8AC3E}">
        <p14:creationId xmlns:p14="http://schemas.microsoft.com/office/powerpoint/2010/main" val="3367482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24</a:t>
            </a:fld>
            <a:endParaRPr lang="nl-NL"/>
          </a:p>
        </p:txBody>
      </p:sp>
      <p:sp>
        <p:nvSpPr>
          <p:cNvPr id="5" name="Title 4"/>
          <p:cNvSpPr>
            <a:spLocks noGrp="1"/>
          </p:cNvSpPr>
          <p:nvPr>
            <p:ph type="title"/>
          </p:nvPr>
        </p:nvSpPr>
        <p:spPr>
          <a:xfrm>
            <a:off x="360000" y="0"/>
            <a:ext cx="11041200" cy="1152000"/>
          </a:xfrm>
        </p:spPr>
        <p:txBody>
          <a:bodyPr/>
          <a:lstStyle/>
          <a:p>
            <a:r>
              <a:rPr lang="nl-BE"/>
              <a:t>Variants for target BCs</a:t>
            </a:r>
          </a:p>
        </p:txBody>
      </p:sp>
      <p:grpSp>
        <p:nvGrpSpPr>
          <p:cNvPr id="30" name="Group 29"/>
          <p:cNvGrpSpPr/>
          <p:nvPr/>
        </p:nvGrpSpPr>
        <p:grpSpPr>
          <a:xfrm>
            <a:off x="1931407" y="4295897"/>
            <a:ext cx="4914647" cy="1847763"/>
            <a:chOff x="4384298" y="1847803"/>
            <a:chExt cx="4914647" cy="1847763"/>
          </a:xfrm>
        </p:grpSpPr>
        <p:pic>
          <p:nvPicPr>
            <p:cNvPr id="31" name="Picture 30"/>
            <p:cNvPicPr>
              <a:picLocks noChangeAspect="1"/>
            </p:cNvPicPr>
            <p:nvPr/>
          </p:nvPicPr>
          <p:blipFill>
            <a:blip r:embed="rId2"/>
            <a:stretch>
              <a:fillRect/>
            </a:stretch>
          </p:blipFill>
          <p:spPr>
            <a:xfrm>
              <a:off x="6909799" y="1847803"/>
              <a:ext cx="2389146" cy="1847763"/>
            </a:xfrm>
            <a:prstGeom prst="rect">
              <a:avLst/>
            </a:prstGeom>
            <a:ln>
              <a:solidFill>
                <a:srgbClr val="010203"/>
              </a:solidFill>
            </a:ln>
          </p:spPr>
        </p:pic>
        <p:cxnSp>
          <p:nvCxnSpPr>
            <p:cNvPr id="32" name="Straight Arrow Connector 31"/>
            <p:cNvCxnSpPr>
              <a:endCxn id="34" idx="3"/>
            </p:cNvCxnSpPr>
            <p:nvPr/>
          </p:nvCxnSpPr>
          <p:spPr>
            <a:xfrm flipH="1" flipV="1">
              <a:off x="6636724" y="2310082"/>
              <a:ext cx="983496" cy="28177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5" idx="3"/>
            </p:cNvCxnSpPr>
            <p:nvPr/>
          </p:nvCxnSpPr>
          <p:spPr>
            <a:xfrm flipH="1">
              <a:off x="6636723" y="3016869"/>
              <a:ext cx="815084" cy="1865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384298" y="2123906"/>
              <a:ext cx="2252426" cy="372352"/>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a:solidFill>
                    <a:srgbClr val="00B0F0"/>
                  </a:solidFill>
                </a:rPr>
                <a:t>Kn &gt; Kn</a:t>
              </a:r>
              <a:r>
                <a:rPr lang="nl-BE" sz="1600" baseline="30000">
                  <a:solidFill>
                    <a:srgbClr val="00B0F0"/>
                  </a:solidFill>
                </a:rPr>
                <a:t>b</a:t>
              </a:r>
              <a:r>
                <a:rPr lang="nl-BE" sz="1600">
                  <a:solidFill>
                    <a:srgbClr val="00B0F0"/>
                  </a:solidFill>
                </a:rPr>
                <a:t> ? → HYB-2</a:t>
              </a:r>
            </a:p>
          </p:txBody>
        </p:sp>
        <p:sp>
          <p:nvSpPr>
            <p:cNvPr id="35" name="Rectangle 34"/>
            <p:cNvSpPr/>
            <p:nvPr/>
          </p:nvSpPr>
          <p:spPr>
            <a:xfrm>
              <a:off x="4384298" y="2997007"/>
              <a:ext cx="2252425" cy="412774"/>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a:solidFill>
                    <a:srgbClr val="C00000"/>
                  </a:solidFill>
                </a:rPr>
                <a:t>Kn &lt; Kn</a:t>
              </a:r>
              <a:r>
                <a:rPr lang="nl-BE" sz="1600" baseline="30000">
                  <a:solidFill>
                    <a:srgbClr val="C00000"/>
                  </a:solidFill>
                </a:rPr>
                <a:t>b</a:t>
              </a:r>
              <a:r>
                <a:rPr lang="nl-BE" sz="1600">
                  <a:solidFill>
                    <a:srgbClr val="C00000"/>
                  </a:solidFill>
                </a:rPr>
                <a:t> ? → HYB-1</a:t>
              </a:r>
            </a:p>
          </p:txBody>
        </p:sp>
      </p:grpSp>
      <p:grpSp>
        <p:nvGrpSpPr>
          <p:cNvPr id="45" name="Group 44"/>
          <p:cNvGrpSpPr/>
          <p:nvPr/>
        </p:nvGrpSpPr>
        <p:grpSpPr>
          <a:xfrm>
            <a:off x="5653376" y="1383542"/>
            <a:ext cx="8962837" cy="1378144"/>
            <a:chOff x="-1142988" y="3857442"/>
            <a:chExt cx="5959480" cy="888315"/>
          </a:xfrm>
        </p:grpSpPr>
        <p:sp>
          <p:nvSpPr>
            <p:cNvPr id="46" name="Rectangle 45"/>
            <p:cNvSpPr/>
            <p:nvPr/>
          </p:nvSpPr>
          <p:spPr>
            <a:xfrm>
              <a:off x="-566811" y="3857442"/>
              <a:ext cx="3241846" cy="88831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B0F0"/>
                </a:solidFill>
              </a:endParaRPr>
            </a:p>
          </p:txBody>
        </p:sp>
        <p:sp>
          <p:nvSpPr>
            <p:cNvPr id="47" name="TextBox 46"/>
            <p:cNvSpPr txBox="1"/>
            <p:nvPr/>
          </p:nvSpPr>
          <p:spPr>
            <a:xfrm>
              <a:off x="1032923" y="3879031"/>
              <a:ext cx="2526232" cy="218223"/>
            </a:xfrm>
            <a:prstGeom prst="rect">
              <a:avLst/>
            </a:prstGeom>
            <a:noFill/>
          </p:spPr>
          <p:txBody>
            <a:bodyPr wrap="square" rtlCol="0">
              <a:spAutoFit/>
            </a:bodyPr>
            <a:lstStyle/>
            <a:p>
              <a:r>
                <a:rPr lang="nl-BE" sz="1600"/>
                <a:t>ions &amp; fluid neutrals </a:t>
              </a:r>
            </a:p>
          </p:txBody>
        </p:sp>
        <p:sp>
          <p:nvSpPr>
            <p:cNvPr id="48" name="Rectangle 47"/>
            <p:cNvSpPr/>
            <p:nvPr/>
          </p:nvSpPr>
          <p:spPr>
            <a:xfrm>
              <a:off x="514746" y="3869442"/>
              <a:ext cx="73232" cy="876315"/>
            </a:xfrm>
            <a:prstGeom prst="rect">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49" name="TextBox 48"/>
            <p:cNvSpPr txBox="1"/>
            <p:nvPr/>
          </p:nvSpPr>
          <p:spPr>
            <a:xfrm>
              <a:off x="-1142988" y="4046605"/>
              <a:ext cx="2197099" cy="376930"/>
            </a:xfrm>
            <a:prstGeom prst="rect">
              <a:avLst/>
            </a:prstGeom>
            <a:noFill/>
          </p:spPr>
          <p:txBody>
            <a:bodyPr wrap="square" rtlCol="0">
              <a:spAutoFit/>
            </a:bodyPr>
            <a:lstStyle/>
            <a:p>
              <a:pPr algn="ctr"/>
              <a:r>
                <a:rPr lang="nl-BE" sz="1600" b="1">
                  <a:solidFill>
                    <a:schemeClr val="tx1">
                      <a:lumMod val="50000"/>
                    </a:schemeClr>
                  </a:solidFill>
                </a:rPr>
                <a:t>EIRENE</a:t>
              </a:r>
              <a:br>
                <a:rPr lang="nl-BE" sz="1600" b="1">
                  <a:solidFill>
                    <a:schemeClr val="tx1">
                      <a:lumMod val="50000"/>
                    </a:schemeClr>
                  </a:solidFill>
                </a:rPr>
              </a:br>
              <a:r>
                <a:rPr lang="nl-BE" sz="1600" b="1">
                  <a:solidFill>
                    <a:schemeClr val="tx1">
                      <a:lumMod val="50000"/>
                    </a:schemeClr>
                  </a:solidFill>
                </a:rPr>
                <a:t>TRIM</a:t>
              </a:r>
            </a:p>
          </p:txBody>
        </p:sp>
        <p:sp>
          <p:nvSpPr>
            <p:cNvPr id="50" name="TextBox 49"/>
            <p:cNvSpPr txBox="1"/>
            <p:nvPr/>
          </p:nvSpPr>
          <p:spPr>
            <a:xfrm>
              <a:off x="1032923" y="4246209"/>
              <a:ext cx="2924458" cy="218223"/>
            </a:xfrm>
            <a:prstGeom prst="rect">
              <a:avLst/>
            </a:prstGeom>
            <a:noFill/>
          </p:spPr>
          <p:txBody>
            <a:bodyPr wrap="square" rtlCol="0">
              <a:spAutoFit/>
            </a:bodyPr>
            <a:lstStyle/>
            <a:p>
              <a:r>
                <a:rPr lang="nl-BE" sz="1600"/>
                <a:t>kinetic neutral atoms</a:t>
              </a:r>
            </a:p>
          </p:txBody>
        </p:sp>
        <p:sp>
          <p:nvSpPr>
            <p:cNvPr id="51" name="Curved Right Arrow 50"/>
            <p:cNvSpPr/>
            <p:nvPr/>
          </p:nvSpPr>
          <p:spPr>
            <a:xfrm>
              <a:off x="377445" y="3977788"/>
              <a:ext cx="627199" cy="457151"/>
            </a:xfrm>
            <a:prstGeom prst="curvedRightArrow">
              <a:avLst>
                <a:gd name="adj1" fmla="val 11011"/>
                <a:gd name="adj2" fmla="val 309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2" name="Curved Right Arrow 51"/>
            <p:cNvSpPr/>
            <p:nvPr/>
          </p:nvSpPr>
          <p:spPr>
            <a:xfrm>
              <a:off x="402845" y="3966648"/>
              <a:ext cx="601799" cy="699084"/>
            </a:xfrm>
            <a:prstGeom prst="curvedRightArrow">
              <a:avLst>
                <a:gd name="adj1" fmla="val 11011"/>
                <a:gd name="adj2" fmla="val 2619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3" name="TextBox 52"/>
            <p:cNvSpPr txBox="1"/>
            <p:nvPr/>
          </p:nvSpPr>
          <p:spPr>
            <a:xfrm>
              <a:off x="1032923" y="4457163"/>
              <a:ext cx="3783569" cy="218223"/>
            </a:xfrm>
            <a:prstGeom prst="rect">
              <a:avLst/>
            </a:prstGeom>
            <a:noFill/>
          </p:spPr>
          <p:txBody>
            <a:bodyPr wrap="square" rtlCol="0">
              <a:spAutoFit/>
            </a:bodyPr>
            <a:lstStyle/>
            <a:p>
              <a:r>
                <a:rPr lang="nl-BE" sz="1600"/>
                <a:t>kinetic neutral molecules</a:t>
              </a:r>
            </a:p>
          </p:txBody>
        </p:sp>
      </p:grpSp>
      <p:grpSp>
        <p:nvGrpSpPr>
          <p:cNvPr id="57" name="Group 56"/>
          <p:cNvGrpSpPr/>
          <p:nvPr/>
        </p:nvGrpSpPr>
        <p:grpSpPr>
          <a:xfrm>
            <a:off x="-115548" y="1408444"/>
            <a:ext cx="7660714" cy="1362273"/>
            <a:chOff x="277193" y="405218"/>
            <a:chExt cx="7660714" cy="1362273"/>
          </a:xfrm>
        </p:grpSpPr>
        <p:grpSp>
          <p:nvGrpSpPr>
            <p:cNvPr id="36" name="Group 35"/>
            <p:cNvGrpSpPr/>
            <p:nvPr/>
          </p:nvGrpSpPr>
          <p:grpSpPr>
            <a:xfrm>
              <a:off x="277193" y="405218"/>
              <a:ext cx="7660714" cy="1362273"/>
              <a:chOff x="-889824" y="3523551"/>
              <a:chExt cx="6186180" cy="1122371"/>
            </a:xfrm>
          </p:grpSpPr>
          <p:sp>
            <p:nvSpPr>
              <p:cNvPr id="37" name="Rectangle 36"/>
              <p:cNvSpPr/>
              <p:nvPr/>
            </p:nvSpPr>
            <p:spPr>
              <a:xfrm>
                <a:off x="-417005" y="3523551"/>
                <a:ext cx="3937157" cy="1122371"/>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TextBox 37"/>
              <p:cNvSpPr txBox="1"/>
              <p:nvPr/>
            </p:nvSpPr>
            <p:spPr>
              <a:xfrm>
                <a:off x="1510250" y="3540477"/>
                <a:ext cx="2526232" cy="278933"/>
              </a:xfrm>
              <a:prstGeom prst="rect">
                <a:avLst/>
              </a:prstGeom>
              <a:noFill/>
            </p:spPr>
            <p:txBody>
              <a:bodyPr wrap="square" rtlCol="0">
                <a:spAutoFit/>
              </a:bodyPr>
              <a:lstStyle/>
              <a:p>
                <a:r>
                  <a:rPr lang="nl-BE" sz="1600"/>
                  <a:t>ions &amp; fluid neutrals </a:t>
                </a:r>
              </a:p>
            </p:txBody>
          </p:sp>
          <p:sp>
            <p:nvSpPr>
              <p:cNvPr id="40" name="TextBox 39"/>
              <p:cNvSpPr txBox="1"/>
              <p:nvPr/>
            </p:nvSpPr>
            <p:spPr>
              <a:xfrm>
                <a:off x="-889824" y="3835963"/>
                <a:ext cx="2197099" cy="481794"/>
              </a:xfrm>
              <a:prstGeom prst="rect">
                <a:avLst/>
              </a:prstGeom>
              <a:noFill/>
            </p:spPr>
            <p:txBody>
              <a:bodyPr wrap="square" rtlCol="0">
                <a:spAutoFit/>
              </a:bodyPr>
              <a:lstStyle/>
              <a:p>
                <a:pPr algn="ctr"/>
                <a:r>
                  <a:rPr lang="nl-BE" sz="1600" b="1">
                    <a:solidFill>
                      <a:schemeClr val="tx1">
                        <a:lumMod val="50000"/>
                      </a:schemeClr>
                    </a:solidFill>
                  </a:rPr>
                  <a:t>B2.5</a:t>
                </a:r>
                <a:br>
                  <a:rPr lang="nl-BE" sz="1600" b="1">
                    <a:solidFill>
                      <a:schemeClr val="tx1">
                        <a:lumMod val="50000"/>
                      </a:schemeClr>
                    </a:solidFill>
                  </a:rPr>
                </a:br>
                <a:r>
                  <a:rPr lang="nl-BE" sz="1600" b="1">
                    <a:solidFill>
                      <a:schemeClr val="tx1">
                        <a:lumMod val="50000"/>
                      </a:schemeClr>
                    </a:solidFill>
                  </a:rPr>
                  <a:t>TRIM</a:t>
                </a:r>
                <a:r>
                  <a:rPr lang="nl-BE" sz="1600" b="1" baseline="-25000">
                    <a:solidFill>
                      <a:schemeClr val="tx1">
                        <a:lumMod val="50000"/>
                      </a:schemeClr>
                    </a:solidFill>
                  </a:rPr>
                  <a:t>fl</a:t>
                </a:r>
                <a:endParaRPr lang="nl-BE" sz="1600" b="1">
                  <a:solidFill>
                    <a:schemeClr val="tx1">
                      <a:lumMod val="50000"/>
                    </a:schemeClr>
                  </a:solidFill>
                </a:endParaRPr>
              </a:p>
            </p:txBody>
          </p:sp>
          <p:sp>
            <p:nvSpPr>
              <p:cNvPr id="41" name="TextBox 40"/>
              <p:cNvSpPr txBox="1"/>
              <p:nvPr/>
            </p:nvSpPr>
            <p:spPr>
              <a:xfrm>
                <a:off x="1538817" y="4024348"/>
                <a:ext cx="2495156" cy="278933"/>
              </a:xfrm>
              <a:prstGeom prst="rect">
                <a:avLst/>
              </a:prstGeom>
              <a:noFill/>
            </p:spPr>
            <p:txBody>
              <a:bodyPr wrap="square" rtlCol="0">
                <a:spAutoFit/>
              </a:bodyPr>
              <a:lstStyle/>
              <a:p>
                <a:r>
                  <a:rPr lang="nl-BE" sz="1600"/>
                  <a:t>fluid neutral atoms</a:t>
                </a:r>
              </a:p>
            </p:txBody>
          </p:sp>
          <p:sp>
            <p:nvSpPr>
              <p:cNvPr id="44" name="TextBox 43"/>
              <p:cNvSpPr txBox="1"/>
              <p:nvPr/>
            </p:nvSpPr>
            <p:spPr>
              <a:xfrm>
                <a:off x="1512787" y="4330743"/>
                <a:ext cx="3783569" cy="278933"/>
              </a:xfrm>
              <a:prstGeom prst="rect">
                <a:avLst/>
              </a:prstGeom>
              <a:noFill/>
            </p:spPr>
            <p:txBody>
              <a:bodyPr wrap="square" rtlCol="0">
                <a:spAutoFit/>
              </a:bodyPr>
              <a:lstStyle/>
              <a:p>
                <a:r>
                  <a:rPr lang="nl-BE" sz="1600"/>
                  <a:t>kinetic neutral molecules</a:t>
                </a:r>
              </a:p>
            </p:txBody>
          </p:sp>
        </p:grpSp>
        <p:sp>
          <p:nvSpPr>
            <p:cNvPr id="54" name="Rectangle 53"/>
            <p:cNvSpPr/>
            <p:nvPr/>
          </p:nvSpPr>
          <p:spPr>
            <a:xfrm>
              <a:off x="2492442" y="405218"/>
              <a:ext cx="110138" cy="1359527"/>
            </a:xfrm>
            <a:prstGeom prst="rect">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55" name="Curved Right Arrow 54"/>
            <p:cNvSpPr/>
            <p:nvPr/>
          </p:nvSpPr>
          <p:spPr>
            <a:xfrm>
              <a:off x="2285947" y="573307"/>
              <a:ext cx="943284" cy="709230"/>
            </a:xfrm>
            <a:prstGeom prst="curvedRightArrow">
              <a:avLst>
                <a:gd name="adj1" fmla="val 11011"/>
                <a:gd name="adj2" fmla="val 3095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6" name="Curved Right Arrow 55"/>
            <p:cNvSpPr/>
            <p:nvPr/>
          </p:nvSpPr>
          <p:spPr>
            <a:xfrm>
              <a:off x="2324148" y="556025"/>
              <a:ext cx="905083" cy="1084568"/>
            </a:xfrm>
            <a:prstGeom prst="curvedRightArrow">
              <a:avLst>
                <a:gd name="adj1" fmla="val 11011"/>
                <a:gd name="adj2" fmla="val 2619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sp>
        <p:nvSpPr>
          <p:cNvPr id="58" name="TextBox 57"/>
          <p:cNvSpPr txBox="1"/>
          <p:nvPr/>
        </p:nvSpPr>
        <p:spPr>
          <a:xfrm>
            <a:off x="347804" y="1090538"/>
            <a:ext cx="4109895" cy="369332"/>
          </a:xfrm>
          <a:prstGeom prst="rect">
            <a:avLst/>
          </a:prstGeom>
          <a:noFill/>
        </p:spPr>
        <p:txBody>
          <a:bodyPr wrap="square" rtlCol="0">
            <a:spAutoFit/>
          </a:bodyPr>
          <a:lstStyle/>
          <a:p>
            <a:r>
              <a:rPr lang="nl-BE"/>
              <a:t>HYB-1: fluid atoms, kinetic molecules</a:t>
            </a:r>
          </a:p>
        </p:txBody>
      </p:sp>
      <p:sp>
        <p:nvSpPr>
          <p:cNvPr id="59" name="TextBox 58"/>
          <p:cNvSpPr txBox="1"/>
          <p:nvPr/>
        </p:nvSpPr>
        <p:spPr>
          <a:xfrm>
            <a:off x="6403150" y="1062285"/>
            <a:ext cx="4109895" cy="369332"/>
          </a:xfrm>
          <a:prstGeom prst="rect">
            <a:avLst/>
          </a:prstGeom>
          <a:noFill/>
        </p:spPr>
        <p:txBody>
          <a:bodyPr wrap="square" rtlCol="0">
            <a:spAutoFit/>
          </a:bodyPr>
          <a:lstStyle/>
          <a:p>
            <a:r>
              <a:rPr lang="nl-BE"/>
              <a:t>HYB-2: kinetic relaunch</a:t>
            </a:r>
          </a:p>
        </p:txBody>
      </p:sp>
      <p:sp>
        <p:nvSpPr>
          <p:cNvPr id="64" name="TextBox 63"/>
          <p:cNvSpPr txBox="1"/>
          <p:nvPr/>
        </p:nvSpPr>
        <p:spPr>
          <a:xfrm>
            <a:off x="373570" y="3757697"/>
            <a:ext cx="6472484" cy="369332"/>
          </a:xfrm>
          <a:prstGeom prst="rect">
            <a:avLst/>
          </a:prstGeom>
          <a:noFill/>
        </p:spPr>
        <p:txBody>
          <a:bodyPr wrap="square" rtlCol="0">
            <a:spAutoFit/>
          </a:bodyPr>
          <a:lstStyle/>
          <a:p>
            <a:r>
              <a:rPr lang="nl-BE"/>
              <a:t>HYB-3: automated selection of fluid or kinetic approach</a:t>
            </a:r>
          </a:p>
        </p:txBody>
      </p:sp>
      <p:sp>
        <p:nvSpPr>
          <p:cNvPr id="39" name="TextBox 38"/>
          <p:cNvSpPr txBox="1"/>
          <p:nvPr/>
        </p:nvSpPr>
        <p:spPr>
          <a:xfrm>
            <a:off x="360000" y="2742355"/>
            <a:ext cx="2465780" cy="307777"/>
          </a:xfrm>
          <a:prstGeom prst="rect">
            <a:avLst/>
          </a:prstGeom>
          <a:noFill/>
        </p:spPr>
        <p:txBody>
          <a:bodyPr wrap="square" rtlCol="0">
            <a:spAutoFit/>
          </a:bodyPr>
          <a:lstStyle/>
          <a:p>
            <a:r>
              <a:rPr lang="nl-BE" sz="1400"/>
              <a:t>[N. Horsten et al. PSI 2020]</a:t>
            </a:r>
          </a:p>
        </p:txBody>
      </p:sp>
      <p:sp>
        <p:nvSpPr>
          <p:cNvPr id="2" name="TextBox 1"/>
          <p:cNvSpPr txBox="1"/>
          <p:nvPr/>
        </p:nvSpPr>
        <p:spPr>
          <a:xfrm>
            <a:off x="6960637" y="5754794"/>
            <a:ext cx="2743200" cy="369332"/>
          </a:xfrm>
          <a:prstGeom prst="rect">
            <a:avLst/>
          </a:prstGeom>
          <a:noFill/>
        </p:spPr>
        <p:txBody>
          <a:bodyPr wrap="square" rtlCol="0">
            <a:spAutoFit/>
          </a:bodyPr>
          <a:lstStyle/>
          <a:p>
            <a:r>
              <a:rPr lang="nl-BE"/>
              <a:t>For now: Kn</a:t>
            </a:r>
            <a:r>
              <a:rPr lang="nl-BE" baseline="30000"/>
              <a:t>b </a:t>
            </a:r>
            <a:r>
              <a:rPr lang="nl-BE"/>
              <a:t>= 0.1</a:t>
            </a:r>
          </a:p>
        </p:txBody>
      </p:sp>
    </p:spTree>
    <p:extLst>
      <p:ext uri="{BB962C8B-B14F-4D97-AF65-F5344CB8AC3E}">
        <p14:creationId xmlns:p14="http://schemas.microsoft.com/office/powerpoint/2010/main" val="1852170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8043" y="1367844"/>
            <a:ext cx="2824085" cy="3279267"/>
          </a:xfrm>
          <a:prstGeom prst="rect">
            <a:avLst/>
          </a:prstGeom>
        </p:spPr>
      </p:pic>
      <p:sp>
        <p:nvSpPr>
          <p:cNvPr id="4" name="Slide Number Placeholder 3"/>
          <p:cNvSpPr>
            <a:spLocks noGrp="1"/>
          </p:cNvSpPr>
          <p:nvPr>
            <p:ph type="sldNum" sz="quarter" idx="12"/>
          </p:nvPr>
        </p:nvSpPr>
        <p:spPr/>
        <p:txBody>
          <a:bodyPr/>
          <a:lstStyle/>
          <a:p>
            <a:fld id="{0A297500-7527-634B-90F4-69D0994C32B4}" type="slidenum">
              <a:rPr lang="nl-NL" smtClean="0"/>
              <a:t>25</a:t>
            </a:fld>
            <a:endParaRPr lang="nl-NL"/>
          </a:p>
        </p:txBody>
      </p:sp>
      <p:sp>
        <p:nvSpPr>
          <p:cNvPr id="5" name="Title 4"/>
          <p:cNvSpPr>
            <a:spLocks noGrp="1"/>
          </p:cNvSpPr>
          <p:nvPr>
            <p:ph type="title"/>
          </p:nvPr>
        </p:nvSpPr>
        <p:spPr>
          <a:xfrm>
            <a:off x="360000" y="0"/>
            <a:ext cx="11041200" cy="1152000"/>
          </a:xfrm>
        </p:spPr>
        <p:txBody>
          <a:bodyPr/>
          <a:lstStyle/>
          <a:p>
            <a:r>
              <a:rPr lang="nl-BE"/>
              <a:t>Results: trapezoidal slab case (incl. molecules)</a:t>
            </a:r>
          </a:p>
        </p:txBody>
      </p:sp>
      <p:pic>
        <p:nvPicPr>
          <p:cNvPr id="6" name="Picture 5"/>
          <p:cNvPicPr>
            <a:picLocks noChangeAspect="1"/>
          </p:cNvPicPr>
          <p:nvPr/>
        </p:nvPicPr>
        <p:blipFill>
          <a:blip r:embed="rId3"/>
          <a:stretch>
            <a:fillRect/>
          </a:stretch>
        </p:blipFill>
        <p:spPr>
          <a:xfrm>
            <a:off x="1795200" y="1049210"/>
            <a:ext cx="11166622" cy="5160790"/>
          </a:xfrm>
          <a:prstGeom prst="rect">
            <a:avLst/>
          </a:prstGeom>
        </p:spPr>
      </p:pic>
    </p:spTree>
    <p:extLst>
      <p:ext uri="{BB962C8B-B14F-4D97-AF65-F5344CB8AC3E}">
        <p14:creationId xmlns:p14="http://schemas.microsoft.com/office/powerpoint/2010/main" val="3453459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t>26</a:t>
            </a:fld>
            <a:endParaRPr lang="nl-NL"/>
          </a:p>
        </p:txBody>
      </p:sp>
      <p:pic>
        <p:nvPicPr>
          <p:cNvPr id="4" name="Picture 3"/>
          <p:cNvPicPr>
            <a:picLocks noChangeAspect="1"/>
          </p:cNvPicPr>
          <p:nvPr/>
        </p:nvPicPr>
        <p:blipFill>
          <a:blip r:embed="rId3"/>
          <a:stretch>
            <a:fillRect/>
          </a:stretch>
        </p:blipFill>
        <p:spPr>
          <a:xfrm>
            <a:off x="2174033" y="633301"/>
            <a:ext cx="7975783" cy="5984060"/>
          </a:xfrm>
          <a:prstGeom prst="rect">
            <a:avLst/>
          </a:prstGeom>
        </p:spPr>
      </p:pic>
      <p:sp>
        <p:nvSpPr>
          <p:cNvPr id="5" name="Title 3"/>
          <p:cNvSpPr txBox="1">
            <a:spLocks/>
          </p:cNvSpPr>
          <p:nvPr/>
        </p:nvSpPr>
        <p:spPr>
          <a:xfrm>
            <a:off x="576000" y="207036"/>
            <a:ext cx="11041200" cy="1152000"/>
          </a:xfrm>
          <a:prstGeom prst="rect">
            <a:avLst/>
          </a:prstGeom>
        </p:spPr>
        <p:txBody>
          <a:bodyPr>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nl-BE"/>
              <a:t>Fluid fraction trapezoidal slabs</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76000" y="1165729"/>
            <a:ext cx="1766103" cy="693632"/>
          </a:xfrm>
          <a:prstGeom prst="rect">
            <a:avLst/>
          </a:prstGeom>
        </p:spPr>
      </p:pic>
    </p:spTree>
    <p:extLst>
      <p:ext uri="{BB962C8B-B14F-4D97-AF65-F5344CB8AC3E}">
        <p14:creationId xmlns:p14="http://schemas.microsoft.com/office/powerpoint/2010/main" val="283060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nl-NL"/>
              <a:t>Faculty, department, unit ...</a:t>
            </a:r>
          </a:p>
        </p:txBody>
      </p:sp>
      <p:sp>
        <p:nvSpPr>
          <p:cNvPr id="4" name="Slide Number Placeholder 3"/>
          <p:cNvSpPr>
            <a:spLocks noGrp="1"/>
          </p:cNvSpPr>
          <p:nvPr>
            <p:ph type="sldNum" sz="quarter" idx="12"/>
          </p:nvPr>
        </p:nvSpPr>
        <p:spPr/>
        <p:txBody>
          <a:bodyPr/>
          <a:lstStyle/>
          <a:p>
            <a:fld id="{0A297500-7527-634B-90F4-69D0994C32B4}" type="slidenum">
              <a:rPr lang="nl-NL" smtClean="0"/>
              <a:t>27</a:t>
            </a:fld>
            <a:endParaRPr lang="nl-NL"/>
          </a:p>
        </p:txBody>
      </p:sp>
      <p:sp>
        <p:nvSpPr>
          <p:cNvPr id="5" name="Title 4"/>
          <p:cNvSpPr>
            <a:spLocks noGrp="1"/>
          </p:cNvSpPr>
          <p:nvPr>
            <p:ph type="title"/>
          </p:nvPr>
        </p:nvSpPr>
        <p:spPr>
          <a:xfrm>
            <a:off x="360000" y="0"/>
            <a:ext cx="11041200" cy="1152000"/>
          </a:xfrm>
        </p:spPr>
        <p:txBody>
          <a:bodyPr/>
          <a:lstStyle/>
          <a:p>
            <a:r>
              <a:rPr lang="nl-BE"/>
              <a:t>Results: ITER with voids (incl. molecules)</a:t>
            </a:r>
          </a:p>
        </p:txBody>
      </p:sp>
      <p:pic>
        <p:nvPicPr>
          <p:cNvPr id="6" name="Picture 5"/>
          <p:cNvPicPr>
            <a:picLocks noChangeAspect="1"/>
          </p:cNvPicPr>
          <p:nvPr/>
        </p:nvPicPr>
        <p:blipFill>
          <a:blip r:embed="rId2"/>
          <a:stretch>
            <a:fillRect/>
          </a:stretch>
        </p:blipFill>
        <p:spPr>
          <a:xfrm>
            <a:off x="262404" y="1017037"/>
            <a:ext cx="10634323" cy="5704125"/>
          </a:xfrm>
          <a:prstGeom prst="rect">
            <a:avLst/>
          </a:prstGeom>
        </p:spPr>
      </p:pic>
    </p:spTree>
    <p:extLst>
      <p:ext uri="{BB962C8B-B14F-4D97-AF65-F5344CB8AC3E}">
        <p14:creationId xmlns:p14="http://schemas.microsoft.com/office/powerpoint/2010/main" val="2407916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28</a:t>
            </a:fld>
            <a:endParaRPr lang="nl-NL"/>
          </a:p>
        </p:txBody>
      </p:sp>
      <p:sp>
        <p:nvSpPr>
          <p:cNvPr id="5" name="Title 4"/>
          <p:cNvSpPr>
            <a:spLocks noGrp="1"/>
          </p:cNvSpPr>
          <p:nvPr>
            <p:ph type="title"/>
          </p:nvPr>
        </p:nvSpPr>
        <p:spPr>
          <a:xfrm>
            <a:off x="360000" y="0"/>
            <a:ext cx="11041200" cy="1152000"/>
          </a:xfrm>
        </p:spPr>
        <p:txBody>
          <a:bodyPr/>
          <a:lstStyle/>
          <a:p>
            <a:r>
              <a:rPr lang="nl-BE"/>
              <a:t>“Naive” particle distribution</a:t>
            </a:r>
          </a:p>
        </p:txBody>
      </p:sp>
      <p:pic>
        <p:nvPicPr>
          <p:cNvPr id="6" name="Picture 5"/>
          <p:cNvPicPr>
            <a:picLocks noChangeAspect="1"/>
          </p:cNvPicPr>
          <p:nvPr/>
        </p:nvPicPr>
        <p:blipFill>
          <a:blip r:embed="rId2"/>
          <a:stretch>
            <a:fillRect/>
          </a:stretch>
        </p:blipFill>
        <p:spPr>
          <a:xfrm>
            <a:off x="2659536" y="1359036"/>
            <a:ext cx="6874127" cy="4490357"/>
          </a:xfrm>
          <a:prstGeom prst="rect">
            <a:avLst/>
          </a:prstGeom>
        </p:spPr>
      </p:pic>
    </p:spTree>
    <p:extLst>
      <p:ext uri="{BB962C8B-B14F-4D97-AF65-F5344CB8AC3E}">
        <p14:creationId xmlns:p14="http://schemas.microsoft.com/office/powerpoint/2010/main" val="2022040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29</a:t>
            </a:fld>
            <a:endParaRPr lang="nl-NL" dirty="0"/>
          </a:p>
        </p:txBody>
      </p:sp>
      <p:sp>
        <p:nvSpPr>
          <p:cNvPr id="4" name="Title 3"/>
          <p:cNvSpPr>
            <a:spLocks noGrp="1"/>
          </p:cNvSpPr>
          <p:nvPr>
            <p:ph type="title"/>
          </p:nvPr>
        </p:nvSpPr>
        <p:spPr>
          <a:xfrm>
            <a:off x="360000" y="0"/>
            <a:ext cx="11041200" cy="1152000"/>
          </a:xfrm>
        </p:spPr>
        <p:txBody>
          <a:bodyPr/>
          <a:lstStyle/>
          <a:p>
            <a:r>
              <a:rPr lang="nl-BE"/>
              <a:t>Speed-up and noise</a:t>
            </a:r>
          </a:p>
        </p:txBody>
      </p:sp>
      <p:pic>
        <p:nvPicPr>
          <p:cNvPr id="6" name="Picture 5"/>
          <p:cNvPicPr>
            <a:picLocks noChangeAspect="1"/>
          </p:cNvPicPr>
          <p:nvPr/>
        </p:nvPicPr>
        <p:blipFill>
          <a:blip r:embed="rId2"/>
          <a:stretch>
            <a:fillRect/>
          </a:stretch>
        </p:blipFill>
        <p:spPr>
          <a:xfrm>
            <a:off x="1546275" y="2954980"/>
            <a:ext cx="3667125" cy="1019175"/>
          </a:xfrm>
          <a:prstGeom prst="rect">
            <a:avLst/>
          </a:prstGeom>
        </p:spPr>
      </p:pic>
      <p:cxnSp>
        <p:nvCxnSpPr>
          <p:cNvPr id="8" name="Straight Arrow Connector 7"/>
          <p:cNvCxnSpPr/>
          <p:nvPr/>
        </p:nvCxnSpPr>
        <p:spPr>
          <a:xfrm flipH="1">
            <a:off x="4840052" y="3464567"/>
            <a:ext cx="790574" cy="8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24176" y="3211908"/>
            <a:ext cx="5467525" cy="523220"/>
          </a:xfrm>
          <a:prstGeom prst="rect">
            <a:avLst/>
          </a:prstGeom>
          <a:noFill/>
        </p:spPr>
        <p:txBody>
          <a:bodyPr wrap="square" rtlCol="0">
            <a:spAutoFit/>
          </a:bodyPr>
          <a:lstStyle/>
          <a:p>
            <a:r>
              <a:rPr lang="nl-BE" sz="1400"/>
              <a:t>Standard deviation in statistically steady-state, average over all cells in outer divertor leg </a:t>
            </a:r>
          </a:p>
        </p:txBody>
      </p:sp>
      <p:sp>
        <p:nvSpPr>
          <p:cNvPr id="12" name="TextBox 11"/>
          <p:cNvSpPr txBox="1"/>
          <p:nvPr/>
        </p:nvSpPr>
        <p:spPr>
          <a:xfrm>
            <a:off x="900000" y="4260949"/>
            <a:ext cx="10681011" cy="1384995"/>
          </a:xfrm>
          <a:prstGeom prst="rect">
            <a:avLst/>
          </a:prstGeom>
          <a:noFill/>
        </p:spPr>
        <p:txBody>
          <a:bodyPr wrap="square" rtlCol="0">
            <a:spAutoFit/>
          </a:bodyPr>
          <a:lstStyle/>
          <a:p>
            <a:r>
              <a:rPr lang="nl-BE" sz="2400"/>
              <a:t>Conclusions made in PET2021</a:t>
            </a:r>
          </a:p>
          <a:p>
            <a:pPr marL="285750" indent="-285750">
              <a:buFont typeface="Arial" panose="020B0604020202020204" pitchFamily="34" charset="0"/>
              <a:buChar char="›"/>
            </a:pPr>
            <a:r>
              <a:rPr lang="nl-BE" sz="2000"/>
              <a:t>kinetic molecules take up most of remaining CPUt in hybrid methods for Kn</a:t>
            </a:r>
            <a:r>
              <a:rPr lang="nl-BE" sz="2000" baseline="30000"/>
              <a:t>t </a:t>
            </a:r>
            <a:r>
              <a:rPr lang="nl-BE" sz="2000"/>
              <a:t>≥ 1</a:t>
            </a:r>
          </a:p>
          <a:p>
            <a:pPr marL="285750" indent="-285750">
              <a:buFont typeface="Arial" panose="020B0604020202020204" pitchFamily="34" charset="0"/>
              <a:buChar char="›"/>
            </a:pPr>
            <a:r>
              <a:rPr lang="nl-BE" sz="2000"/>
              <a:t>very large speed-ups for atom-only</a:t>
            </a:r>
          </a:p>
          <a:p>
            <a:pPr marL="285750" indent="-285750">
              <a:buFont typeface="Arial" panose="020B0604020202020204" pitchFamily="34" charset="0"/>
              <a:buChar char="›"/>
            </a:pPr>
            <a:r>
              <a:rPr lang="nl-BE" sz="2000"/>
              <a:t>good speed-ups for equal noise at target with molecules</a:t>
            </a:r>
          </a:p>
        </p:txBody>
      </p:sp>
      <p:pic>
        <p:nvPicPr>
          <p:cNvPr id="13" name="Picture 12"/>
          <p:cNvPicPr>
            <a:picLocks noChangeAspect="1"/>
          </p:cNvPicPr>
          <p:nvPr/>
        </p:nvPicPr>
        <p:blipFill>
          <a:blip r:embed="rId3"/>
          <a:stretch>
            <a:fillRect/>
          </a:stretch>
        </p:blipFill>
        <p:spPr>
          <a:xfrm>
            <a:off x="1072838" y="1083465"/>
            <a:ext cx="9858375" cy="2009775"/>
          </a:xfrm>
          <a:prstGeom prst="rect">
            <a:avLst/>
          </a:prstGeom>
        </p:spPr>
      </p:pic>
      <p:cxnSp>
        <p:nvCxnSpPr>
          <p:cNvPr id="14" name="Straight Arrow Connector 13"/>
          <p:cNvCxnSpPr/>
          <p:nvPr/>
        </p:nvCxnSpPr>
        <p:spPr>
          <a:xfrm flipH="1">
            <a:off x="5439747" y="475663"/>
            <a:ext cx="1246803" cy="61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76576" y="154383"/>
            <a:ext cx="5467525" cy="307777"/>
          </a:xfrm>
          <a:prstGeom prst="rect">
            <a:avLst/>
          </a:prstGeom>
          <a:noFill/>
        </p:spPr>
        <p:txBody>
          <a:bodyPr wrap="square" rtlCol="0">
            <a:spAutoFit/>
          </a:bodyPr>
          <a:lstStyle/>
          <a:p>
            <a:r>
              <a:rPr lang="nl-BE" sz="1400"/>
              <a:t>PD from previous slide</a:t>
            </a:r>
          </a:p>
        </p:txBody>
      </p:sp>
      <p:cxnSp>
        <p:nvCxnSpPr>
          <p:cNvPr id="18" name="Straight Arrow Connector 17"/>
          <p:cNvCxnSpPr/>
          <p:nvPr/>
        </p:nvCxnSpPr>
        <p:spPr>
          <a:xfrm flipH="1">
            <a:off x="9096375" y="425019"/>
            <a:ext cx="576524" cy="661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57938" y="132460"/>
            <a:ext cx="5467525" cy="307777"/>
          </a:xfrm>
          <a:prstGeom prst="rect">
            <a:avLst/>
          </a:prstGeom>
          <a:noFill/>
        </p:spPr>
        <p:txBody>
          <a:bodyPr wrap="square" rtlCol="0">
            <a:spAutoFit/>
          </a:bodyPr>
          <a:lstStyle/>
          <a:p>
            <a:r>
              <a:rPr lang="nl-BE" sz="1400"/>
              <a:t>Noise-corrected speed-up</a:t>
            </a:r>
          </a:p>
        </p:txBody>
      </p:sp>
      <p:sp>
        <p:nvSpPr>
          <p:cNvPr id="21" name="Oval 20"/>
          <p:cNvSpPr/>
          <p:nvPr/>
        </p:nvSpPr>
        <p:spPr>
          <a:xfrm rot="5400000">
            <a:off x="4730827" y="1281800"/>
            <a:ext cx="363081" cy="306506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7703981" y="1552098"/>
            <a:ext cx="1887491" cy="13054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l 15"/>
          <p:cNvSpPr/>
          <p:nvPr/>
        </p:nvSpPr>
        <p:spPr>
          <a:xfrm rot="5400000">
            <a:off x="4648999" y="618175"/>
            <a:ext cx="326572" cy="278514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202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fld id="{0A297500-7527-634B-90F4-69D0994C32B4}" type="slidenum">
              <a:rPr lang="nl-NL">
                <a:solidFill>
                  <a:srgbClr val="FFFFFF"/>
                </a:solidFill>
              </a:rPr>
              <a:pPr defTabSz="457200"/>
              <a:t>3</a:t>
            </a:fld>
            <a:endParaRPr lang="nl-NL" dirty="0">
              <a:solidFill>
                <a:srgbClr val="FFFFFF"/>
              </a:solidFill>
            </a:endParaRPr>
          </a:p>
        </p:txBody>
      </p:sp>
      <p:sp>
        <p:nvSpPr>
          <p:cNvPr id="4" name="Title 3"/>
          <p:cNvSpPr>
            <a:spLocks noGrp="1"/>
          </p:cNvSpPr>
          <p:nvPr>
            <p:ph type="title"/>
          </p:nvPr>
        </p:nvSpPr>
        <p:spPr>
          <a:xfrm>
            <a:off x="360000" y="0"/>
            <a:ext cx="11041200" cy="1152000"/>
          </a:xfrm>
        </p:spPr>
        <p:txBody>
          <a:bodyPr/>
          <a:lstStyle/>
          <a:p>
            <a:r>
              <a:rPr lang="nl-BE"/>
              <a:t>Simulation strategies for neutrals</a:t>
            </a:r>
          </a:p>
        </p:txBody>
      </p:sp>
      <p:sp>
        <p:nvSpPr>
          <p:cNvPr id="5" name="Rounded Rectangle 4"/>
          <p:cNvSpPr/>
          <p:nvPr/>
        </p:nvSpPr>
        <p:spPr>
          <a:xfrm>
            <a:off x="248947" y="1528851"/>
            <a:ext cx="2238103"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chemeClr val="tx1">
                    <a:lumMod val="50000"/>
                  </a:schemeClr>
                </a:solidFill>
                <a:latin typeface="Arial" panose="020B0604020202020204"/>
              </a:rPr>
              <a:t>plasma fluid</a:t>
            </a:r>
            <a:br>
              <a:rPr lang="nl-BE" sz="2400">
                <a:solidFill>
                  <a:schemeClr val="tx1">
                    <a:lumMod val="50000"/>
                  </a:schemeClr>
                </a:solidFill>
                <a:latin typeface="Arial" panose="020B0604020202020204"/>
              </a:rPr>
            </a:br>
            <a:r>
              <a:rPr lang="nl-BE" sz="1400">
                <a:solidFill>
                  <a:schemeClr val="tx1">
                    <a:lumMod val="50000"/>
                  </a:schemeClr>
                </a:solidFill>
                <a:latin typeface="Arial" panose="020B0604020202020204"/>
              </a:rPr>
              <a:t>finite volumes</a:t>
            </a:r>
            <a:br>
              <a:rPr lang="nl-BE" sz="1400">
                <a:solidFill>
                  <a:schemeClr val="tx1">
                    <a:lumMod val="50000"/>
                  </a:schemeClr>
                </a:solidFill>
                <a:latin typeface="Arial" panose="020B0604020202020204"/>
              </a:rPr>
            </a:br>
            <a:r>
              <a:rPr lang="nl-BE" sz="1400">
                <a:solidFill>
                  <a:schemeClr val="tx1">
                    <a:lumMod val="50000"/>
                  </a:schemeClr>
                </a:solidFill>
                <a:latin typeface="Arial" panose="020B0604020202020204"/>
              </a:rPr>
              <a:t>B2.5</a:t>
            </a:r>
            <a:endParaRPr lang="nl-BE" sz="2400">
              <a:solidFill>
                <a:schemeClr val="tx1">
                  <a:lumMod val="50000"/>
                </a:schemeClr>
              </a:solidFill>
              <a:latin typeface="Arial" panose="020B0604020202020204"/>
            </a:endParaRPr>
          </a:p>
        </p:txBody>
      </p:sp>
      <p:sp>
        <p:nvSpPr>
          <p:cNvPr id="6" name="Rounded Rectangle 5"/>
          <p:cNvSpPr/>
          <p:nvPr/>
        </p:nvSpPr>
        <p:spPr>
          <a:xfrm>
            <a:off x="3366613" y="1528851"/>
            <a:ext cx="2508068"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rgbClr val="1F02CC"/>
                </a:solidFill>
                <a:latin typeface="Arial" panose="020B0604020202020204"/>
              </a:rPr>
              <a:t>kinetic neutrals</a:t>
            </a:r>
          </a:p>
          <a:p>
            <a:pPr algn="ctr" defTabSz="457200"/>
            <a:r>
              <a:rPr lang="nl-BE" sz="1400">
                <a:solidFill>
                  <a:srgbClr val="1F02CC"/>
                </a:solidFill>
                <a:latin typeface="Arial" panose="020B0604020202020204"/>
              </a:rPr>
              <a:t>Monte Carlo</a:t>
            </a:r>
            <a:br>
              <a:rPr lang="nl-BE" sz="1400">
                <a:solidFill>
                  <a:srgbClr val="1F02CC"/>
                </a:solidFill>
                <a:latin typeface="Arial" panose="020B0604020202020204"/>
              </a:rPr>
            </a:br>
            <a:r>
              <a:rPr lang="nl-BE" sz="1400">
                <a:solidFill>
                  <a:srgbClr val="1F02CC"/>
                </a:solidFill>
                <a:latin typeface="Arial" panose="020B0604020202020204"/>
              </a:rPr>
              <a:t>EIRENE</a:t>
            </a:r>
          </a:p>
        </p:txBody>
      </p:sp>
      <p:cxnSp>
        <p:nvCxnSpPr>
          <p:cNvPr id="8" name="Straight Arrow Connector 7"/>
          <p:cNvCxnSpPr/>
          <p:nvPr/>
        </p:nvCxnSpPr>
        <p:spPr>
          <a:xfrm>
            <a:off x="2487047" y="1843216"/>
            <a:ext cx="8795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478341" y="2413626"/>
            <a:ext cx="8795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tretch>
            <a:fillRect/>
          </a:stretch>
        </p:blipFill>
        <p:spPr>
          <a:xfrm>
            <a:off x="2650360" y="1991073"/>
            <a:ext cx="596485" cy="761728"/>
          </a:xfrm>
          <a:prstGeom prst="rect">
            <a:avLst/>
          </a:prstGeom>
        </p:spPr>
      </p:pic>
      <p:sp>
        <p:nvSpPr>
          <p:cNvPr id="28" name="Rounded Rectangle 27"/>
          <p:cNvSpPr/>
          <p:nvPr/>
        </p:nvSpPr>
        <p:spPr>
          <a:xfrm>
            <a:off x="3349945" y="3094777"/>
            <a:ext cx="2508068"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rgbClr val="C00000"/>
                </a:solidFill>
                <a:latin typeface="Arial" panose="020B0604020202020204"/>
              </a:rPr>
              <a:t>fluid neutrals</a:t>
            </a:r>
          </a:p>
          <a:p>
            <a:pPr algn="ctr" defTabSz="457200"/>
            <a:r>
              <a:rPr lang="nl-BE" sz="1400">
                <a:solidFill>
                  <a:srgbClr val="C00000"/>
                </a:solidFill>
                <a:latin typeface="Arial" panose="020B0604020202020204"/>
              </a:rPr>
              <a:t>finite volumes</a:t>
            </a:r>
          </a:p>
          <a:p>
            <a:pPr algn="ctr" defTabSz="457200"/>
            <a:r>
              <a:rPr lang="nl-BE" sz="1400">
                <a:solidFill>
                  <a:srgbClr val="C00000"/>
                </a:solidFill>
              </a:rPr>
              <a:t>B2.5</a:t>
            </a:r>
            <a:endParaRPr lang="nl-BE" sz="2400">
              <a:solidFill>
                <a:srgbClr val="C00000"/>
              </a:solidFill>
            </a:endParaRPr>
          </a:p>
        </p:txBody>
      </p:sp>
      <p:cxnSp>
        <p:nvCxnSpPr>
          <p:cNvPr id="29" name="Straight Arrow Connector 28"/>
          <p:cNvCxnSpPr/>
          <p:nvPr/>
        </p:nvCxnSpPr>
        <p:spPr>
          <a:xfrm>
            <a:off x="2470379" y="3409142"/>
            <a:ext cx="8795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461673" y="3979552"/>
            <a:ext cx="8795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77333" y="1525313"/>
            <a:ext cx="4524879" cy="1200329"/>
          </a:xfrm>
          <a:prstGeom prst="rect">
            <a:avLst/>
          </a:prstGeom>
          <a:noFill/>
        </p:spPr>
        <p:txBody>
          <a:bodyPr wrap="square" rtlCol="0">
            <a:spAutoFit/>
          </a:bodyPr>
          <a:lstStyle/>
          <a:p>
            <a:pPr defTabSz="457200"/>
            <a:r>
              <a:rPr lang="nl-BE" smtClean="0">
                <a:solidFill>
                  <a:srgbClr val="00B050"/>
                </a:solidFill>
                <a:latin typeface="Arial" panose="020B0604020202020204"/>
              </a:rPr>
              <a:t>accurate</a:t>
            </a:r>
            <a:r>
              <a:rPr lang="nl-BE">
                <a:solidFill>
                  <a:srgbClr val="00B050"/>
                </a:solidFill>
                <a:latin typeface="Arial" panose="020B0604020202020204"/>
              </a:rPr>
              <a:t/>
            </a:r>
            <a:br>
              <a:rPr lang="nl-BE">
                <a:solidFill>
                  <a:srgbClr val="00B050"/>
                </a:solidFill>
                <a:latin typeface="Arial" panose="020B0604020202020204"/>
              </a:rPr>
            </a:br>
            <a:r>
              <a:rPr lang="nl-BE">
                <a:solidFill>
                  <a:srgbClr val="00B050"/>
                </a:solidFill>
                <a:latin typeface="Arial" panose="020B0604020202020204"/>
              </a:rPr>
              <a:t>many different reactions/processes</a:t>
            </a:r>
          </a:p>
          <a:p>
            <a:pPr defTabSz="457200"/>
            <a:r>
              <a:rPr lang="nl-BE">
                <a:solidFill>
                  <a:srgbClr val="C00000"/>
                </a:solidFill>
                <a:latin typeface="Arial" panose="020B0604020202020204"/>
              </a:rPr>
              <a:t>expensive for dominant CX (CPUt = f(coll))</a:t>
            </a:r>
          </a:p>
          <a:p>
            <a:pPr defTabSz="457200"/>
            <a:r>
              <a:rPr lang="nl-BE">
                <a:solidFill>
                  <a:srgbClr val="C00000"/>
                </a:solidFill>
                <a:latin typeface="Arial" panose="020B0604020202020204"/>
              </a:rPr>
              <a:t>statistical noise</a:t>
            </a:r>
          </a:p>
        </p:txBody>
      </p:sp>
      <p:sp>
        <p:nvSpPr>
          <p:cNvPr id="33" name="TextBox 32"/>
          <p:cNvSpPr txBox="1"/>
          <p:nvPr/>
        </p:nvSpPr>
        <p:spPr>
          <a:xfrm>
            <a:off x="6177334" y="3098955"/>
            <a:ext cx="5223866" cy="1200329"/>
          </a:xfrm>
          <a:prstGeom prst="rect">
            <a:avLst/>
          </a:prstGeom>
          <a:noFill/>
        </p:spPr>
        <p:txBody>
          <a:bodyPr wrap="square" rtlCol="0">
            <a:spAutoFit/>
          </a:bodyPr>
          <a:lstStyle/>
          <a:p>
            <a:pPr defTabSz="457200"/>
            <a:r>
              <a:rPr lang="nl-BE">
                <a:solidFill>
                  <a:srgbClr val="00B050"/>
                </a:solidFill>
                <a:latin typeface="Arial" panose="020B0604020202020204"/>
              </a:rPr>
              <a:t>faster</a:t>
            </a:r>
          </a:p>
          <a:p>
            <a:pPr defTabSz="457200"/>
            <a:r>
              <a:rPr lang="nl-BE">
                <a:solidFill>
                  <a:srgbClr val="00B050"/>
                </a:solidFill>
                <a:latin typeface="Arial" panose="020B0604020202020204"/>
              </a:rPr>
              <a:t>no statistical noise</a:t>
            </a:r>
          </a:p>
          <a:p>
            <a:pPr defTabSz="457200"/>
            <a:r>
              <a:rPr lang="nl-BE">
                <a:solidFill>
                  <a:srgbClr val="C00000"/>
                </a:solidFill>
              </a:rPr>
              <a:t>limited reactions (no molecules in B2.5) </a:t>
            </a:r>
            <a:endParaRPr lang="nl-BE">
              <a:solidFill>
                <a:srgbClr val="C00000"/>
              </a:solidFill>
              <a:latin typeface="Arial" panose="020B0604020202020204"/>
            </a:endParaRPr>
          </a:p>
          <a:p>
            <a:pPr defTabSz="457200"/>
            <a:r>
              <a:rPr lang="nl-BE">
                <a:solidFill>
                  <a:srgbClr val="C00000"/>
                </a:solidFill>
              </a:rPr>
              <a:t>validity = f(coll.)</a:t>
            </a:r>
          </a:p>
        </p:txBody>
      </p:sp>
      <p:sp>
        <p:nvSpPr>
          <p:cNvPr id="34" name="Rounded Rectangle 33"/>
          <p:cNvSpPr/>
          <p:nvPr/>
        </p:nvSpPr>
        <p:spPr>
          <a:xfrm>
            <a:off x="250738" y="3112021"/>
            <a:ext cx="2238103" cy="1176514"/>
          </a:xfrm>
          <a:prstGeom prst="roundRect">
            <a:avLst/>
          </a:prstGeom>
          <a:solidFill>
            <a:srgbClr val="DCE7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nl-BE" sz="2400">
                <a:solidFill>
                  <a:schemeClr val="tx1">
                    <a:lumMod val="50000"/>
                  </a:schemeClr>
                </a:solidFill>
                <a:latin typeface="Arial" panose="020B0604020202020204"/>
              </a:rPr>
              <a:t>plasma fluid</a:t>
            </a:r>
            <a:br>
              <a:rPr lang="nl-BE" sz="2400">
                <a:solidFill>
                  <a:schemeClr val="tx1">
                    <a:lumMod val="50000"/>
                  </a:schemeClr>
                </a:solidFill>
                <a:latin typeface="Arial" panose="020B0604020202020204"/>
              </a:rPr>
            </a:br>
            <a:r>
              <a:rPr lang="nl-BE" sz="1400">
                <a:solidFill>
                  <a:schemeClr val="tx1">
                    <a:lumMod val="50000"/>
                  </a:schemeClr>
                </a:solidFill>
                <a:latin typeface="Arial" panose="020B0604020202020204"/>
              </a:rPr>
              <a:t>finite volumes</a:t>
            </a:r>
            <a:br>
              <a:rPr lang="nl-BE" sz="1400">
                <a:solidFill>
                  <a:schemeClr val="tx1">
                    <a:lumMod val="50000"/>
                  </a:schemeClr>
                </a:solidFill>
                <a:latin typeface="Arial" panose="020B0604020202020204"/>
              </a:rPr>
            </a:br>
            <a:r>
              <a:rPr lang="nl-BE" sz="1400">
                <a:solidFill>
                  <a:schemeClr val="tx1">
                    <a:lumMod val="50000"/>
                  </a:schemeClr>
                </a:solidFill>
                <a:latin typeface="Arial" panose="020B0604020202020204"/>
              </a:rPr>
              <a:t>B2.5</a:t>
            </a:r>
            <a:endParaRPr lang="nl-BE" sz="2400">
              <a:solidFill>
                <a:schemeClr val="tx1">
                  <a:lumMod val="50000"/>
                </a:schemeClr>
              </a:solidFill>
              <a:latin typeface="Arial" panose="020B0604020202020204"/>
            </a:endParaRPr>
          </a:p>
        </p:txBody>
      </p:sp>
      <p:sp>
        <p:nvSpPr>
          <p:cNvPr id="3" name="TextBox 2"/>
          <p:cNvSpPr txBox="1"/>
          <p:nvPr/>
        </p:nvSpPr>
        <p:spPr>
          <a:xfrm>
            <a:off x="2121831" y="5015984"/>
            <a:ext cx="7505700" cy="369332"/>
          </a:xfrm>
          <a:prstGeom prst="rect">
            <a:avLst/>
          </a:prstGeom>
          <a:noFill/>
        </p:spPr>
        <p:txBody>
          <a:bodyPr wrap="square" rtlCol="0">
            <a:spAutoFit/>
          </a:bodyPr>
          <a:lstStyle/>
          <a:p>
            <a:r>
              <a:rPr lang="nl-BE" b="1"/>
              <a:t>→ best of both worlds through hybrid fluid-kinetic methods?</a:t>
            </a:r>
          </a:p>
        </p:txBody>
      </p:sp>
    </p:spTree>
    <p:extLst>
      <p:ext uri="{BB962C8B-B14F-4D97-AF65-F5344CB8AC3E}">
        <p14:creationId xmlns:p14="http://schemas.microsoft.com/office/powerpoint/2010/main" val="240418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30</a:t>
            </a:fld>
            <a:endParaRPr lang="nl-NL"/>
          </a:p>
        </p:txBody>
      </p:sp>
      <p:sp>
        <p:nvSpPr>
          <p:cNvPr id="5" name="Title 4"/>
          <p:cNvSpPr>
            <a:spLocks noGrp="1"/>
          </p:cNvSpPr>
          <p:nvPr>
            <p:ph type="title"/>
          </p:nvPr>
        </p:nvSpPr>
        <p:spPr>
          <a:xfrm>
            <a:off x="360000" y="0"/>
            <a:ext cx="11041200" cy="1152000"/>
          </a:xfrm>
        </p:spPr>
        <p:txBody>
          <a:bodyPr/>
          <a:lstStyle/>
          <a:p>
            <a:r>
              <a:rPr lang="nl-BE"/>
              <a:t>Bias issue hybrid methods</a:t>
            </a:r>
          </a:p>
        </p:txBody>
      </p:sp>
      <p:sp>
        <p:nvSpPr>
          <p:cNvPr id="9" name="TextBox 8"/>
          <p:cNvSpPr txBox="1"/>
          <p:nvPr/>
        </p:nvSpPr>
        <p:spPr>
          <a:xfrm>
            <a:off x="1436913" y="4894036"/>
            <a:ext cx="9909111" cy="923330"/>
          </a:xfrm>
          <a:prstGeom prst="rect">
            <a:avLst/>
          </a:prstGeom>
          <a:noFill/>
        </p:spPr>
        <p:txBody>
          <a:bodyPr wrap="square" rtlCol="0">
            <a:spAutoFit/>
          </a:bodyPr>
          <a:lstStyle/>
          <a:p>
            <a:r>
              <a:rPr lang="nl-BE"/>
              <a:t>→ the </a:t>
            </a:r>
            <a:r>
              <a:rPr lang="nl-BE" i="1"/>
              <a:t>model error </a:t>
            </a:r>
            <a:r>
              <a:rPr lang="nl-BE"/>
              <a:t>is actually lower than previously shown</a:t>
            </a:r>
          </a:p>
          <a:p>
            <a:r>
              <a:rPr lang="nl-BE"/>
              <a:t>→ similar results for </a:t>
            </a:r>
            <a:r>
              <a:rPr lang="nl-BE" b="1"/>
              <a:t>all cases</a:t>
            </a:r>
          </a:p>
          <a:p>
            <a:r>
              <a:rPr lang="nl-BE"/>
              <a:t>→ </a:t>
            </a:r>
            <a:r>
              <a:rPr lang="nl-BE" i="1"/>
              <a:t>bias error </a:t>
            </a:r>
            <a:r>
              <a:rPr lang="nl-BE"/>
              <a:t>due to insufficient particles at PFR voids</a:t>
            </a:r>
          </a:p>
        </p:txBody>
      </p:sp>
      <p:pic>
        <p:nvPicPr>
          <p:cNvPr id="2" name="Picture 1"/>
          <p:cNvPicPr>
            <a:picLocks noChangeAspect="1"/>
          </p:cNvPicPr>
          <p:nvPr/>
        </p:nvPicPr>
        <p:blipFill>
          <a:blip r:embed="rId2"/>
          <a:stretch>
            <a:fillRect/>
          </a:stretch>
        </p:blipFill>
        <p:spPr>
          <a:xfrm>
            <a:off x="900000" y="818600"/>
            <a:ext cx="10125075" cy="4075436"/>
          </a:xfrm>
          <a:prstGeom prst="rect">
            <a:avLst/>
          </a:prstGeom>
        </p:spPr>
      </p:pic>
    </p:spTree>
    <p:extLst>
      <p:ext uri="{BB962C8B-B14F-4D97-AF65-F5344CB8AC3E}">
        <p14:creationId xmlns:p14="http://schemas.microsoft.com/office/powerpoint/2010/main" val="391764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05208" y="683034"/>
            <a:ext cx="6456784" cy="4842588"/>
          </a:xfrm>
          <a:prstGeom prst="rect">
            <a:avLst/>
          </a:prstGeom>
        </p:spPr>
      </p:pic>
      <p:sp>
        <p:nvSpPr>
          <p:cNvPr id="4" name="Slide Number Placeholder 3"/>
          <p:cNvSpPr>
            <a:spLocks noGrp="1"/>
          </p:cNvSpPr>
          <p:nvPr>
            <p:ph type="sldNum" sz="quarter" idx="12"/>
          </p:nvPr>
        </p:nvSpPr>
        <p:spPr/>
        <p:txBody>
          <a:bodyPr/>
          <a:lstStyle/>
          <a:p>
            <a:fld id="{0A297500-7527-634B-90F4-69D0994C32B4}" type="slidenum">
              <a:rPr lang="nl-NL" smtClean="0"/>
              <a:t>31</a:t>
            </a:fld>
            <a:endParaRPr lang="nl-NL"/>
          </a:p>
        </p:txBody>
      </p:sp>
      <p:sp>
        <p:nvSpPr>
          <p:cNvPr id="5" name="Title 4"/>
          <p:cNvSpPr>
            <a:spLocks noGrp="1"/>
          </p:cNvSpPr>
          <p:nvPr>
            <p:ph type="title"/>
          </p:nvPr>
        </p:nvSpPr>
        <p:spPr>
          <a:xfrm>
            <a:off x="360000" y="0"/>
            <a:ext cx="11041200" cy="1152000"/>
          </a:xfrm>
        </p:spPr>
        <p:txBody>
          <a:bodyPr/>
          <a:lstStyle/>
          <a:p>
            <a:r>
              <a:rPr lang="nl-BE"/>
              <a:t>Bias issue hybrid methods</a:t>
            </a:r>
          </a:p>
        </p:txBody>
      </p:sp>
      <p:sp>
        <p:nvSpPr>
          <p:cNvPr id="8" name="Right Arrow 7"/>
          <p:cNvSpPr/>
          <p:nvPr/>
        </p:nvSpPr>
        <p:spPr>
          <a:xfrm rot="3588774" flipV="1">
            <a:off x="5010170" y="2557906"/>
            <a:ext cx="295220" cy="220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ight Arrow 8"/>
          <p:cNvSpPr/>
          <p:nvPr/>
        </p:nvSpPr>
        <p:spPr>
          <a:xfrm rot="3588774" flipV="1">
            <a:off x="4721925" y="2684562"/>
            <a:ext cx="295220" cy="2204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ight Arrow 9"/>
          <p:cNvSpPr/>
          <p:nvPr/>
        </p:nvSpPr>
        <p:spPr>
          <a:xfrm rot="9834773" flipV="1">
            <a:off x="6653601" y="3196149"/>
            <a:ext cx="287291" cy="2265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ight Arrow 10"/>
          <p:cNvSpPr/>
          <p:nvPr/>
        </p:nvSpPr>
        <p:spPr>
          <a:xfrm rot="10438807" flipV="1">
            <a:off x="6808336" y="3577190"/>
            <a:ext cx="287292" cy="226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324073" y="5375595"/>
            <a:ext cx="11718637" cy="923330"/>
          </a:xfrm>
          <a:prstGeom prst="rect">
            <a:avLst/>
          </a:prstGeom>
          <a:solidFill>
            <a:schemeClr val="bg1"/>
          </a:solidFill>
          <a:ln w="12700">
            <a:solidFill>
              <a:schemeClr val="accent4"/>
            </a:solidFill>
          </a:ln>
        </p:spPr>
        <p:txBody>
          <a:bodyPr wrap="square" rtlCol="0">
            <a:spAutoFit/>
          </a:bodyPr>
          <a:lstStyle/>
          <a:p>
            <a:r>
              <a:rPr lang="nl-BE"/>
              <a:t>Flux of fluid neutrals launched into voids is 10x larger than incident ion flux on targets</a:t>
            </a:r>
          </a:p>
          <a:p>
            <a:r>
              <a:rPr lang="nl-BE"/>
              <a:t>→ hybrid may need more particles than MC to keep noise on plasma AND fluid neutrals</a:t>
            </a:r>
            <a:br>
              <a:rPr lang="nl-BE"/>
            </a:br>
            <a:r>
              <a:rPr lang="nl-BE"/>
              <a:t>     sufficiently low everywhere</a:t>
            </a:r>
          </a:p>
        </p:txBody>
      </p:sp>
      <p:sp>
        <p:nvSpPr>
          <p:cNvPr id="2" name="Oval 1"/>
          <p:cNvSpPr/>
          <p:nvPr/>
        </p:nvSpPr>
        <p:spPr>
          <a:xfrm>
            <a:off x="4918040" y="2358470"/>
            <a:ext cx="479479" cy="30968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rot="3841233">
            <a:off x="6557507" y="3045899"/>
            <a:ext cx="479479" cy="30968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4832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32</a:t>
            </a:fld>
            <a:endParaRPr lang="nl-NL" dirty="0"/>
          </a:p>
        </p:txBody>
      </p:sp>
      <p:sp>
        <p:nvSpPr>
          <p:cNvPr id="5" name="Title 4"/>
          <p:cNvSpPr>
            <a:spLocks noGrp="1"/>
          </p:cNvSpPr>
          <p:nvPr>
            <p:ph type="title"/>
          </p:nvPr>
        </p:nvSpPr>
        <p:spPr>
          <a:xfrm>
            <a:off x="360000" y="0"/>
            <a:ext cx="11041200" cy="1152000"/>
          </a:xfrm>
        </p:spPr>
        <p:txBody>
          <a:bodyPr/>
          <a:lstStyle/>
          <a:p>
            <a:r>
              <a:rPr lang="nl-BE"/>
              <a:t>Neutral solution on fixed BG (HYB-1)</a:t>
            </a:r>
          </a:p>
        </p:txBody>
      </p:sp>
      <p:sp>
        <p:nvSpPr>
          <p:cNvPr id="7" name="TextBox 6"/>
          <p:cNvSpPr txBox="1"/>
          <p:nvPr/>
        </p:nvSpPr>
        <p:spPr>
          <a:xfrm>
            <a:off x="352359" y="896304"/>
            <a:ext cx="2662200" cy="369332"/>
          </a:xfrm>
          <a:prstGeom prst="rect">
            <a:avLst/>
          </a:prstGeom>
          <a:noFill/>
        </p:spPr>
        <p:txBody>
          <a:bodyPr wrap="square" rtlCol="0">
            <a:spAutoFit/>
          </a:bodyPr>
          <a:lstStyle/>
          <a:p>
            <a:r>
              <a:rPr lang="nl-BE"/>
              <a:t>Upstream</a:t>
            </a:r>
          </a:p>
        </p:txBody>
      </p:sp>
      <p:pic>
        <p:nvPicPr>
          <p:cNvPr id="4" name="Picture 3"/>
          <p:cNvPicPr>
            <a:picLocks noChangeAspect="1"/>
          </p:cNvPicPr>
          <p:nvPr/>
        </p:nvPicPr>
        <p:blipFill>
          <a:blip r:embed="rId2"/>
          <a:stretch>
            <a:fillRect/>
          </a:stretch>
        </p:blipFill>
        <p:spPr>
          <a:xfrm>
            <a:off x="1790212" y="1062038"/>
            <a:ext cx="8486775" cy="4500562"/>
          </a:xfrm>
          <a:prstGeom prst="rect">
            <a:avLst/>
          </a:prstGeom>
        </p:spPr>
      </p:pic>
      <p:sp>
        <p:nvSpPr>
          <p:cNvPr id="8" name="TextBox 7"/>
          <p:cNvSpPr txBox="1"/>
          <p:nvPr/>
        </p:nvSpPr>
        <p:spPr>
          <a:xfrm>
            <a:off x="1727797" y="5728334"/>
            <a:ext cx="8549190" cy="369332"/>
          </a:xfrm>
          <a:prstGeom prst="rect">
            <a:avLst/>
          </a:prstGeom>
          <a:noFill/>
        </p:spPr>
        <p:txBody>
          <a:bodyPr wrap="square" rtlCol="0">
            <a:spAutoFit/>
          </a:bodyPr>
          <a:lstStyle/>
          <a:p>
            <a:r>
              <a:rPr lang="nl-BE">
                <a:solidFill>
                  <a:srgbClr val="C00000"/>
                </a:solidFill>
              </a:rPr>
              <a:t>Problem starts from fluid neutral density upstream near PF boundary </a:t>
            </a:r>
          </a:p>
        </p:txBody>
      </p:sp>
      <p:sp>
        <p:nvSpPr>
          <p:cNvPr id="2" name="TextBox 1"/>
          <p:cNvSpPr txBox="1"/>
          <p:nvPr/>
        </p:nvSpPr>
        <p:spPr>
          <a:xfrm>
            <a:off x="3674057" y="5202330"/>
            <a:ext cx="1719037" cy="307777"/>
          </a:xfrm>
          <a:prstGeom prst="rect">
            <a:avLst/>
          </a:prstGeom>
          <a:noFill/>
        </p:spPr>
        <p:txBody>
          <a:bodyPr wrap="square" rtlCol="0">
            <a:spAutoFit/>
          </a:bodyPr>
          <a:lstStyle/>
          <a:p>
            <a:r>
              <a:rPr lang="nl-BE" sz="1400"/>
              <a:t>radial cell #</a:t>
            </a:r>
          </a:p>
        </p:txBody>
      </p:sp>
      <p:sp>
        <p:nvSpPr>
          <p:cNvPr id="9" name="TextBox 8"/>
          <p:cNvSpPr txBox="1"/>
          <p:nvPr/>
        </p:nvSpPr>
        <p:spPr>
          <a:xfrm>
            <a:off x="7577363" y="5257652"/>
            <a:ext cx="1719037" cy="307777"/>
          </a:xfrm>
          <a:prstGeom prst="rect">
            <a:avLst/>
          </a:prstGeom>
          <a:noFill/>
        </p:spPr>
        <p:txBody>
          <a:bodyPr wrap="square" rtlCol="0">
            <a:spAutoFit/>
          </a:bodyPr>
          <a:lstStyle/>
          <a:p>
            <a:r>
              <a:rPr lang="nl-BE" sz="1400"/>
              <a:t>radial cell #</a:t>
            </a:r>
          </a:p>
        </p:txBody>
      </p:sp>
    </p:spTree>
    <p:extLst>
      <p:ext uri="{BB962C8B-B14F-4D97-AF65-F5344CB8AC3E}">
        <p14:creationId xmlns:p14="http://schemas.microsoft.com/office/powerpoint/2010/main" val="4256384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462812"/>
            <a:ext cx="11041200" cy="4464000"/>
          </a:xfrm>
        </p:spPr>
        <p:txBody>
          <a:bodyPr/>
          <a:lstStyle/>
          <a:p>
            <a:r>
              <a:rPr lang="nl-BE"/>
              <a:t>For similar number of particles</a:t>
            </a:r>
          </a:p>
          <a:p>
            <a:pPr lvl="1">
              <a:buFont typeface="Arial" panose="020B0604020202020204" pitchFamily="34" charset="0"/>
              <a:buChar char="›"/>
            </a:pPr>
            <a:r>
              <a:rPr lang="nl-BE" sz="2000"/>
              <a:t>10-100x speed-up for cases with only atoms</a:t>
            </a:r>
          </a:p>
          <a:p>
            <a:pPr lvl="1">
              <a:buFont typeface="Arial" panose="020B0604020202020204" pitchFamily="34" charset="0"/>
              <a:buChar char="›"/>
            </a:pPr>
            <a:r>
              <a:rPr lang="nl-BE" sz="2000"/>
              <a:t>3-5x speed-up for cases with molecules</a:t>
            </a:r>
          </a:p>
          <a:p>
            <a:pPr lvl="1">
              <a:buFont typeface="Arial" panose="020B0604020202020204" pitchFamily="34" charset="0"/>
              <a:buChar char="›"/>
            </a:pPr>
            <a:r>
              <a:rPr lang="nl-BE" sz="2000"/>
              <a:t>noise reduction in the vicinity of the strikepoint</a:t>
            </a:r>
          </a:p>
          <a:p>
            <a:pPr lvl="1">
              <a:buFont typeface="Arial" panose="020B0604020202020204" pitchFamily="34" charset="0"/>
              <a:buChar char="›"/>
            </a:pPr>
            <a:r>
              <a:rPr lang="nl-BE" sz="2000"/>
              <a:t>a lot more noise where neutrals from PFR voids condense</a:t>
            </a:r>
          </a:p>
          <a:p>
            <a:pPr marL="914400" lvl="2" indent="0">
              <a:buNone/>
            </a:pPr>
            <a:r>
              <a:rPr lang="nl-BE" sz="1600"/>
              <a:t>→ bias error</a:t>
            </a:r>
          </a:p>
          <a:p>
            <a:r>
              <a:rPr lang="nl-BE"/>
              <a:t>Redo analysis with P proportional to fluxes for HYB</a:t>
            </a:r>
          </a:p>
          <a:p>
            <a:pPr lvl="1">
              <a:buFont typeface="Arial" panose="020B0604020202020204" pitchFamily="34" charset="0"/>
              <a:buChar char="›"/>
            </a:pPr>
            <a:r>
              <a:rPr lang="nl-BE" sz="2000"/>
              <a:t>back to cases with only atoms</a:t>
            </a:r>
          </a:p>
          <a:p>
            <a:pPr lvl="1">
              <a:buFont typeface="Arial" panose="020B0604020202020204" pitchFamily="34" charset="0"/>
              <a:buChar char="›"/>
            </a:pPr>
            <a:r>
              <a:rPr lang="nl-BE" sz="2000"/>
              <a:t>Only Kn</a:t>
            </a:r>
            <a:r>
              <a:rPr lang="nl-BE" sz="2000" baseline="30000"/>
              <a:t>t </a:t>
            </a:r>
            <a:r>
              <a:rPr lang="nl-BE" sz="2000"/>
              <a:t>= 0 and Kn</a:t>
            </a:r>
            <a:r>
              <a:rPr lang="nl-BE" sz="2000" baseline="30000"/>
              <a:t>t</a:t>
            </a:r>
            <a:r>
              <a:rPr lang="nl-BE" sz="2000"/>
              <a:t> = 10</a:t>
            </a:r>
          </a:p>
        </p:txBody>
      </p:sp>
      <p:sp>
        <p:nvSpPr>
          <p:cNvPr id="4" name="Slide Number Placeholder 3"/>
          <p:cNvSpPr>
            <a:spLocks noGrp="1"/>
          </p:cNvSpPr>
          <p:nvPr>
            <p:ph type="sldNum" sz="quarter" idx="12"/>
          </p:nvPr>
        </p:nvSpPr>
        <p:spPr/>
        <p:txBody>
          <a:bodyPr/>
          <a:lstStyle/>
          <a:p>
            <a:fld id="{0A297500-7527-634B-90F4-69D0994C32B4}" type="slidenum">
              <a:rPr lang="nl-NL" smtClean="0"/>
              <a:t>33</a:t>
            </a:fld>
            <a:endParaRPr lang="nl-NL"/>
          </a:p>
        </p:txBody>
      </p:sp>
      <p:sp>
        <p:nvSpPr>
          <p:cNvPr id="5" name="Title 4"/>
          <p:cNvSpPr>
            <a:spLocks noGrp="1"/>
          </p:cNvSpPr>
          <p:nvPr>
            <p:ph type="title"/>
          </p:nvPr>
        </p:nvSpPr>
        <p:spPr>
          <a:xfrm>
            <a:off x="360000" y="0"/>
            <a:ext cx="11041200" cy="1152000"/>
          </a:xfrm>
        </p:spPr>
        <p:txBody>
          <a:bodyPr/>
          <a:lstStyle/>
          <a:p>
            <a:r>
              <a:rPr lang="nl-BE"/>
              <a:t>Speed-up and noise reduction</a:t>
            </a:r>
          </a:p>
        </p:txBody>
      </p:sp>
    </p:spTree>
    <p:extLst>
      <p:ext uri="{BB962C8B-B14F-4D97-AF65-F5344CB8AC3E}">
        <p14:creationId xmlns:p14="http://schemas.microsoft.com/office/powerpoint/2010/main" val="504949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34</a:t>
            </a:fld>
            <a:endParaRPr lang="nl-NL"/>
          </a:p>
        </p:txBody>
      </p:sp>
      <p:sp>
        <p:nvSpPr>
          <p:cNvPr id="5" name="Title 4"/>
          <p:cNvSpPr>
            <a:spLocks noGrp="1"/>
          </p:cNvSpPr>
          <p:nvPr>
            <p:ph type="title"/>
          </p:nvPr>
        </p:nvSpPr>
        <p:spPr>
          <a:xfrm>
            <a:off x="360000" y="0"/>
            <a:ext cx="11041200" cy="1152000"/>
          </a:xfrm>
        </p:spPr>
        <p:txBody>
          <a:bodyPr/>
          <a:lstStyle/>
          <a:p>
            <a:r>
              <a:rPr lang="nl-BE"/>
              <a:t>New particle distribution</a:t>
            </a:r>
          </a:p>
        </p:txBody>
      </p:sp>
      <p:pic>
        <p:nvPicPr>
          <p:cNvPr id="3" name="Picture 2"/>
          <p:cNvPicPr>
            <a:picLocks noChangeAspect="1"/>
          </p:cNvPicPr>
          <p:nvPr/>
        </p:nvPicPr>
        <p:blipFill>
          <a:blip r:embed="rId3"/>
          <a:stretch>
            <a:fillRect/>
          </a:stretch>
        </p:blipFill>
        <p:spPr>
          <a:xfrm>
            <a:off x="1799137" y="1580648"/>
            <a:ext cx="8162925" cy="3248025"/>
          </a:xfrm>
          <a:prstGeom prst="rect">
            <a:avLst/>
          </a:prstGeom>
        </p:spPr>
      </p:pic>
      <p:sp>
        <p:nvSpPr>
          <p:cNvPr id="7" name="TextBox 6"/>
          <p:cNvSpPr txBox="1"/>
          <p:nvPr/>
        </p:nvSpPr>
        <p:spPr>
          <a:xfrm>
            <a:off x="279918" y="942392"/>
            <a:ext cx="4572000" cy="646331"/>
          </a:xfrm>
          <a:prstGeom prst="rect">
            <a:avLst/>
          </a:prstGeom>
          <a:noFill/>
        </p:spPr>
        <p:txBody>
          <a:bodyPr wrap="square" rtlCol="0">
            <a:spAutoFit/>
          </a:bodyPr>
          <a:lstStyle/>
          <a:p>
            <a:r>
              <a:rPr lang="nl-BE"/>
              <a:t>#particles / stratum ~ incident flux</a:t>
            </a:r>
          </a:p>
          <a:p>
            <a:endParaRPr lang="nl-BE"/>
          </a:p>
        </p:txBody>
      </p:sp>
      <p:sp>
        <p:nvSpPr>
          <p:cNvPr id="8" name="TextBox 7"/>
          <p:cNvSpPr txBox="1"/>
          <p:nvPr/>
        </p:nvSpPr>
        <p:spPr>
          <a:xfrm>
            <a:off x="783772" y="5044866"/>
            <a:ext cx="8322906" cy="646331"/>
          </a:xfrm>
          <a:prstGeom prst="rect">
            <a:avLst/>
          </a:prstGeom>
          <a:noFill/>
        </p:spPr>
        <p:txBody>
          <a:bodyPr wrap="square" rtlCol="0">
            <a:spAutoFit/>
          </a:bodyPr>
          <a:lstStyle/>
          <a:p>
            <a:r>
              <a:rPr lang="nl-BE"/>
              <a:t>→ hybrid without condensation needs 2x less particles or similar</a:t>
            </a:r>
          </a:p>
          <a:p>
            <a:r>
              <a:rPr lang="nl-BE"/>
              <a:t>→ hybrid with condensation needs 2-5x more particles</a:t>
            </a:r>
          </a:p>
        </p:txBody>
      </p:sp>
    </p:spTree>
    <p:extLst>
      <p:ext uri="{BB962C8B-B14F-4D97-AF65-F5344CB8AC3E}">
        <p14:creationId xmlns:p14="http://schemas.microsoft.com/office/powerpoint/2010/main" val="910153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35</a:t>
            </a:fld>
            <a:endParaRPr lang="nl-NL"/>
          </a:p>
        </p:txBody>
      </p:sp>
      <p:sp>
        <p:nvSpPr>
          <p:cNvPr id="5" name="Title 4"/>
          <p:cNvSpPr>
            <a:spLocks noGrp="1"/>
          </p:cNvSpPr>
          <p:nvPr>
            <p:ph type="title"/>
          </p:nvPr>
        </p:nvSpPr>
        <p:spPr>
          <a:xfrm>
            <a:off x="360000" y="0"/>
            <a:ext cx="11041200" cy="1152000"/>
          </a:xfrm>
        </p:spPr>
        <p:txBody>
          <a:bodyPr/>
          <a:lstStyle/>
          <a:p>
            <a:r>
              <a:rPr lang="nl-BE"/>
              <a:t>Speed-up for AO case with new PD</a:t>
            </a:r>
          </a:p>
        </p:txBody>
      </p:sp>
      <p:pic>
        <p:nvPicPr>
          <p:cNvPr id="3" name="Picture 2"/>
          <p:cNvPicPr>
            <a:picLocks noChangeAspect="1"/>
          </p:cNvPicPr>
          <p:nvPr/>
        </p:nvPicPr>
        <p:blipFill>
          <a:blip r:embed="rId3"/>
          <a:stretch>
            <a:fillRect/>
          </a:stretch>
        </p:blipFill>
        <p:spPr>
          <a:xfrm>
            <a:off x="1224000" y="1039876"/>
            <a:ext cx="8162925" cy="3248025"/>
          </a:xfrm>
          <a:prstGeom prst="rect">
            <a:avLst/>
          </a:prstGeom>
        </p:spPr>
      </p:pic>
      <p:sp>
        <p:nvSpPr>
          <p:cNvPr id="6" name="TextBox 5"/>
          <p:cNvSpPr txBox="1"/>
          <p:nvPr/>
        </p:nvSpPr>
        <p:spPr>
          <a:xfrm>
            <a:off x="1073020" y="4694952"/>
            <a:ext cx="5561045" cy="369332"/>
          </a:xfrm>
          <a:prstGeom prst="rect">
            <a:avLst/>
          </a:prstGeom>
          <a:noFill/>
        </p:spPr>
        <p:txBody>
          <a:bodyPr wrap="square" rtlCol="0">
            <a:spAutoFit/>
          </a:bodyPr>
          <a:lstStyle/>
          <a:p>
            <a:r>
              <a:rPr lang="nl-BE"/>
              <a:t>→ 1-3.3x speed-up for this particle choice</a:t>
            </a:r>
          </a:p>
        </p:txBody>
      </p:sp>
    </p:spTree>
    <p:extLst>
      <p:ext uri="{BB962C8B-B14F-4D97-AF65-F5344CB8AC3E}">
        <p14:creationId xmlns:p14="http://schemas.microsoft.com/office/powerpoint/2010/main" val="2999860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36</a:t>
            </a:fld>
            <a:endParaRPr lang="nl-NL"/>
          </a:p>
        </p:txBody>
      </p:sp>
      <p:sp>
        <p:nvSpPr>
          <p:cNvPr id="5" name="Title 4"/>
          <p:cNvSpPr>
            <a:spLocks noGrp="1"/>
          </p:cNvSpPr>
          <p:nvPr>
            <p:ph type="title"/>
          </p:nvPr>
        </p:nvSpPr>
        <p:spPr>
          <a:xfrm>
            <a:off x="360000" y="0"/>
            <a:ext cx="11041200" cy="1152000"/>
          </a:xfrm>
        </p:spPr>
        <p:txBody>
          <a:bodyPr/>
          <a:lstStyle/>
          <a:p>
            <a:r>
              <a:rPr lang="nl-BE"/>
              <a:t>Results for new PD</a:t>
            </a:r>
          </a:p>
        </p:txBody>
      </p:sp>
      <p:pic>
        <p:nvPicPr>
          <p:cNvPr id="2" name="Picture 1"/>
          <p:cNvPicPr>
            <a:picLocks noChangeAspect="1"/>
          </p:cNvPicPr>
          <p:nvPr/>
        </p:nvPicPr>
        <p:blipFill>
          <a:blip r:embed="rId3"/>
          <a:stretch>
            <a:fillRect/>
          </a:stretch>
        </p:blipFill>
        <p:spPr>
          <a:xfrm>
            <a:off x="500062" y="1428750"/>
            <a:ext cx="11191875" cy="4000500"/>
          </a:xfrm>
          <a:prstGeom prst="rect">
            <a:avLst/>
          </a:prstGeom>
        </p:spPr>
      </p:pic>
      <p:sp>
        <p:nvSpPr>
          <p:cNvPr id="6" name="TextBox 5"/>
          <p:cNvSpPr txBox="1"/>
          <p:nvPr/>
        </p:nvSpPr>
        <p:spPr>
          <a:xfrm>
            <a:off x="360000" y="1002042"/>
            <a:ext cx="2297829" cy="369332"/>
          </a:xfrm>
          <a:prstGeom prst="rect">
            <a:avLst/>
          </a:prstGeom>
          <a:noFill/>
        </p:spPr>
        <p:txBody>
          <a:bodyPr wrap="square" rtlCol="0">
            <a:spAutoFit/>
          </a:bodyPr>
          <a:lstStyle/>
          <a:p>
            <a:r>
              <a:rPr lang="nl-BE"/>
              <a:t>No condensation</a:t>
            </a:r>
          </a:p>
        </p:txBody>
      </p:sp>
    </p:spTree>
    <p:extLst>
      <p:ext uri="{BB962C8B-B14F-4D97-AF65-F5344CB8AC3E}">
        <p14:creationId xmlns:p14="http://schemas.microsoft.com/office/powerpoint/2010/main" val="1922984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37</a:t>
            </a:fld>
            <a:endParaRPr lang="nl-NL"/>
          </a:p>
        </p:txBody>
      </p:sp>
      <p:sp>
        <p:nvSpPr>
          <p:cNvPr id="5" name="Title 4"/>
          <p:cNvSpPr>
            <a:spLocks noGrp="1"/>
          </p:cNvSpPr>
          <p:nvPr>
            <p:ph type="title"/>
          </p:nvPr>
        </p:nvSpPr>
        <p:spPr>
          <a:xfrm>
            <a:off x="360000" y="0"/>
            <a:ext cx="11041200" cy="1152000"/>
          </a:xfrm>
        </p:spPr>
        <p:txBody>
          <a:bodyPr/>
          <a:lstStyle/>
          <a:p>
            <a:r>
              <a:rPr lang="nl-BE"/>
              <a:t>Results for new PD</a:t>
            </a:r>
          </a:p>
        </p:txBody>
      </p:sp>
      <p:pic>
        <p:nvPicPr>
          <p:cNvPr id="3" name="Picture 2"/>
          <p:cNvPicPr>
            <a:picLocks noChangeAspect="1"/>
          </p:cNvPicPr>
          <p:nvPr/>
        </p:nvPicPr>
        <p:blipFill>
          <a:blip r:embed="rId3"/>
          <a:stretch>
            <a:fillRect/>
          </a:stretch>
        </p:blipFill>
        <p:spPr>
          <a:xfrm>
            <a:off x="275137" y="1428750"/>
            <a:ext cx="11210925" cy="4000500"/>
          </a:xfrm>
          <a:prstGeom prst="rect">
            <a:avLst/>
          </a:prstGeom>
        </p:spPr>
      </p:pic>
      <p:sp>
        <p:nvSpPr>
          <p:cNvPr id="6" name="TextBox 5"/>
          <p:cNvSpPr txBox="1"/>
          <p:nvPr/>
        </p:nvSpPr>
        <p:spPr>
          <a:xfrm>
            <a:off x="360000" y="1002042"/>
            <a:ext cx="2297829" cy="369332"/>
          </a:xfrm>
          <a:prstGeom prst="rect">
            <a:avLst/>
          </a:prstGeom>
          <a:noFill/>
        </p:spPr>
        <p:txBody>
          <a:bodyPr wrap="square" rtlCol="0">
            <a:spAutoFit/>
          </a:bodyPr>
          <a:lstStyle/>
          <a:p>
            <a:r>
              <a:rPr lang="nl-BE"/>
              <a:t>With condensation</a:t>
            </a:r>
          </a:p>
        </p:txBody>
      </p:sp>
    </p:spTree>
    <p:extLst>
      <p:ext uri="{BB962C8B-B14F-4D97-AF65-F5344CB8AC3E}">
        <p14:creationId xmlns:p14="http://schemas.microsoft.com/office/powerpoint/2010/main" val="1843637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38</a:t>
            </a:fld>
            <a:endParaRPr lang="nl-NL"/>
          </a:p>
        </p:txBody>
      </p:sp>
      <p:sp>
        <p:nvSpPr>
          <p:cNvPr id="5" name="Title 4"/>
          <p:cNvSpPr>
            <a:spLocks noGrp="1"/>
          </p:cNvSpPr>
          <p:nvPr>
            <p:ph type="title"/>
          </p:nvPr>
        </p:nvSpPr>
        <p:spPr>
          <a:xfrm>
            <a:off x="360000" y="0"/>
            <a:ext cx="11041200" cy="1152000"/>
          </a:xfrm>
        </p:spPr>
        <p:txBody>
          <a:bodyPr/>
          <a:lstStyle/>
          <a:p>
            <a:r>
              <a:rPr lang="nl-BE"/>
              <a:t>Noise reduction plasma</a:t>
            </a:r>
          </a:p>
        </p:txBody>
      </p:sp>
      <p:pic>
        <p:nvPicPr>
          <p:cNvPr id="3" name="Picture 2"/>
          <p:cNvPicPr>
            <a:picLocks noChangeAspect="1"/>
          </p:cNvPicPr>
          <p:nvPr/>
        </p:nvPicPr>
        <p:blipFill>
          <a:blip r:embed="rId3"/>
          <a:stretch>
            <a:fillRect/>
          </a:stretch>
        </p:blipFill>
        <p:spPr>
          <a:xfrm>
            <a:off x="1004305" y="877078"/>
            <a:ext cx="9253410" cy="4591146"/>
          </a:xfrm>
          <a:prstGeom prst="rect">
            <a:avLst/>
          </a:prstGeom>
        </p:spPr>
      </p:pic>
      <p:sp>
        <p:nvSpPr>
          <p:cNvPr id="6" name="TextBox 5"/>
          <p:cNvSpPr txBox="1"/>
          <p:nvPr/>
        </p:nvSpPr>
        <p:spPr>
          <a:xfrm>
            <a:off x="1446230" y="5469780"/>
            <a:ext cx="8369559" cy="369332"/>
          </a:xfrm>
          <a:prstGeom prst="rect">
            <a:avLst/>
          </a:prstGeom>
          <a:noFill/>
        </p:spPr>
        <p:txBody>
          <a:bodyPr wrap="square" rtlCol="0">
            <a:spAutoFit/>
          </a:bodyPr>
          <a:lstStyle/>
          <a:p>
            <a:r>
              <a:rPr lang="nl-BE"/>
              <a:t>→ huge reduction of noise on plasma variables, mainly close to target</a:t>
            </a:r>
          </a:p>
        </p:txBody>
      </p:sp>
    </p:spTree>
    <p:extLst>
      <p:ext uri="{BB962C8B-B14F-4D97-AF65-F5344CB8AC3E}">
        <p14:creationId xmlns:p14="http://schemas.microsoft.com/office/powerpoint/2010/main" val="4227042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39</a:t>
            </a:fld>
            <a:endParaRPr lang="nl-NL"/>
          </a:p>
        </p:txBody>
      </p:sp>
      <p:sp>
        <p:nvSpPr>
          <p:cNvPr id="5" name="Title 4"/>
          <p:cNvSpPr>
            <a:spLocks noGrp="1"/>
          </p:cNvSpPr>
          <p:nvPr>
            <p:ph type="title"/>
          </p:nvPr>
        </p:nvSpPr>
        <p:spPr>
          <a:xfrm>
            <a:off x="360000" y="0"/>
            <a:ext cx="11041200" cy="1152000"/>
          </a:xfrm>
        </p:spPr>
        <p:txBody>
          <a:bodyPr/>
          <a:lstStyle/>
          <a:p>
            <a:r>
              <a:rPr lang="nl-BE"/>
              <a:t>Results for new PD</a:t>
            </a:r>
          </a:p>
        </p:txBody>
      </p:sp>
      <p:pic>
        <p:nvPicPr>
          <p:cNvPr id="3" name="Picture 2"/>
          <p:cNvPicPr>
            <a:picLocks noChangeAspect="1"/>
          </p:cNvPicPr>
          <p:nvPr/>
        </p:nvPicPr>
        <p:blipFill>
          <a:blip r:embed="rId3"/>
          <a:stretch>
            <a:fillRect/>
          </a:stretch>
        </p:blipFill>
        <p:spPr>
          <a:xfrm>
            <a:off x="-533400" y="1033462"/>
            <a:ext cx="13258800" cy="4486275"/>
          </a:xfrm>
          <a:prstGeom prst="rect">
            <a:avLst/>
          </a:prstGeom>
        </p:spPr>
      </p:pic>
      <p:sp>
        <p:nvSpPr>
          <p:cNvPr id="7" name="TextBox 6"/>
          <p:cNvSpPr txBox="1"/>
          <p:nvPr/>
        </p:nvSpPr>
        <p:spPr>
          <a:xfrm>
            <a:off x="252450" y="5573194"/>
            <a:ext cx="11415675" cy="369332"/>
          </a:xfrm>
          <a:prstGeom prst="rect">
            <a:avLst/>
          </a:prstGeom>
          <a:noFill/>
        </p:spPr>
        <p:txBody>
          <a:bodyPr wrap="square" rtlCol="0">
            <a:spAutoFit/>
          </a:bodyPr>
          <a:lstStyle/>
          <a:p>
            <a:r>
              <a:rPr lang="nl-BE" b="1">
                <a:solidFill>
                  <a:srgbClr val="C00000"/>
                </a:solidFill>
              </a:rPr>
              <a:t>→ even with #P/stratum ~flux, HYB with condensation still runs into bias error sooner than full MC!</a:t>
            </a:r>
          </a:p>
        </p:txBody>
      </p:sp>
    </p:spTree>
    <p:extLst>
      <p:ext uri="{BB962C8B-B14F-4D97-AF65-F5344CB8AC3E}">
        <p14:creationId xmlns:p14="http://schemas.microsoft.com/office/powerpoint/2010/main" val="419477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p:cNvSpPr>
            <a:spLocks noGrp="1"/>
          </p:cNvSpPr>
          <p:nvPr>
            <p:ph type="title"/>
          </p:nvPr>
        </p:nvSpPr>
        <p:spPr>
          <a:xfrm>
            <a:off x="360000" y="0"/>
            <a:ext cx="11041200" cy="1152000"/>
          </a:xfrm>
        </p:spPr>
        <p:txBody>
          <a:bodyPr/>
          <a:lstStyle/>
          <a:p>
            <a:r>
              <a:rPr lang="nl-BE"/>
              <a:t>Atomic and molecular reactions</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364111" y="1112692"/>
            <a:ext cx="8524897" cy="4025811"/>
          </a:xfrm>
          <a:prstGeom prst="rect">
            <a:avLst/>
          </a:prstGeom>
        </p:spPr>
      </p:pic>
      <p:sp>
        <p:nvSpPr>
          <p:cNvPr id="7" name="TextBox 6"/>
          <p:cNvSpPr txBox="1"/>
          <p:nvPr/>
        </p:nvSpPr>
        <p:spPr>
          <a:xfrm>
            <a:off x="69575" y="1826847"/>
            <a:ext cx="1660849" cy="369332"/>
          </a:xfrm>
          <a:prstGeom prst="rect">
            <a:avLst/>
          </a:prstGeom>
          <a:noFill/>
        </p:spPr>
        <p:txBody>
          <a:bodyPr wrap="square" rtlCol="0">
            <a:spAutoFit/>
          </a:bodyPr>
          <a:lstStyle/>
          <a:p>
            <a:r>
              <a:rPr lang="nl-BE"/>
              <a:t>Neutral atoms</a:t>
            </a:r>
          </a:p>
        </p:txBody>
      </p:sp>
      <p:sp>
        <p:nvSpPr>
          <p:cNvPr id="8" name="TextBox 7"/>
          <p:cNvSpPr txBox="1"/>
          <p:nvPr/>
        </p:nvSpPr>
        <p:spPr>
          <a:xfrm>
            <a:off x="30292" y="3094371"/>
            <a:ext cx="2101349" cy="369332"/>
          </a:xfrm>
          <a:prstGeom prst="rect">
            <a:avLst/>
          </a:prstGeom>
          <a:noFill/>
        </p:spPr>
        <p:txBody>
          <a:bodyPr wrap="square" rtlCol="0">
            <a:spAutoFit/>
          </a:bodyPr>
          <a:lstStyle/>
          <a:p>
            <a:r>
              <a:rPr lang="nl-BE"/>
              <a:t>Neutral molecules</a:t>
            </a:r>
          </a:p>
        </p:txBody>
      </p:sp>
      <p:sp>
        <p:nvSpPr>
          <p:cNvPr id="9" name="TextBox 8"/>
          <p:cNvSpPr txBox="1"/>
          <p:nvPr/>
        </p:nvSpPr>
        <p:spPr>
          <a:xfrm>
            <a:off x="30292" y="4266497"/>
            <a:ext cx="2101349" cy="369332"/>
          </a:xfrm>
          <a:prstGeom prst="rect">
            <a:avLst/>
          </a:prstGeom>
          <a:noFill/>
        </p:spPr>
        <p:txBody>
          <a:bodyPr wrap="square" rtlCol="0">
            <a:spAutoFit/>
          </a:bodyPr>
          <a:lstStyle/>
          <a:p>
            <a:r>
              <a:rPr lang="nl-BE"/>
              <a:t>Molecular ions</a:t>
            </a:r>
          </a:p>
        </p:txBody>
      </p:sp>
      <p:sp>
        <p:nvSpPr>
          <p:cNvPr id="11" name="Left Bracket 10"/>
          <p:cNvSpPr/>
          <p:nvPr/>
        </p:nvSpPr>
        <p:spPr>
          <a:xfrm>
            <a:off x="2242409" y="4198768"/>
            <a:ext cx="214604" cy="871553"/>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12" name="Left Bracket 11"/>
          <p:cNvSpPr/>
          <p:nvPr/>
        </p:nvSpPr>
        <p:spPr>
          <a:xfrm>
            <a:off x="2226857" y="2696776"/>
            <a:ext cx="230156" cy="1433810"/>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13" name="Left Bracket 12"/>
          <p:cNvSpPr/>
          <p:nvPr/>
        </p:nvSpPr>
        <p:spPr>
          <a:xfrm>
            <a:off x="2229969" y="1496237"/>
            <a:ext cx="214604" cy="1132358"/>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14" name="TextBox 13"/>
          <p:cNvSpPr txBox="1"/>
          <p:nvPr/>
        </p:nvSpPr>
        <p:spPr>
          <a:xfrm>
            <a:off x="899999" y="5711652"/>
            <a:ext cx="10991644" cy="369332"/>
          </a:xfrm>
          <a:prstGeom prst="rect">
            <a:avLst/>
          </a:prstGeom>
          <a:noFill/>
        </p:spPr>
        <p:txBody>
          <a:bodyPr wrap="square" rtlCol="0">
            <a:spAutoFit/>
          </a:bodyPr>
          <a:lstStyle/>
          <a:p>
            <a:pPr algn="ctr"/>
            <a:r>
              <a:rPr lang="nl-BE"/>
              <a:t>For now: no atom-atom, atom-molecule or molecule-molecule reactions → linear transport problem</a:t>
            </a:r>
          </a:p>
        </p:txBody>
      </p:sp>
    </p:spTree>
    <p:extLst>
      <p:ext uri="{BB962C8B-B14F-4D97-AF65-F5344CB8AC3E}">
        <p14:creationId xmlns:p14="http://schemas.microsoft.com/office/powerpoint/2010/main" val="7083088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40</a:t>
            </a:fld>
            <a:endParaRPr lang="nl-NL"/>
          </a:p>
        </p:txBody>
      </p:sp>
      <p:sp>
        <p:nvSpPr>
          <p:cNvPr id="5" name="Title 4"/>
          <p:cNvSpPr>
            <a:spLocks noGrp="1"/>
          </p:cNvSpPr>
          <p:nvPr>
            <p:ph type="title"/>
          </p:nvPr>
        </p:nvSpPr>
        <p:spPr>
          <a:xfrm>
            <a:off x="416778" y="0"/>
            <a:ext cx="11041200" cy="1152000"/>
          </a:xfrm>
        </p:spPr>
        <p:txBody>
          <a:bodyPr>
            <a:normAutofit/>
          </a:bodyPr>
          <a:lstStyle/>
          <a:p>
            <a:r>
              <a:rPr lang="nl-BE"/>
              <a:t>Noise on particle sources</a:t>
            </a:r>
          </a:p>
        </p:txBody>
      </p:sp>
      <p:pic>
        <p:nvPicPr>
          <p:cNvPr id="6" name="Picture 5"/>
          <p:cNvPicPr>
            <a:picLocks noChangeAspect="1"/>
          </p:cNvPicPr>
          <p:nvPr/>
        </p:nvPicPr>
        <p:blipFill>
          <a:blip r:embed="rId2"/>
          <a:stretch>
            <a:fillRect/>
          </a:stretch>
        </p:blipFill>
        <p:spPr>
          <a:xfrm>
            <a:off x="2189291" y="720296"/>
            <a:ext cx="7496175" cy="5191125"/>
          </a:xfrm>
          <a:prstGeom prst="rect">
            <a:avLst/>
          </a:prstGeom>
        </p:spPr>
      </p:pic>
    </p:spTree>
    <p:extLst>
      <p:ext uri="{BB962C8B-B14F-4D97-AF65-F5344CB8AC3E}">
        <p14:creationId xmlns:p14="http://schemas.microsoft.com/office/powerpoint/2010/main" val="1044455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41</a:t>
            </a:fld>
            <a:endParaRPr lang="nl-NL"/>
          </a:p>
        </p:txBody>
      </p:sp>
      <p:sp>
        <p:nvSpPr>
          <p:cNvPr id="5" name="Title 4"/>
          <p:cNvSpPr>
            <a:spLocks noGrp="1"/>
          </p:cNvSpPr>
          <p:nvPr>
            <p:ph type="title"/>
          </p:nvPr>
        </p:nvSpPr>
        <p:spPr>
          <a:xfrm>
            <a:off x="360000" y="0"/>
            <a:ext cx="11041200" cy="1152000"/>
          </a:xfrm>
        </p:spPr>
        <p:txBody>
          <a:bodyPr/>
          <a:lstStyle/>
          <a:p>
            <a:r>
              <a:rPr lang="nl-BE"/>
              <a:t>Things that did not resolve bias issue</a:t>
            </a:r>
          </a:p>
        </p:txBody>
      </p:sp>
      <p:sp>
        <p:nvSpPr>
          <p:cNvPr id="2" name="TextBox 1"/>
          <p:cNvSpPr txBox="1"/>
          <p:nvPr/>
        </p:nvSpPr>
        <p:spPr>
          <a:xfrm>
            <a:off x="867746" y="1408922"/>
            <a:ext cx="10711544" cy="2185214"/>
          </a:xfrm>
          <a:prstGeom prst="rect">
            <a:avLst/>
          </a:prstGeom>
          <a:noFill/>
        </p:spPr>
        <p:txBody>
          <a:bodyPr wrap="square" rtlCol="0">
            <a:spAutoFit/>
          </a:bodyPr>
          <a:lstStyle/>
          <a:p>
            <a:pPr marL="285750" indent="-285750">
              <a:buFont typeface="Arial" panose="020B0604020202020204" pitchFamily="34" charset="0"/>
              <a:buChar char="•"/>
            </a:pPr>
            <a:r>
              <a:rPr lang="nl-BE" sz="2400"/>
              <a:t>Minimum # collisions before condensation</a:t>
            </a:r>
          </a:p>
          <a:p>
            <a:pPr marL="285750" indent="-285750">
              <a:buFont typeface="Arial" panose="020B0604020202020204" pitchFamily="34" charset="0"/>
              <a:buChar char="•"/>
            </a:pPr>
            <a:r>
              <a:rPr lang="nl-BE" sz="2400"/>
              <a:t>Condense with a probability &lt; 1</a:t>
            </a:r>
          </a:p>
          <a:p>
            <a:pPr marL="285750" indent="-285750">
              <a:buFont typeface="Arial" panose="020B0604020202020204" pitchFamily="34" charset="0"/>
              <a:buChar char="•"/>
            </a:pPr>
            <a:r>
              <a:rPr lang="nl-BE" sz="2400"/>
              <a:t>Turn off source rescaling</a:t>
            </a:r>
          </a:p>
          <a:p>
            <a:pPr marL="285750" indent="-285750">
              <a:buFont typeface="Arial" panose="020B0604020202020204" pitchFamily="34" charset="0"/>
              <a:buChar char="•"/>
            </a:pPr>
            <a:r>
              <a:rPr lang="nl-BE" sz="2400"/>
              <a:t>Implementation of condensation process as reaction instead of in collide.f</a:t>
            </a:r>
          </a:p>
          <a:p>
            <a:pPr marL="800100" lvl="1" indent="-342900">
              <a:buFont typeface="Arial" panose="020B0604020202020204" pitchFamily="34" charset="0"/>
              <a:buChar char="›"/>
            </a:pPr>
            <a:r>
              <a:rPr lang="nl-BE" sz="2000"/>
              <a:t>Use track-length estimator instead of collision estimator</a:t>
            </a:r>
            <a:br>
              <a:rPr lang="nl-BE" sz="2000"/>
            </a:br>
            <a:r>
              <a:rPr lang="nl-BE" sz="2000"/>
              <a:t>(but still analog simulation!)</a:t>
            </a:r>
          </a:p>
        </p:txBody>
      </p:sp>
    </p:spTree>
    <p:extLst>
      <p:ext uri="{BB962C8B-B14F-4D97-AF65-F5344CB8AC3E}">
        <p14:creationId xmlns:p14="http://schemas.microsoft.com/office/powerpoint/2010/main" val="16775670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42</a:t>
            </a:fld>
            <a:endParaRPr lang="nl-NL"/>
          </a:p>
        </p:txBody>
      </p:sp>
      <p:sp>
        <p:nvSpPr>
          <p:cNvPr id="2" name="Content Placeholder 1"/>
          <p:cNvSpPr>
            <a:spLocks noGrp="1"/>
          </p:cNvSpPr>
          <p:nvPr>
            <p:ph idx="1"/>
          </p:nvPr>
        </p:nvSpPr>
        <p:spPr>
          <a:xfrm>
            <a:off x="510685" y="1152000"/>
            <a:ext cx="11041200" cy="5183486"/>
          </a:xfrm>
        </p:spPr>
        <p:txBody>
          <a:bodyPr>
            <a:normAutofit/>
          </a:bodyPr>
          <a:lstStyle/>
          <a:p>
            <a:r>
              <a:rPr lang="nl-BE">
                <a:solidFill>
                  <a:srgbClr val="00B050"/>
                </a:solidFill>
              </a:rPr>
              <a:t>Simplest hybrid method</a:t>
            </a:r>
          </a:p>
          <a:p>
            <a:r>
              <a:rPr lang="nl-BE">
                <a:solidFill>
                  <a:srgbClr val="00B050"/>
                </a:solidFill>
              </a:rPr>
              <a:t>Compact implementation</a:t>
            </a:r>
          </a:p>
          <a:p>
            <a:r>
              <a:rPr lang="nl-BE">
                <a:solidFill>
                  <a:srgbClr val="00B050"/>
                </a:solidFill>
              </a:rPr>
              <a:t>No convergence issues encountered</a:t>
            </a:r>
          </a:p>
          <a:p>
            <a:r>
              <a:rPr lang="nl-BE">
                <a:solidFill>
                  <a:srgbClr val="00B050"/>
                </a:solidFill>
              </a:rPr>
              <a:t>Acceptable model error (± 10%)</a:t>
            </a:r>
          </a:p>
          <a:p>
            <a:r>
              <a:rPr lang="nl-BE">
                <a:solidFill>
                  <a:srgbClr val="00B050"/>
                </a:solidFill>
              </a:rPr>
              <a:t>No more long-lived kinetic atoms</a:t>
            </a:r>
          </a:p>
          <a:p>
            <a:r>
              <a:rPr lang="nl-BE">
                <a:solidFill>
                  <a:srgbClr val="00B050"/>
                </a:solidFill>
              </a:rPr>
              <a:t>User freedom speed-up vs. accuracy (Kn</a:t>
            </a:r>
            <a:r>
              <a:rPr lang="nl-BE" baseline="30000">
                <a:solidFill>
                  <a:srgbClr val="00B050"/>
                </a:solidFill>
              </a:rPr>
              <a:t>t</a:t>
            </a:r>
            <a:r>
              <a:rPr lang="nl-BE">
                <a:solidFill>
                  <a:srgbClr val="00B050"/>
                </a:solidFill>
              </a:rPr>
              <a:t>, HYB-1/2/3)</a:t>
            </a:r>
          </a:p>
          <a:p>
            <a:r>
              <a:rPr lang="nl-BE">
                <a:solidFill>
                  <a:srgbClr val="00B050"/>
                </a:solidFill>
              </a:rPr>
              <a:t>Large speed-ups (x10-100), at least for similar #particles + atoms only</a:t>
            </a:r>
            <a:br>
              <a:rPr lang="nl-BE">
                <a:solidFill>
                  <a:srgbClr val="00B050"/>
                </a:solidFill>
              </a:rPr>
            </a:br>
            <a:endParaRPr lang="nl-BE">
              <a:solidFill>
                <a:srgbClr val="00B050"/>
              </a:solidFill>
            </a:endParaRPr>
          </a:p>
          <a:p>
            <a:r>
              <a:rPr lang="nl-BE">
                <a:solidFill>
                  <a:srgbClr val="FC8604"/>
                </a:solidFill>
              </a:rPr>
              <a:t>Less rigorous than micro-macro</a:t>
            </a:r>
          </a:p>
          <a:p>
            <a:r>
              <a:rPr lang="nl-BE">
                <a:solidFill>
                  <a:srgbClr val="FC8604"/>
                </a:solidFill>
              </a:rPr>
              <a:t>Statistics of the method needs more attention</a:t>
            </a:r>
            <a:r>
              <a:rPr lang="nl-BE">
                <a:solidFill>
                  <a:srgbClr val="FFC000"/>
                </a:solidFill>
              </a:rPr>
              <a:t/>
            </a:r>
            <a:br>
              <a:rPr lang="nl-BE">
                <a:solidFill>
                  <a:srgbClr val="FFC000"/>
                </a:solidFill>
              </a:rPr>
            </a:br>
            <a:endParaRPr lang="nl-BE">
              <a:solidFill>
                <a:srgbClr val="FFC000"/>
              </a:solidFill>
            </a:endParaRPr>
          </a:p>
          <a:p>
            <a:pPr marL="0" indent="0">
              <a:buNone/>
            </a:pPr>
            <a:endParaRPr lang="nl-BE"/>
          </a:p>
          <a:p>
            <a:endParaRPr lang="nl-BE"/>
          </a:p>
          <a:p>
            <a:endParaRPr lang="nl-BE"/>
          </a:p>
          <a:p>
            <a:endParaRPr lang="nl-BE"/>
          </a:p>
        </p:txBody>
      </p:sp>
      <p:sp>
        <p:nvSpPr>
          <p:cNvPr id="5" name="Title 4"/>
          <p:cNvSpPr>
            <a:spLocks noGrp="1"/>
          </p:cNvSpPr>
          <p:nvPr>
            <p:ph type="title"/>
          </p:nvPr>
        </p:nvSpPr>
        <p:spPr>
          <a:xfrm>
            <a:off x="360000" y="0"/>
            <a:ext cx="11041200" cy="1152000"/>
          </a:xfrm>
        </p:spPr>
        <p:txBody>
          <a:bodyPr/>
          <a:lstStyle/>
          <a:p>
            <a:r>
              <a:rPr lang="nl-BE"/>
              <a:t>Evaluation advanced SpH method</a:t>
            </a:r>
          </a:p>
        </p:txBody>
      </p:sp>
      <p:sp>
        <p:nvSpPr>
          <p:cNvPr id="3" name="Right Brace 2"/>
          <p:cNvSpPr/>
          <p:nvPr/>
        </p:nvSpPr>
        <p:spPr>
          <a:xfrm>
            <a:off x="5962261" y="1152000"/>
            <a:ext cx="485192" cy="1343386"/>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TextBox 5"/>
          <p:cNvSpPr txBox="1"/>
          <p:nvPr/>
        </p:nvSpPr>
        <p:spPr>
          <a:xfrm>
            <a:off x="6671974" y="1623638"/>
            <a:ext cx="4879911" cy="400110"/>
          </a:xfrm>
          <a:prstGeom prst="rect">
            <a:avLst/>
          </a:prstGeom>
          <a:noFill/>
        </p:spPr>
        <p:txBody>
          <a:bodyPr wrap="square" rtlCol="0">
            <a:spAutoFit/>
          </a:bodyPr>
          <a:lstStyle/>
          <a:p>
            <a:r>
              <a:rPr lang="nl-BE" sz="2000">
                <a:solidFill>
                  <a:srgbClr val="00B050"/>
                </a:solidFill>
              </a:rPr>
              <a:t>Accessible for plasma-edge community</a:t>
            </a:r>
          </a:p>
        </p:txBody>
      </p:sp>
      <p:pic>
        <p:nvPicPr>
          <p:cNvPr id="7" name="Picture 4" descr="Magneetvel Symbool Attention 35x40mm Rood/W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267" y="5428413"/>
            <a:ext cx="1051987" cy="791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gneetvel Symbool Attention 35x40mm Rood/W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38" y="5435248"/>
            <a:ext cx="1051987" cy="791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74228" y="5341562"/>
            <a:ext cx="2416628" cy="923330"/>
          </a:xfrm>
          <a:prstGeom prst="rect">
            <a:avLst/>
          </a:prstGeom>
          <a:noFill/>
        </p:spPr>
        <p:txBody>
          <a:bodyPr wrap="square" rtlCol="0">
            <a:spAutoFit/>
          </a:bodyPr>
          <a:lstStyle/>
          <a:p>
            <a:pPr algn="ctr"/>
            <a:r>
              <a:rPr lang="nl-BE" b="1">
                <a:solidFill>
                  <a:srgbClr val="C00000"/>
                </a:solidFill>
              </a:rPr>
              <a:t>we now also create noise on fluid neutral population</a:t>
            </a:r>
          </a:p>
        </p:txBody>
      </p:sp>
    </p:spTree>
    <p:extLst>
      <p:ext uri="{BB962C8B-B14F-4D97-AF65-F5344CB8AC3E}">
        <p14:creationId xmlns:p14="http://schemas.microsoft.com/office/powerpoint/2010/main" val="11376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685" y="1604352"/>
            <a:ext cx="11041200" cy="4721803"/>
          </a:xfrm>
        </p:spPr>
        <p:txBody>
          <a:bodyPr>
            <a:normAutofit/>
          </a:bodyPr>
          <a:lstStyle/>
          <a:p>
            <a:r>
              <a:rPr lang="nl-BE" dirty="0"/>
              <a:t>Solution </a:t>
            </a:r>
            <a:r>
              <a:rPr lang="nl-BE" dirty="0" err="1"/>
              <a:t>for</a:t>
            </a:r>
            <a:r>
              <a:rPr lang="nl-BE" dirty="0"/>
              <a:t> </a:t>
            </a:r>
            <a:r>
              <a:rPr lang="nl-BE" dirty="0" err="1"/>
              <a:t>molecules</a:t>
            </a:r>
            <a:r>
              <a:rPr lang="nl-BE" dirty="0"/>
              <a:t> </a:t>
            </a:r>
            <a:r>
              <a:rPr lang="nl-BE" dirty="0" err="1"/>
              <a:t>needed</a:t>
            </a:r>
            <a:endParaRPr lang="nl-BE" dirty="0"/>
          </a:p>
          <a:p>
            <a:pPr lvl="1">
              <a:buFont typeface="Arial" panose="020B0604020202020204" pitchFamily="34" charset="0"/>
              <a:buChar char="›"/>
            </a:pPr>
            <a:r>
              <a:rPr lang="nl-BE" sz="2000"/>
              <a:t>More </a:t>
            </a:r>
            <a:r>
              <a:rPr lang="nl-BE" sz="2000" smtClean="0"/>
              <a:t>detachment </a:t>
            </a:r>
            <a:r>
              <a:rPr lang="nl-BE" sz="2000" dirty="0"/>
              <a:t>→ </a:t>
            </a:r>
            <a:r>
              <a:rPr lang="nl-BE" sz="2000" dirty="0" err="1"/>
              <a:t>molecules</a:t>
            </a:r>
            <a:r>
              <a:rPr lang="nl-BE" sz="2000" dirty="0"/>
              <a:t> more important</a:t>
            </a:r>
          </a:p>
          <a:p>
            <a:pPr lvl="1">
              <a:buFont typeface="Arial" panose="020B0604020202020204" pitchFamily="34" charset="0"/>
              <a:buChar char="›"/>
            </a:pPr>
            <a:r>
              <a:rPr lang="nl-BE" sz="2000" dirty="0" err="1"/>
              <a:t>Molecules</a:t>
            </a:r>
            <a:r>
              <a:rPr lang="nl-BE" sz="2000" dirty="0"/>
              <a:t> </a:t>
            </a:r>
            <a:r>
              <a:rPr lang="nl-BE" sz="2000" dirty="0" err="1"/>
              <a:t>will</a:t>
            </a:r>
            <a:r>
              <a:rPr lang="nl-BE" sz="2000" dirty="0"/>
              <a:t> </a:t>
            </a:r>
            <a:r>
              <a:rPr lang="nl-BE" sz="2000" dirty="0" err="1"/>
              <a:t>become</a:t>
            </a:r>
            <a:r>
              <a:rPr lang="nl-BE" sz="2000" dirty="0"/>
              <a:t> bottleneck, </a:t>
            </a:r>
            <a:r>
              <a:rPr lang="nl-BE" sz="2000" dirty="0" err="1"/>
              <a:t>regardless</a:t>
            </a:r>
            <a:r>
              <a:rPr lang="nl-BE" sz="2000" dirty="0"/>
              <a:t> of speed-up </a:t>
            </a:r>
            <a:r>
              <a:rPr lang="nl-BE" sz="2000" dirty="0" err="1"/>
              <a:t>for</a:t>
            </a:r>
            <a:r>
              <a:rPr lang="nl-BE" sz="2000" dirty="0"/>
              <a:t> </a:t>
            </a:r>
            <a:r>
              <a:rPr lang="nl-BE" sz="2000" dirty="0" err="1"/>
              <a:t>atoms</a:t>
            </a:r>
            <a:endParaRPr lang="nl-BE" sz="2000" dirty="0"/>
          </a:p>
          <a:p>
            <a:pPr marL="0" indent="0">
              <a:buNone/>
            </a:pPr>
            <a:endParaRPr lang="nl-BE" dirty="0"/>
          </a:p>
          <a:p>
            <a:r>
              <a:rPr lang="nl-BE" smtClean="0"/>
              <a:t>Statistical analysis</a:t>
            </a:r>
          </a:p>
          <a:p>
            <a:r>
              <a:rPr lang="nl-BE" smtClean="0"/>
              <a:t>MC </a:t>
            </a:r>
            <a:r>
              <a:rPr lang="nl-BE" dirty="0"/>
              <a:t>procedures </a:t>
            </a:r>
            <a:r>
              <a:rPr lang="nl-BE" dirty="0" err="1"/>
              <a:t>which</a:t>
            </a:r>
            <a:r>
              <a:rPr lang="nl-BE" dirty="0"/>
              <a:t> are </a:t>
            </a:r>
            <a:r>
              <a:rPr lang="nl-BE" dirty="0" err="1"/>
              <a:t>optimal</a:t>
            </a:r>
            <a:r>
              <a:rPr lang="nl-BE" dirty="0"/>
              <a:t> </a:t>
            </a:r>
            <a:r>
              <a:rPr lang="nl-BE" err="1"/>
              <a:t>for</a:t>
            </a:r>
            <a:r>
              <a:rPr lang="nl-BE"/>
              <a:t> </a:t>
            </a:r>
            <a:r>
              <a:rPr lang="nl-BE" smtClean="0"/>
              <a:t>absorption-dominated</a:t>
            </a:r>
            <a:r>
              <a:rPr lang="nl-BE" dirty="0"/>
              <a:t>?</a:t>
            </a:r>
          </a:p>
          <a:p>
            <a:pPr lvl="1">
              <a:buFont typeface="Arial" panose="020B0604020202020204" pitchFamily="34" charset="0"/>
              <a:buChar char="›"/>
            </a:pPr>
            <a:r>
              <a:rPr lang="nl-BE" sz="2000" dirty="0"/>
              <a:t>Non-</a:t>
            </a:r>
            <a:r>
              <a:rPr lang="nl-BE" sz="2000" dirty="0" err="1"/>
              <a:t>analog</a:t>
            </a:r>
            <a:r>
              <a:rPr lang="nl-BE" sz="2000" dirty="0"/>
              <a:t> </a:t>
            </a:r>
            <a:r>
              <a:rPr lang="nl-BE" sz="2000" dirty="0" err="1"/>
              <a:t>simulations</a:t>
            </a:r>
            <a:r>
              <a:rPr lang="nl-BE" sz="2000" dirty="0"/>
              <a:t>? See e.g. PhD Bert Mortier</a:t>
            </a:r>
            <a:br>
              <a:rPr lang="nl-BE" sz="2000" dirty="0"/>
            </a:br>
            <a:endParaRPr lang="nl-BE" sz="2000" dirty="0"/>
          </a:p>
          <a:p>
            <a:r>
              <a:rPr lang="nl-BE" dirty="0"/>
              <a:t>Test </a:t>
            </a:r>
            <a:r>
              <a:rPr lang="nl-BE" dirty="0" err="1"/>
              <a:t>method</a:t>
            </a:r>
            <a:r>
              <a:rPr lang="nl-BE" dirty="0"/>
              <a:t> on (</a:t>
            </a:r>
            <a:r>
              <a:rPr lang="nl-BE" dirty="0" err="1"/>
              <a:t>partially</a:t>
            </a:r>
            <a:r>
              <a:rPr lang="nl-BE" dirty="0"/>
              <a:t>) </a:t>
            </a:r>
            <a:r>
              <a:rPr lang="nl-BE" dirty="0" err="1"/>
              <a:t>detached</a:t>
            </a:r>
            <a:r>
              <a:rPr lang="nl-BE" dirty="0"/>
              <a:t> DEMO cases</a:t>
            </a:r>
          </a:p>
          <a:p>
            <a:endParaRPr lang="nl-BE" dirty="0"/>
          </a:p>
          <a:p>
            <a:endParaRPr lang="nl-BE" dirty="0"/>
          </a:p>
          <a:p>
            <a:endParaRPr lang="nl-BE" dirty="0"/>
          </a:p>
        </p:txBody>
      </p:sp>
      <p:sp>
        <p:nvSpPr>
          <p:cNvPr id="4" name="Slide Number Placeholder 3"/>
          <p:cNvSpPr>
            <a:spLocks noGrp="1"/>
          </p:cNvSpPr>
          <p:nvPr>
            <p:ph type="sldNum" sz="quarter" idx="12"/>
          </p:nvPr>
        </p:nvSpPr>
        <p:spPr/>
        <p:txBody>
          <a:bodyPr/>
          <a:lstStyle/>
          <a:p>
            <a:fld id="{0A297500-7527-634B-90F4-69D0994C32B4}" type="slidenum">
              <a:rPr lang="nl-NL" smtClean="0"/>
              <a:t>43</a:t>
            </a:fld>
            <a:endParaRPr lang="nl-NL"/>
          </a:p>
        </p:txBody>
      </p:sp>
      <p:sp>
        <p:nvSpPr>
          <p:cNvPr id="5" name="Title 4"/>
          <p:cNvSpPr>
            <a:spLocks noGrp="1"/>
          </p:cNvSpPr>
          <p:nvPr>
            <p:ph type="title"/>
          </p:nvPr>
        </p:nvSpPr>
        <p:spPr>
          <a:xfrm>
            <a:off x="360000" y="0"/>
            <a:ext cx="11041200" cy="1152000"/>
          </a:xfrm>
        </p:spPr>
        <p:txBody>
          <a:bodyPr/>
          <a:lstStyle/>
          <a:p>
            <a:r>
              <a:rPr lang="nl-BE"/>
              <a:t>Future work</a:t>
            </a:r>
          </a:p>
        </p:txBody>
      </p:sp>
    </p:spTree>
    <p:extLst>
      <p:ext uri="{BB962C8B-B14F-4D97-AF65-F5344CB8AC3E}">
        <p14:creationId xmlns:p14="http://schemas.microsoft.com/office/powerpoint/2010/main" val="360693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t>44</a:t>
            </a:fld>
            <a:endParaRPr lang="nl-NL"/>
          </a:p>
        </p:txBody>
      </p:sp>
      <p:sp>
        <p:nvSpPr>
          <p:cNvPr id="4" name="TextBox 3"/>
          <p:cNvSpPr txBox="1"/>
          <p:nvPr/>
        </p:nvSpPr>
        <p:spPr>
          <a:xfrm>
            <a:off x="1046441" y="1365117"/>
            <a:ext cx="9974317" cy="769441"/>
          </a:xfrm>
          <a:prstGeom prst="rect">
            <a:avLst/>
          </a:prstGeom>
          <a:noFill/>
        </p:spPr>
        <p:txBody>
          <a:bodyPr wrap="square" rtlCol="0">
            <a:spAutoFit/>
          </a:bodyPr>
          <a:lstStyle/>
          <a:p>
            <a:pPr algn="ctr"/>
            <a:r>
              <a:rPr lang="nl-BE" sz="4400"/>
              <a:t>Thank you for your attention</a:t>
            </a:r>
          </a:p>
        </p:txBody>
      </p:sp>
      <p:sp>
        <p:nvSpPr>
          <p:cNvPr id="5" name="TextBox 4"/>
          <p:cNvSpPr txBox="1"/>
          <p:nvPr/>
        </p:nvSpPr>
        <p:spPr>
          <a:xfrm>
            <a:off x="1046440" y="2847553"/>
            <a:ext cx="9974317" cy="769441"/>
          </a:xfrm>
          <a:prstGeom prst="rect">
            <a:avLst/>
          </a:prstGeom>
          <a:noFill/>
        </p:spPr>
        <p:txBody>
          <a:bodyPr wrap="square" rtlCol="0">
            <a:spAutoFit/>
          </a:bodyPr>
          <a:lstStyle/>
          <a:p>
            <a:pPr algn="ctr"/>
            <a:r>
              <a:rPr lang="nl-BE" sz="4400"/>
              <a:t>Questions?</a:t>
            </a:r>
          </a:p>
        </p:txBody>
      </p:sp>
      <p:sp>
        <p:nvSpPr>
          <p:cNvPr id="7" name="Ondertitel 8"/>
          <p:cNvSpPr txBox="1">
            <a:spLocks/>
          </p:cNvSpPr>
          <p:nvPr/>
        </p:nvSpPr>
        <p:spPr>
          <a:xfrm>
            <a:off x="658011" y="7839117"/>
            <a:ext cx="6096524" cy="461462"/>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a:t>Wim Van Uytven</a:t>
            </a:r>
          </a:p>
        </p:txBody>
      </p:sp>
      <p:sp>
        <p:nvSpPr>
          <p:cNvPr id="8" name="TextBox 7"/>
          <p:cNvSpPr txBox="1"/>
          <p:nvPr/>
        </p:nvSpPr>
        <p:spPr>
          <a:xfrm>
            <a:off x="575998" y="8437213"/>
            <a:ext cx="4014952" cy="615553"/>
          </a:xfrm>
          <a:prstGeom prst="rect">
            <a:avLst/>
          </a:prstGeom>
          <a:noFill/>
        </p:spPr>
        <p:txBody>
          <a:bodyPr wrap="square" rtlCol="0">
            <a:spAutoFit/>
          </a:bodyPr>
          <a:lstStyle/>
          <a:p>
            <a:r>
              <a:rPr lang="nl-NL" sz="1600"/>
              <a:t>Division Meeting, 18/5/2021</a:t>
            </a:r>
          </a:p>
          <a:p>
            <a:endParaRPr lang="nl-BE"/>
          </a:p>
        </p:txBody>
      </p:sp>
    </p:spTree>
    <p:extLst>
      <p:ext uri="{BB962C8B-B14F-4D97-AF65-F5344CB8AC3E}">
        <p14:creationId xmlns:p14="http://schemas.microsoft.com/office/powerpoint/2010/main" val="3905632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45</a:t>
            </a:fld>
            <a:endParaRPr lang="nl-NL" dirty="0"/>
          </a:p>
        </p:txBody>
      </p:sp>
      <p:sp>
        <p:nvSpPr>
          <p:cNvPr id="4" name="Title 3"/>
          <p:cNvSpPr>
            <a:spLocks noGrp="1"/>
          </p:cNvSpPr>
          <p:nvPr>
            <p:ph type="title"/>
          </p:nvPr>
        </p:nvSpPr>
        <p:spPr>
          <a:xfrm>
            <a:off x="360000" y="0"/>
            <a:ext cx="10655651" cy="1152000"/>
          </a:xfrm>
        </p:spPr>
        <p:txBody>
          <a:bodyPr/>
          <a:lstStyle/>
          <a:p>
            <a:r>
              <a:rPr lang="nl-BE"/>
              <a:t>AFN transport model</a:t>
            </a:r>
          </a:p>
        </p:txBody>
      </p:sp>
      <p:pic>
        <p:nvPicPr>
          <p:cNvPr id="5" name="Picture 4"/>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413334" y="1747846"/>
            <a:ext cx="2084571" cy="531809"/>
          </a:xfrm>
          <a:prstGeom prst="rect">
            <a:avLst/>
          </a:prstGeom>
        </p:spPr>
      </p:pic>
      <p:pic>
        <p:nvPicPr>
          <p:cNvPr id="6" name="Picture 5"/>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13334" y="2467927"/>
            <a:ext cx="3743532" cy="321993"/>
          </a:xfrm>
          <a:prstGeom prst="rect">
            <a:avLst/>
          </a:prstGeom>
        </p:spPr>
      </p:pic>
      <p:pic>
        <p:nvPicPr>
          <p:cNvPr id="7" name="Picture 6"/>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411062" y="3022143"/>
            <a:ext cx="1840762" cy="280381"/>
          </a:xfrm>
          <a:prstGeom prst="rect">
            <a:avLst/>
          </a:prstGeom>
        </p:spPr>
      </p:pic>
      <p:pic>
        <p:nvPicPr>
          <p:cNvPr id="8" name="Picture 7"/>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19055" y="3499360"/>
            <a:ext cx="2526240" cy="530963"/>
          </a:xfrm>
          <a:prstGeom prst="rect">
            <a:avLst/>
          </a:prstGeom>
        </p:spPr>
      </p:pic>
      <p:sp>
        <p:nvSpPr>
          <p:cNvPr id="10" name="TextBox 9"/>
          <p:cNvSpPr txBox="1"/>
          <p:nvPr/>
        </p:nvSpPr>
        <p:spPr>
          <a:xfrm>
            <a:off x="340261" y="1145947"/>
            <a:ext cx="2449591" cy="400110"/>
          </a:xfrm>
          <a:prstGeom prst="rect">
            <a:avLst/>
          </a:prstGeom>
          <a:noFill/>
        </p:spPr>
        <p:txBody>
          <a:bodyPr wrap="square" rtlCol="0">
            <a:spAutoFit/>
          </a:bodyPr>
          <a:lstStyle/>
          <a:p>
            <a:r>
              <a:rPr lang="nl-BE" sz="2000" b="1"/>
              <a:t>Continuity</a:t>
            </a:r>
          </a:p>
        </p:txBody>
      </p:sp>
      <p:sp>
        <p:nvSpPr>
          <p:cNvPr id="11" name="TextBox 10"/>
          <p:cNvSpPr txBox="1"/>
          <p:nvPr/>
        </p:nvSpPr>
        <p:spPr>
          <a:xfrm>
            <a:off x="4898098" y="1146488"/>
            <a:ext cx="3474831" cy="400110"/>
          </a:xfrm>
          <a:prstGeom prst="rect">
            <a:avLst/>
          </a:prstGeom>
          <a:noFill/>
        </p:spPr>
        <p:txBody>
          <a:bodyPr wrap="square" rtlCol="0">
            <a:spAutoFit/>
          </a:bodyPr>
          <a:lstStyle/>
          <a:p>
            <a:r>
              <a:rPr lang="nl-BE" sz="2000" b="1"/>
              <a:t>Parallel momentum</a:t>
            </a:r>
          </a:p>
        </p:txBody>
      </p:sp>
      <p:pic>
        <p:nvPicPr>
          <p:cNvPr id="12" name="Picture 11"/>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4871431" y="1705223"/>
            <a:ext cx="4642464" cy="550541"/>
          </a:xfrm>
          <a:prstGeom prst="rect">
            <a:avLst/>
          </a:prstGeom>
        </p:spPr>
      </p:pic>
      <p:pic>
        <p:nvPicPr>
          <p:cNvPr id="13" name="Picture 12"/>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4871431" y="4233022"/>
            <a:ext cx="7238095" cy="327619"/>
          </a:xfrm>
          <a:prstGeom prst="rect">
            <a:avLst/>
          </a:prstGeom>
        </p:spPr>
      </p:pic>
      <p:pic>
        <p:nvPicPr>
          <p:cNvPr id="14" name="Picture 13"/>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4871431" y="2508015"/>
            <a:ext cx="3399619" cy="281905"/>
          </a:xfrm>
          <a:prstGeom prst="rect">
            <a:avLst/>
          </a:prstGeom>
        </p:spPr>
      </p:pic>
      <p:pic>
        <p:nvPicPr>
          <p:cNvPr id="15" name="Picture 14"/>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4871431" y="3020619"/>
            <a:ext cx="3387428" cy="281905"/>
          </a:xfrm>
          <a:prstGeom prst="rect">
            <a:avLst/>
          </a:prstGeom>
        </p:spPr>
      </p:pic>
      <p:pic>
        <p:nvPicPr>
          <p:cNvPr id="16" name="Picture 15"/>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4871431" y="3549282"/>
            <a:ext cx="3091809" cy="262095"/>
          </a:xfrm>
          <a:prstGeom prst="rect">
            <a:avLst/>
          </a:prstGeom>
        </p:spPr>
      </p:pic>
      <p:pic>
        <p:nvPicPr>
          <p:cNvPr id="17" name="Picture 16"/>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411062" y="4316271"/>
            <a:ext cx="2509395" cy="247846"/>
          </a:xfrm>
          <a:prstGeom prst="rect">
            <a:avLst/>
          </a:prstGeom>
        </p:spPr>
      </p:pic>
    </p:spTree>
    <p:extLst>
      <p:ext uri="{BB962C8B-B14F-4D97-AF65-F5344CB8AC3E}">
        <p14:creationId xmlns:p14="http://schemas.microsoft.com/office/powerpoint/2010/main" val="17310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46</a:t>
            </a:fld>
            <a:endParaRPr lang="nl-NL" dirty="0"/>
          </a:p>
        </p:txBody>
      </p:sp>
      <p:sp>
        <p:nvSpPr>
          <p:cNvPr id="4" name="Title 3"/>
          <p:cNvSpPr>
            <a:spLocks noGrp="1"/>
          </p:cNvSpPr>
          <p:nvPr>
            <p:ph type="title"/>
          </p:nvPr>
        </p:nvSpPr>
        <p:spPr>
          <a:xfrm>
            <a:off x="360000" y="0"/>
            <a:ext cx="10655651" cy="1152000"/>
          </a:xfrm>
        </p:spPr>
        <p:txBody>
          <a:bodyPr/>
          <a:lstStyle/>
          <a:p>
            <a:r>
              <a:rPr lang="nl-BE"/>
              <a:t>AFN transport model</a:t>
            </a:r>
          </a:p>
        </p:txBody>
      </p:sp>
      <p:sp>
        <p:nvSpPr>
          <p:cNvPr id="10" name="TextBox 9"/>
          <p:cNvSpPr txBox="1"/>
          <p:nvPr/>
        </p:nvSpPr>
        <p:spPr>
          <a:xfrm>
            <a:off x="340262" y="1145947"/>
            <a:ext cx="1405288" cy="400110"/>
          </a:xfrm>
          <a:prstGeom prst="rect">
            <a:avLst/>
          </a:prstGeom>
          <a:noFill/>
        </p:spPr>
        <p:txBody>
          <a:bodyPr wrap="square" rtlCol="0">
            <a:spAutoFit/>
          </a:bodyPr>
          <a:lstStyle/>
          <a:p>
            <a:r>
              <a:rPr lang="nl-BE" sz="2000" b="1"/>
              <a:t>Energy</a:t>
            </a:r>
          </a:p>
        </p:txBody>
      </p:sp>
      <p:pic>
        <p:nvPicPr>
          <p:cNvPr id="18" name="Picture 17"/>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56426" y="2451943"/>
            <a:ext cx="10014476" cy="513524"/>
          </a:xfrm>
          <a:prstGeom prst="rect">
            <a:avLst/>
          </a:prstGeom>
        </p:spPr>
      </p:pic>
      <p:pic>
        <p:nvPicPr>
          <p:cNvPr id="19" name="Picture 18"/>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956426" y="3207778"/>
            <a:ext cx="4807619" cy="513524"/>
          </a:xfrm>
          <a:prstGeom prst="rect">
            <a:avLst/>
          </a:prstGeom>
        </p:spPr>
      </p:pic>
      <p:pic>
        <p:nvPicPr>
          <p:cNvPr id="20" name="Picture 19"/>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956426" y="3797642"/>
            <a:ext cx="3271619" cy="513524"/>
          </a:xfrm>
          <a:prstGeom prst="rect">
            <a:avLst/>
          </a:prstGeom>
        </p:spPr>
      </p:pic>
      <p:pic>
        <p:nvPicPr>
          <p:cNvPr id="21" name="Picture 20"/>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971600" y="4532768"/>
            <a:ext cx="3797333" cy="262095"/>
          </a:xfrm>
          <a:prstGeom prst="rect">
            <a:avLst/>
          </a:prstGeom>
        </p:spPr>
      </p:pic>
      <p:pic>
        <p:nvPicPr>
          <p:cNvPr id="23" name="Picture 22"/>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956426" y="1716243"/>
            <a:ext cx="6114471" cy="534735"/>
          </a:xfrm>
          <a:prstGeom prst="rect">
            <a:avLst/>
          </a:prstGeom>
        </p:spPr>
      </p:pic>
    </p:spTree>
    <p:extLst>
      <p:ext uri="{BB962C8B-B14F-4D97-AF65-F5344CB8AC3E}">
        <p14:creationId xmlns:p14="http://schemas.microsoft.com/office/powerpoint/2010/main" val="173779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47</a:t>
            </a:fld>
            <a:endParaRPr lang="nl-NL" dirty="0"/>
          </a:p>
        </p:txBody>
      </p:sp>
      <p:sp>
        <p:nvSpPr>
          <p:cNvPr id="6" name="TextBox 5"/>
          <p:cNvSpPr txBox="1"/>
          <p:nvPr/>
        </p:nvSpPr>
        <p:spPr>
          <a:xfrm>
            <a:off x="1555800" y="5835587"/>
            <a:ext cx="7216725" cy="369332"/>
          </a:xfrm>
          <a:prstGeom prst="rect">
            <a:avLst/>
          </a:prstGeom>
          <a:noFill/>
        </p:spPr>
        <p:txBody>
          <a:bodyPr wrap="square" rtlCol="0">
            <a:spAutoFit/>
          </a:bodyPr>
          <a:lstStyle/>
          <a:p>
            <a:r>
              <a:rPr lang="nl-BE"/>
              <a:t>→ bias originates mainly from fluid neutral density?</a:t>
            </a:r>
          </a:p>
        </p:txBody>
      </p:sp>
      <p:sp>
        <p:nvSpPr>
          <p:cNvPr id="4" name="Title 3"/>
          <p:cNvSpPr>
            <a:spLocks noGrp="1"/>
          </p:cNvSpPr>
          <p:nvPr>
            <p:ph type="title"/>
          </p:nvPr>
        </p:nvSpPr>
        <p:spPr/>
        <p:txBody>
          <a:bodyPr>
            <a:normAutofit fontScale="90000"/>
          </a:bodyPr>
          <a:lstStyle/>
          <a:p>
            <a:r>
              <a:rPr lang="nl-BE"/>
              <a:t>Numerical experiment to narrow down problem origin…(HYB-2 Kn</a:t>
            </a:r>
            <a:r>
              <a:rPr lang="nl-BE" baseline="30000"/>
              <a:t>t</a:t>
            </a:r>
            <a:r>
              <a:rPr lang="nl-BE"/>
              <a:t>=10)</a:t>
            </a:r>
          </a:p>
        </p:txBody>
      </p:sp>
      <p:pic>
        <p:nvPicPr>
          <p:cNvPr id="7" name="Picture 6"/>
          <p:cNvPicPr>
            <a:picLocks noChangeAspect="1"/>
          </p:cNvPicPr>
          <p:nvPr/>
        </p:nvPicPr>
        <p:blipFill>
          <a:blip r:embed="rId2"/>
          <a:stretch>
            <a:fillRect/>
          </a:stretch>
        </p:blipFill>
        <p:spPr>
          <a:xfrm>
            <a:off x="-336881" y="820894"/>
            <a:ext cx="13275471" cy="5009612"/>
          </a:xfrm>
          <a:prstGeom prst="rect">
            <a:avLst/>
          </a:prstGeom>
        </p:spPr>
      </p:pic>
    </p:spTree>
    <p:extLst>
      <p:ext uri="{BB962C8B-B14F-4D97-AF65-F5344CB8AC3E}">
        <p14:creationId xmlns:p14="http://schemas.microsoft.com/office/powerpoint/2010/main" val="280910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297500-7527-634B-90F4-69D0994C32B4}" type="slidenum">
              <a:rPr kumimoji="0" lang="nl-NL" sz="10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nl-NL" sz="1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 name="Title 3"/>
          <p:cNvSpPr>
            <a:spLocks noGrp="1"/>
          </p:cNvSpPr>
          <p:nvPr>
            <p:ph type="title"/>
          </p:nvPr>
        </p:nvSpPr>
        <p:spPr>
          <a:xfrm>
            <a:off x="360000" y="0"/>
            <a:ext cx="10655651" cy="1152000"/>
          </a:xfrm>
        </p:spPr>
        <p:txBody>
          <a:bodyPr/>
          <a:lstStyle/>
          <a:p>
            <a:r>
              <a:rPr lang="nl-BE"/>
              <a:t>AFN boundary conditions</a:t>
            </a:r>
          </a:p>
        </p:txBody>
      </p:sp>
      <p:sp>
        <p:nvSpPr>
          <p:cNvPr id="3" name="TextBox 2"/>
          <p:cNvSpPr txBox="1"/>
          <p:nvPr/>
        </p:nvSpPr>
        <p:spPr>
          <a:xfrm>
            <a:off x="604370" y="859528"/>
            <a:ext cx="1158762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1" i="0" u="none" strike="noStrike" kern="1200" cap="none" spc="0" normalizeH="0" baseline="0" noProof="0">
              <a:ln>
                <a:noFill/>
              </a:ln>
              <a:solidFill>
                <a:srgbClr val="2F4D5D"/>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400" b="0" i="0" u="none" strike="noStrike" kern="1200" cap="none" spc="0" normalizeH="0" baseline="0" noProof="0">
                <a:ln>
                  <a:noFill/>
                </a:ln>
                <a:solidFill>
                  <a:srgbClr val="2F4D5D"/>
                </a:solidFill>
                <a:effectLst/>
                <a:uLnTx/>
                <a:uFillTx/>
                <a:latin typeface="Arial" panose="020B0604020202020204"/>
                <a:ea typeface="+mn-ea"/>
                <a:cs typeface="+mn-cs"/>
              </a:rPr>
              <a:t>calculation of fluid boundary fluxes based on estimated neutral velocity distriubtion and</a:t>
            </a:r>
            <a:r>
              <a:rPr kumimoji="0" lang="nl-BE" sz="2400" b="0" i="0" u="none" strike="noStrike" kern="1200" cap="none" spc="0" normalizeH="0" noProof="0">
                <a:ln>
                  <a:noFill/>
                </a:ln>
                <a:solidFill>
                  <a:srgbClr val="2F4D5D"/>
                </a:solidFill>
                <a:effectLst/>
                <a:uLnTx/>
                <a:uFillTx/>
                <a:latin typeface="Arial" panose="020B0604020202020204"/>
                <a:ea typeface="+mn-ea"/>
                <a:cs typeface="+mn-cs"/>
              </a:rPr>
              <a:t> </a:t>
            </a:r>
            <a:r>
              <a:rPr kumimoji="0" lang="nl-BE" sz="2400" b="0" i="0" u="none" strike="noStrike" kern="1200" cap="none" spc="0" normalizeH="0" baseline="0" noProof="0">
                <a:ln>
                  <a:noFill/>
                </a:ln>
                <a:solidFill>
                  <a:srgbClr val="2F4D5D"/>
                </a:solidFill>
                <a:effectLst/>
                <a:uLnTx/>
                <a:uFillTx/>
                <a:latin typeface="Arial" panose="020B0604020202020204"/>
                <a:ea typeface="+mn-ea"/>
                <a:cs typeface="+mn-cs"/>
              </a:rPr>
              <a:t>TRIM database (reflection kernel from EIRENE)</a:t>
            </a:r>
          </a:p>
        </p:txBody>
      </p:sp>
      <p:pic>
        <p:nvPicPr>
          <p:cNvPr id="5" name="Picture 4"/>
          <p:cNvPicPr>
            <a:picLocks noChangeAspect="1"/>
          </p:cNvPicPr>
          <p:nvPr/>
        </p:nvPicPr>
        <p:blipFill>
          <a:blip r:embed="rId3"/>
          <a:stretch>
            <a:fillRect/>
          </a:stretch>
        </p:blipFill>
        <p:spPr>
          <a:xfrm>
            <a:off x="1114510" y="2231666"/>
            <a:ext cx="8010525" cy="876300"/>
          </a:xfrm>
          <a:prstGeom prst="rect">
            <a:avLst/>
          </a:prstGeom>
        </p:spPr>
      </p:pic>
      <p:pic>
        <p:nvPicPr>
          <p:cNvPr id="8" name="Picture 7"/>
          <p:cNvPicPr>
            <a:picLocks noChangeAspect="1"/>
          </p:cNvPicPr>
          <p:nvPr/>
        </p:nvPicPr>
        <p:blipFill>
          <a:blip r:embed="rId4"/>
          <a:stretch>
            <a:fillRect/>
          </a:stretch>
        </p:blipFill>
        <p:spPr>
          <a:xfrm>
            <a:off x="1114510" y="3276464"/>
            <a:ext cx="6772275" cy="733425"/>
          </a:xfrm>
          <a:prstGeom prst="rect">
            <a:avLst/>
          </a:prstGeom>
        </p:spPr>
      </p:pic>
      <p:cxnSp>
        <p:nvCxnSpPr>
          <p:cNvPr id="11" name="Straight Arrow Connector 10"/>
          <p:cNvCxnSpPr/>
          <p:nvPr/>
        </p:nvCxnSpPr>
        <p:spPr>
          <a:xfrm>
            <a:off x="1978510" y="1972878"/>
            <a:ext cx="1433472" cy="59135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29410" y="2400164"/>
            <a:ext cx="1915762" cy="7339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 name="Straight Connector 17"/>
          <p:cNvCxnSpPr/>
          <p:nvPr/>
        </p:nvCxnSpPr>
        <p:spPr>
          <a:xfrm>
            <a:off x="1333500" y="1967524"/>
            <a:ext cx="19679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9100" y="5945681"/>
            <a:ext cx="2352375" cy="276999"/>
          </a:xfrm>
          <a:prstGeom prst="rect">
            <a:avLst/>
          </a:prstGeom>
        </p:spPr>
        <p:txBody>
          <a:bodyPr wrap="none">
            <a:spAutoFit/>
          </a:bodyPr>
          <a:lstStyle/>
          <a:p>
            <a:pPr>
              <a:spcAft>
                <a:spcPts val="0"/>
              </a:spcAft>
            </a:pPr>
            <a:r>
              <a:rPr lang="en-US" sz="1200">
                <a:ea typeface="Times New Roman" panose="02020603050405020304" pitchFamily="18" charset="0"/>
              </a:rPr>
              <a:t>[Horsten, N., PhD Thesis, 2019]</a:t>
            </a:r>
          </a:p>
        </p:txBody>
      </p:sp>
    </p:spTree>
    <p:extLst>
      <p:ext uri="{BB962C8B-B14F-4D97-AF65-F5344CB8AC3E}">
        <p14:creationId xmlns:p14="http://schemas.microsoft.com/office/powerpoint/2010/main" val="94570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9747917" y="1116759"/>
            <a:ext cx="2017699" cy="3545897"/>
          </a:xfrm>
          <a:prstGeom prst="rect">
            <a:avLst/>
          </a:prstGeom>
        </p:spPr>
      </p:pic>
      <p:sp>
        <p:nvSpPr>
          <p:cNvPr id="2" name="Slide Number Placeholder 1"/>
          <p:cNvSpPr>
            <a:spLocks noGrp="1"/>
          </p:cNvSpPr>
          <p:nvPr>
            <p:ph type="sldNum" sz="quarter" idx="12"/>
          </p:nvPr>
        </p:nvSpPr>
        <p:spPr/>
        <p:txBody>
          <a:bodyPr/>
          <a:lstStyle/>
          <a:p>
            <a:fld id="{0A297500-7527-634B-90F4-69D0994C32B4}" type="slidenum">
              <a:rPr lang="nl-NL" smtClean="0"/>
              <a:pPr/>
              <a:t>49</a:t>
            </a:fld>
            <a:endParaRPr lang="nl-NL" dirty="0"/>
          </a:p>
        </p:txBody>
      </p:sp>
      <p:sp>
        <p:nvSpPr>
          <p:cNvPr id="4" name="Title 3"/>
          <p:cNvSpPr>
            <a:spLocks noGrp="1"/>
          </p:cNvSpPr>
          <p:nvPr>
            <p:ph type="title"/>
          </p:nvPr>
        </p:nvSpPr>
        <p:spPr>
          <a:xfrm>
            <a:off x="360000" y="9373"/>
            <a:ext cx="10655651" cy="1152000"/>
          </a:xfrm>
        </p:spPr>
        <p:txBody>
          <a:bodyPr>
            <a:normAutofit/>
          </a:bodyPr>
          <a:lstStyle/>
          <a:p>
            <a:r>
              <a:rPr lang="nl-BE"/>
              <a:t>Grids: trapezoidal slab &amp; narrow ITER</a:t>
            </a:r>
          </a:p>
        </p:txBody>
      </p:sp>
      <p:sp>
        <p:nvSpPr>
          <p:cNvPr id="7" name="TextBox 6"/>
          <p:cNvSpPr txBox="1"/>
          <p:nvPr/>
        </p:nvSpPr>
        <p:spPr>
          <a:xfrm>
            <a:off x="768000" y="1167945"/>
            <a:ext cx="4120896" cy="400110"/>
          </a:xfrm>
          <a:prstGeom prst="rect">
            <a:avLst/>
          </a:prstGeom>
          <a:noFill/>
        </p:spPr>
        <p:txBody>
          <a:bodyPr wrap="square" rtlCol="0">
            <a:spAutoFit/>
          </a:bodyPr>
          <a:lstStyle/>
          <a:p>
            <a:r>
              <a:rPr lang="nl-BE" sz="2000" b="1"/>
              <a:t>Trapezoidal slab</a:t>
            </a:r>
          </a:p>
        </p:txBody>
      </p:sp>
      <p:sp>
        <p:nvSpPr>
          <p:cNvPr id="8" name="TextBox 7"/>
          <p:cNvSpPr txBox="1"/>
          <p:nvPr/>
        </p:nvSpPr>
        <p:spPr>
          <a:xfrm>
            <a:off x="6412740" y="1167945"/>
            <a:ext cx="4120896" cy="400110"/>
          </a:xfrm>
          <a:prstGeom prst="rect">
            <a:avLst/>
          </a:prstGeom>
          <a:noFill/>
        </p:spPr>
        <p:txBody>
          <a:bodyPr wrap="square" rtlCol="0">
            <a:spAutoFit/>
          </a:bodyPr>
          <a:lstStyle/>
          <a:p>
            <a:r>
              <a:rPr lang="nl-BE" sz="2000" b="1"/>
              <a:t>ITER without void regions</a:t>
            </a:r>
          </a:p>
        </p:txBody>
      </p:sp>
      <p:cxnSp>
        <p:nvCxnSpPr>
          <p:cNvPr id="9" name="Straight Connector 8"/>
          <p:cNvCxnSpPr/>
          <p:nvPr/>
        </p:nvCxnSpPr>
        <p:spPr>
          <a:xfrm flipH="1">
            <a:off x="5937504" y="1167945"/>
            <a:ext cx="7926" cy="4741346"/>
          </a:xfrm>
          <a:prstGeom prst="line">
            <a:avLst/>
          </a:prstGeom>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4"/>
          <a:stretch>
            <a:fillRect/>
          </a:stretch>
        </p:blipFill>
        <p:spPr>
          <a:xfrm>
            <a:off x="3029294" y="1205919"/>
            <a:ext cx="2824085" cy="3279267"/>
          </a:xfrm>
          <a:prstGeom prst="rect">
            <a:avLst/>
          </a:prstGeom>
        </p:spPr>
      </p:pic>
      <p:cxnSp>
        <p:nvCxnSpPr>
          <p:cNvPr id="12" name="Straight Arrow Connector 11"/>
          <p:cNvCxnSpPr/>
          <p:nvPr/>
        </p:nvCxnSpPr>
        <p:spPr>
          <a:xfrm flipV="1">
            <a:off x="9970409" y="4030840"/>
            <a:ext cx="2647" cy="328802"/>
          </a:xfrm>
          <a:prstGeom prst="straightConnector1">
            <a:avLst/>
          </a:prstGeom>
          <a:ln>
            <a:solidFill>
              <a:srgbClr val="01020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24569" y="4574278"/>
            <a:ext cx="1085088" cy="369332"/>
          </a:xfrm>
          <a:prstGeom prst="rect">
            <a:avLst/>
          </a:prstGeom>
          <a:noFill/>
        </p:spPr>
        <p:txBody>
          <a:bodyPr wrap="square" rtlCol="0">
            <a:spAutoFit/>
          </a:bodyPr>
          <a:lstStyle/>
          <a:p>
            <a:r>
              <a:rPr lang="nl-BE">
                <a:solidFill>
                  <a:srgbClr val="000000"/>
                </a:solidFill>
              </a:rPr>
              <a:t>10 cm</a:t>
            </a:r>
          </a:p>
        </p:txBody>
      </p:sp>
      <p:sp>
        <p:nvSpPr>
          <p:cNvPr id="15" name="TextBox 14"/>
          <p:cNvSpPr txBox="1"/>
          <p:nvPr/>
        </p:nvSpPr>
        <p:spPr>
          <a:xfrm>
            <a:off x="9188556" y="3990310"/>
            <a:ext cx="689802" cy="369332"/>
          </a:xfrm>
          <a:prstGeom prst="rect">
            <a:avLst/>
          </a:prstGeom>
          <a:noFill/>
        </p:spPr>
        <p:txBody>
          <a:bodyPr wrap="square" rtlCol="0">
            <a:spAutoFit/>
          </a:bodyPr>
          <a:lstStyle/>
          <a:p>
            <a:r>
              <a:rPr lang="nl-BE">
                <a:solidFill>
                  <a:srgbClr val="000000"/>
                </a:solidFill>
              </a:rPr>
              <a:t>1 m</a:t>
            </a:r>
          </a:p>
        </p:txBody>
      </p:sp>
      <p:cxnSp>
        <p:nvCxnSpPr>
          <p:cNvPr id="18" name="Straight Arrow Connector 17"/>
          <p:cNvCxnSpPr/>
          <p:nvPr/>
        </p:nvCxnSpPr>
        <p:spPr>
          <a:xfrm>
            <a:off x="4127891" y="4518520"/>
            <a:ext cx="748813" cy="0"/>
          </a:xfrm>
          <a:prstGeom prst="straightConnector1">
            <a:avLst/>
          </a:prstGeom>
          <a:ln>
            <a:solidFill>
              <a:srgbClr val="01020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8000" y="4930779"/>
            <a:ext cx="5377749" cy="646331"/>
          </a:xfrm>
          <a:prstGeom prst="rect">
            <a:avLst/>
          </a:prstGeom>
          <a:noFill/>
        </p:spPr>
        <p:txBody>
          <a:bodyPr wrap="square" rtlCol="0">
            <a:spAutoFit/>
          </a:bodyPr>
          <a:lstStyle/>
          <a:p>
            <a:pPr marL="285750" indent="-285750">
              <a:buFont typeface="Arial" panose="020B0604020202020204" pitchFamily="34" charset="0"/>
              <a:buChar char="•"/>
            </a:pPr>
            <a:r>
              <a:rPr lang="nl-BE"/>
              <a:t>narrow divertor</a:t>
            </a:r>
          </a:p>
          <a:p>
            <a:pPr marL="285750" indent="-285750">
              <a:buFont typeface="Arial" panose="020B0604020202020204" pitchFamily="34" charset="0"/>
              <a:buChar char="•"/>
            </a:pPr>
            <a:r>
              <a:rPr lang="nl-BE"/>
              <a:t>neutrals “locked up” in closed divertor</a:t>
            </a:r>
          </a:p>
        </p:txBody>
      </p:sp>
      <p:sp>
        <p:nvSpPr>
          <p:cNvPr id="23" name="TextBox 22"/>
          <p:cNvSpPr txBox="1"/>
          <p:nvPr/>
        </p:nvSpPr>
        <p:spPr>
          <a:xfrm>
            <a:off x="6592782" y="5019871"/>
            <a:ext cx="5377749" cy="369332"/>
          </a:xfrm>
          <a:prstGeom prst="rect">
            <a:avLst/>
          </a:prstGeom>
          <a:noFill/>
        </p:spPr>
        <p:txBody>
          <a:bodyPr wrap="square" rtlCol="0">
            <a:spAutoFit/>
          </a:bodyPr>
          <a:lstStyle/>
          <a:p>
            <a:pPr marL="285750" indent="-285750">
              <a:buFont typeface="Arial" panose="020B0604020202020204" pitchFamily="34" charset="0"/>
              <a:buChar char="•"/>
            </a:pPr>
            <a:r>
              <a:rPr lang="nl-BE"/>
              <a:t>large divertor</a:t>
            </a:r>
          </a:p>
        </p:txBody>
      </p:sp>
      <p:sp>
        <p:nvSpPr>
          <p:cNvPr id="24" name="TextBox 23"/>
          <p:cNvSpPr txBox="1"/>
          <p:nvPr/>
        </p:nvSpPr>
        <p:spPr>
          <a:xfrm>
            <a:off x="758226" y="5666202"/>
            <a:ext cx="4301454" cy="646331"/>
          </a:xfrm>
          <a:prstGeom prst="rect">
            <a:avLst/>
          </a:prstGeom>
          <a:noFill/>
        </p:spPr>
        <p:txBody>
          <a:bodyPr wrap="square" rtlCol="0">
            <a:spAutoFit/>
          </a:bodyPr>
          <a:lstStyle/>
          <a:p>
            <a:r>
              <a:rPr lang="nl-BE">
                <a:solidFill>
                  <a:srgbClr val="00B050"/>
                </a:solidFill>
                <a:latin typeface="Arial" panose="020B0604020202020204" pitchFamily="34" charset="0"/>
                <a:cs typeface="Arial" panose="020B0604020202020204" pitchFamily="34" charset="0"/>
                <a:sym typeface="Wingdings" panose="05000000000000000000" pitchFamily="2" charset="2"/>
              </a:rPr>
              <a:t> </a:t>
            </a:r>
            <a:r>
              <a:rPr lang="nl-BE" b="1">
                <a:solidFill>
                  <a:srgbClr val="00B050"/>
                </a:solidFill>
                <a:latin typeface="Arial" panose="020B0604020202020204" pitchFamily="34" charset="0"/>
                <a:cs typeface="Arial" panose="020B0604020202020204" pitchFamily="34" charset="0"/>
                <a:sym typeface="Wingdings" panose="05000000000000000000" pitchFamily="2" charset="2"/>
              </a:rPr>
              <a:t>reduced influence kinetic neutrals </a:t>
            </a:r>
            <a:r>
              <a:rPr lang="nl-BE" b="1">
                <a:solidFill>
                  <a:srgbClr val="00B050"/>
                </a:solidFill>
              </a:rPr>
              <a:t>  </a:t>
            </a:r>
          </a:p>
          <a:p>
            <a:endParaRPr lang="nl-BE"/>
          </a:p>
        </p:txBody>
      </p:sp>
      <p:sp>
        <p:nvSpPr>
          <p:cNvPr id="25" name="TextBox 24"/>
          <p:cNvSpPr txBox="1"/>
          <p:nvPr/>
        </p:nvSpPr>
        <p:spPr>
          <a:xfrm>
            <a:off x="6592782" y="5666202"/>
            <a:ext cx="5599218" cy="646331"/>
          </a:xfrm>
          <a:prstGeom prst="rect">
            <a:avLst/>
          </a:prstGeom>
          <a:noFill/>
        </p:spPr>
        <p:txBody>
          <a:bodyPr wrap="square" rtlCol="0">
            <a:spAutoFit/>
          </a:bodyPr>
          <a:lstStyle/>
          <a:p>
            <a:r>
              <a:rPr lang="nl-BE">
                <a:solidFill>
                  <a:srgbClr val="FF0000"/>
                </a:solidFill>
                <a:latin typeface="Arial" panose="020B0604020202020204" pitchFamily="34" charset="0"/>
                <a:cs typeface="Arial" panose="020B0604020202020204" pitchFamily="34" charset="0"/>
                <a:sym typeface="Wingdings" panose="05000000000000000000" pitchFamily="2" charset="2"/>
              </a:rPr>
              <a:t> </a:t>
            </a:r>
            <a:r>
              <a:rPr lang="nl-BE" b="1">
                <a:solidFill>
                  <a:srgbClr val="FF0000"/>
                </a:solidFill>
                <a:latin typeface="Arial" panose="020B0604020202020204" pitchFamily="34" charset="0"/>
                <a:cs typeface="Arial" panose="020B0604020202020204" pitchFamily="34" charset="0"/>
                <a:sym typeface="Wingdings" panose="05000000000000000000" pitchFamily="2" charset="2"/>
              </a:rPr>
              <a:t>increased influence kinetic neutrals</a:t>
            </a:r>
            <a:r>
              <a:rPr lang="nl-BE" b="1">
                <a:solidFill>
                  <a:srgbClr val="00B050"/>
                </a:solidFill>
                <a:latin typeface="Arial" panose="020B0604020202020204" pitchFamily="34" charset="0"/>
                <a:cs typeface="Arial" panose="020B0604020202020204" pitchFamily="34" charset="0"/>
                <a:sym typeface="Wingdings" panose="05000000000000000000" pitchFamily="2" charset="2"/>
              </a:rPr>
              <a:t> </a:t>
            </a:r>
            <a:r>
              <a:rPr lang="nl-BE" b="1">
                <a:solidFill>
                  <a:srgbClr val="00B050"/>
                </a:solidFill>
              </a:rPr>
              <a:t>  </a:t>
            </a:r>
          </a:p>
          <a:p>
            <a:endParaRPr lang="nl-BE"/>
          </a:p>
        </p:txBody>
      </p:sp>
      <p:cxnSp>
        <p:nvCxnSpPr>
          <p:cNvPr id="17" name="Straight Arrow Connector 16"/>
          <p:cNvCxnSpPr/>
          <p:nvPr/>
        </p:nvCxnSpPr>
        <p:spPr>
          <a:xfrm>
            <a:off x="5673355" y="1390261"/>
            <a:ext cx="0" cy="2969381"/>
          </a:xfrm>
          <a:prstGeom prst="straightConnector1">
            <a:avLst/>
          </a:prstGeom>
          <a:ln>
            <a:solidFill>
              <a:srgbClr val="01020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59680" y="1952532"/>
            <a:ext cx="1085088" cy="369332"/>
          </a:xfrm>
          <a:prstGeom prst="rect">
            <a:avLst/>
          </a:prstGeom>
          <a:noFill/>
        </p:spPr>
        <p:txBody>
          <a:bodyPr wrap="square" rtlCol="0">
            <a:spAutoFit/>
          </a:bodyPr>
          <a:lstStyle/>
          <a:p>
            <a:r>
              <a:rPr lang="nl-BE">
                <a:solidFill>
                  <a:srgbClr val="000000"/>
                </a:solidFill>
              </a:rPr>
              <a:t>10 m</a:t>
            </a:r>
          </a:p>
        </p:txBody>
      </p:sp>
    </p:spTree>
    <p:extLst>
      <p:ext uri="{BB962C8B-B14F-4D97-AF65-F5344CB8AC3E}">
        <p14:creationId xmlns:p14="http://schemas.microsoft.com/office/powerpoint/2010/main" val="41408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5</a:t>
            </a:fld>
            <a:endParaRPr lang="nl-NL" dirty="0"/>
          </a:p>
        </p:txBody>
      </p:sp>
      <p:sp>
        <p:nvSpPr>
          <p:cNvPr id="4" name="Title 3"/>
          <p:cNvSpPr>
            <a:spLocks noGrp="1"/>
          </p:cNvSpPr>
          <p:nvPr>
            <p:ph type="title"/>
          </p:nvPr>
        </p:nvSpPr>
        <p:spPr>
          <a:xfrm>
            <a:off x="360000" y="0"/>
            <a:ext cx="11041200" cy="1152000"/>
          </a:xfrm>
        </p:spPr>
        <p:txBody>
          <a:bodyPr/>
          <a:lstStyle/>
          <a:p>
            <a:r>
              <a:rPr lang="nl-BE"/>
              <a:t>Advanced fluid neutral models (atoms only)</a:t>
            </a:r>
          </a:p>
        </p:txBody>
      </p:sp>
      <p:sp>
        <p:nvSpPr>
          <p:cNvPr id="6" name="Rectangle 5"/>
          <p:cNvSpPr/>
          <p:nvPr/>
        </p:nvSpPr>
        <p:spPr>
          <a:xfrm>
            <a:off x="210684" y="3313075"/>
            <a:ext cx="11981315" cy="1815882"/>
          </a:xfrm>
          <a:prstGeom prst="rect">
            <a:avLst/>
          </a:prstGeom>
          <a:ln w="57150">
            <a:noFill/>
          </a:ln>
        </p:spPr>
        <p:txBody>
          <a:bodyPr wrap="square">
            <a:spAutoFit/>
          </a:bodyPr>
          <a:lstStyle/>
          <a:p>
            <a:pPr marL="342900" indent="-342900">
              <a:spcAft>
                <a:spcPts val="0"/>
              </a:spcAft>
              <a:buFont typeface="Wingdings" panose="05000000000000000000" pitchFamily="2" charset="2"/>
              <a:buChar char="v"/>
            </a:pPr>
            <a:r>
              <a:rPr lang="en-US" sz="1600" dirty="0">
                <a:ea typeface="Times New Roman" panose="02020603050405020304" pitchFamily="18" charset="0"/>
              </a:rPr>
              <a:t>[</a:t>
            </a:r>
            <a:r>
              <a:rPr lang="en-US" sz="1600" dirty="0" err="1">
                <a:ea typeface="Times New Roman" panose="02020603050405020304" pitchFamily="18" charset="0"/>
              </a:rPr>
              <a:t>Horsten</a:t>
            </a:r>
            <a:r>
              <a:rPr lang="en-US" sz="1600" dirty="0">
                <a:ea typeface="Times New Roman" panose="02020603050405020304" pitchFamily="18" charset="0"/>
              </a:rPr>
              <a:t>, N., PhD Thesis, </a:t>
            </a:r>
            <a:r>
              <a:rPr lang="en-US" sz="1600">
                <a:ea typeface="Times New Roman" panose="02020603050405020304" pitchFamily="18" charset="0"/>
              </a:rPr>
              <a:t>2019</a:t>
            </a:r>
            <a:r>
              <a:rPr lang="en-US" sz="1600" smtClean="0">
                <a:ea typeface="Times New Roman" panose="02020603050405020304" pitchFamily="18" charset="0"/>
              </a:rPr>
              <a:t>]     	→      development in in-house code</a:t>
            </a:r>
            <a:br>
              <a:rPr lang="en-US" sz="1600" smtClean="0">
                <a:ea typeface="Times New Roman" panose="02020603050405020304" pitchFamily="18" charset="0"/>
              </a:rPr>
            </a:br>
            <a:endParaRPr lang="en-US" sz="1600" dirty="0">
              <a:ea typeface="Times New Roman" panose="02020603050405020304" pitchFamily="18" charset="0"/>
            </a:endParaRPr>
          </a:p>
          <a:p>
            <a:pPr marL="342900" indent="-342900">
              <a:spcAft>
                <a:spcPts val="0"/>
              </a:spcAft>
              <a:buFont typeface="Wingdings" panose="05000000000000000000" pitchFamily="2" charset="2"/>
              <a:buChar char="v"/>
            </a:pPr>
            <a:r>
              <a:rPr lang="en-US" sz="1600" dirty="0">
                <a:ea typeface="Times New Roman" panose="02020603050405020304" pitchFamily="18" charset="0"/>
              </a:rPr>
              <a:t>[Blommaert, M. et. al (2018</a:t>
            </a:r>
            <a:r>
              <a:rPr lang="en-US" sz="1600">
                <a:ea typeface="Times New Roman" panose="02020603050405020304" pitchFamily="18" charset="0"/>
              </a:rPr>
              <a:t>). </a:t>
            </a:r>
            <a:r>
              <a:rPr lang="en-US" sz="1600" smtClean="0">
                <a:ea typeface="Times New Roman" panose="02020603050405020304" pitchFamily="18" charset="0"/>
              </a:rPr>
              <a:t>CtPP] 	→      implementation in SOLPS-ITER + benchmark with EIRENE (slab case)</a:t>
            </a:r>
            <a:br>
              <a:rPr lang="en-US" sz="1600" smtClean="0">
                <a:ea typeface="Times New Roman" panose="02020603050405020304" pitchFamily="18" charset="0"/>
              </a:rPr>
            </a:br>
            <a:endParaRPr lang="en-US" sz="1600" dirty="0">
              <a:ea typeface="Times New Roman" panose="02020603050405020304" pitchFamily="18" charset="0"/>
            </a:endParaRPr>
          </a:p>
          <a:p>
            <a:pPr marL="342900" indent="-342900">
              <a:buFont typeface="Wingdings" panose="05000000000000000000" pitchFamily="2" charset="2"/>
              <a:buChar char="v"/>
            </a:pPr>
            <a:r>
              <a:rPr lang="en-US" sz="1600" dirty="0">
                <a:ea typeface="Times New Roman" panose="02020603050405020304" pitchFamily="18" charset="0"/>
              </a:rPr>
              <a:t>[Van Uytven W. et al (2020</a:t>
            </a:r>
            <a:r>
              <a:rPr lang="en-US" sz="1600">
                <a:ea typeface="Times New Roman" panose="02020603050405020304" pitchFamily="18" charset="0"/>
              </a:rPr>
              <a:t>). </a:t>
            </a:r>
            <a:r>
              <a:rPr lang="en-US" sz="1600" smtClean="0">
                <a:ea typeface="Times New Roman" panose="02020603050405020304" pitchFamily="18" charset="0"/>
              </a:rPr>
              <a:t>CtPP]	→      separate T</a:t>
            </a:r>
            <a:r>
              <a:rPr lang="en-US" sz="1600" baseline="-25000" smtClean="0">
                <a:ea typeface="Times New Roman" panose="02020603050405020304" pitchFamily="18" charset="0"/>
              </a:rPr>
              <a:t>n</a:t>
            </a:r>
            <a:r>
              <a:rPr lang="en-US" sz="1600" smtClean="0">
                <a:ea typeface="Times New Roman" panose="02020603050405020304" pitchFamily="18" charset="0"/>
              </a:rPr>
              <a:t> + full consistency plasma-neutral coupling in SOLPS-ITER (slab case)</a:t>
            </a:r>
            <a:br>
              <a:rPr lang="en-US" sz="1600" smtClean="0">
                <a:ea typeface="Times New Roman" panose="02020603050405020304" pitchFamily="18" charset="0"/>
              </a:rPr>
            </a:br>
            <a:endParaRPr lang="en-US" sz="1600" dirty="0">
              <a:ea typeface="Times New Roman" panose="02020603050405020304" pitchFamily="18" charset="0"/>
            </a:endParaRPr>
          </a:p>
          <a:p>
            <a:pPr marL="342900" indent="-342900">
              <a:buFont typeface="Wingdings" panose="05000000000000000000" pitchFamily="2" charset="2"/>
              <a:buChar char="v"/>
            </a:pPr>
            <a:r>
              <a:rPr lang="en-US" sz="1600" dirty="0">
                <a:ea typeface="Times New Roman" panose="02020603050405020304" pitchFamily="18" charset="0"/>
              </a:rPr>
              <a:t>[Van Uytven W. et al (2022). NF</a:t>
            </a:r>
            <a:r>
              <a:rPr lang="en-US" sz="1600">
                <a:ea typeface="Times New Roman" panose="02020603050405020304" pitchFamily="18" charset="0"/>
              </a:rPr>
              <a:t>] 	</a:t>
            </a:r>
            <a:r>
              <a:rPr lang="en-US" sz="1600" smtClean="0">
                <a:ea typeface="Times New Roman" panose="02020603050405020304" pitchFamily="18" charset="0"/>
              </a:rPr>
              <a:t>→      implementation in extended grids SOLPS-ITER + benchmark ITER cases </a:t>
            </a:r>
            <a:endParaRPr lang="nl-BE" sz="1600" dirty="0">
              <a:ea typeface="Times New Roman" panose="02020603050405020304" pitchFamily="18" charset="0"/>
            </a:endParaRPr>
          </a:p>
        </p:txBody>
      </p:sp>
      <p:sp>
        <p:nvSpPr>
          <p:cNvPr id="3" name="TextBox 2"/>
          <p:cNvSpPr txBox="1"/>
          <p:nvPr/>
        </p:nvSpPr>
        <p:spPr>
          <a:xfrm>
            <a:off x="761999" y="1447800"/>
            <a:ext cx="9534525" cy="1015663"/>
          </a:xfrm>
          <a:prstGeom prst="rect">
            <a:avLst/>
          </a:prstGeom>
          <a:noFill/>
        </p:spPr>
        <p:txBody>
          <a:bodyPr wrap="square" rtlCol="0">
            <a:spAutoFit/>
          </a:bodyPr>
          <a:lstStyle/>
          <a:p>
            <a:pPr marL="285750" indent="-285750">
              <a:buFont typeface="Arial" panose="020B0604020202020204" pitchFamily="34" charset="0"/>
              <a:buChar char="•"/>
            </a:pPr>
            <a:r>
              <a:rPr lang="nl-BE" sz="2000"/>
              <a:t>Continuity, parallel momentum, and energy equation</a:t>
            </a:r>
          </a:p>
          <a:p>
            <a:pPr marL="285750" indent="-285750">
              <a:buFont typeface="Arial" panose="020B0604020202020204" pitchFamily="34" charset="0"/>
              <a:buChar char="•"/>
            </a:pPr>
            <a:r>
              <a:rPr lang="nl-BE" sz="2000"/>
              <a:t>Transport coefficients: closure based on dominant CX</a:t>
            </a:r>
          </a:p>
          <a:p>
            <a:pPr marL="285750" indent="-285750">
              <a:buFont typeface="Arial" panose="020B0604020202020204" pitchFamily="34" charset="0"/>
              <a:buChar char="•"/>
            </a:pPr>
            <a:r>
              <a:rPr lang="nl-BE" sz="2000" smtClean="0"/>
              <a:t>BCs based on moments of velocity distribution after TRIM recycling + reflection</a:t>
            </a:r>
            <a:endParaRPr lang="nl-BE" sz="2000"/>
          </a:p>
        </p:txBody>
      </p:sp>
    </p:spTree>
    <p:extLst>
      <p:ext uri="{BB962C8B-B14F-4D97-AF65-F5344CB8AC3E}">
        <p14:creationId xmlns:p14="http://schemas.microsoft.com/office/powerpoint/2010/main" val="2335052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297500-7527-634B-90F4-69D0994C32B4}" type="slidenum">
              <a:rPr lang="nl-NL" smtClean="0"/>
              <a:t>50</a:t>
            </a:fld>
            <a:endParaRPr lang="nl-NL"/>
          </a:p>
        </p:txBody>
      </p:sp>
      <p:sp>
        <p:nvSpPr>
          <p:cNvPr id="5" name="Title 4"/>
          <p:cNvSpPr>
            <a:spLocks noGrp="1"/>
          </p:cNvSpPr>
          <p:nvPr>
            <p:ph type="title"/>
          </p:nvPr>
        </p:nvSpPr>
        <p:spPr>
          <a:xfrm>
            <a:off x="360000" y="0"/>
            <a:ext cx="11041200" cy="1152000"/>
          </a:xfrm>
        </p:spPr>
        <p:txBody>
          <a:bodyPr/>
          <a:lstStyle/>
          <a:p>
            <a:r>
              <a:rPr lang="nl-BE"/>
              <a:t>Results for new PD</a:t>
            </a:r>
          </a:p>
        </p:txBody>
      </p:sp>
      <p:sp>
        <p:nvSpPr>
          <p:cNvPr id="6" name="TextBox 5"/>
          <p:cNvSpPr txBox="1"/>
          <p:nvPr/>
        </p:nvSpPr>
        <p:spPr>
          <a:xfrm>
            <a:off x="360000" y="962025"/>
            <a:ext cx="2038350" cy="369332"/>
          </a:xfrm>
          <a:prstGeom prst="rect">
            <a:avLst/>
          </a:prstGeom>
          <a:noFill/>
        </p:spPr>
        <p:txBody>
          <a:bodyPr wrap="square" rtlCol="0">
            <a:spAutoFit/>
          </a:bodyPr>
          <a:lstStyle/>
          <a:p>
            <a:r>
              <a:rPr lang="nl-BE"/>
              <a:t>#P/strata ~ flux</a:t>
            </a:r>
          </a:p>
        </p:txBody>
      </p:sp>
      <p:pic>
        <p:nvPicPr>
          <p:cNvPr id="2" name="Picture 1"/>
          <p:cNvPicPr>
            <a:picLocks noChangeAspect="1"/>
          </p:cNvPicPr>
          <p:nvPr/>
        </p:nvPicPr>
        <p:blipFill>
          <a:blip r:embed="rId3"/>
          <a:stretch>
            <a:fillRect/>
          </a:stretch>
        </p:blipFill>
        <p:spPr>
          <a:xfrm>
            <a:off x="-147638" y="1428750"/>
            <a:ext cx="12487275" cy="4000500"/>
          </a:xfrm>
          <a:prstGeom prst="rect">
            <a:avLst/>
          </a:prstGeom>
        </p:spPr>
      </p:pic>
    </p:spTree>
    <p:extLst>
      <p:ext uri="{BB962C8B-B14F-4D97-AF65-F5344CB8AC3E}">
        <p14:creationId xmlns:p14="http://schemas.microsoft.com/office/powerpoint/2010/main" val="21215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297500-7527-634B-90F4-69D0994C32B4}" type="slidenum">
              <a:rPr lang="nl-NL" smtClean="0"/>
              <a:pPr/>
              <a:t>6</a:t>
            </a:fld>
            <a:endParaRPr lang="nl-NL" dirty="0"/>
          </a:p>
        </p:txBody>
      </p:sp>
      <p:sp>
        <p:nvSpPr>
          <p:cNvPr id="4" name="Title 3"/>
          <p:cNvSpPr>
            <a:spLocks noGrp="1"/>
          </p:cNvSpPr>
          <p:nvPr>
            <p:ph type="title"/>
          </p:nvPr>
        </p:nvSpPr>
        <p:spPr>
          <a:xfrm>
            <a:off x="360000" y="9373"/>
            <a:ext cx="10655651" cy="1152000"/>
          </a:xfrm>
        </p:spPr>
        <p:txBody>
          <a:bodyPr>
            <a:normAutofit/>
          </a:bodyPr>
          <a:lstStyle/>
          <a:p>
            <a:r>
              <a:rPr lang="nl-BE"/>
              <a:t>Grids: ITER with voids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309" y="971392"/>
            <a:ext cx="3986275" cy="4944216"/>
          </a:xfrm>
          <a:prstGeom prst="rect">
            <a:avLst/>
          </a:prstGeom>
        </p:spPr>
      </p:pic>
    </p:spTree>
    <p:extLst>
      <p:ext uri="{BB962C8B-B14F-4D97-AF65-F5344CB8AC3E}">
        <p14:creationId xmlns:p14="http://schemas.microsoft.com/office/powerpoint/2010/main" val="1198406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297500-7527-634B-90F4-69D0994C32B4}" type="slidenum">
              <a:rPr lang="nl-NL" smtClean="0"/>
              <a:pPr/>
              <a:t>7</a:t>
            </a:fld>
            <a:endParaRPr lang="nl-NL" dirty="0"/>
          </a:p>
        </p:txBody>
      </p:sp>
      <p:sp>
        <p:nvSpPr>
          <p:cNvPr id="5" name="Title 4"/>
          <p:cNvSpPr>
            <a:spLocks noGrp="1"/>
          </p:cNvSpPr>
          <p:nvPr>
            <p:ph type="title"/>
          </p:nvPr>
        </p:nvSpPr>
        <p:spPr>
          <a:xfrm>
            <a:off x="360000" y="0"/>
            <a:ext cx="11041200" cy="1152000"/>
          </a:xfrm>
        </p:spPr>
        <p:txBody>
          <a:bodyPr/>
          <a:lstStyle/>
          <a:p>
            <a:r>
              <a:rPr lang="nl-BE"/>
              <a:t>Knudsen number</a:t>
            </a:r>
          </a:p>
        </p:txBody>
      </p:sp>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76000" y="1669720"/>
            <a:ext cx="1920549" cy="837123"/>
          </a:xfrm>
          <a:prstGeom prst="rect">
            <a:avLst/>
          </a:prstGeom>
        </p:spPr>
      </p:pic>
      <p:sp>
        <p:nvSpPr>
          <p:cNvPr id="8" name="TextBox 7"/>
          <p:cNvSpPr txBox="1"/>
          <p:nvPr/>
        </p:nvSpPr>
        <p:spPr>
          <a:xfrm>
            <a:off x="3542327" y="1397201"/>
            <a:ext cx="4982546" cy="369332"/>
          </a:xfrm>
          <a:prstGeom prst="rect">
            <a:avLst/>
          </a:prstGeom>
          <a:noFill/>
        </p:spPr>
        <p:txBody>
          <a:bodyPr wrap="square" rtlCol="0">
            <a:spAutoFit/>
          </a:bodyPr>
          <a:lstStyle/>
          <a:p>
            <a:r>
              <a:rPr lang="nl-BE"/>
              <a:t>average CX mean-free path of neutral atoms</a:t>
            </a:r>
          </a:p>
        </p:txBody>
      </p:sp>
      <p:sp>
        <p:nvSpPr>
          <p:cNvPr id="9" name="TextBox 8"/>
          <p:cNvSpPr txBox="1"/>
          <p:nvPr/>
        </p:nvSpPr>
        <p:spPr>
          <a:xfrm>
            <a:off x="3547654" y="2078779"/>
            <a:ext cx="4982546" cy="369332"/>
          </a:xfrm>
          <a:prstGeom prst="rect">
            <a:avLst/>
          </a:prstGeom>
          <a:noFill/>
        </p:spPr>
        <p:txBody>
          <a:bodyPr wrap="square" rtlCol="0">
            <a:spAutoFit/>
          </a:bodyPr>
          <a:lstStyle/>
          <a:p>
            <a:r>
              <a:rPr lang="nl-BE"/>
              <a:t>macroscopic length scale of the problem</a:t>
            </a:r>
          </a:p>
        </p:txBody>
      </p:sp>
      <p:cxnSp>
        <p:nvCxnSpPr>
          <p:cNvPr id="12" name="Straight Arrow Connector 11"/>
          <p:cNvCxnSpPr>
            <a:stCxn id="8" idx="1"/>
          </p:cNvCxnSpPr>
          <p:nvPr/>
        </p:nvCxnSpPr>
        <p:spPr>
          <a:xfrm flipH="1">
            <a:off x="2627927" y="1581867"/>
            <a:ext cx="914400" cy="27576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a:off x="2633254" y="2263445"/>
            <a:ext cx="914400" cy="91101"/>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6000" y="4020354"/>
            <a:ext cx="6634066" cy="1754326"/>
          </a:xfrm>
          <a:prstGeom prst="rect">
            <a:avLst/>
          </a:prstGeom>
          <a:noFill/>
        </p:spPr>
        <p:txBody>
          <a:bodyPr wrap="square" rtlCol="0">
            <a:spAutoFit/>
          </a:bodyPr>
          <a:lstStyle/>
          <a:p>
            <a:r>
              <a:rPr lang="nl-BE" dirty="0"/>
              <a:t>Rules of </a:t>
            </a:r>
            <a:r>
              <a:rPr lang="nl-BE" dirty="0" err="1"/>
              <a:t>thumb</a:t>
            </a:r>
            <a:r>
              <a:rPr lang="nl-BE" dirty="0"/>
              <a:t>:</a:t>
            </a:r>
          </a:p>
          <a:p>
            <a:pPr marL="285750" indent="-285750">
              <a:buFont typeface="Arial" panose="020B0604020202020204" pitchFamily="34" charset="0"/>
              <a:buChar char="•"/>
            </a:pPr>
            <a:r>
              <a:rPr lang="nl-BE" dirty="0" err="1">
                <a:solidFill>
                  <a:srgbClr val="00008F"/>
                </a:solidFill>
              </a:rPr>
              <a:t>Kn</a:t>
            </a:r>
            <a:r>
              <a:rPr lang="nl-BE" dirty="0">
                <a:solidFill>
                  <a:srgbClr val="00008F"/>
                </a:solidFill>
              </a:rPr>
              <a:t> &lt; 0.01</a:t>
            </a:r>
            <a:r>
              <a:rPr lang="nl-BE" dirty="0"/>
              <a:t>		</a:t>
            </a:r>
            <a:r>
              <a:rPr lang="nl-BE" dirty="0" err="1"/>
              <a:t>strict</a:t>
            </a:r>
            <a:r>
              <a:rPr lang="nl-BE" dirty="0"/>
              <a:t> </a:t>
            </a:r>
            <a:r>
              <a:rPr lang="nl-BE" dirty="0" err="1"/>
              <a:t>validity</a:t>
            </a:r>
            <a:r>
              <a:rPr lang="nl-BE" dirty="0"/>
              <a:t> </a:t>
            </a:r>
            <a:r>
              <a:rPr lang="nl-BE" dirty="0" err="1"/>
              <a:t>fluid</a:t>
            </a:r>
            <a:r>
              <a:rPr lang="nl-BE" dirty="0"/>
              <a:t> approach</a:t>
            </a:r>
          </a:p>
          <a:p>
            <a:pPr marL="285750" indent="-285750">
              <a:buFont typeface="Arial" panose="020B0604020202020204" pitchFamily="34" charset="0"/>
              <a:buChar char="•"/>
            </a:pPr>
            <a:r>
              <a:rPr lang="nl-BE" dirty="0">
                <a:solidFill>
                  <a:srgbClr val="0040FF"/>
                </a:solidFill>
              </a:rPr>
              <a:t>0.01 &lt; </a:t>
            </a:r>
            <a:r>
              <a:rPr lang="nl-BE" dirty="0" err="1">
                <a:solidFill>
                  <a:srgbClr val="0040FF"/>
                </a:solidFill>
              </a:rPr>
              <a:t>Kn</a:t>
            </a:r>
            <a:r>
              <a:rPr lang="nl-BE" dirty="0">
                <a:solidFill>
                  <a:srgbClr val="0040FF"/>
                </a:solidFill>
              </a:rPr>
              <a:t> &lt; 0.1</a:t>
            </a:r>
            <a:r>
              <a:rPr lang="nl-BE" dirty="0"/>
              <a:t>	</a:t>
            </a:r>
            <a:r>
              <a:rPr lang="nl-BE" dirty="0" err="1"/>
              <a:t>good</a:t>
            </a:r>
            <a:r>
              <a:rPr lang="nl-BE" dirty="0"/>
              <a:t> </a:t>
            </a:r>
            <a:r>
              <a:rPr lang="nl-BE" dirty="0" err="1"/>
              <a:t>validity</a:t>
            </a:r>
            <a:r>
              <a:rPr lang="nl-BE" dirty="0"/>
              <a:t> </a:t>
            </a:r>
            <a:r>
              <a:rPr lang="nl-BE" dirty="0" err="1"/>
              <a:t>fluid</a:t>
            </a:r>
            <a:r>
              <a:rPr lang="nl-BE" dirty="0"/>
              <a:t> approach</a:t>
            </a:r>
          </a:p>
          <a:p>
            <a:pPr marL="285750" indent="-285750">
              <a:buFont typeface="Arial" panose="020B0604020202020204" pitchFamily="34" charset="0"/>
              <a:buChar char="•"/>
            </a:pPr>
            <a:r>
              <a:rPr lang="nl-BE" dirty="0">
                <a:solidFill>
                  <a:srgbClr val="20FFDF"/>
                </a:solidFill>
              </a:rPr>
              <a:t>0.1  &lt; </a:t>
            </a:r>
            <a:r>
              <a:rPr lang="nl-BE" dirty="0" err="1">
                <a:solidFill>
                  <a:srgbClr val="20FFDF"/>
                </a:solidFill>
              </a:rPr>
              <a:t>Kn</a:t>
            </a:r>
            <a:r>
              <a:rPr lang="nl-BE" dirty="0">
                <a:solidFill>
                  <a:srgbClr val="20FFDF"/>
                </a:solidFill>
              </a:rPr>
              <a:t> &lt; 1	</a:t>
            </a:r>
            <a:r>
              <a:rPr lang="nl-BE" dirty="0"/>
              <a:t>	</a:t>
            </a:r>
            <a:r>
              <a:rPr lang="nl-BE" dirty="0" err="1"/>
              <a:t>transition</a:t>
            </a:r>
            <a:r>
              <a:rPr lang="nl-BE" dirty="0"/>
              <a:t> </a:t>
            </a:r>
            <a:r>
              <a:rPr lang="nl-BE" dirty="0" err="1"/>
              <a:t>to</a:t>
            </a:r>
            <a:r>
              <a:rPr lang="nl-BE" dirty="0"/>
              <a:t> </a:t>
            </a:r>
            <a:r>
              <a:rPr lang="nl-BE" dirty="0" err="1"/>
              <a:t>kinetic</a:t>
            </a:r>
            <a:endParaRPr lang="nl-BE" dirty="0"/>
          </a:p>
          <a:p>
            <a:pPr marL="285750" indent="-285750">
              <a:buFont typeface="Arial" panose="020B0604020202020204" pitchFamily="34" charset="0"/>
              <a:buChar char="•"/>
            </a:pPr>
            <a:r>
              <a:rPr lang="nl-BE" dirty="0" err="1">
                <a:solidFill>
                  <a:srgbClr val="FFC000"/>
                </a:solidFill>
              </a:rPr>
              <a:t>Kn</a:t>
            </a:r>
            <a:r>
              <a:rPr lang="nl-BE" dirty="0">
                <a:solidFill>
                  <a:srgbClr val="FFC000"/>
                </a:solidFill>
              </a:rPr>
              <a:t> &gt; 1</a:t>
            </a:r>
            <a:r>
              <a:rPr lang="nl-BE" dirty="0"/>
              <a:t>		strong </a:t>
            </a:r>
            <a:r>
              <a:rPr lang="nl-BE" err="1"/>
              <a:t>kinetic</a:t>
            </a:r>
            <a:r>
              <a:rPr lang="nl-BE"/>
              <a:t> </a:t>
            </a:r>
            <a:r>
              <a:rPr lang="nl-BE" smtClean="0"/>
              <a:t>effects</a:t>
            </a:r>
          </a:p>
          <a:p>
            <a:pPr marL="285750" indent="-285750">
              <a:buFont typeface="Arial" panose="020B0604020202020204" pitchFamily="34" charset="0"/>
              <a:buChar char="•"/>
            </a:pPr>
            <a:r>
              <a:rPr lang="nl-BE" smtClean="0">
                <a:solidFill>
                  <a:srgbClr val="FF1000"/>
                </a:solidFill>
              </a:rPr>
              <a:t>Kn &gt; 10                          </a:t>
            </a:r>
            <a:r>
              <a:rPr lang="nl-BE" smtClean="0"/>
              <a:t>fully kinetic</a:t>
            </a:r>
            <a:r>
              <a:rPr lang="nl-BE" dirty="0"/>
              <a:t>		 </a:t>
            </a:r>
          </a:p>
        </p:txBody>
      </p:sp>
      <p:pic>
        <p:nvPicPr>
          <p:cNvPr id="14" name="Picture 13"/>
          <p:cNvPicPr>
            <a:picLocks noChangeAspect="1"/>
          </p:cNvPicPr>
          <p:nvPr/>
        </p:nvPicPr>
        <p:blipFill>
          <a:blip r:embed="rId5"/>
          <a:stretch>
            <a:fillRect/>
          </a:stretch>
        </p:blipFill>
        <p:spPr>
          <a:xfrm>
            <a:off x="7210066" y="2506843"/>
            <a:ext cx="4666233" cy="3499675"/>
          </a:xfrm>
          <a:prstGeom prst="rect">
            <a:avLst/>
          </a:prstGeom>
        </p:spPr>
      </p:pic>
    </p:spTree>
    <p:extLst>
      <p:ext uri="{BB962C8B-B14F-4D97-AF65-F5344CB8AC3E}">
        <p14:creationId xmlns:p14="http://schemas.microsoft.com/office/powerpoint/2010/main" val="284709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944000" y="1548000"/>
            <a:ext cx="10029825" cy="3505200"/>
          </a:xfrm>
          <a:prstGeom prst="rect">
            <a:avLst/>
          </a:prstGeom>
        </p:spPr>
      </p:pic>
      <p:pic>
        <p:nvPicPr>
          <p:cNvPr id="18" name="Picture 17"/>
          <p:cNvPicPr>
            <a:picLocks noChangeAspect="1"/>
          </p:cNvPicPr>
          <p:nvPr/>
        </p:nvPicPr>
        <p:blipFill>
          <a:blip r:embed="rId3"/>
          <a:stretch>
            <a:fillRect/>
          </a:stretch>
        </p:blipFill>
        <p:spPr>
          <a:xfrm>
            <a:off x="333412" y="1626871"/>
            <a:ext cx="1781175" cy="3057525"/>
          </a:xfrm>
          <a:prstGeom prst="rect">
            <a:avLst/>
          </a:prstGeom>
        </p:spPr>
      </p:pic>
      <p:sp>
        <p:nvSpPr>
          <p:cNvPr id="3" name="Slide Number Placeholder 2"/>
          <p:cNvSpPr>
            <a:spLocks noGrp="1"/>
          </p:cNvSpPr>
          <p:nvPr>
            <p:ph type="sldNum" sz="quarter" idx="12"/>
          </p:nvPr>
        </p:nvSpPr>
        <p:spPr/>
        <p:txBody>
          <a:bodyPr/>
          <a:lstStyle/>
          <a:p>
            <a:fld id="{0A297500-7527-634B-90F4-69D0994C32B4}" type="slidenum">
              <a:rPr lang="nl-NL" smtClean="0"/>
              <a:pPr/>
              <a:t>8</a:t>
            </a:fld>
            <a:endParaRPr lang="nl-NL" dirty="0"/>
          </a:p>
        </p:txBody>
      </p:sp>
      <p:sp>
        <p:nvSpPr>
          <p:cNvPr id="5" name="Title 4"/>
          <p:cNvSpPr>
            <a:spLocks noGrp="1"/>
          </p:cNvSpPr>
          <p:nvPr>
            <p:ph type="title"/>
          </p:nvPr>
        </p:nvSpPr>
        <p:spPr>
          <a:xfrm>
            <a:off x="360000" y="0"/>
            <a:ext cx="11041200" cy="1152000"/>
          </a:xfrm>
        </p:spPr>
        <p:txBody>
          <a:bodyPr/>
          <a:lstStyle/>
          <a:p>
            <a:r>
              <a:rPr lang="nl-BE"/>
              <a:t>Results AFN: ITER Be-Be (n</a:t>
            </a:r>
            <a:r>
              <a:rPr lang="nl-BE" baseline="-25000"/>
              <a:t>i,c</a:t>
            </a:r>
            <a:r>
              <a:rPr lang="nl-BE"/>
              <a:t> = 6∙10</a:t>
            </a:r>
            <a:r>
              <a:rPr lang="nl-BE" baseline="30000"/>
              <a:t>19</a:t>
            </a:r>
            <a:r>
              <a:rPr lang="nl-BE"/>
              <a:t> m</a:t>
            </a:r>
            <a:r>
              <a:rPr lang="nl-BE" baseline="30000"/>
              <a:t>-3</a:t>
            </a:r>
            <a:r>
              <a:rPr lang="nl-BE"/>
              <a:t>)</a:t>
            </a:r>
          </a:p>
        </p:txBody>
      </p:sp>
      <p:sp>
        <p:nvSpPr>
          <p:cNvPr id="2" name="TextBox 1"/>
          <p:cNvSpPr txBox="1"/>
          <p:nvPr/>
        </p:nvSpPr>
        <p:spPr>
          <a:xfrm>
            <a:off x="333412" y="4802524"/>
            <a:ext cx="1810138" cy="377216"/>
          </a:xfrm>
          <a:prstGeom prst="rect">
            <a:avLst/>
          </a:prstGeom>
          <a:noFill/>
        </p:spPr>
        <p:txBody>
          <a:bodyPr wrap="square" rtlCol="0">
            <a:spAutoFit/>
          </a:bodyPr>
          <a:lstStyle/>
          <a:p>
            <a:r>
              <a:rPr lang="nl-BE"/>
              <a:t>Beryllium</a:t>
            </a:r>
          </a:p>
        </p:txBody>
      </p:sp>
      <p:cxnSp>
        <p:nvCxnSpPr>
          <p:cNvPr id="6" name="Straight Arrow Connector 5"/>
          <p:cNvCxnSpPr/>
          <p:nvPr/>
        </p:nvCxnSpPr>
        <p:spPr>
          <a:xfrm flipH="1" flipV="1">
            <a:off x="738308" y="4186053"/>
            <a:ext cx="161692" cy="577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00000" y="4435225"/>
            <a:ext cx="214190" cy="34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29175" y="1003593"/>
            <a:ext cx="7362825" cy="369332"/>
          </a:xfrm>
          <a:prstGeom prst="rect">
            <a:avLst/>
          </a:prstGeom>
          <a:noFill/>
        </p:spPr>
        <p:txBody>
          <a:bodyPr wrap="square" rtlCol="0">
            <a:spAutoFit/>
          </a:bodyPr>
          <a:lstStyle/>
          <a:p>
            <a:r>
              <a:rPr lang="nl-BE">
                <a:solidFill>
                  <a:srgbClr val="1F02CC"/>
                </a:solidFill>
              </a:rPr>
              <a:t>Plasma coupled to kinetic Monte Carlo neutrals (EIRENE)</a:t>
            </a:r>
          </a:p>
        </p:txBody>
      </p:sp>
      <p:sp>
        <p:nvSpPr>
          <p:cNvPr id="10" name="TextBox 9"/>
          <p:cNvSpPr txBox="1"/>
          <p:nvPr/>
        </p:nvSpPr>
        <p:spPr>
          <a:xfrm>
            <a:off x="4829175" y="1246429"/>
            <a:ext cx="7362825" cy="369332"/>
          </a:xfrm>
          <a:prstGeom prst="rect">
            <a:avLst/>
          </a:prstGeom>
          <a:noFill/>
        </p:spPr>
        <p:txBody>
          <a:bodyPr wrap="square" rtlCol="0">
            <a:spAutoFit/>
          </a:bodyPr>
          <a:lstStyle/>
          <a:p>
            <a:r>
              <a:rPr lang="nl-BE">
                <a:solidFill>
                  <a:schemeClr val="bg2">
                    <a:lumMod val="10000"/>
                  </a:schemeClr>
                </a:solidFill>
              </a:rPr>
              <a:t>Plasma coupled to advanced fluid neutrals</a:t>
            </a:r>
          </a:p>
        </p:txBody>
      </p:sp>
      <p:cxnSp>
        <p:nvCxnSpPr>
          <p:cNvPr id="11" name="Elbow Connector 10"/>
          <p:cNvCxnSpPr>
            <a:endCxn id="9" idx="1"/>
          </p:cNvCxnSpPr>
          <p:nvPr/>
        </p:nvCxnSpPr>
        <p:spPr>
          <a:xfrm rot="5400000" flipH="1" flipV="1">
            <a:off x="4346980" y="1479955"/>
            <a:ext cx="773891" cy="190500"/>
          </a:xfrm>
          <a:prstGeom prst="bentConnector2">
            <a:avLst/>
          </a:prstGeom>
          <a:ln>
            <a:solidFill>
              <a:srgbClr val="1F02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19750" y="1548000"/>
            <a:ext cx="0" cy="737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ight Brace 13"/>
          <p:cNvSpPr/>
          <p:nvPr/>
        </p:nvSpPr>
        <p:spPr>
          <a:xfrm>
            <a:off x="5210175" y="2128868"/>
            <a:ext cx="371475" cy="338107"/>
          </a:xfrm>
          <a:prstGeom prst="rightBrace">
            <a:avLst/>
          </a:prstGeom>
          <a:noFill/>
          <a:ln>
            <a:solidFill>
              <a:schemeClr val="tx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4" name="TextBox 3"/>
          <p:cNvSpPr txBox="1"/>
          <p:nvPr/>
        </p:nvSpPr>
        <p:spPr>
          <a:xfrm>
            <a:off x="249428" y="967334"/>
            <a:ext cx="2820343" cy="369332"/>
          </a:xfrm>
          <a:prstGeom prst="rect">
            <a:avLst/>
          </a:prstGeom>
          <a:noFill/>
        </p:spPr>
        <p:txBody>
          <a:bodyPr wrap="square" rtlCol="0">
            <a:spAutoFit/>
          </a:bodyPr>
          <a:lstStyle/>
          <a:p>
            <a:r>
              <a:rPr lang="nl-BE" smtClean="0"/>
              <a:t>Fluid only, no voids</a:t>
            </a:r>
            <a:endParaRPr lang="nl-BE"/>
          </a:p>
        </p:txBody>
      </p:sp>
    </p:spTree>
    <p:extLst>
      <p:ext uri="{BB962C8B-B14F-4D97-AF65-F5344CB8AC3E}">
        <p14:creationId xmlns:p14="http://schemas.microsoft.com/office/powerpoint/2010/main" val="237918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944000" y="1548000"/>
            <a:ext cx="10020300" cy="3457575"/>
          </a:xfrm>
          <a:prstGeom prst="rect">
            <a:avLst/>
          </a:prstGeom>
        </p:spPr>
      </p:pic>
      <p:pic>
        <p:nvPicPr>
          <p:cNvPr id="8" name="Picture 7"/>
          <p:cNvPicPr>
            <a:picLocks noChangeAspect="1"/>
          </p:cNvPicPr>
          <p:nvPr/>
        </p:nvPicPr>
        <p:blipFill>
          <a:blip r:embed="rId4"/>
          <a:stretch>
            <a:fillRect/>
          </a:stretch>
        </p:blipFill>
        <p:spPr>
          <a:xfrm>
            <a:off x="345287" y="1620336"/>
            <a:ext cx="1781175" cy="3057525"/>
          </a:xfrm>
          <a:prstGeom prst="rect">
            <a:avLst/>
          </a:prstGeom>
        </p:spPr>
      </p:pic>
      <p:sp>
        <p:nvSpPr>
          <p:cNvPr id="3" name="Slide Number Placeholder 2"/>
          <p:cNvSpPr>
            <a:spLocks noGrp="1"/>
          </p:cNvSpPr>
          <p:nvPr>
            <p:ph type="sldNum" sz="quarter" idx="12"/>
          </p:nvPr>
        </p:nvSpPr>
        <p:spPr/>
        <p:txBody>
          <a:bodyPr/>
          <a:lstStyle/>
          <a:p>
            <a:fld id="{0A297500-7527-634B-90F4-69D0994C32B4}" type="slidenum">
              <a:rPr lang="nl-NL" smtClean="0"/>
              <a:pPr/>
              <a:t>9</a:t>
            </a:fld>
            <a:endParaRPr lang="nl-NL" dirty="0"/>
          </a:p>
        </p:txBody>
      </p:sp>
      <p:sp>
        <p:nvSpPr>
          <p:cNvPr id="5" name="Title 4"/>
          <p:cNvSpPr>
            <a:spLocks noGrp="1"/>
          </p:cNvSpPr>
          <p:nvPr>
            <p:ph type="title"/>
          </p:nvPr>
        </p:nvSpPr>
        <p:spPr>
          <a:xfrm>
            <a:off x="360000" y="0"/>
            <a:ext cx="11041200" cy="1152000"/>
          </a:xfrm>
        </p:spPr>
        <p:txBody>
          <a:bodyPr/>
          <a:lstStyle/>
          <a:p>
            <a:r>
              <a:rPr lang="nl-BE"/>
              <a:t>Results AFN: ITER W-Be (n</a:t>
            </a:r>
            <a:r>
              <a:rPr lang="nl-BE" baseline="-25000"/>
              <a:t>i,c</a:t>
            </a:r>
            <a:r>
              <a:rPr lang="nl-BE"/>
              <a:t> = 4∙10</a:t>
            </a:r>
            <a:r>
              <a:rPr lang="nl-BE" baseline="30000"/>
              <a:t>19</a:t>
            </a:r>
            <a:r>
              <a:rPr lang="nl-BE"/>
              <a:t> m</a:t>
            </a:r>
            <a:r>
              <a:rPr lang="nl-BE" baseline="30000"/>
              <a:t>-3</a:t>
            </a:r>
            <a:r>
              <a:rPr lang="nl-BE"/>
              <a:t>)</a:t>
            </a:r>
          </a:p>
        </p:txBody>
      </p:sp>
      <p:sp>
        <p:nvSpPr>
          <p:cNvPr id="10" name="TextBox 9"/>
          <p:cNvSpPr txBox="1"/>
          <p:nvPr/>
        </p:nvSpPr>
        <p:spPr>
          <a:xfrm>
            <a:off x="333412" y="4783859"/>
            <a:ext cx="1810138" cy="377216"/>
          </a:xfrm>
          <a:prstGeom prst="rect">
            <a:avLst/>
          </a:prstGeom>
          <a:noFill/>
        </p:spPr>
        <p:txBody>
          <a:bodyPr wrap="square" rtlCol="0">
            <a:spAutoFit/>
          </a:bodyPr>
          <a:lstStyle/>
          <a:p>
            <a:r>
              <a:rPr lang="nl-BE"/>
              <a:t>Tungsten</a:t>
            </a:r>
          </a:p>
        </p:txBody>
      </p:sp>
      <p:cxnSp>
        <p:nvCxnSpPr>
          <p:cNvPr id="11" name="Straight Arrow Connector 10"/>
          <p:cNvCxnSpPr/>
          <p:nvPr/>
        </p:nvCxnSpPr>
        <p:spPr>
          <a:xfrm flipH="1" flipV="1">
            <a:off x="738308" y="4167388"/>
            <a:ext cx="161692" cy="577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00000" y="4416560"/>
            <a:ext cx="214190" cy="34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9175" y="1003593"/>
            <a:ext cx="7362825" cy="369332"/>
          </a:xfrm>
          <a:prstGeom prst="rect">
            <a:avLst/>
          </a:prstGeom>
          <a:noFill/>
        </p:spPr>
        <p:txBody>
          <a:bodyPr wrap="square" rtlCol="0">
            <a:spAutoFit/>
          </a:bodyPr>
          <a:lstStyle/>
          <a:p>
            <a:r>
              <a:rPr lang="nl-BE">
                <a:solidFill>
                  <a:srgbClr val="1F02CC"/>
                </a:solidFill>
              </a:rPr>
              <a:t>Plasma coupled to kinetic Monte Carlo neutrals (EIRENE)</a:t>
            </a:r>
          </a:p>
        </p:txBody>
      </p:sp>
      <p:sp>
        <p:nvSpPr>
          <p:cNvPr id="13" name="TextBox 12"/>
          <p:cNvSpPr txBox="1"/>
          <p:nvPr/>
        </p:nvSpPr>
        <p:spPr>
          <a:xfrm>
            <a:off x="4829175" y="1246429"/>
            <a:ext cx="7362825" cy="369332"/>
          </a:xfrm>
          <a:prstGeom prst="rect">
            <a:avLst/>
          </a:prstGeom>
          <a:noFill/>
        </p:spPr>
        <p:txBody>
          <a:bodyPr wrap="square" rtlCol="0">
            <a:spAutoFit/>
          </a:bodyPr>
          <a:lstStyle/>
          <a:p>
            <a:r>
              <a:rPr lang="nl-BE">
                <a:solidFill>
                  <a:schemeClr val="bg2">
                    <a:lumMod val="10000"/>
                  </a:schemeClr>
                </a:solidFill>
              </a:rPr>
              <a:t>Plasma coupled to advanced fluid neutrals</a:t>
            </a:r>
          </a:p>
        </p:txBody>
      </p:sp>
      <p:cxnSp>
        <p:nvCxnSpPr>
          <p:cNvPr id="7" name="Elbow Connector 6"/>
          <p:cNvCxnSpPr>
            <a:endCxn id="4" idx="1"/>
          </p:cNvCxnSpPr>
          <p:nvPr/>
        </p:nvCxnSpPr>
        <p:spPr>
          <a:xfrm rot="5400000" flipH="1" flipV="1">
            <a:off x="4346980" y="1479955"/>
            <a:ext cx="773891" cy="190500"/>
          </a:xfrm>
          <a:prstGeom prst="bentConnector2">
            <a:avLst/>
          </a:prstGeom>
          <a:ln>
            <a:solidFill>
              <a:srgbClr val="1F02CC"/>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5210175" y="2128868"/>
            <a:ext cx="371475" cy="338107"/>
          </a:xfrm>
          <a:prstGeom prst="rightBrace">
            <a:avLst/>
          </a:prstGeom>
          <a:noFill/>
          <a:ln>
            <a:solidFill>
              <a:schemeClr val="tx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cxnSp>
        <p:nvCxnSpPr>
          <p:cNvPr id="16" name="Straight Arrow Connector 15"/>
          <p:cNvCxnSpPr/>
          <p:nvPr/>
        </p:nvCxnSpPr>
        <p:spPr>
          <a:xfrm flipV="1">
            <a:off x="5619750" y="1548000"/>
            <a:ext cx="0" cy="737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49428" y="967334"/>
            <a:ext cx="2820343" cy="369332"/>
          </a:xfrm>
          <a:prstGeom prst="rect">
            <a:avLst/>
          </a:prstGeom>
          <a:noFill/>
        </p:spPr>
        <p:txBody>
          <a:bodyPr wrap="square" rtlCol="0">
            <a:spAutoFit/>
          </a:bodyPr>
          <a:lstStyle/>
          <a:p>
            <a:r>
              <a:rPr lang="nl-BE" smtClean="0"/>
              <a:t>Fluid only, no voids</a:t>
            </a:r>
            <a:endParaRPr lang="nl-BE"/>
          </a:p>
        </p:txBody>
      </p:sp>
    </p:spTree>
    <p:extLst>
      <p:ext uri="{BB962C8B-B14F-4D97-AF65-F5344CB8AC3E}">
        <p14:creationId xmlns:p14="http://schemas.microsoft.com/office/powerpoint/2010/main" val="1060196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974,503"/>
  <p:tag name="ORIGINALWIDTH" val="3706,787"/>
  <p:tag name="LATEXADDIN" val="\documentclass{article}&#10;\usepackage{amsmath}&#10;\pagestyle{empty}&#10;\begin{document}&#10;&#10;&#10;&#10;\begin{table}[]&#10;\centering&#10;\begin{tabular}{p{3.7cm}p{4.2cm}p{1.3cm}}&#10;Reaction &amp; Type &amp; AMJUEL   \\ \hline \hline&#10;$\mathrm{D^+ + e \rightarrow D + photon}$          &amp; Radiative recombination  &amp;  2.1.8  \\&#10;$\mathrm{D^+ + 2 e \rightarrow D + e}$          &amp; Three-body recombination  &amp;  2.1.8  \\ &#10;$\mathrm{D + e \rightarrow D^+ + 2e}$          &amp; Ionization  &amp;  2.1.5  \\&#10;$\mathrm{D + D^+ \rightarrow D^+ + D}$        &amp; Charge exchange  &amp;  3.1.8  \\&#10;  $\mathrm{D_2 + e \rightarrow D^+_2 + 2 e}$       &amp; Ionization &amp;    2.2.9\\&#10;  $\mathrm{D_2 + e \rightarrow 2 D +  e}$       &amp; Dissociation &amp;    2.2.5g\\&#10;    $\mathrm{D_2 + e \rightarrow D + D^+ + 2 e}$       &amp; Dissociation &amp;    2.2.10\\&#10;  $\mathrm{D_2 + D^+ \rightarrow D_2 +  D^+}$       &amp; Elastic scattering &amp;    0.3T\\ &#10;    $\mathrm{D_2 + D^+ \rightarrow D_2^+ +  D}$       &amp; Ion conversion &amp;    3.2.3\\ &#10;    $\mathrm{D_2^+ + e \rightarrow D + D^+ + e}$       &amp; Dissociation &amp;    2.2.12\\&#10;    $\mathrm{D_2^+ + e \rightarrow 2 D^+ + 2 e}$       &amp; Dissociative ionization &amp;    2.2.11\\&#10;    $\mathrm{D_2^+ + e \rightarrow 2D }$       &amp; Dissociative recombination &amp;    2.2.14\\ \hline &#10;&#10;\end{tabular}&#10;\label{tab:reac}&#10;\end{table}&#10;&#10;\end{document}"/>
  <p:tag name="IGUANATEXSIZE" val="20"/>
  <p:tag name="IGUANATEXCURSOR" val="937"/>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69,8912"/>
  <p:tag name="LATEXADDIN" val="\documentclass{article}&#10;\usepackage{amsmath}&#10;\pagestyle{empty}&#10;\begin{document}&#10;&#10;$$  f_{a,fl} + f_{a,k} \approx f_a  $$&#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85,2269"/>
  <p:tag name="ORIGINALWIDTH" val="1173,603"/>
  <p:tag name="LATEXADDIN" val="\documentclass{article}&#10;\usepackage{amsmath}&#10;\pagestyle{empty}&#10;\begin{document}&#10;&#10;$$\nabla \cdot \Gamma_{\mathrm{a},fl}^{\mathrm{n,||m,H}} = S_{\mathrm{a},fl}^{\mathrm{n,||m,H}} $$&#10;&#10;&#10;\end{document}"/>
  <p:tag name="IGUANATEXSIZE" val="32"/>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1390,326"/>
  <p:tag name="LATEXADDIN" val="\documentclass{article}&#10;\usepackage{amsmath}&#10;\pagestyle{empty}&#10;\input{//home.org.aalto.fi/horsten1/data/Documents/Symbolenlijst/defs.tex}&#10;\usepackage{color,transparent}&#10;\definecolor{green2}{RGB}{21,140,51}&#10;\begin{document}&#10;&#10;\begin{equation*}&#10;\Gamma_{\mu}^{\mathrm{n}} = \int_{\vel\cdot\Nu &gt; 0}\mu(\vel)M(\vel)\dd \vel&#10;\end{equation*}&#10;&#10;&#10;\end{document}"/>
  <p:tag name="IGUANATEXSIZE" val="20"/>
  <p:tag name="IGUANATEXCURSOR" val="332"/>
  <p:tag name="TRANSPARENCY" val="True"/>
  <p:tag name="FILENAME" val=""/>
  <p:tag name="LATEXENGINEID" val="0"/>
  <p:tag name="TEMPFOLDER" val="\\home.org.aalto.fi\horsten1\data\Documents\"/>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1,7135"/>
  <p:tag name="LATEXADDIN" val="\documentclass{article}&#10;\usepackage{amsmath}&#10;\pagestyle{empty}&#10;\input{//home.org.aalto.fi/horsten1/data/Documents/Symbolenlijst/defs.tex}&#10;\usepackage{color,transparent}&#10;\definecolor{green2}{RGB}{21,140,51}&#10;\begin{document}&#10;&#10;${\color{green2}M(\vel)}$&#10;&#10;&#10;\end{document}"/>
  <p:tag name="IGUANATEXSIZE" val="20"/>
  <p:tag name="IGUANATEXCURSOR" val="248"/>
  <p:tag name="TRANSPARENCY" val="True"/>
  <p:tag name="FILENAME" val=""/>
  <p:tag name="LATEXENGINEID" val="0"/>
  <p:tag name="TEMPFOLDER" val="\\home.org.aalto.fi\horsten1\data\Documents\"/>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57,74276"/>
  <p:tag name="ORIGINALWIDTH" val="239,97"/>
  <p:tag name="LATEXADDIN" val="\documentclass{article}&#10;\usepackage{amsmath}&#10;\pagestyle{empty}&#10;\input{//home.org.aalto.fi/horsten1/data/Documents/Symbolenlijst/defs.tex}&#10;\usepackage{color,transparent}&#10;\definecolor{green2}{RGB}{21,140,51}&#10;\begin{document}&#10;&#10;$\vel \cdot \Nu$&#10;&#10;&#10;\end{document}"/>
  <p:tag name="IGUANATEXSIZE" val="20"/>
  <p:tag name="IGUANATEXCURSOR" val="239"/>
  <p:tag name="TRANSPARENCY" val="True"/>
  <p:tag name="FILENAME" val=""/>
  <p:tag name="LATEXENGINEID" val="0"/>
  <p:tag name="TEMPFOLDER" val="\\home.org.aalto.fi\horsten1\data\Documents\"/>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69,2164"/>
  <p:tag name="ORIGINALWIDTH" val="1092,613"/>
  <p:tag name="LATEXADDIN" val="\documentclass{article}&#10;\usepackage{amsmath}&#10;\pagestyle{empty}&#10;\begin{document}&#10;&#10;$$ \mathrm{Kn^p} = \frac{\lambda^p_{CX}}{L} &lt; \mathrm{Kn^t} ? $$&#10;&#10;&#10;\end{document}"/>
  <p:tag name="IGUANATEXSIZE" val="32"/>
  <p:tag name="IGUANATEXCURSOR" val="142"/>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85,2269"/>
  <p:tag name="ORIGINALWIDTH" val="1743,532"/>
  <p:tag name="LATEXADDIN" val="\documentclass{article}&#10;\usepackage{amsmath}&#10;\pagestyle{empty}&#10;\begin{document}&#10;&#10;$$\nabla \cdot \Gamma_{\mathrm{a}}^{\mathrm{n,||m,H}} = S_{\mathrm{a},fl}^{\mathrm{n,||m,H}} + S_{\mathrm{a},cond}^{\mathrm{n,||m,H}} $$&#10;&#10;&#10;\end{document}"/>
  <p:tag name="IGUANATEXSIZE" val="32"/>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60,2175"/>
  <p:tag name="ORIGINALWIDTH" val="664,4169"/>
  <p:tag name="LATEXADDIN" val="\documentclass{article}&#10;\usepackage{amsmath}&#10;\pagestyle{empty}&#10;\begin{document}&#10;&#10;&#10;$$\frac{n_{\mathrm{a,fl}}}{n_{\mathrm{a,fl}}+n_{\mathrm{a,kin}}}$$&#10;&#10;\end{document}"/>
  <p:tag name="IGUANATEXSIZE" val="20"/>
  <p:tag name="IGUANATEXCURSOR" val="14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1025,872"/>
  <p:tag name="LATEXADDIN" val="\documentclass{article}&#10;\usepackage{amsmath}&#10;\pagestyle{empty}&#10;\begin{document}&#10;&#10;$$      \frac{\partial n_\mathrm{a}}{\partial t} + \nabla \cdot \mathbf{\Gamma}^n_{\mathrm{a}} =  S^n_{\mathrm{a}} $$&#10;&#10;&#10;\end{document}"/>
  <p:tag name="IGUANATEXSIZE" val="20"/>
  <p:tag name="IGUANATEXCURSOR" val="193"/>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58,2302"/>
  <p:tag name="ORIGINALWIDTH" val="1841,77"/>
  <p:tag name="LATEXADDIN" val="\documentclass{article}&#10;\usepackage{amsmath}&#10;\pagestyle{empty}&#10;\begin{document}&#10;&#10;&#10;$$\Gamma^n_{\mathrm{a},\theta} = n_{\mathrm{a}} b_{\theta} V_{\mathrm{a},||} -D^p_{\mathrm{a}} (1-b_\theta^2) \nabla_{\theta} p_{\mathrm{a}} $$&#10;&#10;\end{document}"/>
  <p:tag name="IGUANATEXSIZE" val="20"/>
  <p:tag name="IGUANATEXCURSOR" val="174"/>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55,718"/>
  <p:tag name="ORIGINALWIDTH" val="588,6764"/>
  <p:tag name="LATEXADDIN" val="\documentclass{article}&#10;\usepackage{amsmath}&#10;\pagestyle{empty}&#10;\begin{document}&#10;&#10;$$ \mathrm{Kn} = \frac{\lambda_{CX}}{L}  $$&#10;&#10;&#10;\end{document}"/>
  <p:tag name="IGUANATEXSIZE" val="32"/>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7,9828"/>
  <p:tag name="ORIGINALWIDTH" val="905,8868"/>
  <p:tag name="LATEXADDIN" val="\documentclass{article}&#10;\usepackage{amsmath}&#10;\pagestyle{empty}&#10;\begin{document}&#10;&#10;&#10;$$\Gamma^n_{\mathrm{a},r} = - D^p_{\mathrm{a}} \nabla_{r} p_{\mathrm{a}}$$&#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60,2175"/>
  <p:tag name="ORIGINALWIDTH" val="1242,595"/>
  <p:tag name="LATEXADDIN" val="\documentclass{article}&#10;\usepackage{amsmath}&#10;\pagestyle{empty}&#10;\begin{document}&#10;&#10;$$D^p_{\mathrm{a}} = \frac{m}{n_{\mathrm{i}} K_{\mathrm{cx},m}+n_{\mathrm{e}} K_{\mathrm{i}})}$$&#10;&#10;&#10;\end{document}"/>
  <p:tag name="IGUANATEXSIZE" val="20"/>
  <p:tag name="IGUANATEXCURSOR" val="97"/>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269,9662"/>
  <p:tag name="ORIGINALWIDTH" val="2284,215"/>
  <p:tag name="LATEXADDIN" val="\documentclass{article}&#10;\usepackage{amsmath}&#10;\pagestyle{empty}&#10;\begin{document}&#10;&#10;&#10;$$ m \frac{\partial n_\mathrm{a} V_{\mathrm{a},||}}{\partial t} +&#10;\nabla \cdot \mathbf{\Gamma}^\mathrm{m}_{\mathrm{a}} + \nabla_{||} p_{\mathrm{a}} = &#10;S^\mathrm{m}_{\mathrm{a},||} + S_\mathrm{c,m} $$&#10;&#10;\end{document}"/>
  <p:tag name="IGUANATEXSIZE" val="20"/>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61,2298"/>
  <p:tag name="ORIGINALWIDTH" val="3562,055"/>
  <p:tag name="LATEXADDIN" val="\documentclass{article}&#10;\usepackage{amsmath}&#10;\pagestyle{empty}&#10;\begin{document}&#10;&#10;$$ S_{\mathrm{a},||}^{\mathrm{m}} =  m \big( (n_{\mathrm{i}} n_{\mathrm{e}} K_\mathrm{r} + n_{\mathrm{a}} n_{\mathrm{i}} K_{\mathrm{cx},m}) V_{\mathrm{i},||} &#10; -  (n_{\mathrm{a}} n_{\mathrm{e}} K_{\mathrm{i}} + n_{\mathrm{a}} n_{\mathrm{i}} K_{\mathrm{cx},m}) V_{\mathrm{a},||} \big) $$&#10;&#10;&#10;\end{document}"/>
  <p:tag name="IGUANATEXSIZE" val="20"/>
  <p:tag name="IGUANATEXCURSOR" val="353"/>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673,041"/>
  <p:tag name="LATEXADDIN" val="\documentclass{article}&#10;\usepackage{amsmath}&#10;\pagestyle{empty}&#10;\begin{document}&#10;&#10;$$ \Gamma^\mathrm{m}_{\mathrm{a},\theta} = m V_{\mathrm{a},||} \Gamma^n_{\mathrm{a},\theta} - \eta_{\mathrm{a},\theta \theta} \nabla_\theta V_{\mathrm{a},||} $$&#10;&#10;&#10;\end{document}"/>
  <p:tag name="IGUANATEXSIZE" val="20"/>
  <p:tag name="IGUANATEXCURSOR" val="233"/>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38,7327"/>
  <p:tag name="ORIGINALWIDTH" val="1667,042"/>
  <p:tag name="LATEXADDIN" val="\documentclass{article}&#10;\usepackage{amsmath}&#10;\pagestyle{empty}&#10;\begin{document}&#10;&#10;&#10;$$\Gamma^\mathrm{m}_{\mathrm{a},r} = m V_{\mathrm{a},||} \Gamma^n_{\mathrm{a},r} - \eta_{\mathrm{a},rr} \nabla_r V_{\mathrm{a},||}$$&#10;&#10;\end{document}"/>
  <p:tag name="IGUANATEXSIZE" val="20"/>
  <p:tag name="IGUANATEXCURSOR" val="207"/>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521,56"/>
  <p:tag name="LATEXADDIN" val="\documentclass{article}&#10;\usepackage{amsmath}&#10;\pagestyle{empty}&#10;\begin{document}&#10;&#10;$$\eta_{\mathrm{a},\theta \theta} = \eta_{\mathrm{a},rr} =  p_{\mathrm{a}}/ (n_{\mathrm{i}} K_{\mathrm{cx},m})$$&#10;&#10;&#10;\end{document}"/>
  <p:tag name="IGUANATEXSIZE" val="20"/>
  <p:tag name="IGUANATEXCURSOR" val="153"/>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21,4848"/>
  <p:tag name="ORIGINALWIDTH" val="1234,346"/>
  <p:tag name="LATEXADDIN" val="\documentclass{article}&#10;\usepackage{amsmath}&#10;\pagestyle{empty}&#10;\begin{document}&#10;&#10;$$S_{\mathrm{a}}^n = n_{\mathrm{i}} n_{\mathrm{e}} K_{\mathrm{r}} - n_{\mathrm{a}} n_{\mathrm{e}} K_{\mathrm{i}}$$&#10;&#10;&#10;\end{document}"/>
  <p:tag name="IGUANATEXSIZE" val="20"/>
  <p:tag name="IGUANATEXCURSOR" val="161"/>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928,384"/>
  <p:tag name="LATEXADDIN" val="\documentclass{article}&#10;\usepackage{amsmath}&#10;\pagestyle{empty}&#10;\begin{document}&#10;&#10;$$ S_{\mathrm{a}}^{\mathrm{H}} = n_\mathrm{i} n_\mathrm{e} K_\mathrm{r} \ \Big( \frac{3}{2} T_\mathrm{i} + \frac{m}{2} (V_{\mathrm{i},||} -  V_{\mathrm{a},||})^2 \Big)&#10; -n_\mathrm{a} n_\mathrm{e} K_\mathrm{i} \ \frac{3}{2}&#10; T_\mathrm{a} &#10;+ n_\mathrm{a} n_\mathrm{i} K_{\mathrm{cx},m} \Big( \frac{3}{2} T_\mathrm{i} -  \frac{3}{2}  T_\mathrm{a} + \frac{m}{2}(V_{\mathrm{i},||} -  V_{\mathrm{a},||})^2  \Big) $$&#10;&#10;&#10;\end{document}"/>
  <p:tag name="IGUANATEXSIZE" val="20"/>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2365,954"/>
  <p:tag name="LATEXADDIN" val="\documentclass{article}&#10;\usepackage{amsmath}&#10;\pagestyle{empty}&#10;\begin{document}&#10;&#10;$$ \Gamma^{\mathrm{H}}_{a,\theta} = - \kappa_{a,\theta \theta} \nabla_\theta T_a  + \frac{5}{2} T_a \Gamma^n_{a,\theta} - T_a n_a V_{a,||} b_{\theta} $$&#10;&#10;&#10;\end{document}"/>
  <p:tag name="IGUANATEXSIZE" val="20"/>
  <p:tag name="IGUANATEXCURSOR" val="233"/>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278,59"/>
  <p:tag name="LATEXADDIN" val="\documentclass{article}&#10;\usepackage{amsmath}&#10;\pagestyle{empty}&#10;\begin{document}&#10;&#10;$$ \mathbf{v} \cdot \nabla f_a(\mathbf{r,v}) = Q_a(\mathbf{r,v}) $$&#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610,049"/>
  <p:tag name="LATEXADDIN" val="\documentclass{article}&#10;\usepackage{amsmath}&#10;\pagestyle{empty}&#10;\begin{document}&#10;&#10;$$ \Gamma^{\mathrm{H}}_{a,r} = - \kappa_{a,rr} \nabla_r T_a + \frac{5}{2} T_a \Gamma^n_{a,r} $$&#10;&#10;&#10;\end{document}"/>
  <p:tag name="IGUANATEXSIZE" val="20"/>
  <p:tag name="IGUANATEXCURSOR" val="176"/>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868,766"/>
  <p:tag name="LATEXADDIN" val="\documentclass{article}&#10;\usepackage{amsmath}&#10;\pagestyle{empty}&#10;\begin{document}&#10;&#10;$$\kappa_{\mathrm{a},\theta \theta} = \kappa_{\mathrm{a},rr} = 5 p_{\mathrm{a}} / (2 m (n_{\mathrm{i}} K_{\mathrm{cx},m} ))$$&#10;&#10;&#10;\end{document}"/>
  <p:tag name="IGUANATEXSIZE" val="20"/>
  <p:tag name="IGUANATEXCURSOR" val="206"/>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261,7173"/>
  <p:tag name="ORIGINALWIDTH" val="3007,874"/>
  <p:tag name="LATEXADDIN" val="\documentclass{article}&#10;\usepackage{amsmath}&#10;\pagestyle{empty}&#10;\begin{document}&#10;&#10;&#10;$$ \frac{3}{2} \frac{\partial n_\mathrm{a} T_\mathrm{a}}{\partial t}  + \nabla \cdot \mathbf{\Gamma}^{\mathrm{H}}_{\mathrm{a}} +  p_{\mathrm{a}} \nabla_{\theta} V_{\mathrm{a},||} - \nabla V_{\mathrm{a},||} \cdot \eta_{\mathrm{a}} \cdot \nabla V_{\mathrm{a},||}= &#10; S^{\mathrm{H}}_{\mathrm{a}} $$&#10;&#10;\end{document}"/>
  <p:tag name="IGUANATEXSIZE" val="20"/>
  <p:tag name="IGUANATEXCURSOR" val="24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518,56"/>
  <p:tag name="LATEXADDIN" val="\documentclass{article}&#10;\usepackage{amsmath}&#10;\pagestyle{empty}&#10;\begin{document}&#10;&#10;$$ \mathbf{v} \cdot \nabla f_{a,fl}(\mathbf{r,v}) = Q_{a,fl}(\mathbf{r,v}) $$&#10;&#10;&#10;\end{document}"/>
  <p:tag name="IGUANATEXSIZE" val="20"/>
  <p:tag name="IGUANATEXCURSOR" val="140"/>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448,069"/>
  <p:tag name="LATEXADDIN" val="\documentclass{article}&#10;\usepackage{amsmath}&#10;\pagestyle{empty}&#10;\begin{document}&#10;&#10;$$ \mathbf{v} \cdot \nabla f_{a,k}(\mathbf{r,v}) = Q_{a,k}(\mathbf{r,v}) $$&#10;&#10;&#10;\end{document}"/>
  <p:tag name="IGUANATEXSIZE" val="20"/>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845,519"/>
  <p:tag name="LATEXADDIN" val="\documentclass{article}&#10;\usepackage{amsmath}&#10;\pagestyle{empty}&#10;\begin{document}&#10;&#10;$$  Q_{a,fl}(\mathbf{r,v}) +  Q_{a,k}(\mathbf{r,v}) =  Q_{a}(\mathbf{r,v})  $$&#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869,8912"/>
  <p:tag name="LATEXADDIN" val="\documentclass{article}&#10;\usepackage{amsmath}&#10;\pagestyle{empty}&#10;\begin{document}&#10;&#10;$$  f_{a,fl} + f_{a,k} = f_a  $$&#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2110,986"/>
  <p:tag name="LATEXADDIN" val="\documentclass{article}&#10;\usepackage{amsmath}&#10;\pagestyle{empty}&#10;\begin{document}&#10;&#10;$$ \mathbf{v} \cdot \nabla f_{a,fl} = Q_{a,fl} + Q_{a,k \rightarrow fl} - Q_{a,fl \rightarrow k} $$&#10;&#10;&#10;\end{document}"/>
  <p:tag name="IGUANATEXSIZE" val="20"/>
  <p:tag name="IGUANATEXCURSOR" val="177"/>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2040,495"/>
  <p:tag name="LATEXADDIN" val="\documentclass{article}&#10;\usepackage{amsmath}&#10;\pagestyle{empty}&#10;\begin{document}&#10;&#10;$$ \mathbf{v} \cdot \nabla f_{a,k} = Q_{a,k} - Q_{a,k \rightarrow fl} + Q_{a,fl \rightarrow k}$$&#10;&#10;&#10;\end{document}"/>
  <p:tag name="IGUANATEXSIZE" val="20"/>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1_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1DA0F3916E074EBD55F0BB14078294" ma:contentTypeVersion="14" ma:contentTypeDescription="Create a new document." ma:contentTypeScope="" ma:versionID="11a0a454eb13aa927b4d87746b8d8f72">
  <xsd:schema xmlns:xsd="http://www.w3.org/2001/XMLSchema" xmlns:xs="http://www.w3.org/2001/XMLSchema" xmlns:p="http://schemas.microsoft.com/office/2006/metadata/properties" xmlns:ns3="3b7e306c-89b9-4506-ae2b-719c3661f9b6" xmlns:ns4="c13ace33-c334-411f-882f-0392191ebf05" targetNamespace="http://schemas.microsoft.com/office/2006/metadata/properties" ma:root="true" ma:fieldsID="5f821578d8b45b4ff6fbf95613a18afa" ns3:_="" ns4:_="">
    <xsd:import namespace="3b7e306c-89b9-4506-ae2b-719c3661f9b6"/>
    <xsd:import namespace="c13ace33-c334-411f-882f-0392191ebf0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e306c-89b9-4506-ae2b-719c3661f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3ace33-c334-411f-882f-0392191ebf0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0E288-6F39-415C-98D2-6143E9BCC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e306c-89b9-4506-ae2b-719c3661f9b6"/>
    <ds:schemaRef ds:uri="c13ace33-c334-411f-882f-0392191eb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C96CF-0936-47D0-9AAE-5714DD2D7386}">
  <ds:schemaRefs>
    <ds:schemaRef ds:uri="http://schemas.microsoft.com/sharepoint/v3/contenttype/forms"/>
  </ds:schemaRefs>
</ds:datastoreItem>
</file>

<file path=customXml/itemProps3.xml><?xml version="1.0" encoding="utf-8"?>
<ds:datastoreItem xmlns:ds="http://schemas.openxmlformats.org/officeDocument/2006/customXml" ds:itemID="{79A13E6B-94D2-4D03-9E1F-C071F3021037}">
  <ds:schemaRefs>
    <ds:schemaRef ds:uri="3b7e306c-89b9-4506-ae2b-719c3661f9b6"/>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c13ace33-c334-411f-882f-0392191ebf0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2059</Words>
  <Application>Microsoft Office PowerPoint</Application>
  <PresentationFormat>Widescreen</PresentationFormat>
  <Paragraphs>387</Paragraphs>
  <Slides>50</Slides>
  <Notes>22</Notes>
  <HiddenSlides>6</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Arial</vt:lpstr>
      <vt:lpstr>Calibri</vt:lpstr>
      <vt:lpstr>Cambria Math</vt:lpstr>
      <vt:lpstr>Times New Roman</vt:lpstr>
      <vt:lpstr>Wingdings</vt:lpstr>
      <vt:lpstr>Wingdings 2</vt:lpstr>
      <vt:lpstr>KU Leuven</vt:lpstr>
      <vt:lpstr>KU Leuven Sedes</vt:lpstr>
      <vt:lpstr>1_KU Leuven</vt:lpstr>
      <vt:lpstr>Advanced spatially hybrid fluid-kinetic modelling of plasma-edge neutrals</vt:lpstr>
      <vt:lpstr>PowerPoint Presentation</vt:lpstr>
      <vt:lpstr>Simulation strategies for neutrals</vt:lpstr>
      <vt:lpstr>Atomic and molecular reactions</vt:lpstr>
      <vt:lpstr>Advanced fluid neutral models (atoms only)</vt:lpstr>
      <vt:lpstr>Grids: ITER with voids</vt:lpstr>
      <vt:lpstr>Knudsen number</vt:lpstr>
      <vt:lpstr>Results AFN: ITER Be-Be (ni,c = 6∙1019 m-3)</vt:lpstr>
      <vt:lpstr>Results AFN: ITER W-Be (ni,c = 4∙1019 m-3)</vt:lpstr>
      <vt:lpstr>Shortcomings atom-only fully fluid</vt:lpstr>
      <vt:lpstr>Hybrid fluid-kinetic modeling: different flavours</vt:lpstr>
      <vt:lpstr>Spatially hybrid: general</vt:lpstr>
      <vt:lpstr>Shortcomings atom-only fully fluid</vt:lpstr>
      <vt:lpstr>Spatially hybrid: plasma-void interface</vt:lpstr>
      <vt:lpstr>Shortcomings atom-only fully fluid</vt:lpstr>
      <vt:lpstr>Inclusion of molecules</vt:lpstr>
      <vt:lpstr>Shortcomings atom-only fully fluid</vt:lpstr>
      <vt:lpstr>Generalized spatially hybrid</vt:lpstr>
      <vt:lpstr>Remaining issue spatially hybrid</vt:lpstr>
      <vt:lpstr>Kinetic→fluid condensation</vt:lpstr>
      <vt:lpstr>Spatially hybrid with kinetic→fluid condensation</vt:lpstr>
      <vt:lpstr>Kinetic→fluid condensation</vt:lpstr>
      <vt:lpstr>Inclusion of molecules</vt:lpstr>
      <vt:lpstr>Variants for target BCs</vt:lpstr>
      <vt:lpstr>Results: trapezoidal slab case (incl. molecules)</vt:lpstr>
      <vt:lpstr>PowerPoint Presentation</vt:lpstr>
      <vt:lpstr>Results: ITER with voids (incl. molecules)</vt:lpstr>
      <vt:lpstr>“Naive” particle distribution</vt:lpstr>
      <vt:lpstr>Speed-up and noise</vt:lpstr>
      <vt:lpstr>Bias issue hybrid methods</vt:lpstr>
      <vt:lpstr>Bias issue hybrid methods</vt:lpstr>
      <vt:lpstr>Neutral solution on fixed BG (HYB-1)</vt:lpstr>
      <vt:lpstr>Speed-up and noise reduction</vt:lpstr>
      <vt:lpstr>New particle distribution</vt:lpstr>
      <vt:lpstr>Speed-up for AO case with new PD</vt:lpstr>
      <vt:lpstr>Results for new PD</vt:lpstr>
      <vt:lpstr>Results for new PD</vt:lpstr>
      <vt:lpstr>Noise reduction plasma</vt:lpstr>
      <vt:lpstr>Results for new PD</vt:lpstr>
      <vt:lpstr>Noise on particle sources</vt:lpstr>
      <vt:lpstr>Things that did not resolve bias issue</vt:lpstr>
      <vt:lpstr>Evaluation advanced SpH method</vt:lpstr>
      <vt:lpstr>Future work</vt:lpstr>
      <vt:lpstr>PowerPoint Presentation</vt:lpstr>
      <vt:lpstr>AFN transport model</vt:lpstr>
      <vt:lpstr>AFN transport model</vt:lpstr>
      <vt:lpstr>Numerical experiment to narrow down problem origin…(HYB-2 Knt=10)</vt:lpstr>
      <vt:lpstr>AFN boundary conditions</vt:lpstr>
      <vt:lpstr>Grids: trapezoidal slab &amp; narrow ITER</vt:lpstr>
      <vt:lpstr>Results for new PD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2022-06-24T09:46:41Z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0x010100161DA0F3916E074EBD55F0BB14078294</vt:lpwstr>
  </property>
</Properties>
</file>