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2" r:id="rId3"/>
    <p:sldId id="366" r:id="rId4"/>
    <p:sldId id="362" r:id="rId5"/>
    <p:sldId id="368" r:id="rId6"/>
    <p:sldId id="369" r:id="rId7"/>
    <p:sldId id="354" r:id="rId8"/>
    <p:sldId id="363" r:id="rId9"/>
    <p:sldId id="367" r:id="rId10"/>
    <p:sldId id="370" r:id="rId11"/>
    <p:sldId id="343" r:id="rId12"/>
    <p:sldId id="339" r:id="rId13"/>
    <p:sldId id="364" r:id="rId14"/>
    <p:sldId id="337" r:id="rId15"/>
    <p:sldId id="349" r:id="rId16"/>
    <p:sldId id="338" r:id="rId17"/>
    <p:sldId id="348" r:id="rId18"/>
    <p:sldId id="365" r:id="rId1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CC"/>
    <a:srgbClr val="FF9900"/>
    <a:srgbClr val="003399"/>
    <a:srgbClr val="E3E3E3"/>
    <a:srgbClr val="99CCFF"/>
    <a:srgbClr val="D60093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75" autoAdjust="0"/>
  </p:normalViewPr>
  <p:slideViewPr>
    <p:cSldViewPr showGuides="1">
      <p:cViewPr varScale="1">
        <p:scale>
          <a:sx n="131" d="100"/>
          <a:sy n="131" d="100"/>
        </p:scale>
        <p:origin x="13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10/06/2022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BM:</a:t>
            </a:r>
          </a:p>
          <a:p>
            <a:r>
              <a:rPr lang="nl-NL" dirty="0"/>
              <a:t> - Added cancellation error and bias inside the boxes</a:t>
            </a:r>
          </a:p>
          <a:p>
            <a:r>
              <a:rPr lang="nl-NL" dirty="0"/>
              <a:t> - changed colorscheme of the triangles</a:t>
            </a:r>
          </a:p>
          <a:p>
            <a:r>
              <a:rPr lang="nl-NL" dirty="0"/>
              <a:t> - the fact that FKH asymptotically becomes AFN or K and KDMC asymptotically becomes K, are indicated by connecting the blocks</a:t>
            </a:r>
          </a:p>
          <a:p>
            <a:r>
              <a:rPr lang="nl-NL" dirty="0"/>
              <a:t> - Added dashed lines to stress that the bottom is a further categorization of the top</a:t>
            </a:r>
          </a:p>
          <a:p>
            <a:r>
              <a:rPr lang="nl-NL" dirty="0"/>
              <a:t> - Repeated FKH as a term in the bottom part to show it is the same</a:t>
            </a:r>
          </a:p>
          <a:p>
            <a:r>
              <a:rPr lang="nl-NL" dirty="0"/>
              <a:t> - Group the spatial FKH’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D785-0498-4C6F-9310-FAD6F774D5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9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BM:</a:t>
            </a:r>
          </a:p>
          <a:p>
            <a:r>
              <a:rPr lang="nl-NL" dirty="0"/>
              <a:t> - Added cancellation error and bias inside the boxes</a:t>
            </a:r>
          </a:p>
          <a:p>
            <a:r>
              <a:rPr lang="nl-NL" dirty="0"/>
              <a:t> - changed colorscheme of the triangles</a:t>
            </a:r>
          </a:p>
          <a:p>
            <a:r>
              <a:rPr lang="nl-NL" dirty="0"/>
              <a:t> - the fact that FKH asymptotically becomes AFN or K and KDMC asymptotically becomes K, are indicated by connecting the blocks</a:t>
            </a:r>
          </a:p>
          <a:p>
            <a:r>
              <a:rPr lang="nl-NL" dirty="0"/>
              <a:t> - Added dashed lines to stress that the bottom is a further categorization of the top</a:t>
            </a:r>
          </a:p>
          <a:p>
            <a:r>
              <a:rPr lang="nl-NL" dirty="0"/>
              <a:t> - Repeated FKH as a term in the bottom part to show it is the same</a:t>
            </a:r>
          </a:p>
          <a:p>
            <a:r>
              <a:rPr lang="nl-NL" dirty="0"/>
              <a:t> - Group the spatial FKH’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D785-0498-4C6F-9310-FAD6F774D5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bf3b0af0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01" name="Google Shape;101;g10bf3b0af0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24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25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dirty="0" smtClean="0"/>
              <a:t> | </a:t>
            </a:r>
            <a:r>
              <a:rPr lang="en-GB" sz="1400" baseline="0" dirty="0" smtClean="0"/>
              <a:t>TSVV-5 </a:t>
            </a:r>
            <a:r>
              <a:rPr lang="en-GB" sz="1400" dirty="0" smtClean="0"/>
              <a:t>| Thrust2 progress meeting | 10.06.2022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eirene.de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uro-fusion.org/event/1183/sessions/605/attachments/1606/3124/EIRENE_DCoC_v2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dat.eu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dico.euro-fusion.org/event/137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89304" y="987574"/>
            <a:ext cx="447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status overview for internal discussion inside Thrust 2</a:t>
            </a:r>
            <a:endParaRPr lang="en-GB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1085" y="1779662"/>
            <a:ext cx="8721395" cy="972108"/>
          </a:xfrm>
        </p:spPr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TSVV </a:t>
            </a:r>
            <a:r>
              <a:rPr lang="en-US" sz="2400" dirty="0">
                <a:solidFill>
                  <a:srgbClr val="C00000"/>
                </a:solidFill>
              </a:rPr>
              <a:t>Task </a:t>
            </a:r>
            <a:r>
              <a:rPr lang="en-US" sz="2400" dirty="0" smtClean="0">
                <a:solidFill>
                  <a:srgbClr val="C00000"/>
                </a:solidFill>
              </a:rPr>
              <a:t>5:  </a:t>
            </a:r>
            <a:r>
              <a:rPr lang="en-US" sz="2400" i="1" dirty="0" smtClean="0"/>
              <a:t>“Neutral </a:t>
            </a:r>
            <a:r>
              <a:rPr lang="en-US" sz="2400" i="1" dirty="0"/>
              <a:t>Gas Dynamics in the </a:t>
            </a:r>
            <a:r>
              <a:rPr lang="en-US" sz="2400" i="1" dirty="0" smtClean="0"/>
              <a:t>Edge”</a:t>
            </a:r>
            <a:br>
              <a:rPr lang="en-US" sz="2400" i="1" dirty="0" smtClean="0"/>
            </a:br>
            <a:r>
              <a:rPr lang="en-US" sz="2400" i="1" dirty="0" smtClean="0"/>
              <a:t>10.06.2022</a:t>
            </a:r>
            <a:endParaRPr lang="en-GB" sz="2400" i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" y="93736"/>
            <a:ext cx="1470513" cy="5242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3" y="124624"/>
            <a:ext cx="1535880" cy="4223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663" y="79423"/>
            <a:ext cx="735289" cy="5045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732" y="79422"/>
            <a:ext cx="1232367" cy="4905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51" y="86170"/>
            <a:ext cx="1800200" cy="4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EIRENE-NGM-DEVELOPERS </a:t>
            </a:r>
            <a:r>
              <a:rPr lang="de-DE" dirty="0" smtClean="0">
                <a:solidFill>
                  <a:srgbClr val="00B0F0"/>
                </a:solidFill>
              </a:rPr>
              <a:t>(TSVV-5)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496" y="480991"/>
            <a:ext cx="6840760" cy="4339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D.V.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BORODIN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strike="sngStrike" cap="all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Schluck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b="1" cap="all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F.CianFRANI</a:t>
            </a: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200" b="1" cap="all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de-DE" sz="1200" b="1" cap="all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Harting, </a:t>
            </a:r>
            <a:r>
              <a:rPr lang="de-DE" sz="1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P.Börner</a:t>
            </a:r>
            <a:r>
              <a:rPr lang="de-DE" sz="1200" b="1" cap="all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</a:t>
            </a:r>
            <a:r>
              <a:rPr lang="de-DE" sz="1200" b="1" cap="all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200" b="1" cap="all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Wiesen</a:t>
            </a:r>
          </a:p>
          <a:p>
            <a:pPr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Forschungszentrum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Jülich, Institut für Energie- und Klimaforschung – Plasmaphysik,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</a:p>
          <a:p>
            <a:pPr algn="just"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W. DEKEYSER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CARLI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BLOMMAERT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N. HORSTEN, W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VAN UYTVEN,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BAELMANS 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Mechanical Engineering,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MORTIER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G. SAMAEY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Computer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Science,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Marandet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Genesio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Aix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-Marseille Univ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GB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Bufferand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CEA, IRFM,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 WESTERHOF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1200" b="1" cap="sm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GONZALEZ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 - Dutch Institute for Fundamental Energy Research,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Eindhoven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GROTH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HOLM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Applied Physics, Aalto University,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Espoo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LEGGATE                 </a:t>
            </a:r>
            <a:r>
              <a:rPr lang="en-GB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 HLST, ACH-MPG</a:t>
            </a:r>
            <a:endParaRPr lang="en-GB" sz="1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DCU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6876256" y="575010"/>
            <a:ext cx="2232248" cy="42720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4081977"/>
            <a:ext cx="1120811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73570" y="1721776"/>
            <a:ext cx="216024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ACH-VTT:</a:t>
            </a:r>
          </a:p>
          <a:p>
            <a:pPr algn="just"/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Granberg</a:t>
            </a:r>
            <a:r>
              <a:rPr lang="en-GB" sz="1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ÅströM</a:t>
            </a:r>
            <a:r>
              <a:rPr lang="de-DE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de-DE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O.LapPI</a:t>
            </a:r>
            <a:r>
              <a:rPr lang="de-DE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ACH-IPPLM:</a:t>
            </a:r>
            <a:endParaRPr lang="en-GB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D.YADYKIN</a:t>
            </a:r>
            <a:endParaRPr lang="en-GB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3597506" y="1923678"/>
            <a:ext cx="576064" cy="648072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4173570" y="2903129"/>
            <a:ext cx="21602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ITER:</a:t>
            </a:r>
          </a:p>
          <a:p>
            <a:pPr algn="just"/>
            <a:r>
              <a:rPr lang="de-DE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X.BonNIN</a:t>
            </a:r>
            <a:endParaRPr lang="en-GB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3597506" y="2721200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65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0899" y="77297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0899" y="77356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496" y="75863"/>
            <a:ext cx="8388424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1406431">
            <a:off x="3143078" y="779155"/>
            <a:ext cx="48498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1406431">
            <a:off x="3142448" y="1538206"/>
            <a:ext cx="564452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406431">
            <a:off x="3144112" y="2462188"/>
            <a:ext cx="3545599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2735" y="3375943"/>
            <a:ext cx="528106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3529" y="4173080"/>
            <a:ext cx="4279778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567" y="559787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846" y="489263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967240"/>
            <a:ext cx="930011" cy="3315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08321"/>
            <a:ext cx="1008113" cy="2772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55" y="4408321"/>
            <a:ext cx="470477" cy="3146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1" y="4408321"/>
            <a:ext cx="712474" cy="2836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6" y="3979249"/>
            <a:ext cx="1188133" cy="3195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788055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876256" y="637198"/>
            <a:ext cx="172135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b="1" dirty="0"/>
              <a:t>Purely micro-macro (</a:t>
            </a:r>
            <a:r>
              <a:rPr lang="en-GB" sz="1400" b="1" dirty="0" err="1"/>
              <a:t>mM</a:t>
            </a:r>
            <a:r>
              <a:rPr lang="en-GB" sz="1400" b="1" dirty="0"/>
              <a:t>) approach for rectangular slab geometry with fixed background plasma</a:t>
            </a:r>
          </a:p>
        </p:txBody>
      </p:sp>
      <p:sp>
        <p:nvSpPr>
          <p:cNvPr id="6" name="Rechteck 5"/>
          <p:cNvSpPr/>
          <p:nvPr/>
        </p:nvSpPr>
        <p:spPr>
          <a:xfrm>
            <a:off x="6225274" y="2643758"/>
            <a:ext cx="2843808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Micro-macro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approach combined with spatially hybrid approach (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Sp-mM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Realistic geometry with void regions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Coupling to kinetic molecules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Coupled plasma-neutral simulations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375683" cy="452953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Recent progress with micro-Macro (JET L-mode case)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5" y="1087310"/>
            <a:ext cx="5802311" cy="36543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09" y="510183"/>
            <a:ext cx="1509019" cy="17015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95536" y="585465"/>
            <a:ext cx="270891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 smtClean="0"/>
              <a:t>N.Horsten</a:t>
            </a:r>
            <a:r>
              <a:rPr lang="en-GB" dirty="0" smtClean="0"/>
              <a:t> et al., PET-2021</a:t>
            </a:r>
            <a:endParaRPr lang="en-GB" dirty="0"/>
          </a:p>
        </p:txBody>
      </p:sp>
      <p:sp>
        <p:nvSpPr>
          <p:cNvPr id="12" name="Pfeil nach unten 11"/>
          <p:cNvSpPr/>
          <p:nvPr/>
        </p:nvSpPr>
        <p:spPr>
          <a:xfrm>
            <a:off x="6980141" y="1902962"/>
            <a:ext cx="139554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Crude scheme for the TSVV-5 workflow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475" y="1647136"/>
            <a:ext cx="7272808" cy="5137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D1. HPC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3038733"/>
            <a:ext cx="7272808" cy="83938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D2. Physics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504" y="577267"/>
            <a:ext cx="7279779" cy="10211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D4. Coding</a:t>
            </a:r>
          </a:p>
        </p:txBody>
      </p:sp>
      <p:sp>
        <p:nvSpPr>
          <p:cNvPr id="8" name="Rechteck 7"/>
          <p:cNvSpPr/>
          <p:nvPr/>
        </p:nvSpPr>
        <p:spPr>
          <a:xfrm>
            <a:off x="114475" y="2211751"/>
            <a:ext cx="7272808" cy="7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D3. AMNS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933675"/>
            <a:ext cx="7272808" cy="820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D5. Testing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425721" y="3087865"/>
            <a:ext cx="420131" cy="32169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47864" y="1691264"/>
            <a:ext cx="1296144" cy="37744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89263" y="1284410"/>
            <a:ext cx="1379995" cy="27287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675645" y="3468459"/>
            <a:ext cx="1416543" cy="373379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CRMs for molecules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4755765" y="3465151"/>
            <a:ext cx="344503" cy="37668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gonal liegende Ecken des Rechtecks schneiden 19"/>
          <p:cNvSpPr/>
          <p:nvPr/>
        </p:nvSpPr>
        <p:spPr>
          <a:xfrm>
            <a:off x="6272628" y="1679273"/>
            <a:ext cx="1080120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performance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2" name="Diagonal liegende Ecken des Rechtecks schneiden 21"/>
          <p:cNvSpPr/>
          <p:nvPr/>
        </p:nvSpPr>
        <p:spPr>
          <a:xfrm>
            <a:off x="6220902" y="3432595"/>
            <a:ext cx="1080120" cy="40924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Physics of detachment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3" name="Diagonal liegende Ecken des Rechtecks schneiden 22"/>
          <p:cNvSpPr/>
          <p:nvPr/>
        </p:nvSpPr>
        <p:spPr>
          <a:xfrm>
            <a:off x="5446798" y="1298661"/>
            <a:ext cx="1898727" cy="24213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sensitivity analysis and UQ</a:t>
            </a:r>
          </a:p>
        </p:txBody>
      </p:sp>
      <p:sp>
        <p:nvSpPr>
          <p:cNvPr id="24" name="Diagonal liegende Ecken des Rechtecks schneiden 23"/>
          <p:cNvSpPr/>
          <p:nvPr/>
        </p:nvSpPr>
        <p:spPr>
          <a:xfrm>
            <a:off x="7524328" y="2834199"/>
            <a:ext cx="1080120" cy="531648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Expected outcome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5" name="Diagonal liegende Ecken des Rechtecks schneiden 24"/>
          <p:cNvSpPr/>
          <p:nvPr/>
        </p:nvSpPr>
        <p:spPr>
          <a:xfrm>
            <a:off x="5527292" y="2324856"/>
            <a:ext cx="1825456" cy="571103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C00000"/>
                </a:solidFill>
              </a:rPr>
              <a:t>Better quality, resolution, isotope effects, more processes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2099712" y="975275"/>
            <a:ext cx="1132438" cy="271365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02518" y="977954"/>
            <a:ext cx="330488" cy="26761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221787" y="652833"/>
            <a:ext cx="1502341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aintenance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3576763" y="987575"/>
            <a:ext cx="1263825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798625" y="987574"/>
            <a:ext cx="408674" cy="2326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003171" y="3979370"/>
            <a:ext cx="1560449" cy="353089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 at JET and MAGMUM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4480548" y="3979370"/>
            <a:ext cx="344503" cy="352474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732721" y="3979370"/>
            <a:ext cx="271327" cy="35309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1358708" y="624044"/>
            <a:ext cx="2709236" cy="291522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model for divertor target and FW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Diagonal liegende Ecken des Rechtecks schneiden 34"/>
          <p:cNvSpPr/>
          <p:nvPr/>
        </p:nvSpPr>
        <p:spPr>
          <a:xfrm>
            <a:off x="6070890" y="711640"/>
            <a:ext cx="1281858" cy="43490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Increased code capabilities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67102" y="4057066"/>
            <a:ext cx="1209709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Magnum-PSI, detachment in transients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2775433" y="4394238"/>
            <a:ext cx="2242171" cy="31530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scale and parameters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5116227" y="4075156"/>
            <a:ext cx="1743312" cy="421307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scenario with semi-detachement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6598740" y="4075156"/>
            <a:ext cx="260799" cy="421307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547664" y="900680"/>
            <a:ext cx="0" cy="314547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29" idx="1"/>
            <a:endCxn id="36" idx="0"/>
          </p:cNvCxnSpPr>
          <p:nvPr/>
        </p:nvCxnSpPr>
        <p:spPr>
          <a:xfrm flipH="1">
            <a:off x="2071957" y="1103898"/>
            <a:ext cx="1504806" cy="295316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172701" y="2084542"/>
            <a:ext cx="620372" cy="19906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2850609" y="3432595"/>
            <a:ext cx="0" cy="96856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>
            <a:off x="3252821" y="3593510"/>
            <a:ext cx="422824" cy="3858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063878" y="2928895"/>
            <a:ext cx="173804" cy="53625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6" idx="2"/>
          </p:cNvCxnSpPr>
          <p:nvPr/>
        </p:nvCxnSpPr>
        <p:spPr>
          <a:xfrm>
            <a:off x="2665931" y="1246640"/>
            <a:ext cx="986287" cy="42775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5110960" y="3699208"/>
            <a:ext cx="165705" cy="37333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1708175" y="2925389"/>
            <a:ext cx="11631" cy="113167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4498303" y="2084542"/>
            <a:ext cx="948495" cy="198539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580942" y="1233098"/>
            <a:ext cx="10" cy="461039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bgerundetes Rechteck 51"/>
          <p:cNvSpPr/>
          <p:nvPr/>
        </p:nvSpPr>
        <p:spPr>
          <a:xfrm>
            <a:off x="2854929" y="1691264"/>
            <a:ext cx="385947" cy="232646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>
            <a:off x="4575116" y="1546322"/>
            <a:ext cx="1067406" cy="252361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bgerundetes Rechteck 54"/>
          <p:cNvSpPr/>
          <p:nvPr/>
        </p:nvSpPr>
        <p:spPr>
          <a:xfrm>
            <a:off x="4735827" y="1689638"/>
            <a:ext cx="1204325" cy="39967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parallelisation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Diagonal liegende Ecken des Rechtecks schneiden 55"/>
          <p:cNvSpPr/>
          <p:nvPr/>
        </p:nvSpPr>
        <p:spPr>
          <a:xfrm>
            <a:off x="5207299" y="3087865"/>
            <a:ext cx="2113779" cy="277982"/>
          </a:xfrm>
          <a:prstGeom prst="snip2DiagRect">
            <a:avLst>
              <a:gd name="adj1" fmla="val 0"/>
              <a:gd name="adj2" fmla="val 1957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High density and collisionality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962928" y="1297554"/>
            <a:ext cx="1447643" cy="2587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&amp;M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ions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2308641" y="1559595"/>
            <a:ext cx="2198373" cy="18802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bgerundetes Rechteck 52"/>
          <p:cNvSpPr/>
          <p:nvPr/>
        </p:nvSpPr>
        <p:spPr>
          <a:xfrm>
            <a:off x="1403648" y="2298376"/>
            <a:ext cx="1810800" cy="61216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models for isotopes in FW, outgassing etc.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1305387" y="1691543"/>
            <a:ext cx="1610429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bgerundetes Rechteck 56"/>
          <p:cNvSpPr/>
          <p:nvPr/>
        </p:nvSpPr>
        <p:spPr>
          <a:xfrm>
            <a:off x="1939495" y="3088262"/>
            <a:ext cx="1906357" cy="32849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F-K Hybridisation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465745" y="2270675"/>
            <a:ext cx="1099699" cy="65822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AMNS data structure and content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 licencing - User Agreement  (UA)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62753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Old UA</a:t>
            </a:r>
            <a:r>
              <a:rPr lang="en-GB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acknowledgement of FZJ origin of EIRENE, non-military use, non-commercial use,  no cost/liability for FZJ, etc.</a:t>
            </a:r>
            <a:endParaRPr lang="en-GB" dirty="0"/>
          </a:p>
          <a:p>
            <a:endParaRPr lang="en-GB" b="1" u="sng" dirty="0" smtClean="0"/>
          </a:p>
          <a:p>
            <a:r>
              <a:rPr lang="en-GB" b="1" u="sng" dirty="0" smtClean="0"/>
              <a:t>New UA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Based on copyleft licence (however GPL3.0 occurs to be not suitable).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Similar declarative statements as in the old 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clear statement about the EIRENE-based publications.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Developers and users are divided into “basic” and “associated” ones (AD).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i="1" dirty="0" smtClean="0">
                <a:solidFill>
                  <a:srgbClr val="003399"/>
                </a:solidFill>
              </a:rPr>
              <a:t>ADs get more rights on decision-making, direct access to the repository, etc.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GB" i="1" dirty="0" smtClean="0">
                <a:solidFill>
                  <a:srgbClr val="003399"/>
                </a:solidFill>
              </a:rPr>
              <a:t>ADs must keep to the “Developer Code of Conduct” (see at </a:t>
            </a:r>
            <a:r>
              <a:rPr lang="en-GB" i="1" dirty="0" smtClean="0">
                <a:solidFill>
                  <a:srgbClr val="003399"/>
                </a:solidFill>
                <a:hlinkClick r:id="rId2"/>
              </a:rPr>
              <a:t>INDICO</a:t>
            </a:r>
            <a:r>
              <a:rPr lang="en-GB" i="1" dirty="0" smtClean="0">
                <a:solidFill>
                  <a:srgbClr val="003399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GB" i="1" dirty="0">
              <a:solidFill>
                <a:srgbClr val="003399"/>
              </a:solidFill>
            </a:endParaRPr>
          </a:p>
          <a:p>
            <a:r>
              <a:rPr lang="en-GB" i="1" dirty="0" smtClean="0">
                <a:solidFill>
                  <a:srgbClr val="FF33CC"/>
                </a:solidFill>
              </a:rPr>
              <a:t>Current status: </a:t>
            </a:r>
            <a:r>
              <a:rPr lang="en-GB" i="1" dirty="0">
                <a:solidFill>
                  <a:srgbClr val="FF33CC"/>
                </a:solidFill>
              </a:rPr>
              <a:t>w</a:t>
            </a:r>
            <a:r>
              <a:rPr lang="en-GB" i="1" dirty="0" smtClean="0">
                <a:solidFill>
                  <a:srgbClr val="FF33CC"/>
                </a:solidFill>
              </a:rPr>
              <a:t>e wait for the document version from the FZ J</a:t>
            </a:r>
            <a:r>
              <a:rPr lang="de-DE" i="1" dirty="0" smtClean="0">
                <a:solidFill>
                  <a:srgbClr val="FF33CC"/>
                </a:solidFill>
              </a:rPr>
              <a:t>ü</a:t>
            </a:r>
            <a:r>
              <a:rPr lang="en-GB" i="1" dirty="0" smtClean="0">
                <a:solidFill>
                  <a:srgbClr val="FF33CC"/>
                </a:solidFill>
              </a:rPr>
              <a:t>lich lawyers…</a:t>
            </a:r>
            <a:endParaRPr lang="en-GB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" y="571533"/>
            <a:ext cx="2018681" cy="39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ige Legende 4"/>
          <p:cNvSpPr/>
          <p:nvPr/>
        </p:nvSpPr>
        <p:spPr>
          <a:xfrm>
            <a:off x="1331640" y="3148310"/>
            <a:ext cx="1932020" cy="1346837"/>
          </a:xfrm>
          <a:prstGeom prst="wedgeRectCallout">
            <a:avLst>
              <a:gd name="adj1" fmla="val -95057"/>
              <a:gd name="adj2" fmla="val 11404"/>
            </a:avLst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Gerader Verbinder 5"/>
          <p:cNvCxnSpPr/>
          <p:nvPr/>
        </p:nvCxnSpPr>
        <p:spPr>
          <a:xfrm>
            <a:off x="6290213" y="1944237"/>
            <a:ext cx="586041" cy="1410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lke 6"/>
          <p:cNvSpPr/>
          <p:nvPr/>
        </p:nvSpPr>
        <p:spPr>
          <a:xfrm>
            <a:off x="3350321" y="3148310"/>
            <a:ext cx="3847583" cy="1283209"/>
          </a:xfrm>
          <a:prstGeom prst="cloud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4182806" y="2026236"/>
            <a:ext cx="905772" cy="125868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29165" y="729768"/>
            <a:ext cx="2636827" cy="291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>
                <a:solidFill>
                  <a:srgbClr val="122468"/>
                </a:solidFill>
              </a:rPr>
              <a:t>Plasma </a:t>
            </a:r>
            <a:r>
              <a:rPr lang="en-GB" altLang="en-US" sz="1400" dirty="0" smtClean="0">
                <a:solidFill>
                  <a:srgbClr val="122468"/>
                </a:solidFill>
              </a:rPr>
              <a:t>flow parameters</a:t>
            </a:r>
            <a:endParaRPr lang="en-GB" altLang="en-US" sz="1400" dirty="0">
              <a:solidFill>
                <a:srgbClr val="122468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49191" y="2525516"/>
            <a:ext cx="2403516" cy="4916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/>
              <a:t>Source terms (Particle, Momentum</a:t>
            </a:r>
            <a:r>
              <a:rPr lang="en-GB" altLang="en-US" sz="1400" dirty="0" smtClean="0"/>
              <a:t>, </a:t>
            </a:r>
            <a:r>
              <a:rPr lang="en-GB" altLang="en-US" sz="1400" dirty="0"/>
              <a:t>Energy)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70873" y="549207"/>
            <a:ext cx="1111651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FF0000"/>
                </a:solidFill>
              </a:rPr>
              <a:t>i</a:t>
            </a:r>
            <a:r>
              <a:rPr lang="en-GB" altLang="en-US" sz="1400" u="sng" dirty="0"/>
              <a:t>croscopic:</a:t>
            </a:r>
          </a:p>
        </p:txBody>
      </p:sp>
      <p:sp>
        <p:nvSpPr>
          <p:cNvPr id="12" name="Rechteck 11"/>
          <p:cNvSpPr/>
          <p:nvPr/>
        </p:nvSpPr>
        <p:spPr>
          <a:xfrm>
            <a:off x="2466423" y="555420"/>
            <a:ext cx="1195007" cy="292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u="sng" dirty="0"/>
              <a:t>M</a:t>
            </a:r>
            <a:r>
              <a:rPr lang="en-GB" altLang="en-US" sz="1400" b="1" u="sng" dirty="0">
                <a:solidFill>
                  <a:srgbClr val="0070C0"/>
                </a:solidFill>
              </a:rPr>
              <a:t>a</a:t>
            </a:r>
            <a:r>
              <a:rPr lang="en-GB" altLang="en-US" sz="1400" u="sng" dirty="0"/>
              <a:t>croscopic: </a:t>
            </a:r>
          </a:p>
        </p:txBody>
      </p:sp>
      <p:sp>
        <p:nvSpPr>
          <p:cNvPr id="13" name="Wolke 12"/>
          <p:cNvSpPr/>
          <p:nvPr/>
        </p:nvSpPr>
        <p:spPr>
          <a:xfrm>
            <a:off x="4716258" y="1382113"/>
            <a:ext cx="2006988" cy="721977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3D EIRENE volume cell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06486" y="212458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dirty="0"/>
          </a:p>
        </p:txBody>
      </p:sp>
      <p:sp>
        <p:nvSpPr>
          <p:cNvPr id="15" name="Pfeil nach unten 14"/>
          <p:cNvSpPr/>
          <p:nvPr/>
        </p:nvSpPr>
        <p:spPr>
          <a:xfrm rot="5400000">
            <a:off x="6967209" y="2552803"/>
            <a:ext cx="250138" cy="43204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308302" y="2528763"/>
            <a:ext cx="1753065" cy="187153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>
                <a:cs typeface="Arial" panose="020B0604020202020204" pitchFamily="34" charset="0"/>
              </a:rPr>
              <a:t>CRMs </a:t>
            </a:r>
            <a:endParaRPr lang="en-GB" altLang="de-DE" sz="1400" dirty="0" smtClean="0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de-DE" sz="1400" dirty="0" smtClean="0">
                <a:cs typeface="Arial" panose="020B0604020202020204" pitchFamily="34" charset="0"/>
              </a:rPr>
              <a:t>(</a:t>
            </a:r>
            <a:r>
              <a:rPr lang="en-GB" altLang="de-DE" sz="1400" dirty="0">
                <a:cs typeface="Arial" panose="020B0604020202020204" pitchFamily="34" charset="0"/>
              </a:rPr>
              <a:t>HYDKIN, AMJUEL, ADAS, </a:t>
            </a:r>
            <a:r>
              <a:rPr lang="en-GB" altLang="de-DE" sz="1400" dirty="0" smtClean="0">
                <a:cs typeface="Arial" panose="020B0604020202020204" pitchFamily="34" charset="0"/>
              </a:rPr>
              <a:t>…)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>
                <a:sym typeface="Wingdings" panose="05000000000000000000" pitchFamily="2" charset="2"/>
              </a:rPr>
              <a:t>f</a:t>
            </a:r>
            <a:r>
              <a:rPr lang="en-GB" altLang="en-US" sz="1400" dirty="0" smtClean="0">
                <a:sym typeface="Wingdings" panose="05000000000000000000" pitchFamily="2" charset="2"/>
              </a:rPr>
              <a:t>or atomic and molecular neutrals       </a:t>
            </a:r>
            <a:r>
              <a:rPr lang="en-GB" altLang="en-US" sz="1400" dirty="0" smtClean="0"/>
              <a:t>H,H</a:t>
            </a:r>
            <a:r>
              <a:rPr lang="en-GB" altLang="en-US" sz="1400" dirty="0"/>
              <a:t>*,H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(v),H</a:t>
            </a:r>
            <a:r>
              <a:rPr lang="en-GB" altLang="en-US" sz="1400" baseline="-25000" dirty="0"/>
              <a:t>2</a:t>
            </a:r>
            <a:r>
              <a:rPr lang="en-GB" altLang="en-US" sz="1400" dirty="0"/>
              <a:t>*,H</a:t>
            </a:r>
            <a:r>
              <a:rPr lang="en-GB" altLang="en-US" sz="1400" baseline="30000" dirty="0"/>
              <a:t>-</a:t>
            </a:r>
            <a:r>
              <a:rPr lang="en-GB" altLang="en-US" sz="1400" dirty="0"/>
              <a:t>,H</a:t>
            </a:r>
            <a:r>
              <a:rPr lang="en-GB" altLang="en-US" sz="1400" baseline="-25000" dirty="0"/>
              <a:t>2</a:t>
            </a:r>
            <a:r>
              <a:rPr lang="en-GB" altLang="en-US" sz="1400" baseline="30000" dirty="0" smtClean="0"/>
              <a:t>+</a:t>
            </a:r>
            <a:r>
              <a:rPr lang="en-GB" altLang="en-US" sz="1400" dirty="0" smtClean="0"/>
              <a:t>,…, impurities</a:t>
            </a:r>
          </a:p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/>
              <a:t>Ionisation, CX, recombination etc.</a:t>
            </a:r>
            <a:endParaRPr lang="en-GB" altLang="en-US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046125" y="2147485"/>
            <a:ext cx="2111323" cy="869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square" lIns="67500" tIns="33750" rIns="67500" bIns="33750">
            <a:spAutoFit/>
          </a:bodyPr>
          <a:lstStyle>
            <a:lvl1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122468"/>
              </a:buClr>
              <a:buSzPct val="100000"/>
            </a:pPr>
            <a:r>
              <a:rPr lang="en-GB" altLang="en-US" sz="1400" dirty="0" smtClean="0">
                <a:cs typeface="Arial" panose="020B0604020202020204" pitchFamily="34" charset="0"/>
              </a:rPr>
              <a:t>2D or 3D Volume grid (e.g. tetraeder) adopted for current magnetic configuration </a:t>
            </a:r>
            <a:endParaRPr lang="en-GB" altLang="en-US" sz="14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38" y="3192569"/>
            <a:ext cx="1124189" cy="864555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3833105" y="3367077"/>
            <a:ext cx="1056776" cy="779552"/>
            <a:chOff x="3443199" y="3234219"/>
            <a:chExt cx="1099255" cy="894173"/>
          </a:xfrm>
        </p:grpSpPr>
        <p:cxnSp>
          <p:nvCxnSpPr>
            <p:cNvPr id="20" name="Gerader Verbinder 19"/>
            <p:cNvCxnSpPr/>
            <p:nvPr/>
          </p:nvCxnSpPr>
          <p:spPr>
            <a:xfrm flipH="1">
              <a:off x="3869188" y="3234219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>
            <a:xfrm flipH="1">
              <a:off x="3458968" y="3522416"/>
              <a:ext cx="103663" cy="58959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>
              <a:off x="3443199" y="412370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4407094" y="3517986"/>
              <a:ext cx="121527" cy="6104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H="1">
              <a:off x="3443770" y="3843586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 flipV="1">
              <a:off x="3872091" y="3836057"/>
              <a:ext cx="551850" cy="289993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>
              <a:off x="3562429" y="3530391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3562429" y="3253114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3994972" y="3240342"/>
              <a:ext cx="547482" cy="28252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 rot="21418751">
            <a:off x="2038124" y="4038550"/>
            <a:ext cx="996999" cy="284806"/>
            <a:chOff x="2540822" y="4550300"/>
            <a:chExt cx="989388" cy="284806"/>
          </a:xfrm>
        </p:grpSpPr>
        <p:cxnSp>
          <p:nvCxnSpPr>
            <p:cNvPr id="30" name="Gerader Verbinder 29"/>
            <p:cNvCxnSpPr/>
            <p:nvPr/>
          </p:nvCxnSpPr>
          <p:spPr>
            <a:xfrm flipH="1">
              <a:off x="2540822" y="4827577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/>
            <p:nvPr/>
          </p:nvCxnSpPr>
          <p:spPr>
            <a:xfrm flipH="1">
              <a:off x="2540822" y="4550300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 flipV="1">
              <a:off x="2975605" y="4551186"/>
              <a:ext cx="554605" cy="262220"/>
            </a:xfrm>
            <a:prstGeom prst="line">
              <a:avLst/>
            </a:prstGeom>
            <a:ln w="19050">
              <a:solidFill>
                <a:srgbClr val="0033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e 32"/>
          <p:cNvSpPr/>
          <p:nvPr/>
        </p:nvSpPr>
        <p:spPr>
          <a:xfrm>
            <a:off x="5986151" y="3756853"/>
            <a:ext cx="648072" cy="395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uppieren 33"/>
          <p:cNvGrpSpPr/>
          <p:nvPr/>
        </p:nvGrpSpPr>
        <p:grpSpPr>
          <a:xfrm>
            <a:off x="4933270" y="3357533"/>
            <a:ext cx="928816" cy="745529"/>
            <a:chOff x="5874774" y="3364745"/>
            <a:chExt cx="1001480" cy="924260"/>
          </a:xfrm>
        </p:grpSpPr>
        <p:cxnSp>
          <p:nvCxnSpPr>
            <p:cNvPr id="35" name="Gerader Verbinder 34"/>
            <p:cNvCxnSpPr/>
            <p:nvPr/>
          </p:nvCxnSpPr>
          <p:spPr>
            <a:xfrm flipH="1">
              <a:off x="6300192" y="3394832"/>
              <a:ext cx="128046" cy="60936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/>
          </p:nvCxnSpPr>
          <p:spPr>
            <a:xfrm flipH="1">
              <a:off x="5886455" y="3364745"/>
              <a:ext cx="541783" cy="916731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>
              <a:off x="5874774" y="4281476"/>
              <a:ext cx="980023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>
              <a:off x="6428239" y="3372274"/>
              <a:ext cx="448015" cy="909202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/>
            <p:cNvCxnSpPr/>
            <p:nvPr/>
          </p:nvCxnSpPr>
          <p:spPr>
            <a:xfrm flipH="1">
              <a:off x="5874774" y="4004199"/>
              <a:ext cx="433243" cy="284806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/>
            <p:cNvCxnSpPr/>
            <p:nvPr/>
          </p:nvCxnSpPr>
          <p:spPr>
            <a:xfrm flipH="1" flipV="1">
              <a:off x="6300192" y="4011728"/>
              <a:ext cx="554605" cy="26222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888499" y="3357320"/>
            <a:ext cx="755664" cy="671341"/>
            <a:chOff x="4104279" y="3364745"/>
            <a:chExt cx="1331817" cy="935197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4321437" y="3372274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4321851" y="4008403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>
              <a:off x="4327693" y="3364745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428368" y="3364745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>
              <a:off x="4104280" y="401172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4104808" y="3646028"/>
              <a:ext cx="1106931" cy="0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4104279" y="4281476"/>
              <a:ext cx="1114245" cy="8007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H="1">
              <a:off x="4104279" y="3650029"/>
              <a:ext cx="527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5204954" y="3650029"/>
              <a:ext cx="6785" cy="639454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H="1">
              <a:off x="4107734" y="3368250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5200974" y="3374058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/>
            <p:cNvCxnSpPr/>
            <p:nvPr/>
          </p:nvCxnSpPr>
          <p:spPr>
            <a:xfrm flipH="1">
              <a:off x="5209008" y="4018187"/>
              <a:ext cx="223940" cy="281755"/>
            </a:xfrm>
            <a:prstGeom prst="line">
              <a:avLst/>
            </a:prstGeom>
            <a:ln w="127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Nach unten gekrümmter Pfeil 53"/>
          <p:cNvSpPr/>
          <p:nvPr/>
        </p:nvSpPr>
        <p:spPr>
          <a:xfrm flipV="1">
            <a:off x="4056007" y="1801211"/>
            <a:ext cx="3036274" cy="692498"/>
          </a:xfrm>
          <a:prstGeom prst="curvedDownArrow">
            <a:avLst>
              <a:gd name="adj1" fmla="val 25509"/>
              <a:gd name="adj2" fmla="val 50043"/>
              <a:gd name="adj3" fmla="val 25000"/>
            </a:avLst>
          </a:prstGeom>
          <a:solidFill>
            <a:srgbClr val="00B0F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5" name="Nach unten gekrümmter Pfeil 54"/>
          <p:cNvSpPr/>
          <p:nvPr/>
        </p:nvSpPr>
        <p:spPr>
          <a:xfrm>
            <a:off x="3947728" y="1021023"/>
            <a:ext cx="3144552" cy="635329"/>
          </a:xfrm>
          <a:prstGeom prst="curvedDownArrow">
            <a:avLst>
              <a:gd name="adj1" fmla="val 34215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6" name="Pfeil nach unten 55"/>
          <p:cNvSpPr/>
          <p:nvPr/>
        </p:nvSpPr>
        <p:spPr>
          <a:xfrm>
            <a:off x="2936865" y="1810356"/>
            <a:ext cx="235364" cy="37572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7" name="Nach unten gekrümmter Pfeil 56"/>
          <p:cNvSpPr/>
          <p:nvPr/>
        </p:nvSpPr>
        <p:spPr>
          <a:xfrm flipH="1" flipV="1">
            <a:off x="4157447" y="1619579"/>
            <a:ext cx="3290427" cy="911879"/>
          </a:xfrm>
          <a:prstGeom prst="curvedDownArrow">
            <a:avLst>
              <a:gd name="adj1" fmla="val 26615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rgbClr val="C00000"/>
              </a:solidFill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164288" y="822711"/>
            <a:ext cx="1899946" cy="12931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FF0000"/>
                </a:solidFill>
              </a:rPr>
              <a:t>EIRENE-NGM: </a:t>
            </a:r>
            <a:r>
              <a:rPr lang="en-GB" altLang="en-US" sz="1400" dirty="0"/>
              <a:t>a</a:t>
            </a:r>
            <a:r>
              <a:rPr lang="en-GB" altLang="en-US" sz="1400" b="1" dirty="0"/>
              <a:t> </a:t>
            </a:r>
            <a:r>
              <a:rPr lang="en-GB" altLang="en-US" sz="1400" dirty="0" smtClean="0"/>
              <a:t>3D3v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MC </a:t>
            </a:r>
            <a:r>
              <a:rPr lang="en-GB" altLang="en-US" sz="1400" dirty="0"/>
              <a:t>multi-species transport </a:t>
            </a:r>
            <a:r>
              <a:rPr lang="en-GB" altLang="en-US" sz="1400" dirty="0" smtClean="0"/>
              <a:t>code incl</a:t>
            </a:r>
            <a:r>
              <a:rPr lang="en-GB" altLang="en-US" sz="1400" dirty="0"/>
              <a:t>. radiation transfer</a:t>
            </a:r>
            <a:r>
              <a:rPr lang="en-GB" altLang="en-US" sz="1400" dirty="0" smtClean="0"/>
              <a:t>, </a:t>
            </a:r>
            <a:r>
              <a:rPr lang="en-GB" altLang="en-US" sz="1400" b="1" u="sng" dirty="0" smtClean="0">
                <a:solidFill>
                  <a:srgbClr val="FF0000"/>
                </a:solidFill>
              </a:rPr>
              <a:t>kinetic</a:t>
            </a:r>
            <a:r>
              <a:rPr lang="en-GB" altLang="en-US" sz="1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or </a:t>
            </a:r>
            <a:r>
              <a:rPr lang="en-GB" altLang="en-US" sz="1400" b="1" dirty="0" smtClean="0">
                <a:solidFill>
                  <a:srgbClr val="0070C0"/>
                </a:solidFill>
              </a:rPr>
              <a:t>F-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K</a:t>
            </a:r>
            <a:r>
              <a:rPr lang="en-GB" altLang="en-US" sz="1400" dirty="0" smtClean="0"/>
              <a:t> hybrid</a:t>
            </a:r>
            <a:r>
              <a:rPr lang="en-GB" altLang="en-US" sz="1400" dirty="0" smtClean="0">
                <a:solidFill>
                  <a:srgbClr val="122468"/>
                </a:solidFill>
              </a:rPr>
              <a:t>.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053087" y="844986"/>
            <a:ext cx="2122039" cy="1092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squar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b="1" dirty="0" smtClean="0">
                <a:solidFill>
                  <a:srgbClr val="0070C0"/>
                </a:solidFill>
              </a:rPr>
              <a:t>CFD</a:t>
            </a:r>
            <a:r>
              <a:rPr lang="en-GB" altLang="en-US" sz="1400" b="1" dirty="0" smtClean="0"/>
              <a:t> </a:t>
            </a:r>
            <a:r>
              <a:rPr lang="en-GB" altLang="en-US" sz="1400" dirty="0" smtClean="0"/>
              <a:t>codes (computational </a:t>
            </a:r>
            <a:r>
              <a:rPr lang="en-GB" altLang="en-US" sz="1400" b="1" u="sng" dirty="0" smtClean="0">
                <a:solidFill>
                  <a:srgbClr val="0070C0"/>
                </a:solidFill>
              </a:rPr>
              <a:t>fluid</a:t>
            </a:r>
            <a:r>
              <a:rPr lang="en-GB" altLang="en-US" sz="1400" dirty="0" smtClean="0"/>
              <a:t> dynamic): </a:t>
            </a:r>
          </a:p>
          <a:p>
            <a:pPr eaLnBrk="1" hangingPunct="1">
              <a:lnSpc>
                <a:spcPct val="93000"/>
              </a:lnSpc>
              <a:buClr>
                <a:srgbClr val="122468"/>
              </a:buClr>
              <a:buSzPct val="100000"/>
              <a:buFont typeface="Arial" pitchFamily="34" charset="0"/>
              <a:buNone/>
            </a:pPr>
            <a:r>
              <a:rPr lang="en-GB" altLang="en-US" sz="1400" dirty="0" smtClean="0"/>
              <a:t>B2, Edge2D, EMC3, SOLEdge3X, etc…</a:t>
            </a:r>
            <a:endParaRPr lang="en-GB" altLang="en-US" sz="1400" dirty="0"/>
          </a:p>
        </p:txBody>
      </p:sp>
      <p:sp>
        <p:nvSpPr>
          <p:cNvPr id="60" name="Pfeil nach oben und unten 59"/>
          <p:cNvSpPr/>
          <p:nvPr/>
        </p:nvSpPr>
        <p:spPr>
          <a:xfrm>
            <a:off x="8037853" y="2067694"/>
            <a:ext cx="216024" cy="504056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6" name="Gerader Verbinder 65"/>
          <p:cNvCxnSpPr/>
          <p:nvPr/>
        </p:nvCxnSpPr>
        <p:spPr>
          <a:xfrm flipH="1">
            <a:off x="2473287" y="3978465"/>
            <a:ext cx="585060" cy="58553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H="1">
            <a:off x="3038136" y="3978465"/>
            <a:ext cx="20211" cy="296686"/>
          </a:xfrm>
          <a:prstGeom prst="line">
            <a:avLst/>
          </a:prstGeom>
          <a:ln w="127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tern mit 5 Zacken 67"/>
          <p:cNvSpPr/>
          <p:nvPr/>
        </p:nvSpPr>
        <p:spPr>
          <a:xfrm>
            <a:off x="2389258" y="4142544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ern mit 5 Zacken 68"/>
          <p:cNvSpPr/>
          <p:nvPr/>
        </p:nvSpPr>
        <p:spPr>
          <a:xfrm>
            <a:off x="4176164" y="3978465"/>
            <a:ext cx="187527" cy="113049"/>
          </a:xfrm>
          <a:prstGeom prst="star5">
            <a:avLst/>
          </a:prstGeom>
          <a:solidFill>
            <a:srgbClr val="FF33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ihandform 69"/>
          <p:cNvSpPr/>
          <p:nvPr/>
        </p:nvSpPr>
        <p:spPr>
          <a:xfrm>
            <a:off x="4259766" y="1935728"/>
            <a:ext cx="1071748" cy="577013"/>
          </a:xfrm>
          <a:custGeom>
            <a:avLst/>
            <a:gdLst>
              <a:gd name="connsiteX0" fmla="*/ 1063083 w 1071748"/>
              <a:gd name="connsiteY0" fmla="*/ 577013 h 577013"/>
              <a:gd name="connsiteX1" fmla="*/ 1048214 w 1071748"/>
              <a:gd name="connsiteY1" fmla="*/ 517540 h 577013"/>
              <a:gd name="connsiteX2" fmla="*/ 862361 w 1071748"/>
              <a:gd name="connsiteY2" fmla="*/ 287082 h 577013"/>
              <a:gd name="connsiteX3" fmla="*/ 297366 w 1071748"/>
              <a:gd name="connsiteY3" fmla="*/ 547277 h 577013"/>
              <a:gd name="connsiteX4" fmla="*/ 431180 w 1071748"/>
              <a:gd name="connsiteY4" fmla="*/ 4584 h 577013"/>
              <a:gd name="connsiteX5" fmla="*/ 0 w 1071748"/>
              <a:gd name="connsiteY5" fmla="*/ 331687 h 57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48" h="577013">
                <a:moveTo>
                  <a:pt x="1063083" y="577013"/>
                </a:moveTo>
                <a:cubicBezTo>
                  <a:pt x="1072375" y="571437"/>
                  <a:pt x="1081668" y="565862"/>
                  <a:pt x="1048214" y="517540"/>
                </a:cubicBezTo>
                <a:cubicBezTo>
                  <a:pt x="1014760" y="469218"/>
                  <a:pt x="987502" y="282126"/>
                  <a:pt x="862361" y="287082"/>
                </a:cubicBezTo>
                <a:cubicBezTo>
                  <a:pt x="737220" y="292038"/>
                  <a:pt x="369229" y="594360"/>
                  <a:pt x="297366" y="547277"/>
                </a:cubicBezTo>
                <a:cubicBezTo>
                  <a:pt x="225502" y="500194"/>
                  <a:pt x="480741" y="40516"/>
                  <a:pt x="431180" y="4584"/>
                </a:cubicBezTo>
                <a:cubicBezTo>
                  <a:pt x="381619" y="-31348"/>
                  <a:pt x="190809" y="150169"/>
                  <a:pt x="0" y="331687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ihandform 70"/>
          <p:cNvSpPr/>
          <p:nvPr/>
        </p:nvSpPr>
        <p:spPr>
          <a:xfrm>
            <a:off x="6035888" y="2041519"/>
            <a:ext cx="1130629" cy="463788"/>
          </a:xfrm>
          <a:custGeom>
            <a:avLst/>
            <a:gdLst>
              <a:gd name="connsiteX0" fmla="*/ 639 w 1130629"/>
              <a:gd name="connsiteY0" fmla="*/ 463788 h 463788"/>
              <a:gd name="connsiteX1" fmla="*/ 141888 w 1130629"/>
              <a:gd name="connsiteY1" fmla="*/ 173857 h 463788"/>
              <a:gd name="connsiteX2" fmla="*/ 877868 w 1130629"/>
              <a:gd name="connsiteY2" fmla="*/ 434052 h 463788"/>
              <a:gd name="connsiteX3" fmla="*/ 617673 w 1130629"/>
              <a:gd name="connsiteY3" fmla="*/ 2871 h 463788"/>
              <a:gd name="connsiteX4" fmla="*/ 1130629 w 1130629"/>
              <a:gd name="connsiteY4" fmla="*/ 240764 h 46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629" h="463788">
                <a:moveTo>
                  <a:pt x="639" y="463788"/>
                </a:moveTo>
                <a:cubicBezTo>
                  <a:pt x="-1839" y="321300"/>
                  <a:pt x="-4317" y="178813"/>
                  <a:pt x="141888" y="173857"/>
                </a:cubicBezTo>
                <a:cubicBezTo>
                  <a:pt x="288093" y="168901"/>
                  <a:pt x="798571" y="462550"/>
                  <a:pt x="877868" y="434052"/>
                </a:cubicBezTo>
                <a:cubicBezTo>
                  <a:pt x="957166" y="405554"/>
                  <a:pt x="575546" y="35086"/>
                  <a:pt x="617673" y="2871"/>
                </a:cubicBezTo>
                <a:cubicBezTo>
                  <a:pt x="659800" y="-29344"/>
                  <a:pt x="1043897" y="219700"/>
                  <a:pt x="1130629" y="240764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>
          <a:xfrm>
            <a:off x="31820" y="53209"/>
            <a:ext cx="8222057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What is EIRENE in a nutshell (e.g. in SOLPS)?..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54" grpId="0" animBg="1"/>
      <p:bldP spid="56" grpId="0" animBg="1"/>
      <p:bldP spid="60" grpId="0" animBg="1"/>
      <p:bldP spid="68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008" y="68610"/>
            <a:ext cx="8130400" cy="342900"/>
          </a:xfrm>
        </p:spPr>
        <p:txBody>
          <a:bodyPr/>
          <a:lstStyle/>
          <a:p>
            <a:r>
              <a:rPr lang="en-GB" sz="2200" dirty="0" smtClean="0">
                <a:solidFill>
                  <a:srgbClr val="C00000"/>
                </a:solidFill>
              </a:rPr>
              <a:t>EUDAT for saving EIRENE/NGM runs</a:t>
            </a: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54036"/>
            <a:ext cx="4812340" cy="32915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508104" y="6861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https://www.eudat.eu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542558"/>
            <a:ext cx="4792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We need to have seamless data transfer with HPC, so our option is “</a:t>
            </a:r>
            <a:r>
              <a:rPr lang="en-GB" sz="1300" b="1" dirty="0" smtClean="0">
                <a:solidFill>
                  <a:srgbClr val="C00000"/>
                </a:solidFill>
              </a:rPr>
              <a:t>B2STAGE</a:t>
            </a:r>
            <a:r>
              <a:rPr lang="en-GB" sz="1300" dirty="0" smtClean="0"/>
              <a:t>”, however we can also use </a:t>
            </a:r>
            <a:r>
              <a:rPr lang="en-GB" sz="1300" b="1" dirty="0" smtClean="0">
                <a:solidFill>
                  <a:srgbClr val="003399"/>
                </a:solidFill>
              </a:rPr>
              <a:t>“B2SHARE” (plus “OOath2” access, versioning)</a:t>
            </a:r>
            <a:r>
              <a:rPr lang="en-GB" sz="1300" dirty="0" smtClean="0"/>
              <a:t> for some of the metadata e.g. instead of </a:t>
            </a:r>
            <a:r>
              <a:rPr lang="en-GB" sz="1300" b="1" dirty="0" smtClean="0">
                <a:solidFill>
                  <a:srgbClr val="003399"/>
                </a:solidFill>
              </a:rPr>
              <a:t>SCIEBO</a:t>
            </a:r>
            <a:endParaRPr lang="ru-RU" sz="1300" b="1" dirty="0">
              <a:solidFill>
                <a:srgbClr val="003399"/>
              </a:solidFill>
            </a:endParaRPr>
          </a:p>
          <a:p>
            <a:r>
              <a:rPr lang="ru-RU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GB" sz="13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B2Drop “NF_NGM” requested, next step is testing . . .</a:t>
            </a:r>
            <a:endParaRPr lang="de-DE" sz="1300" b="1" i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701" y="542558"/>
            <a:ext cx="40799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Flexible, World-wide access “</a:t>
            </a:r>
            <a:r>
              <a:rPr lang="de-DE" sz="1400" dirty="0" smtClean="0"/>
              <a:t>B2ACCESS“ </a:t>
            </a:r>
            <a:r>
              <a:rPr lang="de-DE" sz="1400" dirty="0" err="1" smtClean="0"/>
              <a:t>based</a:t>
            </a:r>
            <a:r>
              <a:rPr lang="de-DE" sz="1400" dirty="0" smtClean="0"/>
              <a:t> on </a:t>
            </a:r>
            <a:r>
              <a:rPr lang="de-DE" sz="1400" b="1" dirty="0" err="1" smtClean="0">
                <a:solidFill>
                  <a:srgbClr val="C00000"/>
                </a:solidFill>
              </a:rPr>
              <a:t>certificate</a:t>
            </a:r>
            <a:r>
              <a:rPr lang="de-DE" sz="1400" b="1" dirty="0" smtClean="0">
                <a:solidFill>
                  <a:srgbClr val="C00000"/>
                </a:solidFill>
              </a:rPr>
              <a:t> (e.g. FZJ), </a:t>
            </a:r>
            <a:r>
              <a:rPr lang="de-DE" sz="1400" dirty="0" err="1" smtClean="0"/>
              <a:t>google</a:t>
            </a:r>
            <a:r>
              <a:rPr lang="de-DE" sz="1400" dirty="0" smtClean="0"/>
              <a:t> ID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b="1" dirty="0" smtClean="0">
                <a:solidFill>
                  <a:srgbClr val="C00000"/>
                </a:solidFill>
              </a:rPr>
              <a:t>EUDAT ID</a:t>
            </a:r>
          </a:p>
          <a:p>
            <a:r>
              <a:rPr lang="en-GB" sz="1400" b="1" i="1" dirty="0" smtClean="0">
                <a:solidFill>
                  <a:srgbClr val="C00000"/>
                </a:solidFill>
              </a:rPr>
              <a:t>  </a:t>
            </a:r>
            <a:r>
              <a:rPr lang="en-GB" sz="14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GB" sz="1400" b="1" i="1" dirty="0" smtClean="0">
                <a:solidFill>
                  <a:srgbClr val="C00000"/>
                </a:solidFill>
              </a:rPr>
              <a:t>One can define groups of users e.g. “NGM</a:t>
            </a:r>
          </a:p>
          <a:p>
            <a:r>
              <a:rPr lang="en-GB" sz="1400" b="1" i="1" dirty="0">
                <a:solidFill>
                  <a:srgbClr val="C00000"/>
                </a:solidFill>
              </a:rPr>
              <a:t> </a:t>
            </a:r>
            <a:r>
              <a:rPr lang="en-GB" sz="1400" b="1" i="1" dirty="0" smtClean="0">
                <a:solidFill>
                  <a:srgbClr val="C00000"/>
                </a:solidFill>
              </a:rPr>
              <a:t>      developers”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B2DROP cloud (</a:t>
            </a:r>
            <a:r>
              <a:rPr lang="en-GB" sz="1400" b="1" dirty="0" smtClean="0">
                <a:solidFill>
                  <a:srgbClr val="C00000"/>
                </a:solidFill>
              </a:rPr>
              <a:t>20Gb per user!</a:t>
            </a:r>
            <a:r>
              <a:rPr lang="en-GB" sz="1400" dirty="0" smtClean="0"/>
              <a:t>) – </a:t>
            </a:r>
            <a:r>
              <a:rPr lang="en-GB" sz="1400" dirty="0" smtClean="0">
                <a:solidFill>
                  <a:srgbClr val="0070C0"/>
                </a:solidFill>
              </a:rPr>
              <a:t>sufficient?!.</a:t>
            </a:r>
            <a:br>
              <a:rPr lang="en-GB" sz="1400" dirty="0" smtClean="0">
                <a:solidFill>
                  <a:srgbClr val="0070C0"/>
                </a:solidFill>
              </a:rPr>
            </a:br>
            <a:r>
              <a:rPr lang="en-GB" sz="1400" dirty="0" smtClean="0">
                <a:solidFill>
                  <a:srgbClr val="0070C0"/>
                </a:solidFill>
              </a:rPr>
              <a:t>Free and easy to get for any of TSVV participants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B2SAFE – unlimited additional volumes of data in full agreement with organization policies.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rgbClr val="C00000"/>
                </a:solidFill>
              </a:rPr>
              <a:t>B2STAGE</a:t>
            </a:r>
            <a:r>
              <a:rPr lang="en-GB" sz="1400" dirty="0" smtClean="0"/>
              <a:t>: </a:t>
            </a:r>
            <a:r>
              <a:rPr lang="en-US" sz="1400" dirty="0"/>
              <a:t>extension of the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iRODS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system with a </a:t>
            </a:r>
            <a:r>
              <a:rPr lang="en-US" sz="1400" dirty="0" err="1"/>
              <a:t>GridFTP</a:t>
            </a:r>
            <a:r>
              <a:rPr lang="en-US" sz="1400" dirty="0"/>
              <a:t> </a:t>
            </a:r>
            <a:r>
              <a:rPr lang="en-US" sz="1400" dirty="0" smtClean="0"/>
              <a:t>interface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Consider using </a:t>
            </a:r>
            <a:r>
              <a:rPr lang="en-US" sz="1400" dirty="0" err="1" smtClean="0"/>
              <a:t>SimDB</a:t>
            </a:r>
            <a:r>
              <a:rPr lang="en-US" sz="1400" dirty="0" smtClean="0"/>
              <a:t> as backbone for organization of folders/catalogs at B2SAFE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/>
              <a:t>We can get </a:t>
            </a:r>
            <a:r>
              <a:rPr lang="en-GB" sz="1400" b="1" dirty="0" smtClean="0">
                <a:solidFill>
                  <a:srgbClr val="C00000"/>
                </a:solidFill>
              </a:rPr>
              <a:t>support </a:t>
            </a:r>
            <a:r>
              <a:rPr lang="en-GB" sz="1400" dirty="0" smtClean="0"/>
              <a:t>for installing/maintaining the system from </a:t>
            </a:r>
            <a:r>
              <a:rPr lang="en-GB" sz="1400" dirty="0" err="1" smtClean="0"/>
              <a:t>Juelich</a:t>
            </a:r>
            <a:r>
              <a:rPr lang="en-GB" sz="1400" dirty="0" smtClean="0"/>
              <a:t> Supercomputing Centre (</a:t>
            </a:r>
            <a:r>
              <a:rPr lang="en-GB" sz="1400" b="1" dirty="0" smtClean="0">
                <a:solidFill>
                  <a:srgbClr val="C00000"/>
                </a:solidFill>
              </a:rPr>
              <a:t>JSC</a:t>
            </a:r>
            <a:r>
              <a:rPr lang="en-GB" sz="1400" dirty="0" smtClean="0"/>
              <a:t>)</a:t>
            </a:r>
          </a:p>
        </p:txBody>
      </p:sp>
      <p:sp>
        <p:nvSpPr>
          <p:cNvPr id="10" name="Stern mit 5 Zacken 9"/>
          <p:cNvSpPr/>
          <p:nvPr/>
        </p:nvSpPr>
        <p:spPr>
          <a:xfrm>
            <a:off x="8316416" y="2067694"/>
            <a:ext cx="288032" cy="288032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4083918" y="774357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1691680" y="3147814"/>
            <a:ext cx="258890" cy="200446"/>
          </a:xfrm>
          <a:prstGeom prst="star5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2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EIRENE application to Magnum-PSI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05746" y="1303663"/>
            <a:ext cx="1072252" cy="955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High Density Case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5746" y="2827773"/>
            <a:ext cx="792088" cy="864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Low Density Case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291836" y="564653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pc="-1" dirty="0">
                <a:solidFill>
                  <a:srgbClr val="000000"/>
                </a:solidFill>
                <a:latin typeface="Arial"/>
                <a:ea typeface="DejaVu Sans"/>
              </a:rPr>
              <a:t>Comparison with TS profiles near the target</a:t>
            </a:r>
            <a:endParaRPr lang="en-US" sz="1600" spc="-1" dirty="0">
              <a:latin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097" y="962747"/>
            <a:ext cx="4931097" cy="302701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4841304" y="4083918"/>
            <a:ext cx="338437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Gonzalez, E.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Westerhof,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 2021, CPP paper in press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962" y="719682"/>
            <a:ext cx="33898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600" b="1" dirty="0" err="1" smtClean="0"/>
              <a:t>Comparison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SOLPS-ITER (B2.5-EIRENE) </a:t>
            </a:r>
            <a:r>
              <a:rPr lang="de-DE" sz="1600" b="1" dirty="0" err="1" smtClean="0"/>
              <a:t>with</a:t>
            </a:r>
            <a:r>
              <a:rPr lang="de-DE" sz="1600" b="1" dirty="0" smtClean="0"/>
              <a:t> </a:t>
            </a:r>
            <a:r>
              <a:rPr lang="en-US" sz="1600" b="1" spc="-1" dirty="0" smtClean="0">
                <a:solidFill>
                  <a:srgbClr val="000000"/>
                </a:solidFill>
                <a:latin typeface="Open Sans"/>
                <a:ea typeface="Noto Sans CJK SC"/>
              </a:rPr>
              <a:t>B2.5</a:t>
            </a:r>
            <a:r>
              <a:rPr lang="de-DE" sz="1600" b="1" dirty="0" smtClean="0"/>
              <a:t>-ENOMIA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i="1" dirty="0" err="1" smtClean="0">
                <a:solidFill>
                  <a:srgbClr val="0070C0"/>
                </a:solidFill>
              </a:rPr>
              <a:t>Aim</a:t>
            </a:r>
            <a:r>
              <a:rPr lang="en-GB" sz="1600" b="1" i="1" dirty="0" smtClean="0">
                <a:solidFill>
                  <a:srgbClr val="0070C0"/>
                </a:solidFill>
              </a:rPr>
              <a:t>: </a:t>
            </a:r>
            <a:r>
              <a:rPr lang="en-GB" sz="1600" i="1" dirty="0" smtClean="0">
                <a:solidFill>
                  <a:srgbClr val="0070C0"/>
                </a:solidFill>
              </a:rPr>
              <a:t>transfer all the useful development into EIRENE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i="1" dirty="0" smtClean="0">
                <a:solidFill>
                  <a:srgbClr val="0070C0"/>
                </a:solidFill>
              </a:rPr>
              <a:t>Main differences are identified to be in </a:t>
            </a:r>
            <a:r>
              <a:rPr lang="en-GB" sz="1600" b="1" i="1" dirty="0" smtClean="0">
                <a:solidFill>
                  <a:srgbClr val="0070C0"/>
                </a:solidFill>
              </a:rPr>
              <a:t>CRMs (MAR, EI, EC) </a:t>
            </a:r>
            <a:r>
              <a:rPr lang="en-GB" sz="1600" i="1" dirty="0" smtClean="0">
                <a:solidFill>
                  <a:srgbClr val="0070C0"/>
                </a:solidFill>
              </a:rPr>
              <a:t>– direct comparison is often not possible. </a:t>
            </a:r>
            <a:endParaRPr lang="de-DE" sz="1600" i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 sz="16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1600" b="1" dirty="0" smtClean="0"/>
              <a:t>New FEM </a:t>
            </a:r>
            <a:r>
              <a:rPr lang="de-DE" sz="1600" b="1" dirty="0" err="1" smtClean="0"/>
              <a:t>model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PWI in EIRENE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i="1" dirty="0" err="1">
                <a:solidFill>
                  <a:srgbClr val="0070C0"/>
                </a:solidFill>
              </a:rPr>
              <a:t>Aim</a:t>
            </a:r>
            <a:r>
              <a:rPr lang="en-GB" sz="1600" b="1" i="1" dirty="0">
                <a:solidFill>
                  <a:srgbClr val="0070C0"/>
                </a:solidFill>
              </a:rPr>
              <a:t>: </a:t>
            </a:r>
            <a:r>
              <a:rPr lang="en-GB" sz="1600" i="1" dirty="0">
                <a:solidFill>
                  <a:srgbClr val="0070C0"/>
                </a:solidFill>
              </a:rPr>
              <a:t>treat </a:t>
            </a:r>
            <a:r>
              <a:rPr lang="en-GB" sz="1600" i="1" dirty="0" smtClean="0">
                <a:solidFill>
                  <a:srgbClr val="0070C0"/>
                </a:solidFill>
              </a:rPr>
              <a:t>self-consistently </a:t>
            </a:r>
            <a:r>
              <a:rPr lang="en-GB" sz="1600" i="1" dirty="0">
                <a:solidFill>
                  <a:srgbClr val="0070C0"/>
                </a:solidFill>
              </a:rPr>
              <a:t>temperature and </a:t>
            </a:r>
            <a:r>
              <a:rPr lang="en-GB" sz="1600" i="1" dirty="0" smtClean="0">
                <a:solidFill>
                  <a:srgbClr val="0070C0"/>
                </a:solidFill>
              </a:rPr>
              <a:t>sputtering, absorption </a:t>
            </a:r>
            <a:r>
              <a:rPr lang="en-GB" sz="1600" i="1" dirty="0">
                <a:solidFill>
                  <a:srgbClr val="0070C0"/>
                </a:solidFill>
              </a:rPr>
              <a:t>and </a:t>
            </a:r>
            <a:r>
              <a:rPr lang="en-GB" sz="1600" i="1" dirty="0" smtClean="0">
                <a:solidFill>
                  <a:srgbClr val="0070C0"/>
                </a:solidFill>
              </a:rPr>
              <a:t>outgassing, recycling, transients (time-dependent simulations)</a:t>
            </a:r>
            <a:endParaRPr lang="en-GB" sz="1600" i="1" dirty="0">
              <a:solidFill>
                <a:srgbClr val="0070C0"/>
              </a:solidFill>
            </a:endParaRPr>
          </a:p>
          <a:p>
            <a:endParaRPr lang="en-GB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448" y="4939"/>
            <a:ext cx="8334000" cy="4915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Project update </a:t>
            </a:r>
            <a:r>
              <a:rPr lang="en-GB" dirty="0" smtClean="0">
                <a:solidFill>
                  <a:srgbClr val="C00000"/>
                </a:solidFill>
              </a:rPr>
              <a:t>(IMS items) </a:t>
            </a:r>
            <a:r>
              <a:rPr lang="en-GB" dirty="0" smtClean="0">
                <a:solidFill>
                  <a:srgbClr val="C00000"/>
                </a:solidFill>
              </a:rPr>
              <a:t>- </a:t>
            </a:r>
            <a:r>
              <a:rPr lang="en-GB" dirty="0" smtClean="0">
                <a:solidFill>
                  <a:srgbClr val="C00000"/>
                </a:solidFill>
              </a:rPr>
              <a:t>1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11"/>
          <p:cNvSpPr>
            <a:spLocks/>
          </p:cNvSpPr>
          <p:nvPr/>
        </p:nvSpPr>
        <p:spPr bwMode="auto">
          <a:xfrm>
            <a:off x="2840931" y="4938722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67047" y="555526"/>
            <a:ext cx="895304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Theory/algorithmic development work on FKH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application to verification (mostly slab) cases: generalization AFN model for drifts and n-n collisions; Overview and assessment of techniques to reduce bias, cancellation and modelling errors; etc.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progress, several papers and conference contribution, new results (KU Leuven, W. van Uytven) will be presented at next regular VC in 2 weeks.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from ACH expected in the original TSVV proposal is yet unclear.</a:t>
            </a:r>
          </a:p>
          <a:p>
            <a:pPr marL="228600" indent="-228600">
              <a:buFont typeface="+mj-lt"/>
              <a:buAutoNum type="arabicPeriod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Coding and data management effort on CRMs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 new molecular data formats (e.g. ADAS “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mdf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”) and recent RMPS or CCC data including for various H/D/T isotopes; move on using the IMAS; compile ITER/DEMO-relevant data. A contact with data providing groups for instance through the framework provided by the IAEA A&amp;M data unit (GNAMPP). 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progress, several presentations and EPS contribution (FZJ, F.Cianfrani), </a:t>
            </a:r>
            <a:r>
              <a:rPr lang="en-GB" sz="1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HydKin</a:t>
            </a: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reorganized (</a:t>
            </a:r>
            <a:r>
              <a:rPr lang="en-GB" sz="1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B.Küppers</a:t>
            </a: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established external cooperation with YACORA colleagues (</a:t>
            </a:r>
            <a:r>
              <a:rPr lang="en-GB" sz="1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U.Fanz</a:t>
            </a: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group), Link to AMNS through IMASification is under discussion with ACH.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Isotopes seem to be difficult to account by scalings.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reorganisation: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test correctness of the “starter-core” modular EIRENE-NGM version for various geometries. Continue applying the modulated version to further CI and “portfolio” cases, provide necessary bug fixes and code generalisations.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point-by-point plan for P.Börner </a:t>
            </a: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(still no contract!)</a:t>
            </a:r>
            <a:r>
              <a:rPr lang="en-GB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formulated at Code Camp NOV 2021 and at additional VC 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coding effort is blocked by necessary preliminary steps (version merge, harmonisation with SOLPS-ITER etc.)</a:t>
            </a:r>
          </a:p>
          <a:p>
            <a:pPr marL="228600" indent="-228600">
              <a:buFont typeface="+mj-lt"/>
              <a:buAutoNum type="arabicPeriod"/>
            </a:pPr>
            <a:endParaRPr lang="en-GB" sz="1300" dirty="0" smtClean="0"/>
          </a:p>
        </p:txBody>
      </p:sp>
    </p:spTree>
    <p:extLst>
      <p:ext uri="{BB962C8B-B14F-4D97-AF65-F5344CB8AC3E}">
        <p14:creationId xmlns:p14="http://schemas.microsoft.com/office/powerpoint/2010/main" val="2964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General code development of EIRENE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80312" y="899322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Rechteck 18"/>
          <p:cNvSpPr/>
          <p:nvPr/>
        </p:nvSpPr>
        <p:spPr>
          <a:xfrm>
            <a:off x="7142602" y="1203598"/>
            <a:ext cx="191558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2"/>
              </a:rPr>
              <a:t>EIRENE Streamlining, Code Camp FZJ  </a:t>
            </a:r>
            <a:r>
              <a:rPr lang="en-GB" sz="1600" dirty="0" smtClean="0">
                <a:hlinkClick r:id="rId2"/>
              </a:rPr>
              <a:t>    (</a:t>
            </a:r>
            <a:r>
              <a:rPr lang="en-GB" sz="1600" dirty="0">
                <a:hlinkClick r:id="rId2"/>
              </a:rPr>
              <a:t>4-10 </a:t>
            </a:r>
            <a:r>
              <a:rPr lang="en-GB" sz="1600" dirty="0" smtClean="0">
                <a:hlinkClick r:id="rId2"/>
              </a:rPr>
              <a:t>Nov </a:t>
            </a:r>
            <a:r>
              <a:rPr lang="en-GB" sz="1600" dirty="0">
                <a:hlinkClick r:id="rId2"/>
              </a:rPr>
              <a:t>2021) · </a:t>
            </a:r>
            <a:r>
              <a:rPr lang="en-GB" sz="1600" dirty="0" err="1">
                <a:hlinkClick r:id="rId2"/>
              </a:rPr>
              <a:t>Indico</a:t>
            </a:r>
            <a:r>
              <a:rPr lang="en-GB" sz="1600" dirty="0">
                <a:hlinkClick r:id="rId2"/>
              </a:rPr>
              <a:t> (euro-fusion.org)</a:t>
            </a:r>
            <a:endParaRPr lang="en-GB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22834" y="483518"/>
            <a:ext cx="86556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C00000"/>
                </a:solidFill>
              </a:rPr>
              <a:t>Main goals and decisions: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Segregating EIRENE into “starter” and a compact, free of most branching  “numeric core” </a:t>
            </a:r>
            <a:r>
              <a:rPr lang="en-GB" sz="1600" dirty="0"/>
              <a:t>	</a:t>
            </a:r>
            <a:r>
              <a:rPr lang="en-GB" sz="1600" dirty="0" smtClean="0">
                <a:solidFill>
                  <a:srgbClr val="0070C0"/>
                </a:solidFill>
              </a:rPr>
              <a:t>	</a:t>
            </a:r>
            <a:r>
              <a:rPr lang="en-GB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Optimisation</a:t>
            </a:r>
            <a:r>
              <a:rPr lang="en-GB" sz="1600" i="1" dirty="0" smtClean="0">
                <a:solidFill>
                  <a:srgbClr val="0070C0"/>
                </a:solidFill>
              </a:rPr>
              <a:t> for HPC, transparency and ease of use.</a:t>
            </a:r>
            <a:endParaRPr lang="en-GB" sz="1600" i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Unloading the main loop from branching agreed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Abstractisation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 of the cell type (removing “geometry” branching)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Abstractisation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 of A</a:t>
            </a:r>
            <a:r>
              <a:rPr lang="de-DE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&amp;M 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reactions </a:t>
            </a:r>
            <a:r>
              <a:rPr lang="ru-RU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+ </a:t>
            </a:r>
            <a:r>
              <a:rPr lang="en-GB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tracking of internal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states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Version </a:t>
            </a:r>
            <a:r>
              <a:rPr lang="en-GB" sz="1600" dirty="0"/>
              <a:t>merging scope agreed including synchronisation with SOLPS-ITER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Uniform coding style (e.g. variable name conventions, use of OOP, etc.)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IMASification strategy defined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ITER participation (</a:t>
            </a:r>
            <a:r>
              <a:rPr lang="en-GB" sz="1600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X.Bonnin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) SOLPS-ITER IMASification experience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endParaRPr lang="en-GB" sz="800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u="sng" dirty="0" smtClean="0">
                <a:solidFill>
                  <a:srgbClr val="C00000"/>
                </a:solidFill>
              </a:rPr>
              <a:t>Interaction with </a:t>
            </a:r>
            <a:r>
              <a:rPr lang="en-GB" sz="1600" b="1" u="sng" dirty="0">
                <a:solidFill>
                  <a:srgbClr val="C00000"/>
                </a:solidFill>
              </a:rPr>
              <a:t>ACHs </a:t>
            </a:r>
            <a:r>
              <a:rPr lang="en-GB" sz="1600" b="1" u="sng" dirty="0" smtClean="0">
                <a:solidFill>
                  <a:srgbClr val="C00000"/>
                </a:solidFill>
              </a:rPr>
              <a:t>(Advanced </a:t>
            </a:r>
            <a:r>
              <a:rPr lang="en-GB" sz="1600" b="1" u="sng" dirty="0">
                <a:solidFill>
                  <a:srgbClr val="C00000"/>
                </a:solidFill>
              </a:rPr>
              <a:t>C</a:t>
            </a:r>
            <a:r>
              <a:rPr lang="en-GB" sz="1600" b="1" u="sng" dirty="0" smtClean="0">
                <a:solidFill>
                  <a:srgbClr val="C00000"/>
                </a:solidFill>
              </a:rPr>
              <a:t>omputing Hubs)</a:t>
            </a:r>
            <a:endParaRPr lang="en-GB" sz="1600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IMASification (</a:t>
            </a:r>
            <a:r>
              <a:rPr lang="en-GB" sz="1600" i="1" dirty="0" smtClean="0">
                <a:solidFill>
                  <a:srgbClr val="0070C0"/>
                </a:solidFill>
              </a:rPr>
              <a:t>EUROfusion guidelines</a:t>
            </a:r>
            <a:r>
              <a:rPr lang="en-GB" sz="1600" dirty="0"/>
              <a:t>) and porting of EIRENE at Gateway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 smtClean="0"/>
              <a:t>EIRENE </a:t>
            </a:r>
            <a:r>
              <a:rPr lang="en-GB" sz="1600" dirty="0"/>
              <a:t>“toy model” – </a:t>
            </a:r>
            <a:r>
              <a:rPr lang="en-GB" sz="1600" dirty="0" smtClean="0"/>
              <a:t>EIRON and profiling of EIRENE</a:t>
            </a:r>
            <a:endParaRPr lang="en-GB" sz="1600" dirty="0"/>
          </a:p>
          <a:p>
            <a:pPr lvl="1"/>
            <a:r>
              <a:rPr lang="en-GB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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Test of parallelisation schemes incl. domain decomposition options</a:t>
            </a:r>
            <a:r>
              <a:rPr lang="en-GB" sz="1600" i="1" dirty="0" smtClean="0">
                <a:solidFill>
                  <a:srgbClr val="0070C0"/>
                </a:solidFill>
              </a:rPr>
              <a:t>.</a:t>
            </a:r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EUDAT-based simulation </a:t>
            </a:r>
            <a:r>
              <a:rPr lang="en-GB" sz="1600" dirty="0" smtClean="0"/>
              <a:t>catalogue</a:t>
            </a:r>
          </a:p>
          <a:p>
            <a:pPr marL="1200150" lvl="2" indent="-285750">
              <a:buFont typeface="Wingdings" panose="05000000000000000000" pitchFamily="2" charset="2"/>
              <a:buChar char="è"/>
            </a:pPr>
            <a:r>
              <a:rPr lang="en-GB" sz="1600" i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Porftolio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of simulation </a:t>
            </a:r>
            <a:r>
              <a:rPr lang="en-GB" sz="16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cases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New: </a:t>
            </a:r>
            <a:r>
              <a:rPr lang="en-GB" sz="1600" dirty="0" smtClean="0">
                <a:sym typeface="Wingdings" panose="05000000000000000000" pitchFamily="2" charset="2"/>
              </a:rPr>
              <a:t>IMASification of the simulation grid (GGD objects)</a:t>
            </a:r>
            <a:endParaRPr lang="en-GB" sz="1600" dirty="0"/>
          </a:p>
          <a:p>
            <a:pPr lvl="2"/>
            <a:endParaRPr lang="en-GB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16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257806"/>
            <a:ext cx="987315" cy="15896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405870" y="2949042"/>
            <a:ext cx="694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Eiron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8223543" y="3257806"/>
            <a:ext cx="820273" cy="156983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219488" y="2949042"/>
            <a:ext cx="864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311" y="-7062"/>
            <a:ext cx="8334000" cy="4915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Project </a:t>
            </a:r>
            <a:r>
              <a:rPr lang="en-GB" dirty="0" smtClean="0">
                <a:solidFill>
                  <a:srgbClr val="C00000"/>
                </a:solidFill>
              </a:rPr>
              <a:t>update (IMS items) </a:t>
            </a:r>
            <a:r>
              <a:rPr lang="en-GB" dirty="0" smtClean="0">
                <a:solidFill>
                  <a:srgbClr val="C00000"/>
                </a:solidFill>
              </a:rPr>
              <a:t>- 2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11"/>
          <p:cNvSpPr>
            <a:spLocks/>
          </p:cNvSpPr>
          <p:nvPr/>
        </p:nvSpPr>
        <p:spPr bwMode="auto">
          <a:xfrm>
            <a:off x="2840931" y="4938722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67047" y="555526"/>
            <a:ext cx="8953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200" dirty="0" smtClean="0"/>
              <a:t>Start over with </a:t>
            </a:r>
            <a:r>
              <a:rPr lang="en-GB" sz="1200" b="1" dirty="0" smtClean="0"/>
              <a:t>HPC-related optimisation for the core </a:t>
            </a:r>
            <a:r>
              <a:rPr lang="en-GB" sz="1200" dirty="0" smtClean="0"/>
              <a:t>(load balancing schemes, domain decomposition </a:t>
            </a:r>
            <a:r>
              <a:rPr lang="en-GB" sz="1200" dirty="0" err="1" smtClean="0"/>
              <a:t>etc</a:t>
            </a:r>
            <a:r>
              <a:rPr lang="en-GB" sz="1200" dirty="0" smtClean="0"/>
              <a:t>). Some ACH support is expected in particular for HPC code-performance optimisation.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dirty="0" smtClean="0">
                <a:solidFill>
                  <a:srgbClr val="008000"/>
                </a:solidFill>
              </a:rPr>
              <a:t>OpenMP </a:t>
            </a:r>
            <a:r>
              <a:rPr lang="de-DE" sz="1200" dirty="0" err="1" smtClean="0">
                <a:solidFill>
                  <a:srgbClr val="008000"/>
                </a:solidFill>
              </a:rPr>
              <a:t>parallesation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established</a:t>
            </a:r>
            <a:r>
              <a:rPr lang="de-DE" sz="1200" dirty="0" smtClean="0">
                <a:solidFill>
                  <a:srgbClr val="008000"/>
                </a:solidFill>
              </a:rPr>
              <a:t> (</a:t>
            </a:r>
            <a:r>
              <a:rPr lang="de-DE" sz="1200" dirty="0" err="1" smtClean="0">
                <a:solidFill>
                  <a:srgbClr val="008000"/>
                </a:solidFill>
              </a:rPr>
              <a:t>poor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scaling</a:t>
            </a:r>
            <a:r>
              <a:rPr lang="de-DE" sz="1200" dirty="0" smtClean="0">
                <a:solidFill>
                  <a:srgbClr val="008000"/>
                </a:solidFill>
              </a:rPr>
              <a:t>, but </a:t>
            </a:r>
            <a:r>
              <a:rPr lang="de-DE" sz="1200" dirty="0" err="1" smtClean="0">
                <a:solidFill>
                  <a:srgbClr val="008000"/>
                </a:solidFill>
              </a:rPr>
              <a:t>works</a:t>
            </a:r>
            <a:r>
              <a:rPr lang="de-DE" sz="1200" dirty="0" smtClean="0">
                <a:solidFill>
                  <a:srgbClr val="008000"/>
                </a:solidFill>
              </a:rPr>
              <a:t>) </a:t>
            </a:r>
            <a:r>
              <a:rPr lang="de-DE" sz="1200" dirty="0" err="1" smtClean="0">
                <a:solidFill>
                  <a:srgbClr val="008000"/>
                </a:solidFill>
              </a:rPr>
              <a:t>with</a:t>
            </a:r>
            <a:r>
              <a:rPr lang="de-DE" sz="1200" dirty="0" smtClean="0">
                <a:solidFill>
                  <a:srgbClr val="008000"/>
                </a:solidFill>
              </a:rPr>
              <a:t> HLST </a:t>
            </a:r>
            <a:r>
              <a:rPr lang="de-DE" sz="1200" dirty="0" err="1" smtClean="0">
                <a:solidFill>
                  <a:srgbClr val="008000"/>
                </a:solidFill>
              </a:rPr>
              <a:t>support</a:t>
            </a:r>
            <a:r>
              <a:rPr lang="de-DE" sz="1200" dirty="0" smtClean="0">
                <a:solidFill>
                  <a:srgbClr val="008000"/>
                </a:solidFill>
              </a:rPr>
              <a:t>, ACH links </a:t>
            </a:r>
            <a:r>
              <a:rPr lang="de-DE" sz="1200" dirty="0" err="1" smtClean="0">
                <a:solidFill>
                  <a:srgbClr val="008000"/>
                </a:solidFill>
              </a:rPr>
              <a:t>establisched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both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to</a:t>
            </a:r>
            <a:r>
              <a:rPr lang="de-DE" sz="1200" dirty="0" smtClean="0">
                <a:solidFill>
                  <a:srgbClr val="008000"/>
                </a:solidFill>
              </a:rPr>
              <a:t> ACH-VTT (</a:t>
            </a:r>
            <a:r>
              <a:rPr lang="de-DE" sz="1200" dirty="0" err="1" smtClean="0">
                <a:solidFill>
                  <a:srgbClr val="008000"/>
                </a:solidFill>
              </a:rPr>
              <a:t>Eiron</a:t>
            </a:r>
            <a:r>
              <a:rPr lang="de-DE" sz="1200" dirty="0" smtClean="0">
                <a:solidFill>
                  <a:srgbClr val="008000"/>
                </a:solidFill>
              </a:rPr>
              <a:t>, </a:t>
            </a:r>
            <a:r>
              <a:rPr lang="de-DE" sz="1200" dirty="0" err="1" smtClean="0">
                <a:solidFill>
                  <a:srgbClr val="008000"/>
                </a:solidFill>
              </a:rPr>
              <a:t>O.Lappi</a:t>
            </a:r>
            <a:r>
              <a:rPr lang="de-DE" sz="1200" dirty="0" smtClean="0">
                <a:solidFill>
                  <a:srgbClr val="008000"/>
                </a:solidFill>
              </a:rPr>
              <a:t>) </a:t>
            </a:r>
            <a:r>
              <a:rPr lang="de-DE" sz="1200" dirty="0" err="1" smtClean="0">
                <a:solidFill>
                  <a:srgbClr val="008000"/>
                </a:solidFill>
              </a:rPr>
              <a:t>and</a:t>
            </a:r>
            <a:r>
              <a:rPr lang="de-DE" sz="1200" dirty="0" smtClean="0">
                <a:solidFill>
                  <a:srgbClr val="008000"/>
                </a:solidFill>
              </a:rPr>
              <a:t> ACH-MPG (</a:t>
            </a:r>
            <a:r>
              <a:rPr lang="de-DE" sz="1200" dirty="0" err="1" smtClean="0">
                <a:solidFill>
                  <a:srgbClr val="008000"/>
                </a:solidFill>
              </a:rPr>
              <a:t>H.Leggate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ready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to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continue</a:t>
            </a:r>
            <a:r>
              <a:rPr lang="de-DE" sz="1200" dirty="0" smtClean="0">
                <a:solidFill>
                  <a:srgbClr val="008000"/>
                </a:solidFill>
              </a:rPr>
              <a:t> on HLST </a:t>
            </a:r>
            <a:r>
              <a:rPr lang="de-DE" sz="1200" dirty="0" err="1" smtClean="0">
                <a:solidFill>
                  <a:srgbClr val="008000"/>
                </a:solidFill>
              </a:rPr>
              <a:t>path</a:t>
            </a:r>
            <a:r>
              <a:rPr lang="de-DE" sz="1200" dirty="0" smtClean="0">
                <a:solidFill>
                  <a:srgbClr val="008000"/>
                </a:solidFill>
              </a:rPr>
              <a:t>)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b="1" dirty="0" err="1" smtClean="0">
                <a:solidFill>
                  <a:srgbClr val="C00000"/>
                </a:solidFill>
              </a:rPr>
              <a:t>Again</a:t>
            </a:r>
            <a:r>
              <a:rPr lang="de-DE" sz="1200" b="1" dirty="0" smtClean="0">
                <a:solidFill>
                  <a:srgbClr val="C00000"/>
                </a:solidFill>
              </a:rPr>
              <a:t>, </a:t>
            </a:r>
            <a:r>
              <a:rPr lang="de-DE" sz="1200" b="1" dirty="0" err="1" smtClean="0">
                <a:solidFill>
                  <a:srgbClr val="C00000"/>
                </a:solidFill>
              </a:rPr>
              <a:t>much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is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blocked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by</a:t>
            </a:r>
            <a:r>
              <a:rPr lang="de-DE" sz="1200" b="1" dirty="0" smtClean="0">
                <a:solidFill>
                  <a:srgbClr val="C00000"/>
                </a:solidFill>
              </a:rPr>
              <a:t> P.Börner </a:t>
            </a:r>
            <a:r>
              <a:rPr lang="de-DE" sz="1200" b="1" dirty="0" err="1" smtClean="0">
                <a:solidFill>
                  <a:srgbClr val="C00000"/>
                </a:solidFill>
              </a:rPr>
              <a:t>package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delay</a:t>
            </a:r>
            <a:r>
              <a:rPr lang="de-DE" sz="1200" b="1" dirty="0" smtClean="0">
                <a:solidFill>
                  <a:srgbClr val="C00000"/>
                </a:solidFill>
              </a:rPr>
              <a:t>.</a:t>
            </a:r>
            <a:endParaRPr lang="en-GB" sz="1200" b="1" dirty="0" smtClean="0">
              <a:solidFill>
                <a:srgbClr val="C00000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GB" sz="1200" dirty="0" smtClean="0"/>
          </a:p>
          <a:p>
            <a:pPr marL="228600" indent="-228600">
              <a:buFont typeface="+mj-lt"/>
              <a:buAutoNum type="arabicPeriod" startAt="4"/>
            </a:pPr>
            <a:r>
              <a:rPr lang="en-GB" sz="1200" dirty="0" smtClean="0"/>
              <a:t>Execute SOLPS-ITER with </a:t>
            </a:r>
            <a:r>
              <a:rPr lang="en-GB" sz="1200" b="1" dirty="0" err="1" smtClean="0"/>
              <a:t>vibrationally</a:t>
            </a:r>
            <a:r>
              <a:rPr lang="en-GB" sz="1200" b="1" dirty="0" smtClean="0"/>
              <a:t> excited hydrogen molecules</a:t>
            </a:r>
            <a:r>
              <a:rPr lang="en-GB" sz="1200" dirty="0" smtClean="0"/>
              <a:t> for and assess their impact on the state of the divertor plasma (JET L-mode). Assess impact of hydrogen isotopes on state of divertor plasma. Utilise CRM post-processors to predict spectroscopic signature of molecules (Fulcher band), for hydrogen, deuterium and tritium.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dirty="0" smtClean="0">
                <a:solidFill>
                  <a:srgbClr val="008000"/>
                </a:solidFill>
              </a:rPr>
              <a:t>EIRENE </a:t>
            </a:r>
            <a:r>
              <a:rPr lang="de-DE" sz="1200" dirty="0" err="1" smtClean="0">
                <a:solidFill>
                  <a:srgbClr val="008000"/>
                </a:solidFill>
              </a:rPr>
              <a:t>capability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to</a:t>
            </a:r>
            <a:r>
              <a:rPr lang="de-DE" sz="1200" dirty="0" smtClean="0">
                <a:solidFill>
                  <a:srgbClr val="008000"/>
                </a:solidFill>
              </a:rPr>
              <a:t> follow </a:t>
            </a:r>
            <a:r>
              <a:rPr lang="de-DE" sz="1200" dirty="0" err="1" smtClean="0">
                <a:solidFill>
                  <a:srgbClr val="008000"/>
                </a:solidFill>
              </a:rPr>
              <a:t>vibration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states</a:t>
            </a:r>
            <a:r>
              <a:rPr lang="de-DE" sz="1200" dirty="0" smtClean="0">
                <a:solidFill>
                  <a:srgbClr val="008000"/>
                </a:solidFill>
              </a:rPr>
              <a:t> (</a:t>
            </a:r>
            <a:r>
              <a:rPr lang="de-DE" sz="1200" dirty="0" err="1" smtClean="0">
                <a:solidFill>
                  <a:srgbClr val="008000"/>
                </a:solidFill>
              </a:rPr>
              <a:t>as</a:t>
            </a:r>
            <a:r>
              <a:rPr lang="de-DE" sz="1200" dirty="0" smtClean="0">
                <a:solidFill>
                  <a:srgbClr val="008000"/>
                </a:solidFill>
              </a:rPr>
              <a:t> separate </a:t>
            </a:r>
            <a:r>
              <a:rPr lang="de-DE" sz="1200" dirty="0" err="1" smtClean="0">
                <a:solidFill>
                  <a:srgbClr val="008000"/>
                </a:solidFill>
              </a:rPr>
              <a:t>species</a:t>
            </a:r>
            <a:r>
              <a:rPr lang="de-DE" sz="1200" dirty="0" smtClean="0">
                <a:solidFill>
                  <a:srgbClr val="008000"/>
                </a:solidFill>
              </a:rPr>
              <a:t>) </a:t>
            </a:r>
            <a:r>
              <a:rPr lang="de-DE" sz="1200" dirty="0" err="1" smtClean="0">
                <a:solidFill>
                  <a:srgbClr val="008000"/>
                </a:solidFill>
              </a:rPr>
              <a:t>reestablished</a:t>
            </a:r>
            <a:endParaRPr lang="de-DE" sz="1200" dirty="0" smtClean="0">
              <a:solidFill>
                <a:srgbClr val="008000"/>
              </a:solidFill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dirty="0" smtClean="0">
                <a:solidFill>
                  <a:srgbClr val="008000"/>
                </a:solidFill>
              </a:rPr>
              <a:t>CRM </a:t>
            </a:r>
            <a:r>
              <a:rPr lang="de-DE" sz="1200" dirty="0" err="1" smtClean="0">
                <a:solidFill>
                  <a:srgbClr val="008000"/>
                </a:solidFill>
              </a:rPr>
              <a:t>development</a:t>
            </a:r>
            <a:r>
              <a:rPr lang="de-DE" sz="1200" dirty="0" smtClean="0">
                <a:solidFill>
                  <a:srgbClr val="008000"/>
                </a:solidFill>
              </a:rPr>
              <a:t> (</a:t>
            </a:r>
            <a:r>
              <a:rPr lang="de-DE" sz="1200" dirty="0" err="1" smtClean="0">
                <a:solidFill>
                  <a:srgbClr val="008000"/>
                </a:solidFill>
              </a:rPr>
              <a:t>HydKin</a:t>
            </a:r>
            <a:r>
              <a:rPr lang="de-DE" sz="1200" dirty="0" smtClean="0">
                <a:solidFill>
                  <a:srgbClr val="008000"/>
                </a:solidFill>
              </a:rPr>
              <a:t> + YACORA) </a:t>
            </a:r>
            <a:r>
              <a:rPr lang="de-DE" sz="1200" dirty="0" err="1" smtClean="0">
                <a:solidFill>
                  <a:srgbClr val="008000"/>
                </a:solidFill>
              </a:rPr>
              <a:t>including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with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various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resolution</a:t>
            </a:r>
            <a:r>
              <a:rPr lang="de-DE" sz="1200" dirty="0" smtClean="0">
                <a:solidFill>
                  <a:srgbClr val="008000"/>
                </a:solidFill>
              </a:rPr>
              <a:t> on </a:t>
            </a:r>
            <a:r>
              <a:rPr lang="de-DE" sz="1200" dirty="0" err="1" smtClean="0">
                <a:solidFill>
                  <a:srgbClr val="008000"/>
                </a:solidFill>
              </a:rPr>
              <a:t>vibrostates</a:t>
            </a:r>
            <a:r>
              <a:rPr lang="de-DE" sz="1200" dirty="0" smtClean="0">
                <a:solidFill>
                  <a:srgbClr val="008000"/>
                </a:solidFill>
              </a:rPr>
              <a:t> in </a:t>
            </a:r>
            <a:r>
              <a:rPr lang="de-DE" sz="1200" dirty="0" err="1" smtClean="0">
                <a:solidFill>
                  <a:srgbClr val="008000"/>
                </a:solidFill>
              </a:rPr>
              <a:t>ongoing</a:t>
            </a:r>
            <a:endParaRPr lang="de-DE" sz="1200" dirty="0">
              <a:solidFill>
                <a:srgbClr val="008000"/>
              </a:solidFill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 marL="228600" indent="-228600">
              <a:buFont typeface="+mj-lt"/>
              <a:buAutoNum type="arabicPeriod" startAt="4"/>
            </a:pPr>
            <a:endParaRPr lang="en-GB" sz="1200" dirty="0" smtClean="0"/>
          </a:p>
          <a:p>
            <a:pPr marL="228600" indent="-228600">
              <a:buFont typeface="+mj-lt"/>
              <a:buAutoNum type="arabicPeriod" startAt="4"/>
            </a:pPr>
            <a:r>
              <a:rPr lang="en-GB" sz="1200" dirty="0" smtClean="0"/>
              <a:t>Assess state of photon tracing model in current EIRENE version, reactivate photon tracing model in standalone EIRENE simulations, execute simple test runs (slab) and actual tokamak geometries (JET).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dirty="0" err="1" smtClean="0">
                <a:solidFill>
                  <a:srgbClr val="008000"/>
                </a:solidFill>
              </a:rPr>
              <a:t>Preliminary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discussions</a:t>
            </a:r>
            <a:r>
              <a:rPr lang="de-DE" sz="1200" dirty="0" smtClean="0">
                <a:solidFill>
                  <a:srgbClr val="008000"/>
                </a:solidFill>
              </a:rPr>
              <a:t>, </a:t>
            </a:r>
            <a:r>
              <a:rPr lang="de-DE" sz="1200" dirty="0" err="1" smtClean="0">
                <a:solidFill>
                  <a:srgbClr val="008000"/>
                </a:solidFill>
              </a:rPr>
              <a:t>presentation</a:t>
            </a:r>
            <a:r>
              <a:rPr lang="de-DE" sz="1200" dirty="0" smtClean="0">
                <a:solidFill>
                  <a:srgbClr val="008000"/>
                </a:solidFill>
              </a:rPr>
              <a:t> from </a:t>
            </a:r>
            <a:r>
              <a:rPr lang="de-DE" sz="1200" dirty="0" err="1" smtClean="0">
                <a:solidFill>
                  <a:srgbClr val="008000"/>
                </a:solidFill>
              </a:rPr>
              <a:t>S.Wiesen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have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taken</a:t>
            </a:r>
            <a:r>
              <a:rPr lang="de-DE" sz="1200" dirty="0" smtClean="0">
                <a:solidFill>
                  <a:srgbClr val="008000"/>
                </a:solidFill>
              </a:rPr>
              <a:t> </a:t>
            </a:r>
            <a:r>
              <a:rPr lang="de-DE" sz="1200" dirty="0" err="1" smtClean="0">
                <a:solidFill>
                  <a:srgbClr val="008000"/>
                </a:solidFill>
              </a:rPr>
              <a:t>place</a:t>
            </a:r>
            <a:r>
              <a:rPr lang="de-DE" sz="1200" dirty="0" smtClean="0">
                <a:solidFill>
                  <a:srgbClr val="008000"/>
                </a:solidFill>
              </a:rPr>
              <a:t> in 2021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de-DE" sz="1200" b="1" dirty="0" smtClean="0">
                <a:solidFill>
                  <a:srgbClr val="C00000"/>
                </a:solidFill>
              </a:rPr>
              <a:t>This </a:t>
            </a:r>
            <a:r>
              <a:rPr lang="de-DE" sz="1200" b="1" dirty="0" err="1" smtClean="0">
                <a:solidFill>
                  <a:srgbClr val="C00000"/>
                </a:solidFill>
              </a:rPr>
              <a:t>subproject</a:t>
            </a:r>
            <a:r>
              <a:rPr lang="de-DE" sz="1200" b="1" dirty="0" smtClean="0">
                <a:solidFill>
                  <a:srgbClr val="C00000"/>
                </a:solidFill>
              </a:rPr>
              <a:t> will </a:t>
            </a:r>
            <a:r>
              <a:rPr lang="de-DE" sz="1200" b="1" dirty="0" err="1" smtClean="0">
                <a:solidFill>
                  <a:srgbClr val="C00000"/>
                </a:solidFill>
              </a:rPr>
              <a:t>be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started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later</a:t>
            </a:r>
            <a:r>
              <a:rPr lang="de-DE" sz="1200" b="1" dirty="0" smtClean="0">
                <a:solidFill>
                  <a:srgbClr val="C00000"/>
                </a:solidFill>
              </a:rPr>
              <a:t> on </a:t>
            </a:r>
            <a:r>
              <a:rPr lang="de-DE" sz="1200" b="1" dirty="0" err="1" smtClean="0">
                <a:solidFill>
                  <a:srgbClr val="C00000"/>
                </a:solidFill>
              </a:rPr>
              <a:t>this</a:t>
            </a:r>
            <a:r>
              <a:rPr lang="de-DE" sz="1200" b="1" dirty="0" smtClean="0">
                <a:solidFill>
                  <a:srgbClr val="C00000"/>
                </a:solidFill>
              </a:rPr>
              <a:t> </a:t>
            </a:r>
            <a:r>
              <a:rPr lang="de-DE" sz="1200" b="1" dirty="0" err="1" smtClean="0">
                <a:solidFill>
                  <a:srgbClr val="C00000"/>
                </a:solidFill>
              </a:rPr>
              <a:t>year</a:t>
            </a:r>
            <a:r>
              <a:rPr lang="de-DE" sz="1200" b="1" dirty="0" smtClean="0">
                <a:solidFill>
                  <a:srgbClr val="C00000"/>
                </a:solidFill>
              </a:rPr>
              <a:t>.</a:t>
            </a:r>
            <a:endParaRPr lang="de-DE" sz="1200" dirty="0">
              <a:solidFill>
                <a:srgbClr val="008000"/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070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28" y="62716"/>
            <a:ext cx="7776864" cy="339502"/>
          </a:xfrm>
        </p:spPr>
        <p:txBody>
          <a:bodyPr/>
          <a:lstStyle/>
          <a:p>
            <a:r>
              <a:rPr lang="en-GB" sz="2000" dirty="0">
                <a:solidFill>
                  <a:srgbClr val="C00000"/>
                </a:solidFill>
              </a:rPr>
              <a:t>T</a:t>
            </a:r>
            <a:r>
              <a:rPr lang="en-GB" sz="2000" dirty="0" smtClean="0">
                <a:solidFill>
                  <a:srgbClr val="C00000"/>
                </a:solidFill>
              </a:rPr>
              <a:t>racking </a:t>
            </a:r>
            <a:r>
              <a:rPr lang="en-GB" sz="2000" dirty="0" err="1">
                <a:solidFill>
                  <a:srgbClr val="C00000"/>
                </a:solidFill>
              </a:rPr>
              <a:t>vibrationally</a:t>
            </a:r>
            <a:r>
              <a:rPr lang="en-GB" sz="2000" dirty="0">
                <a:solidFill>
                  <a:srgbClr val="C00000"/>
                </a:solidFill>
              </a:rPr>
              <a:t> resolved molecular </a:t>
            </a:r>
            <a:r>
              <a:rPr lang="en-GB" sz="2000" dirty="0" smtClean="0">
                <a:solidFill>
                  <a:srgbClr val="C00000"/>
                </a:solidFill>
              </a:rPr>
              <a:t>densities in EIRENE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1D1FFFC-F80F-7944-9BDD-799187583426}"/>
              </a:ext>
            </a:extLst>
          </p:cNvPr>
          <p:cNvSpPr/>
          <p:nvPr/>
        </p:nvSpPr>
        <p:spPr>
          <a:xfrm>
            <a:off x="107504" y="4263757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Tracks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D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molecules transitioning from ground state to v=5 vibrationally excited state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661" y="807554"/>
            <a:ext cx="5184575" cy="35770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43558"/>
            <a:ext cx="3433456" cy="342019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03" y="911282"/>
            <a:ext cx="1508829" cy="1421705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74031" y="438222"/>
            <a:ext cx="354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 </a:t>
            </a:r>
            <a:r>
              <a:rPr lang="en-GB" b="1" dirty="0" smtClean="0"/>
              <a:t>Previous capability recovered!.. </a:t>
            </a:r>
            <a:endParaRPr lang="en-GB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24128" y="4443958"/>
            <a:ext cx="187220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M.Groth, </a:t>
            </a:r>
            <a:r>
              <a:rPr lang="en-GB" dirty="0" err="1" smtClean="0"/>
              <a:t>A.Holm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26500"/>
            <a:ext cx="3401225" cy="257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771800" y="822825"/>
            <a:ext cx="2498400" cy="46163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source= 10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1" i="0" u="none" strike="noStrike" cap="none" baseline="3000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07500" y="0"/>
            <a:ext cx="6089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inclusion molecular source </a:t>
            </a: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term 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100" y="461700"/>
            <a:ext cx="5531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Yacora 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37500" y="3159825"/>
            <a:ext cx="3512400" cy="120028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FF0000"/>
                </a:solidFill>
              </a:rPr>
              <a:t>small</a:t>
            </a:r>
            <a:r>
              <a:rPr lang="it" b="1" dirty="0">
                <a:solidFill>
                  <a:srgbClr val="FF0000"/>
                </a:solidFill>
              </a:rPr>
              <a:t> 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temperature (T&lt;</a:t>
            </a:r>
            <a:r>
              <a:rPr lang="it" b="1" dirty="0">
                <a:solidFill>
                  <a:srgbClr val="FF0000"/>
                </a:solidFill>
              </a:rPr>
              <a:t>5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eV):</a:t>
            </a:r>
            <a:endParaRPr b="1" i="0" u="none" strike="noStrike" cap="none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density </a:t>
            </a:r>
            <a:r>
              <a:rPr lang="it" b="1" dirty="0">
                <a:solidFill>
                  <a:srgbClr val="FF0000"/>
                </a:solidFill>
              </a:rPr>
              <a:t>peak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main </a:t>
            </a:r>
            <a:r>
              <a:rPr lang="it" b="1" dirty="0">
                <a:solidFill>
                  <a:srgbClr val="FF0000"/>
                </a:solidFill>
              </a:rPr>
              <a:t>reactions: </a:t>
            </a:r>
            <a:r>
              <a:rPr lang="it" b="1" dirty="0" smtClean="0">
                <a:solidFill>
                  <a:srgbClr val="FF0000"/>
                </a:solidFill>
              </a:rPr>
              <a:t> </a:t>
            </a:r>
            <a:r>
              <a:rPr lang="it" b="1" dirty="0">
                <a:solidFill>
                  <a:srgbClr val="FF0000"/>
                </a:solidFill>
              </a:rPr>
              <a:t>vibrational excitation and  </a:t>
            </a:r>
            <a:r>
              <a:rPr lang="it" b="1" dirty="0" smtClean="0">
                <a:solidFill>
                  <a:srgbClr val="FF0000"/>
                </a:solidFill>
              </a:rPr>
              <a:t>proton </a:t>
            </a:r>
            <a:r>
              <a:rPr lang="it" b="1" dirty="0">
                <a:solidFill>
                  <a:srgbClr val="FF0000"/>
                </a:solidFill>
              </a:rPr>
              <a:t>impact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347613"/>
            <a:ext cx="4896544" cy="34088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5724128" y="4443958"/>
            <a:ext cx="187220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mtClean="0"/>
              <a:t>F.Cianfrani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0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51470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Issues encountered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62753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C00000"/>
                </a:solidFill>
              </a:rPr>
              <a:t>P.Börner contract is not yet approved</a:t>
            </a:r>
            <a:r>
              <a:rPr lang="en-GB" dirty="0" smtClean="0"/>
              <a:t>, thus critical to the project manpower and expertise is </a:t>
            </a:r>
            <a:r>
              <a:rPr lang="en-GB" dirty="0" smtClean="0"/>
              <a:t>missing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C00000"/>
                </a:solidFill>
              </a:rPr>
              <a:t>Travel Budget </a:t>
            </a:r>
            <a:r>
              <a:rPr lang="en-GB" dirty="0" smtClean="0"/>
              <a:t>is limited posing a threat that the planned Code Camp in 2022 will not be possible</a:t>
            </a:r>
            <a:r>
              <a:rPr lang="en-GB" dirty="0" smtClean="0"/>
              <a:t>. Also participation in the ITER provides training on extended grids would be worth TSVV-5 support.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C00000"/>
                </a:solidFill>
              </a:rPr>
              <a:t>Manpower</a:t>
            </a:r>
            <a:r>
              <a:rPr lang="en-GB" dirty="0" smtClean="0"/>
              <a:t>: not all of the positions occupied (KUL, FZJ, potentially Aalto)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Not clear the </a:t>
            </a:r>
            <a:r>
              <a:rPr lang="en-GB" b="1" dirty="0" smtClean="0">
                <a:solidFill>
                  <a:srgbClr val="C00000"/>
                </a:solidFill>
              </a:rPr>
              <a:t>ACH support for algorithmic development relevant for FKH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9512" y="51470"/>
            <a:ext cx="7543800" cy="3429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Cooperation with other TSVVs, ACH and WPs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7504" y="627534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 with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ACH-PSNC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ACH-VTT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well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H.Leggate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ACH-MPG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will join this year (parallelisation, continuation of HLST subproject).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link to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YACORA group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(related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IAEA A&amp;M data unit (GNAMPP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link to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X.Bonnin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and SOLPS-ITER community.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involvement of F.Cianfrani and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WPDC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Simulations in cooperation with WPDES expected this year.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 joint VCs with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TSVVs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3, 4, 6 have taken place in 2021. </a:t>
            </a:r>
            <a:r>
              <a:rPr lang="en-GB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definitely needed to establish the cooperation. We need to start over with TSVV-7.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FZJ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lawers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A.Storm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and ITER: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EIRENE licence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Summary: TSVV-5 progress and plans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31322" y="699542"/>
            <a:ext cx="69127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Physics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luid-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inetic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ybridisation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(FKH)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development successfully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continues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A&amp;M CRM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improvement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somewhat </a:t>
            </a:r>
            <a:r>
              <a:rPr lang="en-GB" sz="14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preparatory work so far…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Kinetic ions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the EIRENE side (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discussion with TSVV-6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Establishing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simulation cases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(validation, ITER,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DEMO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</a:t>
            </a:r>
          </a:p>
          <a:p>
            <a:pPr lvl="1">
              <a:buClr>
                <a:srgbClr val="C00000"/>
              </a:buClr>
            </a:pP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development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Parallelisation: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OpenMP-MPI hybrid (related code refactoring done;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optimisation and restructuring e.g. domain decomposition are necessary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Code streamlining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(Segregation of the numeric core, etc.)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code camp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Improved I/O (JSON/HDF5), visualisation, </a:t>
            </a:r>
            <a:r>
              <a:rPr lang="en-GB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IMASification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etc.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progress.</a:t>
            </a:r>
          </a:p>
          <a:p>
            <a:pPr lvl="1">
              <a:buClr>
                <a:srgbClr val="C00000"/>
              </a:buClr>
            </a:pPr>
            <a:r>
              <a:rPr lang="en-GB" sz="8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Organisational items</a:t>
            </a:r>
            <a:endParaRPr lang="en-GB" sz="20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Repository for simulations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(EUDAT?.., using JAC catalogue experience) –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concept under development, depends on selection of base system.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New EIRENE license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“infectious open source” (draft discussed with FZJ layers and ITER 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still in circulation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lvl="1">
              <a:buClr>
                <a:srgbClr val="C00000"/>
              </a:buClr>
            </a:pPr>
            <a:endParaRPr lang="en-GB" sz="1400" i="1" dirty="0" smtClean="0">
              <a:solidFill>
                <a:srgbClr val="FF33CC"/>
              </a:solidFill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80312" y="1154874"/>
            <a:ext cx="14401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07504" y="1027102"/>
            <a:ext cx="2637140" cy="3237389"/>
            <a:chOff x="107504" y="771550"/>
            <a:chExt cx="2637140" cy="3237389"/>
          </a:xfrm>
        </p:grpSpPr>
        <p:sp>
          <p:nvSpPr>
            <p:cNvPr id="20" name="Pfeil nach rechts 19"/>
            <p:cNvSpPr/>
            <p:nvPr/>
          </p:nvSpPr>
          <p:spPr>
            <a:xfrm>
              <a:off x="1602798" y="3799947"/>
              <a:ext cx="1141846" cy="2089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feil nach rechts 17"/>
            <p:cNvSpPr/>
            <p:nvPr/>
          </p:nvSpPr>
          <p:spPr>
            <a:xfrm>
              <a:off x="1151113" y="2689775"/>
              <a:ext cx="1587158" cy="21602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107504" y="771550"/>
              <a:ext cx="2637140" cy="3168354"/>
              <a:chOff x="144015" y="890418"/>
              <a:chExt cx="2637140" cy="3168354"/>
            </a:xfrm>
          </p:grpSpPr>
          <p:sp>
            <p:nvSpPr>
              <p:cNvPr id="12" name="Pfeil nach rechts 11"/>
              <p:cNvSpPr/>
              <p:nvPr/>
            </p:nvSpPr>
            <p:spPr>
              <a:xfrm>
                <a:off x="1632936" y="3586894"/>
                <a:ext cx="1141846" cy="2089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feil nach rechts 10"/>
              <p:cNvSpPr/>
              <p:nvPr/>
            </p:nvSpPr>
            <p:spPr>
              <a:xfrm rot="16200000">
                <a:off x="297518" y="2580116"/>
                <a:ext cx="2728802" cy="22850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Pfeil nach rechts 6"/>
              <p:cNvSpPr/>
              <p:nvPr/>
            </p:nvSpPr>
            <p:spPr>
              <a:xfrm>
                <a:off x="1619672" y="1097832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feil nach rechts 7"/>
              <p:cNvSpPr/>
              <p:nvPr/>
            </p:nvSpPr>
            <p:spPr>
              <a:xfrm>
                <a:off x="1619672" y="1329970"/>
                <a:ext cx="1141846" cy="2160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Abgerundetes Rechteck 2"/>
              <p:cNvSpPr/>
              <p:nvPr/>
            </p:nvSpPr>
            <p:spPr>
              <a:xfrm>
                <a:off x="144015" y="890418"/>
                <a:ext cx="1835697" cy="720080"/>
              </a:xfrm>
              <a:prstGeom prst="roundRect">
                <a:avLst>
                  <a:gd name="adj" fmla="val 121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communication with other TSVVs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Pfeil nach rechts 8"/>
              <p:cNvSpPr/>
              <p:nvPr/>
            </p:nvSpPr>
            <p:spPr>
              <a:xfrm>
                <a:off x="1619672" y="2199871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feil nach rechts 12"/>
              <p:cNvSpPr/>
              <p:nvPr/>
            </p:nvSpPr>
            <p:spPr>
              <a:xfrm>
                <a:off x="1632936" y="2613859"/>
                <a:ext cx="1141846" cy="216025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feil nach rechts 13"/>
              <p:cNvSpPr/>
              <p:nvPr/>
            </p:nvSpPr>
            <p:spPr>
              <a:xfrm>
                <a:off x="1187624" y="3483760"/>
                <a:ext cx="1593531" cy="23213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feil nach rechts 15"/>
              <p:cNvSpPr/>
              <p:nvPr/>
            </p:nvSpPr>
            <p:spPr>
              <a:xfrm rot="16200000">
                <a:off x="742720" y="2980017"/>
                <a:ext cx="1012861" cy="280547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Abgerundetes Rechteck 5"/>
              <p:cNvSpPr/>
              <p:nvPr/>
            </p:nvSpPr>
            <p:spPr>
              <a:xfrm>
                <a:off x="144015" y="2151612"/>
                <a:ext cx="1835697" cy="720080"/>
              </a:xfrm>
              <a:prstGeom prst="roundRect">
                <a:avLst>
                  <a:gd name="adj" fmla="val 12196"/>
                </a:avLst>
              </a:prstGeom>
              <a:solidFill>
                <a:srgbClr val="00B05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Requires ACH support</a:t>
                </a:r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2637</Words>
  <Application>Microsoft Office PowerPoint</Application>
  <PresentationFormat>Bildschirmpräsentation (16:9)</PresentationFormat>
  <Paragraphs>284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DejaVu Sans</vt:lpstr>
      <vt:lpstr>Noto Sans CJK SC</vt:lpstr>
      <vt:lpstr>Open Sans</vt:lpstr>
      <vt:lpstr>Times New Roman</vt:lpstr>
      <vt:lpstr>Wingdings</vt:lpstr>
      <vt:lpstr>Office Theme</vt:lpstr>
      <vt:lpstr> TSVV Task 5:  “Neutral Gas Dynamics in the Edge” 10.06.2022</vt:lpstr>
      <vt:lpstr>Project update (IMS items) - 1 </vt:lpstr>
      <vt:lpstr>PowerPoint-Präsentation</vt:lpstr>
      <vt:lpstr>Project update (IMS items) - 2 </vt:lpstr>
      <vt:lpstr>Tracking vibrationally resolved molecular densities in EIRENE</vt:lpstr>
      <vt:lpstr>PowerPoint-Präsentation</vt:lpstr>
      <vt:lpstr>Issues encountered</vt:lpstr>
      <vt:lpstr>Cooperation with other TSVVs, ACH and WPs</vt:lpstr>
      <vt:lpstr>PowerPoint-Präsentation</vt:lpstr>
      <vt:lpstr>EIRENE-NGM-DEVELOPERS (TSVV-5)</vt:lpstr>
      <vt:lpstr>PowerPoint-Präsentation</vt:lpstr>
      <vt:lpstr>TSVV-5: Neutral Gas Dynamics in the Edge</vt:lpstr>
      <vt:lpstr>Recent progress with micro-Macro (JET L-mode case)</vt:lpstr>
      <vt:lpstr>PowerPoint-Präsentation</vt:lpstr>
      <vt:lpstr>PowerPoint-Präsentation</vt:lpstr>
      <vt:lpstr>What is EIRENE in a nutshell (e.g. in SOLPS)?..</vt:lpstr>
      <vt:lpstr>EUDAT for saving EIRENE/NGM runs</vt:lpstr>
      <vt:lpstr>EIRENE application to Magnum-PSI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631</cp:revision>
  <cp:lastPrinted>2014-10-16T14:51:28Z</cp:lastPrinted>
  <dcterms:created xsi:type="dcterms:W3CDTF">2019-10-05T18:10:40Z</dcterms:created>
  <dcterms:modified xsi:type="dcterms:W3CDTF">2022-06-10T11:03:17Z</dcterms:modified>
</cp:coreProperties>
</file>