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8" r:id="rId2"/>
    <p:sldId id="290" r:id="rId3"/>
    <p:sldId id="292" r:id="rId4"/>
    <p:sldId id="291" r:id="rId5"/>
    <p:sldId id="294" r:id="rId6"/>
    <p:sldId id="295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C3300"/>
    <a:srgbClr val="FF0000"/>
    <a:srgbClr val="00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58" autoAdjust="0"/>
    <p:restoredTop sz="94660"/>
  </p:normalViewPr>
  <p:slideViewPr>
    <p:cSldViewPr snapToGrid="0">
      <p:cViewPr varScale="1">
        <p:scale>
          <a:sx n="86" d="100"/>
          <a:sy n="86" d="100"/>
        </p:scale>
        <p:origin x="8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7AE66-062A-4BE4-A813-E9BBE2E9D31A}" type="datetimeFigureOut">
              <a:rPr lang="fr-FR" smtClean="0"/>
              <a:t>10/06/2022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9D7F8-2BEB-4E36-B89E-AF87F2161A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485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8B90-03EF-476B-B537-49FFB2571D88}" type="datetimeFigureOut">
              <a:rPr lang="fr-FR" smtClean="0"/>
              <a:t>10/06/2022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BDE6-28DC-4230-8F8C-2944B575AB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9222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8B90-03EF-476B-B537-49FFB2571D88}" type="datetimeFigureOut">
              <a:rPr lang="fr-FR" smtClean="0"/>
              <a:t>10/06/2022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BDE6-28DC-4230-8F8C-2944B575AB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23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8B90-03EF-476B-B537-49FFB2571D88}" type="datetimeFigureOut">
              <a:rPr lang="fr-FR" smtClean="0"/>
              <a:t>10/06/2022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BDE6-28DC-4230-8F8C-2944B575AB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077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" y="-25709"/>
            <a:ext cx="12191999" cy="7747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" y="-25707"/>
            <a:ext cx="970475" cy="783772"/>
          </a:xfrm>
          <a:prstGeom prst="rect">
            <a:avLst/>
          </a:prstGeom>
          <a:solidFill>
            <a:srgbClr val="C117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1"/>
              </a:solidFill>
            </a:endParaRPr>
          </a:p>
        </p:txBody>
      </p:sp>
      <p:pic>
        <p:nvPicPr>
          <p:cNvPr id="10" name="Picture 28" descr="cea_logo_typo2_smal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" y="224969"/>
            <a:ext cx="612339" cy="34648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23922"/>
            <a:ext cx="11221525" cy="2434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1221525" y="6631823"/>
            <a:ext cx="970475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96652" y="6566320"/>
            <a:ext cx="3425483" cy="274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fr-FR" sz="933" kern="0" dirty="0">
                <a:solidFill>
                  <a:schemeClr val="bg1">
                    <a:lumMod val="50000"/>
                  </a:schemeClr>
                </a:solidFill>
                <a:cs typeface="Calibri"/>
              </a:rPr>
              <a:t>Commissariat à l’énergie atomique et aux énergies alternatives</a:t>
            </a:r>
            <a:endParaRPr lang="fr-FR" sz="933" kern="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1663" y="6551635"/>
            <a:ext cx="646805" cy="365125"/>
          </a:xfrm>
        </p:spPr>
        <p:txBody>
          <a:bodyPr/>
          <a:lstStyle>
            <a:lvl1pPr algn="ctr">
              <a:defRPr sz="93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47F798C-B26F-D149-B99D-C7F3BED98837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3495" y="6620889"/>
            <a:ext cx="3860800" cy="226617"/>
          </a:xfrm>
        </p:spPr>
        <p:txBody>
          <a:bodyPr/>
          <a:lstStyle>
            <a:lvl1pPr>
              <a:defRPr lang="en-US" sz="933" ker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Calibri"/>
              </a:defRPr>
            </a:lvl1pPr>
          </a:lstStyle>
          <a:p>
            <a:r>
              <a:rPr lang="en-US"/>
              <a:t>Modelling the edge plasma in WEST - H. Bufferand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20271" y="6566320"/>
            <a:ext cx="897860" cy="365125"/>
          </a:xfrm>
        </p:spPr>
        <p:txBody>
          <a:bodyPr/>
          <a:lstStyle>
            <a:lvl1pPr algn="r">
              <a:defRPr lang="en-US" sz="933" kern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Calibri"/>
              </a:defRPr>
            </a:lvl1pPr>
          </a:lstStyle>
          <a:p>
            <a:r>
              <a:rPr lang="fr-FR"/>
              <a:t>21/10/2020</a:t>
            </a:r>
            <a:endParaRPr lang="fr-FR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1459606" y="1631324"/>
            <a:ext cx="4464676" cy="4662152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chemeClr val="accent3"/>
              </a:buClr>
              <a:buFont typeface="Arial" panose="020B0604020202020204" pitchFamily="34" charset="0"/>
              <a:buChar char="►"/>
              <a:defRPr sz="2133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990575" indent="-380990">
              <a:buClr>
                <a:schemeClr val="accent3"/>
              </a:buClr>
              <a:buFont typeface="Wingdings" panose="05000000000000000000" pitchFamily="2" charset="2"/>
              <a:buChar char="§"/>
              <a:defRPr sz="1867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1523962" indent="-304792">
              <a:buClr>
                <a:schemeClr val="accent3"/>
              </a:buClr>
              <a:buFont typeface="Arial" panose="020B0604020202020204" pitchFamily="34" charset="0"/>
              <a:buChar char="•"/>
              <a:defRPr sz="16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2057349" indent="-228594">
              <a:buClr>
                <a:schemeClr val="accent3"/>
              </a:buClr>
              <a:buFont typeface="Arial" panose="020B0604020202020204" pitchFamily="34" charset="0"/>
              <a:buChar char="•"/>
              <a:defRPr sz="1467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2666933" indent="-228594">
              <a:buClr>
                <a:schemeClr val="accent3"/>
              </a:buClr>
              <a:buFont typeface="Arial" panose="020B0604020202020204" pitchFamily="34" charset="0"/>
              <a:buChar char="•"/>
              <a:defRPr sz="1467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1458898" y="1151467"/>
            <a:ext cx="4465653" cy="480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6"/>
          </p:nvPr>
        </p:nvSpPr>
        <p:spPr>
          <a:xfrm>
            <a:off x="6600015" y="1390835"/>
            <a:ext cx="5137939" cy="446821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68175" y="-17123"/>
            <a:ext cx="11221524" cy="758064"/>
          </a:xfrm>
          <a:prstGeom prst="rect">
            <a:avLst/>
          </a:prstGeom>
        </p:spPr>
        <p:txBody>
          <a:bodyPr anchor="ctr"/>
          <a:lstStyle>
            <a:lvl1pPr algn="l">
              <a:defRPr lang="pt-BR" sz="1867" kern="1200" cap="all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Calibri"/>
              </a:defRPr>
            </a:lvl1pPr>
          </a:lstStyle>
          <a:p>
            <a:r>
              <a:rPr lang="pt-BR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047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7381" y="2348880"/>
            <a:ext cx="11329259" cy="1296144"/>
          </a:xfrm>
        </p:spPr>
        <p:txBody>
          <a:bodyPr>
            <a:noAutofit/>
          </a:bodyPr>
          <a:lstStyle>
            <a:lvl1pPr algn="l">
              <a:defRPr sz="4667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7381" y="4293096"/>
            <a:ext cx="5856651" cy="432048"/>
          </a:xfrm>
        </p:spPr>
        <p:txBody>
          <a:bodyPr>
            <a:normAutofit/>
          </a:bodyPr>
          <a:lstStyle>
            <a:lvl1pPr marL="0" indent="0" algn="l">
              <a:buNone/>
              <a:defRPr sz="2933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</a:t>
            </a:r>
            <a:r>
              <a:rPr lang="en-US" smtClean="0"/>
              <a:t>of presenter</a:t>
            </a:r>
            <a:endParaRPr lang="en-US" dirty="0" smtClean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207435" y="-457199"/>
            <a:ext cx="14351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527383" y="5691684"/>
            <a:ext cx="1727167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7632172" y="5661248"/>
            <a:ext cx="4224469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4307044" y="40252897"/>
            <a:ext cx="13233195" cy="178164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24510244" y="40405297"/>
            <a:ext cx="13233195" cy="178164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24713444" y="40557697"/>
            <a:ext cx="13233195" cy="178164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24916644" y="40710097"/>
            <a:ext cx="13233195" cy="178164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12192000" cy="5568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5760001"/>
            <a:ext cx="4608512" cy="86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09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8B90-03EF-476B-B537-49FFB2571D88}" type="datetimeFigureOut">
              <a:rPr lang="fr-FR" smtClean="0"/>
              <a:t>10/06/2022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BDE6-28DC-4230-8F8C-2944B575AB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4648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8B90-03EF-476B-B537-49FFB2571D88}" type="datetimeFigureOut">
              <a:rPr lang="fr-FR" smtClean="0"/>
              <a:t>10/06/2022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BDE6-28DC-4230-8F8C-2944B575AB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7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8B90-03EF-476B-B537-49FFB2571D88}" type="datetimeFigureOut">
              <a:rPr lang="fr-FR" smtClean="0"/>
              <a:t>10/06/2022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BDE6-28DC-4230-8F8C-2944B575AB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6570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8B90-03EF-476B-B537-49FFB2571D88}" type="datetimeFigureOut">
              <a:rPr lang="fr-FR" smtClean="0"/>
              <a:t>10/06/2022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BDE6-28DC-4230-8F8C-2944B575AB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470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8B90-03EF-476B-B537-49FFB2571D88}" type="datetimeFigureOut">
              <a:rPr lang="fr-FR" smtClean="0"/>
              <a:t>10/06/2022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BDE6-28DC-4230-8F8C-2944B575AB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42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8B90-03EF-476B-B537-49FFB2571D88}" type="datetimeFigureOut">
              <a:rPr lang="fr-FR" smtClean="0"/>
              <a:t>10/06/2022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BDE6-28DC-4230-8F8C-2944B575AB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569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8B90-03EF-476B-B537-49FFB2571D88}" type="datetimeFigureOut">
              <a:rPr lang="fr-FR" smtClean="0"/>
              <a:t>10/06/2022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BDE6-28DC-4230-8F8C-2944B575AB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637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8B90-03EF-476B-B537-49FFB2571D88}" type="datetimeFigureOut">
              <a:rPr lang="fr-FR" smtClean="0"/>
              <a:t>10/06/2022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BDE6-28DC-4230-8F8C-2944B575AB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799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D8B90-03EF-476B-B537-49FFB2571D88}" type="datetimeFigureOut">
              <a:rPr lang="fr-FR" smtClean="0"/>
              <a:t>10/06/2022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0BDE6-28DC-4230-8F8C-2944B575AB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05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53807"/>
            <a:ext cx="12192000" cy="2106510"/>
          </a:xfrm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TSVV 6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Impurity Sources, Transport, and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Screening</a:t>
            </a:r>
            <a:endParaRPr lang="en-US" sz="3600" dirty="0"/>
          </a:p>
        </p:txBody>
      </p:sp>
      <p:pic>
        <p:nvPicPr>
          <p:cNvPr id="5" name="Picture 2" descr="RÃ©sultat de recherche d'images pour &quot;logo IRFM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1" y="5665349"/>
            <a:ext cx="763490" cy="6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10" y="5627343"/>
            <a:ext cx="1593908" cy="77021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327" y="5724861"/>
            <a:ext cx="728510" cy="60709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477" y="5568704"/>
            <a:ext cx="1707230" cy="8874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348" y="5636873"/>
            <a:ext cx="688652" cy="68865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ACB659A-EAAA-47C1-A923-F8DD3D86D8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8" y="6297951"/>
            <a:ext cx="778796" cy="451438"/>
          </a:xfrm>
          <a:prstGeom prst="rect">
            <a:avLst/>
          </a:prstGeom>
        </p:spPr>
      </p:pic>
      <p:sp>
        <p:nvSpPr>
          <p:cNvPr id="11" name="Sous-titre 10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err="1" smtClean="0"/>
              <a:t>Thrust</a:t>
            </a:r>
            <a:r>
              <a:rPr lang="fr-FR" dirty="0" smtClean="0"/>
              <a:t> 2</a:t>
            </a:r>
            <a:r>
              <a:rPr lang="fr-FR" dirty="0" smtClean="0"/>
              <a:t> </a:t>
            </a:r>
            <a:r>
              <a:rPr lang="fr-FR" dirty="0" smtClean="0"/>
              <a:t>meeting, </a:t>
            </a:r>
            <a:r>
              <a:rPr lang="fr-FR" dirty="0" smtClean="0"/>
              <a:t>10th </a:t>
            </a:r>
            <a:r>
              <a:rPr lang="fr-FR" dirty="0" smtClean="0"/>
              <a:t>of </a:t>
            </a:r>
            <a:r>
              <a:rPr lang="fr-FR" dirty="0" err="1" smtClean="0"/>
              <a:t>June</a:t>
            </a:r>
            <a:r>
              <a:rPr lang="fr-FR" dirty="0" smtClean="0"/>
              <a:t> </a:t>
            </a:r>
            <a:r>
              <a:rPr lang="fr-FR" dirty="0" smtClean="0"/>
              <a:t>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288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9CE37FB-585B-4F70-93D8-99A6DBF6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798C-B26F-D149-B99D-C7F3BED9883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D9DA2D70-35B7-4D7D-A79E-1329DCA98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175" y="-47958"/>
            <a:ext cx="9786261" cy="1263170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chemeClr val="tx1"/>
                </a:solidFill>
              </a:rPr>
              <a:t>Project update: </a:t>
            </a:r>
            <a:r>
              <a:rPr lang="en-US" sz="2400" b="1" dirty="0">
                <a:solidFill>
                  <a:schemeClr val="tx1"/>
                </a:solidFill>
              </a:rPr>
              <a:t>TASK1 for key deliverable 1</a:t>
            </a:r>
            <a:r>
              <a:rPr lang="en-US" sz="2400" dirty="0"/>
              <a:t>: numerical development and verification of </a:t>
            </a:r>
            <a:r>
              <a:rPr lang="en-US" sz="2400" b="1" dirty="0"/>
              <a:t>SOLEDGE3X</a:t>
            </a:r>
            <a:r>
              <a:rPr lang="en-US" sz="2400" dirty="0"/>
              <a:t>, EMC3-EIRENE and </a:t>
            </a:r>
            <a:r>
              <a:rPr lang="en-US" sz="2400" b="1" dirty="0"/>
              <a:t>ERO2.0</a:t>
            </a:r>
            <a:r>
              <a:rPr lang="en-US" sz="2400" dirty="0"/>
              <a:t> codes</a:t>
            </a:r>
            <a:r>
              <a:rPr lang="fr-FR" sz="2400" dirty="0"/>
              <a:t/>
            </a:r>
            <a:br>
              <a:rPr lang="fr-FR" sz="2400" dirty="0"/>
            </a:b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38C4123-617C-470F-8EAD-E91C6FBE61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37" y="0"/>
            <a:ext cx="1524963" cy="46460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7762" y="1445005"/>
            <a:ext cx="11876443" cy="707886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Milestone June 2022</a:t>
            </a:r>
            <a:r>
              <a:rPr lang="en-US" sz="2000" dirty="0" smtClean="0"/>
              <a:t>: </a:t>
            </a:r>
            <a:r>
              <a:rPr lang="en-US" sz="2000" dirty="0"/>
              <a:t>Develop interface for importing SOLEDGE3X plasma backgrounds into </a:t>
            </a:r>
            <a:r>
              <a:rPr lang="en-US" sz="2000" dirty="0" smtClean="0"/>
              <a:t>ERO2.0 for W transport 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Immagine 2">
            <a:extLst>
              <a:ext uri="{FF2B5EF4-FFF2-40B4-BE49-F238E27FC236}">
                <a16:creationId xmlns:a16="http://schemas.microsoft.com/office/drawing/2014/main" id="{59513FE7-FDB0-4D0B-813B-E2340361C5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0"/>
          <a:stretch/>
        </p:blipFill>
        <p:spPr>
          <a:xfrm>
            <a:off x="209466" y="3022670"/>
            <a:ext cx="2868283" cy="1476245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48220" y="2313978"/>
            <a:ext cx="3320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3D simulation with Non-</a:t>
            </a:r>
            <a:r>
              <a:rPr lang="en-US" sz="1600" dirty="0" err="1" smtClean="0"/>
              <a:t>Axysimmetric</a:t>
            </a:r>
            <a:r>
              <a:rPr lang="en-US" sz="1600" dirty="0" smtClean="0"/>
              <a:t> wall</a:t>
            </a:r>
            <a:endParaRPr lang="en-US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148221" y="4746749"/>
            <a:ext cx="3320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SOLEDGE plasma background with fluid neutrals</a:t>
            </a:r>
            <a:endParaRPr lang="en-US" sz="2000" dirty="0"/>
          </a:p>
        </p:txBody>
      </p:sp>
      <p:pic>
        <p:nvPicPr>
          <p:cNvPr id="15" name="Immagine 8" descr="Immagine che contiene testo, luce, semaforo&#10;&#10;Descrizione generata automaticamente">
            <a:extLst>
              <a:ext uri="{FF2B5EF4-FFF2-40B4-BE49-F238E27FC236}">
                <a16:creationId xmlns:a16="http://schemas.microsoft.com/office/drawing/2014/main" id="{1B56A304-F581-4A04-9484-12B367E2C6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236" y="2444103"/>
            <a:ext cx="3133460" cy="2242383"/>
          </a:xfrm>
          <a:prstGeom prst="rect">
            <a:avLst/>
          </a:prstGeom>
        </p:spPr>
      </p:pic>
      <p:pic>
        <p:nvPicPr>
          <p:cNvPr id="16" name="Immagine 23">
            <a:extLst>
              <a:ext uri="{FF2B5EF4-FFF2-40B4-BE49-F238E27FC236}">
                <a16:creationId xmlns:a16="http://schemas.microsoft.com/office/drawing/2014/main" id="{2AFA6172-8422-4156-BD0F-20411605B0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202" y="2476029"/>
            <a:ext cx="2409798" cy="2270720"/>
          </a:xfrm>
          <a:prstGeom prst="rect">
            <a:avLst/>
          </a:prstGeom>
        </p:spPr>
      </p:pic>
      <p:pic>
        <p:nvPicPr>
          <p:cNvPr id="17" name="Immagine 34">
            <a:extLst>
              <a:ext uri="{FF2B5EF4-FFF2-40B4-BE49-F238E27FC236}">
                <a16:creationId xmlns:a16="http://schemas.microsoft.com/office/drawing/2014/main" id="{B664BDC4-E2FD-4EA2-B151-598814E9E2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470" y="2407308"/>
            <a:ext cx="2409798" cy="2279178"/>
          </a:xfrm>
          <a:prstGeom prst="rect">
            <a:avLst/>
          </a:prstGeom>
        </p:spPr>
      </p:pic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6EFAD2D1-6742-4B51-9503-82806239762E}"/>
              </a:ext>
            </a:extLst>
          </p:cNvPr>
          <p:cNvSpPr txBox="1">
            <a:spLocks/>
          </p:cNvSpPr>
          <p:nvPr/>
        </p:nvSpPr>
        <p:spPr>
          <a:xfrm>
            <a:off x="4028236" y="4924148"/>
            <a:ext cx="3719806" cy="874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3D density map of W obtained with ERO2.0 using the soledge backrgound</a:t>
            </a:r>
            <a:endParaRPr lang="en-US" sz="2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462506" y="4816561"/>
            <a:ext cx="28852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Poloidal maps of W density at two different toroidal angle</a:t>
            </a:r>
            <a:endParaRPr lang="en-US" sz="2000" dirty="0"/>
          </a:p>
        </p:txBody>
      </p:sp>
      <p:sp>
        <p:nvSpPr>
          <p:cNvPr id="5" name="Flèche droite 4"/>
          <p:cNvSpPr/>
          <p:nvPr/>
        </p:nvSpPr>
        <p:spPr>
          <a:xfrm>
            <a:off x="209466" y="6164637"/>
            <a:ext cx="809897" cy="200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968175" y="6005214"/>
            <a:ext cx="11357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Comparison between </a:t>
            </a:r>
            <a:r>
              <a:rPr lang="fr-FR" sz="2400" dirty="0" smtClean="0"/>
              <a:t>W </a:t>
            </a:r>
            <a:r>
              <a:rPr lang="fr-FR" sz="2400" dirty="0" smtClean="0"/>
              <a:t>transport in 2D vs 3D plasma background (</a:t>
            </a:r>
            <a:r>
              <a:rPr lang="fr-FR" sz="2400" b="1" dirty="0" smtClean="0"/>
              <a:t>S Di Genova, PSI 2022</a:t>
            </a:r>
            <a:r>
              <a:rPr lang="fr-FR" sz="2400" dirty="0" smtClean="0"/>
              <a:t>)</a:t>
            </a:r>
            <a:endParaRPr lang="fr-FR" sz="2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87762" y="844641"/>
            <a:ext cx="9210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/>
              <a:t>MODELING TRANSPORT OF TUNGSTEN IN A 3D PLASMA BACKGROUND</a:t>
            </a:r>
            <a:endParaRPr lang="fr-FR" sz="2400" u="sng" dirty="0"/>
          </a:p>
        </p:txBody>
      </p:sp>
    </p:spTree>
    <p:extLst>
      <p:ext uri="{BB962C8B-B14F-4D97-AF65-F5344CB8AC3E}">
        <p14:creationId xmlns:p14="http://schemas.microsoft.com/office/powerpoint/2010/main" val="386750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68175" y="-17123"/>
            <a:ext cx="9663431" cy="758064"/>
          </a:xfrm>
        </p:spPr>
        <p:txBody>
          <a:bodyPr/>
          <a:lstStyle/>
          <a:p>
            <a:r>
              <a:rPr lang="en-GB" sz="2000" b="1" dirty="0">
                <a:solidFill>
                  <a:schemeClr val="tx1"/>
                </a:solidFill>
              </a:rPr>
              <a:t>Project update: </a:t>
            </a:r>
            <a:r>
              <a:rPr lang="en-US" sz="2000" dirty="0">
                <a:solidFill>
                  <a:schemeClr val="tx1"/>
                </a:solidFill>
              </a:rPr>
              <a:t>TASK1 for key deliverable 1: numerical development and verification of SOLEDGE3X, </a:t>
            </a:r>
            <a:r>
              <a:rPr lang="en-US" sz="2000" b="1" dirty="0">
                <a:solidFill>
                  <a:schemeClr val="tx1"/>
                </a:solidFill>
              </a:rPr>
              <a:t>EMC3-EIRENE</a:t>
            </a:r>
            <a:r>
              <a:rPr lang="en-US" sz="2000" dirty="0">
                <a:solidFill>
                  <a:schemeClr val="tx1"/>
                </a:solidFill>
              </a:rPr>
              <a:t> and ERO2.0 codes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182580" y="1809594"/>
            <a:ext cx="7705826" cy="36085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New accurate implementation of grad-B and curvature drift-movement</a:t>
            </a:r>
          </a:p>
          <a:p>
            <a:pPr lvl="1"/>
            <a:r>
              <a:rPr lang="en-GB" dirty="0" smtClean="0"/>
              <a:t>Completely redesigned core part of KIT with EMC3</a:t>
            </a:r>
          </a:p>
          <a:p>
            <a:pPr lvl="1"/>
            <a:r>
              <a:rPr lang="en-GB" dirty="0" smtClean="0"/>
              <a:t>Banana orbit observed</a:t>
            </a:r>
          </a:p>
          <a:p>
            <a:r>
              <a:rPr lang="en-GB" dirty="0" smtClean="0"/>
              <a:t>Re-designed treatment of anomalous diffusion</a:t>
            </a:r>
          </a:p>
          <a:p>
            <a:pPr lvl="1"/>
            <a:r>
              <a:rPr lang="en-GB" dirty="0" smtClean="0"/>
              <a:t>Add time step limit to avoid huge diffusion steps</a:t>
            </a:r>
          </a:p>
          <a:p>
            <a:r>
              <a:rPr lang="en-GB" dirty="0" smtClean="0"/>
              <a:t>Currently still some numerical problems (intersections in pathological cases, …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  <a:p>
            <a:endParaRPr lang="en-GB" dirty="0" smtClean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91762" y="957661"/>
            <a:ext cx="11449050" cy="635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1867" kern="1200" cap="all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Calibri"/>
              </a:defRPr>
            </a:lvl1pPr>
          </a:lstStyle>
          <a:p>
            <a:r>
              <a:rPr lang="en-US" sz="2400" b="1" dirty="0" smtClean="0">
                <a:latin typeface="+mn-lt"/>
              </a:rPr>
              <a:t>Current Status of </a:t>
            </a:r>
            <a:r>
              <a:rPr lang="en-US" sz="2400" b="1" u="sng" dirty="0" smtClean="0">
                <a:latin typeface="+mn-lt"/>
              </a:rPr>
              <a:t>EMC3-EIRENE Kinetic Ion Transport Module</a:t>
            </a:r>
            <a:endParaRPr lang="en-GB" sz="2400" b="1" u="sng" dirty="0">
              <a:latin typeface="+mn-lt"/>
            </a:endParaRPr>
          </a:p>
        </p:txBody>
      </p:sp>
      <p:pic>
        <p:nvPicPr>
          <p:cNvPr id="8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434" y="1809593"/>
            <a:ext cx="2478515" cy="311403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935147" y="5238254"/>
            <a:ext cx="2825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 of new results on banana orbits: very small numerical diffusion</a:t>
            </a:r>
            <a:endParaRPr lang="en-US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38C4123-617C-470F-8EAD-E91C6FBE61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683" y="0"/>
            <a:ext cx="2431959" cy="74094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80" y="5634881"/>
            <a:ext cx="1593908" cy="77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8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32734" y="-52693"/>
            <a:ext cx="958644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Key Deliverable 2: Assessment of the W influx, W screening, and W transport in ITER plasmas</a:t>
            </a:r>
            <a:endParaRPr kumimoji="0" lang="fr-FR" altLang="fr-FR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-975" t="-337" r="69726" b="337"/>
          <a:stretch/>
        </p:blipFill>
        <p:spPr>
          <a:xfrm>
            <a:off x="497255" y="969006"/>
            <a:ext cx="2878007" cy="443462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11188" y="5632726"/>
            <a:ext cx="11735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Example of ITER simulations with SOLEDGE in 2D: some improvements on SOLEDGE-EIRENE were necessary to consider properly an ITER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same studies ongoing with EMC3-EIRENE coupled with ERO2.0 for W transport</a:t>
            </a:r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" r="49196" b="4350"/>
          <a:stretch/>
        </p:blipFill>
        <p:spPr>
          <a:xfrm>
            <a:off x="7906434" y="2600826"/>
            <a:ext cx="3080497" cy="280280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0"/>
          <a:stretch/>
        </p:blipFill>
        <p:spPr>
          <a:xfrm>
            <a:off x="4885653" y="2547036"/>
            <a:ext cx="3280515" cy="316697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712312" y="2166821"/>
            <a:ext cx="4679575" cy="36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Temperature</a:t>
            </a:r>
            <a:r>
              <a:rPr lang="fr-FR" dirty="0" smtClean="0"/>
              <a:t> and </a:t>
            </a:r>
            <a:r>
              <a:rPr lang="fr-FR" dirty="0" err="1" smtClean="0"/>
              <a:t>density</a:t>
            </a:r>
            <a:r>
              <a:rPr lang="fr-FR" dirty="0" smtClean="0"/>
              <a:t> in the divertor </a:t>
            </a:r>
            <a:r>
              <a:rPr lang="fr-FR" dirty="0" err="1" smtClean="0"/>
              <a:t>region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001844" y="1025450"/>
            <a:ext cx="81005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200" b="1" dirty="0" smtClean="0">
                <a:solidFill>
                  <a:srgbClr val="FF0000"/>
                </a:solidFill>
              </a:rPr>
              <a:t>MILESTONE 2022</a:t>
            </a:r>
            <a:r>
              <a:rPr lang="en-US" sz="2200" dirty="0" smtClean="0"/>
              <a:t>: </a:t>
            </a:r>
            <a:r>
              <a:rPr lang="en-US" sz="2200" b="1" dirty="0" smtClean="0"/>
              <a:t>2D </a:t>
            </a:r>
            <a:r>
              <a:rPr lang="en-US" sz="2200" b="1" dirty="0"/>
              <a:t>Plasma background </a:t>
            </a:r>
            <a:r>
              <a:rPr lang="en-US" sz="2200" dirty="0"/>
              <a:t>in semi-detached </a:t>
            </a:r>
            <a:r>
              <a:rPr lang="en-US" sz="2200" dirty="0" smtClean="0"/>
              <a:t>conditions </a:t>
            </a:r>
            <a:r>
              <a:rPr lang="en-US" sz="2200" dirty="0"/>
              <a:t>(no RMP</a:t>
            </a:r>
            <a:r>
              <a:rPr lang="en-US" sz="2200" dirty="0" smtClean="0"/>
              <a:t>)</a:t>
            </a:r>
            <a:endParaRPr lang="fr-FR" sz="2200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798C-B26F-D149-B99D-C7F3BED9883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38C4123-617C-470F-8EAD-E91C6FBE61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123" y="0"/>
            <a:ext cx="2145021" cy="65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5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Interaction with other TSVVs + </a:t>
            </a:r>
            <a:r>
              <a:rPr lang="en-US" sz="2800" b="1" dirty="0" smtClean="0">
                <a:solidFill>
                  <a:schemeClr val="tx1"/>
                </a:solidFill>
              </a:rPr>
              <a:t>WPs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03732" y="953353"/>
            <a:ext cx="72126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connection with old experiments as well as WPTE (recent call), ongoing work and proposals for comparing </a:t>
            </a:r>
            <a:r>
              <a:rPr lang="en-US" sz="2400" dirty="0" smtClean="0"/>
              <a:t>TSVV 6</a:t>
            </a:r>
            <a:r>
              <a:rPr lang="en-US" sz="2400" dirty="0" smtClean="0"/>
              <a:t> modelling tools with experimental results  </a:t>
            </a:r>
          </a:p>
          <a:p>
            <a:endParaRPr lang="en-US" sz="2400" dirty="0" smtClean="0"/>
          </a:p>
          <a:p>
            <a:pPr marL="514350" indent="-514350">
              <a:buFontTx/>
              <a:buAutoNum type="arabicParenR"/>
            </a:pPr>
            <a:r>
              <a:rPr lang="en-US" sz="2400" b="1" dirty="0" smtClean="0"/>
              <a:t>On W7X </a:t>
            </a:r>
            <a:r>
              <a:rPr lang="en-US" sz="2400" dirty="0" smtClean="0"/>
              <a:t>with EMC3-EIRENE - ERO2.0</a:t>
            </a:r>
          </a:p>
          <a:p>
            <a:pPr marL="514350" indent="-514350">
              <a:buAutoNum type="arabicParenR"/>
            </a:pPr>
            <a:r>
              <a:rPr lang="en-US" sz="2400" b="1" dirty="0" smtClean="0"/>
              <a:t>On JET</a:t>
            </a:r>
            <a:r>
              <a:rPr lang="en-US" sz="2400" dirty="0" smtClean="0"/>
              <a:t>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Tungsten erosion and prompt </a:t>
            </a:r>
            <a:r>
              <a:rPr lang="en-US" sz="2000" dirty="0" err="1" smtClean="0"/>
              <a:t>redeposition</a:t>
            </a:r>
            <a:r>
              <a:rPr lang="en-US" sz="2000" dirty="0" smtClean="0"/>
              <a:t> (proposed by J   Romazanov from </a:t>
            </a:r>
            <a:r>
              <a:rPr lang="en-US" sz="2000" dirty="0" err="1" smtClean="0"/>
              <a:t>Julich</a:t>
            </a:r>
            <a:r>
              <a:rPr lang="en-US" sz="2000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experiments for core-edge interplay and transport in pedestal region (C </a:t>
            </a:r>
            <a:r>
              <a:rPr lang="en-US" sz="2000" dirty="0" err="1" smtClean="0"/>
              <a:t>Giroud</a:t>
            </a:r>
            <a:r>
              <a:rPr lang="en-US" sz="2000" dirty="0" smtClean="0"/>
              <a:t>)</a:t>
            </a:r>
          </a:p>
          <a:p>
            <a:pPr marL="514350" indent="-514350">
              <a:buAutoNum type="arabicParenR"/>
            </a:pPr>
            <a:r>
              <a:rPr lang="en-US" sz="2400" b="1" dirty="0" smtClean="0"/>
              <a:t>On WEST</a:t>
            </a:r>
            <a:r>
              <a:rPr lang="en-US" sz="2400" dirty="0" smtClean="0"/>
              <a:t>: 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000" dirty="0" smtClean="0"/>
              <a:t>X-point radiator and impact on W sources (N. </a:t>
            </a:r>
            <a:r>
              <a:rPr lang="en-US" sz="2000" dirty="0" err="1" smtClean="0"/>
              <a:t>Fedorczak</a:t>
            </a:r>
            <a:r>
              <a:rPr lang="en-US" sz="2000" dirty="0" smtClean="0"/>
              <a:t>)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000" dirty="0" smtClean="0"/>
              <a:t>Double Null magnetic configuration and W sources and transport </a:t>
            </a:r>
            <a:endParaRPr lang="en-US" sz="2000" dirty="0" smtClean="0"/>
          </a:p>
        </p:txBody>
      </p:sp>
      <p:pic>
        <p:nvPicPr>
          <p:cNvPr id="7" name="Grafik 5"/>
          <p:cNvPicPr/>
          <p:nvPr/>
        </p:nvPicPr>
        <p:blipFill>
          <a:blip r:embed="rId2"/>
          <a:stretch/>
        </p:blipFill>
        <p:spPr>
          <a:xfrm>
            <a:off x="8110013" y="953353"/>
            <a:ext cx="1549821" cy="2159577"/>
          </a:xfrm>
          <a:prstGeom prst="rect">
            <a:avLst/>
          </a:prstGeom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504" y="3549761"/>
            <a:ext cx="3668660" cy="234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1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solidFill>
                  <a:schemeClr val="tx1"/>
                </a:solidFill>
              </a:rPr>
              <a:t>Open points / </a:t>
            </a:r>
            <a:r>
              <a:rPr lang="fr-FR" sz="2800" b="1" dirty="0" err="1" smtClean="0">
                <a:solidFill>
                  <a:schemeClr val="tx1"/>
                </a:solidFill>
              </a:rPr>
              <a:t>ISsues</a:t>
            </a:r>
            <a:r>
              <a:rPr lang="fr-FR" sz="2800" b="1" dirty="0" smtClean="0">
                <a:solidFill>
                  <a:schemeClr val="tx1"/>
                </a:solidFill>
              </a:rPr>
              <a:t> </a:t>
            </a:r>
            <a:r>
              <a:rPr lang="fr-FR" sz="2800" b="1" dirty="0">
                <a:solidFill>
                  <a:schemeClr val="tx1"/>
                </a:solidFill>
              </a:rPr>
              <a:t>/ </a:t>
            </a:r>
            <a:r>
              <a:rPr lang="fr-FR" sz="2800" b="1" dirty="0" err="1">
                <a:solidFill>
                  <a:schemeClr val="tx1"/>
                </a:solidFill>
              </a:rPr>
              <a:t>Problems</a:t>
            </a:r>
            <a:r>
              <a:rPr lang="fr-FR" sz="28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1300500"/>
            <a:ext cx="1193039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To organize a 2/3 days meeting with all the participants on site (2023, </a:t>
            </a:r>
            <a:r>
              <a:rPr lang="en-US" sz="2800" dirty="0" err="1" smtClean="0"/>
              <a:t>Julich</a:t>
            </a:r>
            <a:r>
              <a:rPr lang="en-US" sz="2800" dirty="0" smtClean="0"/>
              <a:t>/</a:t>
            </a:r>
            <a:r>
              <a:rPr lang="en-US" sz="2800" dirty="0" err="1" smtClean="0"/>
              <a:t>Cadarache</a:t>
            </a:r>
            <a:r>
              <a:rPr lang="en-US" sz="2800" dirty="0" smtClean="0"/>
              <a:t>/…?)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It would be useful to meet also during JET/WEST experiments for few days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Waiting for WEST experiments in Double Null configuration (delay due to some issues on the machine)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Good “informal” connection with other TSVVs, do we need more formal meetings?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Waiting for agreement between </a:t>
            </a:r>
            <a:r>
              <a:rPr lang="en-US" sz="2800" dirty="0" err="1"/>
              <a:t>Eurofusion</a:t>
            </a:r>
            <a:r>
              <a:rPr lang="en-US" sz="2800" dirty="0"/>
              <a:t> </a:t>
            </a:r>
            <a:r>
              <a:rPr lang="en-US" sz="2800" dirty="0" smtClean="0"/>
              <a:t>and Switzerland for participation of our EPFL colleagues (not yet an issue but…)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fr-FR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06105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7183</TotalTime>
  <Words>457</Words>
  <Application>Microsoft Office PowerPoint</Application>
  <PresentationFormat>Grand écran</PresentationFormat>
  <Paragraphs>42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Tahoma</vt:lpstr>
      <vt:lpstr>Times New Roman</vt:lpstr>
      <vt:lpstr>Wingdings</vt:lpstr>
      <vt:lpstr>Thème Office</vt:lpstr>
      <vt:lpstr>TSVV 6 – Impurity Sources, Transport, and Screening</vt:lpstr>
      <vt:lpstr>Project update: TASK1 for key deliverable 1: numerical development and verification of SOLEDGE3X, EMC3-EIRENE and ERO2.0 codes </vt:lpstr>
      <vt:lpstr>Project update: TASK1 for key deliverable 1: numerical development and verification of SOLEDGE3X, EMC3-EIRENE and ERO2.0 codes</vt:lpstr>
      <vt:lpstr>Présentation PowerPoint</vt:lpstr>
      <vt:lpstr>Interaction with other TSVVs + WPs</vt:lpstr>
      <vt:lpstr>Open points / ISsues / Problems 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CIRAOLO Guido 209552</dc:creator>
  <cp:lastModifiedBy>CIRAOLO Guido 209552</cp:lastModifiedBy>
  <cp:revision>76</cp:revision>
  <dcterms:created xsi:type="dcterms:W3CDTF">2020-06-05T14:40:11Z</dcterms:created>
  <dcterms:modified xsi:type="dcterms:W3CDTF">2022-06-10T12:17:25Z</dcterms:modified>
</cp:coreProperties>
</file>