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7" r:id="rId3"/>
    <p:sldId id="300" r:id="rId4"/>
    <p:sldId id="302" r:id="rId5"/>
    <p:sldId id="303" r:id="rId6"/>
    <p:sldId id="317" r:id="rId7"/>
    <p:sldId id="319" r:id="rId8"/>
    <p:sldId id="315" r:id="rId9"/>
    <p:sldId id="311" r:id="rId10"/>
    <p:sldId id="314" r:id="rId11"/>
    <p:sldId id="313" r:id="rId12"/>
    <p:sldId id="316" r:id="rId13"/>
    <p:sldId id="309" r:id="rId14"/>
    <p:sldId id="31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3963" autoAdjust="0"/>
  </p:normalViewPr>
  <p:slideViewPr>
    <p:cSldViewPr snapToGrid="0">
      <p:cViewPr varScale="1">
        <p:scale>
          <a:sx n="64" d="100"/>
          <a:sy n="64" d="100"/>
        </p:scale>
        <p:origin x="636" y="52"/>
      </p:cViewPr>
      <p:guideLst/>
    </p:cSldViewPr>
  </p:slideViewPr>
  <p:outlineViewPr>
    <p:cViewPr>
      <p:scale>
        <a:sx n="33" d="100"/>
        <a:sy n="33" d="100"/>
      </p:scale>
      <p:origin x="0" y="-87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ECE2C-7FA4-4924-BCA1-8B4ED46791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29B93-2AC3-4332-9422-7CFDAF1E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1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CE0C7-FD4A-4F62-B272-59DCCC8B723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B8B68-2978-4633-A729-8D935699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2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B8B68-2978-4633-A729-8D9356993C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9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34758-43E5-4687-ACD5-79360B5BD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88" y="2407474"/>
            <a:ext cx="9144000" cy="1122363"/>
          </a:xfrm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A650B4-20D6-4889-AB43-E4CEFE9E0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1388" y="3691489"/>
            <a:ext cx="9144000" cy="8009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5E196-AE88-4FB2-AFFD-8B67093249AA}"/>
              </a:ext>
            </a:extLst>
          </p:cNvPr>
          <p:cNvSpPr/>
          <p:nvPr/>
        </p:nvSpPr>
        <p:spPr>
          <a:xfrm>
            <a:off x="0" y="0"/>
            <a:ext cx="1961388" cy="1321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CA1511-EF32-421C-803E-595E76111EB4}"/>
              </a:ext>
            </a:extLst>
          </p:cNvPr>
          <p:cNvSpPr/>
          <p:nvPr/>
        </p:nvSpPr>
        <p:spPr>
          <a:xfrm>
            <a:off x="0" y="5536096"/>
            <a:ext cx="1961388" cy="1321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40F990C-AD5D-4FEE-AD5F-055BEC4523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" y="141699"/>
            <a:ext cx="1937008" cy="8389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BDB2B2-7760-4F95-AF5E-DB0759E857C7}"/>
              </a:ext>
            </a:extLst>
          </p:cNvPr>
          <p:cNvSpPr>
            <a:spLocks noChangeAspect="1"/>
          </p:cNvSpPr>
          <p:nvPr/>
        </p:nvSpPr>
        <p:spPr>
          <a:xfrm>
            <a:off x="35998" y="6066000"/>
            <a:ext cx="126288" cy="1052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99241A8-71C4-42B6-B36E-9A6DC4C6B986}"/>
              </a:ext>
            </a:extLst>
          </p:cNvPr>
          <p:cNvSpPr txBox="1"/>
          <p:nvPr/>
        </p:nvSpPr>
        <p:spPr>
          <a:xfrm>
            <a:off x="167256" y="5934670"/>
            <a:ext cx="1252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AA3CF9-BAA0-43D1-BC84-F1A0A67CAA13}"/>
              </a:ext>
            </a:extLst>
          </p:cNvPr>
          <p:cNvSpPr/>
          <p:nvPr userDrawn="1"/>
        </p:nvSpPr>
        <p:spPr>
          <a:xfrm>
            <a:off x="0" y="0"/>
            <a:ext cx="1961388" cy="1321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44EE92-B97F-468E-AEB2-1B4EE80F7351}"/>
              </a:ext>
            </a:extLst>
          </p:cNvPr>
          <p:cNvSpPr/>
          <p:nvPr userDrawn="1"/>
        </p:nvSpPr>
        <p:spPr>
          <a:xfrm>
            <a:off x="0" y="5536096"/>
            <a:ext cx="1961388" cy="1321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5D64AE9-0514-4FC8-A30A-76E39B9DA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" y="141699"/>
            <a:ext cx="1937008" cy="8389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34194AD-76C3-4507-B072-FAC31D3DA804}"/>
              </a:ext>
            </a:extLst>
          </p:cNvPr>
          <p:cNvSpPr>
            <a:spLocks noChangeAspect="1"/>
          </p:cNvSpPr>
          <p:nvPr userDrawn="1"/>
        </p:nvSpPr>
        <p:spPr>
          <a:xfrm>
            <a:off x="35998" y="6066000"/>
            <a:ext cx="126288" cy="1052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1B6F395-B689-44FA-973B-90AE29DC2134}"/>
              </a:ext>
            </a:extLst>
          </p:cNvPr>
          <p:cNvSpPr txBox="1"/>
          <p:nvPr userDrawn="1"/>
        </p:nvSpPr>
        <p:spPr>
          <a:xfrm>
            <a:off x="167256" y="5934670"/>
            <a:ext cx="1252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285695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21781-3034-4259-9001-273D7582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992206-BC18-454B-A90F-ED1B65B74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42569-A300-481D-A2DE-A37FE9DD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B6471-E513-49B3-AA37-7F9A676F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6DBF26-31CC-49D1-B7C2-D3C4275A6805}"/>
              </a:ext>
            </a:extLst>
          </p:cNvPr>
          <p:cNvSpPr/>
          <p:nvPr userDrawn="1"/>
        </p:nvSpPr>
        <p:spPr>
          <a:xfrm>
            <a:off x="1216152" y="1005841"/>
            <a:ext cx="1097584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2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C4DB9B-E94D-48AF-95FC-7E26BE188C94}"/>
              </a:ext>
            </a:extLst>
          </p:cNvPr>
          <p:cNvSpPr/>
          <p:nvPr/>
        </p:nvSpPr>
        <p:spPr>
          <a:xfrm>
            <a:off x="1216151" y="6471475"/>
            <a:ext cx="10975847" cy="3865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603D01-B35A-4615-A6A2-F28D2FAC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36525"/>
            <a:ext cx="10634472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EAB1D6-680B-4A7C-AA73-A44F57F35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6152" y="1289304"/>
            <a:ext cx="1063447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BF7C0D-8308-4CF1-8C3E-AAC3CACB6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6152" y="6471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63A669-A9F0-424A-8170-A1AA38306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5988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PASC 2021, P.Donnel, 06.07.2021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DAE0D-B2ED-4B8B-9A0C-D74C68739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71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A285B5-CB1B-436C-99CE-ED48475603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9D42651-C3F6-4B4F-A3FB-7B283E00429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" y="342353"/>
            <a:ext cx="1162205" cy="5033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A0C8F7-5062-4FFC-9B54-502813FDE6D0}"/>
              </a:ext>
            </a:extLst>
          </p:cNvPr>
          <p:cNvSpPr>
            <a:spLocks noChangeAspect="1"/>
          </p:cNvSpPr>
          <p:nvPr/>
        </p:nvSpPr>
        <p:spPr>
          <a:xfrm>
            <a:off x="36000" y="6264000"/>
            <a:ext cx="86400" cy="7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99B1EF-D581-463D-9EC9-222B8BE09FFB}"/>
              </a:ext>
            </a:extLst>
          </p:cNvPr>
          <p:cNvSpPr txBox="1"/>
          <p:nvPr/>
        </p:nvSpPr>
        <p:spPr>
          <a:xfrm>
            <a:off x="122533" y="6126911"/>
            <a:ext cx="125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766BD9-5B88-4E0B-8AF7-FE4CBCAF3C5C}"/>
              </a:ext>
            </a:extLst>
          </p:cNvPr>
          <p:cNvSpPr/>
          <p:nvPr userDrawn="1"/>
        </p:nvSpPr>
        <p:spPr>
          <a:xfrm>
            <a:off x="1216151" y="6471475"/>
            <a:ext cx="10975847" cy="3865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2440BD0-92A3-4797-9F93-C3AD614F78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" y="342353"/>
            <a:ext cx="1162205" cy="5033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452B97-1F3A-4A10-8988-F5F885C3BA62}"/>
              </a:ext>
            </a:extLst>
          </p:cNvPr>
          <p:cNvSpPr>
            <a:spLocks noChangeAspect="1"/>
          </p:cNvSpPr>
          <p:nvPr userDrawn="1"/>
        </p:nvSpPr>
        <p:spPr>
          <a:xfrm>
            <a:off x="36000" y="6264000"/>
            <a:ext cx="86400" cy="7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C28D1AA-A430-4A93-89C8-E951702E2CD7}"/>
              </a:ext>
            </a:extLst>
          </p:cNvPr>
          <p:cNvSpPr txBox="1"/>
          <p:nvPr userDrawn="1"/>
        </p:nvSpPr>
        <p:spPr>
          <a:xfrm>
            <a:off x="122533" y="6126911"/>
            <a:ext cx="125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56AFFA41-D23C-4FB9-AB0F-89FD38FC6898}"/>
              </a:ext>
            </a:extLst>
          </p:cNvPr>
          <p:cNvSpPr txBox="1">
            <a:spLocks/>
          </p:cNvSpPr>
          <p:nvPr userDrawn="1"/>
        </p:nvSpPr>
        <p:spPr>
          <a:xfrm>
            <a:off x="4634699" y="6471474"/>
            <a:ext cx="5174319" cy="36512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G. Di </a:t>
            </a:r>
            <a:r>
              <a:rPr lang="en-US" sz="1600" dirty="0" err="1" smtClean="0"/>
              <a:t>Giannatale</a:t>
            </a:r>
            <a:r>
              <a:rPr lang="en-US" sz="1600" dirty="0" smtClean="0"/>
              <a:t>  TSVV-1, 27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.Sept.2022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195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6799" y="3001190"/>
            <a:ext cx="10041802" cy="800997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Di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Giannatale</a:t>
            </a:r>
            <a:r>
              <a:rPr lang="it-IT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Donnel</a:t>
            </a:r>
            <a:r>
              <a:rPr lang="en-US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Lanti</a:t>
            </a:r>
            <a:r>
              <a:rPr lang="it-IT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L. Villard</a:t>
            </a:r>
            <a:r>
              <a:rPr lang="it-IT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Bottino</a:t>
            </a:r>
            <a:r>
              <a:rPr lang="en-US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 Brunner</a:t>
            </a:r>
            <a:r>
              <a:rPr lang="it-IT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McMillan</a:t>
            </a:r>
            <a:r>
              <a:rPr lang="en-US" kern="1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Mishchenko</a:t>
            </a:r>
            <a:r>
              <a:rPr lang="en-US" kern="1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Murugappan</a:t>
            </a:r>
            <a:r>
              <a:rPr lang="it-IT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Schneider</a:t>
            </a:r>
            <a:r>
              <a:rPr lang="en-US" kern="1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1569" y="3802187"/>
            <a:ext cx="10260431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EPFL, SPC, CH-1015 Lausanne, Switzerland</a:t>
            </a:r>
            <a:endParaRPr lang="en-US" sz="2000" kern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CEA, IRFM, F-13108 Saint-Paul-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-Durance, France</a:t>
            </a:r>
          </a:p>
          <a:p>
            <a:pPr>
              <a:lnSpc>
                <a:spcPct val="150000"/>
              </a:lnSpc>
            </a:pPr>
            <a:r>
              <a:rPr lang="en-US" sz="2000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Max-Planck-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Plasmaphysik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D-85748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Garching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Germany</a:t>
            </a:r>
          </a:p>
          <a:p>
            <a:pPr>
              <a:lnSpc>
                <a:spcPct val="150000"/>
              </a:lnSpc>
            </a:pPr>
            <a:r>
              <a:rPr lang="en-US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Department of Physics, University of Warwick, Coventry CV4 7AL, United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pPr>
              <a:lnSpc>
                <a:spcPct val="150000"/>
              </a:lnSpc>
            </a:pPr>
            <a:r>
              <a:rPr lang="en-US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Max-Planck-Institut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Plasmaphysik, D-17491 Greifswald, Germany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kern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31568" y="983975"/>
            <a:ext cx="9110806" cy="152717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Limiter effects in gyrokinetic simulations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3"/>
    </mc:Choice>
    <mc:Fallback xmlns="">
      <p:transition spd="slow" advTm="143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indication – Hurst exponent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152" y="1146319"/>
            <a:ext cx="10634472" cy="50292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Hurst exponent is a coefficient that can be associated to the kind of transport: diffusive (H = 0.5), </a:t>
            </a:r>
            <a:r>
              <a:rPr lang="en-US" sz="2000" dirty="0" err="1" smtClean="0"/>
              <a:t>subdiffusive</a:t>
            </a:r>
            <a:r>
              <a:rPr lang="en-US" sz="2000" dirty="0" smtClean="0"/>
              <a:t> (H &lt; 0.5), </a:t>
            </a:r>
            <a:r>
              <a:rPr lang="en-US" sz="2000" dirty="0" err="1" smtClean="0"/>
              <a:t>superdiffusive</a:t>
            </a:r>
            <a:r>
              <a:rPr lang="en-US" sz="2000" dirty="0" smtClean="0"/>
              <a:t> (H &gt; 0.5)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6" y="1766764"/>
            <a:ext cx="6899119" cy="2910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1380" r="35786" b="-1380"/>
          <a:stretch/>
        </p:blipFill>
        <p:spPr>
          <a:xfrm>
            <a:off x="7679344" y="1907315"/>
            <a:ext cx="4430381" cy="27468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1632" y="4952342"/>
            <a:ext cx="7464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make the  PT to be more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superdiffusive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shear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frequency of avalanches 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33036" y="4753545"/>
            <a:ext cx="3222622" cy="1717931"/>
            <a:chOff x="6907697" y="4895243"/>
            <a:chExt cx="3041374" cy="1555253"/>
          </a:xfrm>
        </p:grpSpPr>
        <p:pic>
          <p:nvPicPr>
            <p:cNvPr id="11" name="Content Placeholder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75" t="53510" r="4388" b="6182"/>
            <a:stretch/>
          </p:blipFill>
          <p:spPr>
            <a:xfrm>
              <a:off x="7454804" y="4895243"/>
              <a:ext cx="2494267" cy="1555253"/>
            </a:xfrm>
            <a:prstGeom prst="rect">
              <a:avLst/>
            </a:prstGeom>
          </p:spPr>
        </p:pic>
        <p:pic>
          <p:nvPicPr>
            <p:cNvPr id="12" name="Content Placeholder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0" t="53509" r="86411" b="6672"/>
            <a:stretch/>
          </p:blipFill>
          <p:spPr>
            <a:xfrm>
              <a:off x="6907697" y="4895243"/>
              <a:ext cx="582164" cy="1536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17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 to describe the transport with a fractional dynamics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Attempt to describe the </a:t>
                </a:r>
                <a:r>
                  <a:rPr lang="en-US" dirty="0"/>
                  <a:t>limiter-induced</a:t>
                </a:r>
                <a:r>
                  <a:rPr lang="en-US" dirty="0" smtClean="0"/>
                  <a:t> non-diffusive dynamics</a:t>
                </a:r>
              </a:p>
              <a:p>
                <a:pPr lvl="1"/>
                <a:r>
                  <a:rPr lang="en-US" dirty="0" smtClean="0"/>
                  <a:t>Non-locality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 space and time</a:t>
                </a:r>
              </a:p>
              <a:p>
                <a:pPr lvl="1"/>
                <a:r>
                  <a:rPr lang="en-US" dirty="0" smtClean="0"/>
                  <a:t>Using fractional operators to correlate T and Q</a:t>
                </a:r>
              </a:p>
              <a:p>
                <a:pPr lvl="1"/>
                <a:r>
                  <a:rPr lang="en-US" dirty="0" smtClean="0"/>
                  <a:t>First attempt: splitting the time and the spatial dependence of the pdfs</a:t>
                </a:r>
                <a:endParaRPr lang="en-US" dirty="0"/>
              </a:p>
              <a:p>
                <a:pPr lvl="2"/>
                <a:r>
                  <a:rPr lang="en-US" dirty="0" err="1" smtClean="0"/>
                  <a:t>Rietz</a:t>
                </a:r>
                <a:r>
                  <a:rPr lang="en-US" dirty="0" smtClean="0"/>
                  <a:t> derivative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d>
                      <m:dPr>
                        <m:ctrlPr>
                          <a:rPr lang="fr-CH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.  </m:t>
                    </m:r>
                    <m:sSubSup>
                      <m:sSubSupPr>
                        <m:ctrlPr>
                          <a:rPr lang="fr-CH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fr-CH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fr-CH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lang="fr-CH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fr-CH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CH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CH" sz="2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CH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CH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′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3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17763" y="3803904"/>
            <a:ext cx="10042663" cy="2419034"/>
            <a:chOff x="1317763" y="3803904"/>
            <a:chExt cx="10042663" cy="24190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763" y="3803904"/>
              <a:ext cx="10042663" cy="21276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594113" y="5931512"/>
                  <a:ext cx="799065" cy="2914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 [</m:t>
                        </m:r>
                        <m:sSubSup>
                          <m:sSubSup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CH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]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4113" y="5931512"/>
                  <a:ext cx="799065" cy="291426"/>
                </a:xfrm>
                <a:prstGeom prst="rect">
                  <a:avLst/>
                </a:prstGeom>
                <a:blipFill>
                  <a:blip r:embed="rId4"/>
                  <a:stretch>
                    <a:fillRect l="-6107" r="-4580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939561" y="5930190"/>
                  <a:ext cx="799065" cy="2914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 [</m:t>
                        </m:r>
                        <m:sSubSup>
                          <m:sSubSup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CH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]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561" y="5930190"/>
                  <a:ext cx="799065" cy="291426"/>
                </a:xfrm>
                <a:prstGeom prst="rect">
                  <a:avLst/>
                </a:prstGeom>
                <a:blipFill>
                  <a:blip r:embed="rId5"/>
                  <a:stretch>
                    <a:fillRect l="-5344" r="-5344" b="-35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240079" y="5930190"/>
                  <a:ext cx="799065" cy="2914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 [</m:t>
                        </m:r>
                        <m:sSubSup>
                          <m:sSubSup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CH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]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0079" y="5930190"/>
                  <a:ext cx="799065" cy="291426"/>
                </a:xfrm>
                <a:prstGeom prst="rect">
                  <a:avLst/>
                </a:prstGeom>
                <a:blipFill>
                  <a:blip r:embed="rId6"/>
                  <a:stretch>
                    <a:fillRect l="-6107" r="-4580" b="-35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Straight Arrow Connector 11"/>
          <p:cNvCxnSpPr/>
          <p:nvPr/>
        </p:nvCxnSpPr>
        <p:spPr>
          <a:xfrm flipH="1">
            <a:off x="7036904" y="3356336"/>
            <a:ext cx="675861" cy="589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7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6152" y="1141320"/>
                <a:ext cx="10889709" cy="5280461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deliverable</a:t>
                </a:r>
                <a:r>
                  <a:rPr lang="en-US" sz="2000" dirty="0" smtClean="0"/>
                  <a:t> limiter has been </a:t>
                </a:r>
                <a:r>
                  <a:rPr lang="en-US" sz="2000" b="1" dirty="0" smtClean="0"/>
                  <a:t>achieved</a:t>
                </a:r>
                <a:endParaRPr lang="en-US" sz="2000" b="1" dirty="0" smtClean="0"/>
              </a:p>
              <a:p>
                <a:pPr lvl="1"/>
                <a:r>
                  <a:rPr lang="en-US" sz="1800" dirty="0" smtClean="0"/>
                  <a:t>Strong avalanches</a:t>
                </a:r>
              </a:p>
              <a:p>
                <a:pPr lvl="1"/>
                <a:r>
                  <a:rPr lang="en-US" sz="1800" dirty="0" smtClean="0"/>
                  <a:t>High gradients</a:t>
                </a:r>
              </a:p>
              <a:p>
                <a:pPr lvl="1"/>
                <a:r>
                  <a:rPr lang="en-US" sz="1800" dirty="0" smtClean="0"/>
                  <a:t>Peak of the </a:t>
                </a:r>
                <a:r>
                  <a:rPr lang="en-US" sz="1800" dirty="0" err="1" smtClean="0"/>
                  <a:t>ExB</a:t>
                </a:r>
                <a:r>
                  <a:rPr lang="en-US" sz="1800" dirty="0" smtClean="0"/>
                  <a:t> shear</a:t>
                </a:r>
              </a:p>
              <a:p>
                <a:pPr lvl="1"/>
                <a:r>
                  <a:rPr lang="en-US" sz="1800" dirty="0" smtClean="0"/>
                  <a:t>Symmetry </a:t>
                </a:r>
                <a:r>
                  <a:rPr lang="en-US" sz="1800" dirty="0" smtClean="0"/>
                  <a:t>breaking</a:t>
                </a:r>
              </a:p>
              <a:p>
                <a:pPr lvl="1"/>
                <a:r>
                  <a:rPr lang="en-US" sz="1600" dirty="0" smtClean="0"/>
                  <a:t>Benchmark with GYSELA 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started</a:t>
                </a:r>
              </a:p>
              <a:p>
                <a:pPr lvl="1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10000"/>
                  </a:lnSpc>
                  <a:spcAft>
                    <a:spcPts val="100"/>
                  </a:spcAft>
                </a:pPr>
                <a:r>
                  <a:rPr lang="en-US" sz="2000" dirty="0" smtClean="0"/>
                  <a:t>Adapting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may be crucial to keep the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CH" sz="2000" b="0" i="0" smtClean="0">
                        <a:latin typeface="Cambria Math" panose="02040503050406030204" pitchFamily="18" charset="0"/>
                      </a:rPr>
                      <m:t>ordering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10000"/>
                  </a:lnSpc>
                  <a:spcAft>
                    <a:spcPts val="100"/>
                  </a:spcAft>
                </a:pPr>
                <a:r>
                  <a:rPr lang="en-US" sz="2000" dirty="0" smtClean="0"/>
                  <a:t>Inserting 2D dependence of density in polarization term may be important</a:t>
                </a:r>
              </a:p>
              <a:p>
                <a:pPr>
                  <a:lnSpc>
                    <a:spcPct val="110000"/>
                  </a:lnSpc>
                  <a:spcAft>
                    <a:spcPts val="100"/>
                  </a:spcAft>
                </a:pPr>
                <a:r>
                  <a:rPr lang="en-US" sz="2000" dirty="0" smtClean="0"/>
                  <a:t>Super-diffusive transport may be a consequence of the limiter</a:t>
                </a:r>
              </a:p>
              <a:p>
                <a:pPr lvl="1">
                  <a:lnSpc>
                    <a:spcPct val="110000"/>
                  </a:lnSpc>
                  <a:spcAft>
                    <a:spcPts val="100"/>
                  </a:spcAft>
                </a:pPr>
                <a:r>
                  <a:rPr lang="en-US" sz="1800" dirty="0" smtClean="0"/>
                  <a:t>Why NT and PT react differently ?</a:t>
                </a:r>
              </a:p>
              <a:p>
                <a:pPr>
                  <a:lnSpc>
                    <a:spcPct val="110000"/>
                  </a:lnSpc>
                  <a:spcAft>
                    <a:spcPts val="100"/>
                  </a:spcAft>
                </a:pPr>
                <a:r>
                  <a:rPr lang="en-US" sz="2000" dirty="0" smtClean="0"/>
                  <a:t>Fractional operators seem a promising way to underline the transport process</a:t>
                </a:r>
              </a:p>
              <a:p>
                <a:pPr>
                  <a:lnSpc>
                    <a:spcPct val="110000"/>
                  </a:lnSpc>
                  <a:spcAft>
                    <a:spcPts val="100"/>
                  </a:spcAft>
                </a:pPr>
                <a:r>
                  <a:rPr lang="en-US" sz="2000" dirty="0" smtClean="0"/>
                  <a:t>Proposal for studying the limiter has been accepted: 1.3 </a:t>
                </a:r>
                <a:r>
                  <a:rPr lang="en-US" sz="2000" dirty="0" err="1" smtClean="0"/>
                  <a:t>Mln</a:t>
                </a:r>
                <a:r>
                  <a:rPr lang="en-US" sz="2000" dirty="0" smtClean="0"/>
                  <a:t> node/h available from 1</a:t>
                </a:r>
                <a:r>
                  <a:rPr lang="en-US" sz="2000" baseline="30000" dirty="0" smtClean="0"/>
                  <a:t>st </a:t>
                </a:r>
                <a:r>
                  <a:rPr lang="en-US" sz="2000" dirty="0" smtClean="0"/>
                  <a:t>Oct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152" y="1141320"/>
                <a:ext cx="10889709" cy="5280461"/>
              </a:xfrm>
              <a:blipFill>
                <a:blip r:embed="rId2"/>
                <a:stretch>
                  <a:fillRect l="-504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13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10" y="2680529"/>
            <a:ext cx="4420394" cy="331276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2"/>
          <a:stretch/>
        </p:blipFill>
        <p:spPr>
          <a:xfrm>
            <a:off x="6177481" y="1302026"/>
            <a:ext cx="5378415" cy="46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 mediated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r="23247" b="6746"/>
          <a:stretch/>
        </p:blipFill>
        <p:spPr>
          <a:xfrm>
            <a:off x="1113182" y="1192696"/>
            <a:ext cx="3985592" cy="4980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837" y="1192696"/>
            <a:ext cx="4327810" cy="48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ORB5 - Code, equations and approximations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216152" y="1162878"/>
                <a:ext cx="10634472" cy="5155626"/>
              </a:xfrm>
            </p:spPr>
            <p:txBody>
              <a:bodyPr>
                <a:normAutofit lnSpcReduction="10000"/>
              </a:bodyPr>
              <a:lstStyle/>
              <a:p>
                <a:pPr marL="228600" lvl="1" algn="just">
                  <a:spcBef>
                    <a:spcPts val="1000"/>
                  </a:spcBef>
                </a:pP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ORB5 is a full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EM, flux-driven, global, PIC GK code, recently refactored and ported on GPU (x4 acceleration)</a:t>
                </a:r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:endParaRPr lang="en-US" sz="2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splitting used as control variate. The total distribution function is represented as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only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discretized using markers. 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Leads noise reduction (under PIC-Monte Carlo considerations)</a:t>
                </a:r>
              </a:p>
              <a:p>
                <a:pPr marL="457200" lvl="1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initial phase space is sampled with markers that represent a portion of the phase space. Such markers are evolved and their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orbits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followed during the simulation in the 5D phase space.</a:t>
                </a:r>
                <a:endPara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Fields solved with B-splines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solver works in Fourier space. Assuming that the perturbations are almost field aligned it solves the fields for few modes per radial location.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152" y="1162878"/>
                <a:ext cx="10634472" cy="5155626"/>
              </a:xfrm>
              <a:blipFill>
                <a:blip r:embed="rId2"/>
                <a:stretch>
                  <a:fillRect l="-631" t="-2128" r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9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59"/>
    </mc:Choice>
    <mc:Fallback xmlns="">
      <p:transition spd="slow" advTm="762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Code, equations and approximations(3) -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formalism of ORB5 comes from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field-particles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Lagrangian.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approximations have to be done on the following equation: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784" y="2286171"/>
            <a:ext cx="8663670" cy="167039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17235" y="3240951"/>
            <a:ext cx="1212574" cy="7156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-894" t="28879" r="894" b="22441"/>
          <a:stretch/>
        </p:blipFill>
        <p:spPr>
          <a:xfrm>
            <a:off x="4138910" y="4651843"/>
            <a:ext cx="4445964" cy="1133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910" y="5725703"/>
            <a:ext cx="3639554" cy="7044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480" r="39716" b="72709"/>
          <a:stretch/>
        </p:blipFill>
        <p:spPr>
          <a:xfrm>
            <a:off x="1458728" y="4749467"/>
            <a:ext cx="2680182" cy="6240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61784" y="4194313"/>
            <a:ext cx="7255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with respect to the potential: Quasi neutrality equation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010939" y="6052930"/>
            <a:ext cx="573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75701" y="5725703"/>
            <a:ext cx="3651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polarization term does not include full-f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4"/>
    </mc:Choice>
    <mc:Fallback xmlns="">
      <p:transition spd="slow" advTm="921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linear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includes: electrostatic turbulence, kinetic trapped electrons, ECRH source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non linear collisional operator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long wavelength approximation for the polarization term,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limiter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Limiter contributes twice: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damps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fluctuations in the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Vlasov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changes part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adiabatic response of electrons in the QNE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 are extremely challenging: ECRH source and collisions are treated with random kicks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huge source of noise for a PIC code  almost impossible to reach a quasi steady state condition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Simulation initialized with analytical profiles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When the noise has grown too much we collect the T, n and we start a new simulation with the new profiles (this procedure kills all the phase space structure.. 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last simulation has been adapted without destroying the phase space structure (no marker resampling)</a:t>
            </a:r>
          </a:p>
          <a:p>
            <a:pPr marL="45720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Almost quasi-steady state has been reached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95449" y="5871770"/>
            <a:ext cx="277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30000" dirty="0" smtClean="0"/>
              <a:t>B) </a:t>
            </a:r>
            <a:r>
              <a:rPr lang="fr-FR" sz="1400" dirty="0" smtClean="0"/>
              <a:t>P </a:t>
            </a:r>
            <a:r>
              <a:rPr lang="fr-FR" sz="1400" dirty="0" err="1"/>
              <a:t>Donnel</a:t>
            </a:r>
            <a:r>
              <a:rPr lang="fr-FR" sz="1400" dirty="0"/>
              <a:t> </a:t>
            </a:r>
            <a:r>
              <a:rPr lang="fr-FR" sz="1400" i="1" dirty="0"/>
              <a:t>et al</a:t>
            </a:r>
            <a:r>
              <a:rPr lang="fr-FR" sz="1400" dirty="0"/>
              <a:t> 2021 </a:t>
            </a:r>
            <a:r>
              <a:rPr lang="fr-FR" sz="1400" i="1" dirty="0"/>
              <a:t>Plasma Phys. Control. Fusion</a:t>
            </a:r>
            <a:r>
              <a:rPr lang="fr-FR" sz="1400" dirty="0"/>
              <a:t> </a:t>
            </a:r>
            <a:r>
              <a:rPr lang="fr-FR" sz="1400" b="1" dirty="0"/>
              <a:t>63</a:t>
            </a:r>
            <a:r>
              <a:rPr lang="fr-FR" sz="1400" dirty="0"/>
              <a:t> 025006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495449" y="5348550"/>
            <a:ext cx="277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30000" dirty="0"/>
              <a:t>A</a:t>
            </a:r>
            <a:r>
              <a:rPr lang="fr-FR" sz="1400" baseline="30000" dirty="0" smtClean="0"/>
              <a:t>) </a:t>
            </a:r>
            <a:r>
              <a:rPr lang="fr-FR" sz="1400" dirty="0" smtClean="0"/>
              <a:t>P </a:t>
            </a:r>
            <a:r>
              <a:rPr lang="fr-FR" sz="1400" dirty="0" err="1"/>
              <a:t>Donnel</a:t>
            </a:r>
            <a:r>
              <a:rPr lang="fr-FR" sz="1400" dirty="0"/>
              <a:t> </a:t>
            </a:r>
            <a:r>
              <a:rPr lang="fr-FR" sz="1400" i="1" dirty="0"/>
              <a:t>et al</a:t>
            </a:r>
            <a:r>
              <a:rPr lang="fr-FR" sz="1400" dirty="0"/>
              <a:t> 2021 </a:t>
            </a:r>
            <a:r>
              <a:rPr lang="fr-FR" sz="1400" i="1" dirty="0"/>
              <a:t>Plasma Phys. Control. Fusion</a:t>
            </a:r>
            <a:r>
              <a:rPr lang="fr-FR" sz="1400" dirty="0"/>
              <a:t> </a:t>
            </a:r>
            <a:r>
              <a:rPr lang="fr-FR" sz="1400" b="1" dirty="0"/>
              <a:t>63</a:t>
            </a:r>
            <a:r>
              <a:rPr lang="fr-FR" sz="1400" dirty="0"/>
              <a:t> </a:t>
            </a:r>
            <a:r>
              <a:rPr lang="fr-FR" sz="1400" dirty="0" smtClean="0"/>
              <a:t>064001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217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359"/>
    </mc:Choice>
    <mc:Fallback xmlns="">
      <p:transition spd="slow" advTm="13835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84" y="2870860"/>
            <a:ext cx="4777740" cy="360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adaptation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Next to the limiter the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fr-CH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ordering may fail with particle transport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Adapting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leads to different solution next to the limiter (no substantial changes are clearly visible in the core)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3" t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62615" y="4013860"/>
            <a:ext cx="407504" cy="6758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0276676" y="3251860"/>
            <a:ext cx="407504" cy="6758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975188" y="4013860"/>
            <a:ext cx="505240" cy="67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170119" y="4523640"/>
            <a:ext cx="627629" cy="178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61754" y="4848747"/>
            <a:ext cx="122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adaptation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675684" y="3204972"/>
            <a:ext cx="2869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First radial point of the SOL</a:t>
            </a:r>
            <a:endParaRPr lang="en-GB" sz="16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10757" y="1143488"/>
            <a:ext cx="7162535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few months the adaptive scheme (M.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Muruguppan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will be available in ORB5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06" y="3446226"/>
            <a:ext cx="3912782" cy="29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0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259"/>
    </mc:Choice>
    <mc:Fallback xmlns="">
      <p:transition spd="slow" advTm="22325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 mediated transport(1)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"/>
          <a:stretch/>
        </p:blipFill>
        <p:spPr>
          <a:xfrm>
            <a:off x="4878622" y="2278939"/>
            <a:ext cx="6763380" cy="41925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6152" y="1157419"/>
            <a:ext cx="8414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PT and NT show avalanches triggered at the edge spreading inside.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Triggered at next to the limiter.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big is the role of the limiter?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8314" y="1847813"/>
            <a:ext cx="692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seems crucial, fundamental to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possible model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48" y="2278939"/>
            <a:ext cx="3631078" cy="41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 mediated transport(1) – ZF sensibility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6152" y="1157419"/>
            <a:ext cx="8414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PT and NT show avalanches triggered at the edge spreading inside.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Triggered at next to the limiter.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big is the role of the limiter?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8314" y="1847813"/>
            <a:ext cx="692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seems crucial, fundamental to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possible model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48" y="2278939"/>
            <a:ext cx="3631078" cy="4192537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7" r="4389"/>
          <a:stretch/>
        </p:blipFill>
        <p:spPr>
          <a:xfrm>
            <a:off x="4878622" y="4393096"/>
            <a:ext cx="6763380" cy="2078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26" y="2367820"/>
            <a:ext cx="6890998" cy="2145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6902" y="2565771"/>
            <a:ext cx="45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ZF shearing rate </a:t>
            </a:r>
            <a:r>
              <a:rPr lang="en-US" b="1" dirty="0" smtClean="0"/>
              <a:t>first</a:t>
            </a:r>
            <a:r>
              <a:rPr lang="en-US" dirty="0" smtClean="0"/>
              <a:t> run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9880" y="4608112"/>
            <a:ext cx="45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ZF shearing rate </a:t>
            </a:r>
            <a:r>
              <a:rPr lang="en-US" b="1" dirty="0" smtClean="0"/>
              <a:t>last</a:t>
            </a:r>
            <a:r>
              <a:rPr lang="en-US" dirty="0" smtClean="0"/>
              <a:t>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 mediated transport(2)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7" y="3752989"/>
            <a:ext cx="3831751" cy="2718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53" y="1075043"/>
            <a:ext cx="3570595" cy="2677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39" y="3630916"/>
            <a:ext cx="3787413" cy="2840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2" y="1138924"/>
            <a:ext cx="3664702" cy="25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Limiter effects on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6151" y="1391478"/>
            <a:ext cx="59698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more refined look (2D data), an other limiter effects show up: strong symmetry breaking 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inhomogeneity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trigger the avalanches (?)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a polarization term in the QNE dealing with 2D density?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r="5162"/>
          <a:stretch/>
        </p:blipFill>
        <p:spPr>
          <a:xfrm>
            <a:off x="7185991" y="1051561"/>
            <a:ext cx="4880114" cy="53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PFL_good">
  <a:themeElements>
    <a:clrScheme name="EPFL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EPFL_good" id="{E7097331-0050-4226-8CA5-E490E1AC0C13}" vid="{E72DD1CD-13FB-45AE-BD84-A761F82F90C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Theme_EPFL_good</Template>
  <TotalTime>13193</TotalTime>
  <Words>740</Words>
  <Application>Microsoft Office PowerPoint</Application>
  <PresentationFormat>Widescreen</PresentationFormat>
  <Paragraphs>108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Wingdings</vt:lpstr>
      <vt:lpstr>Theme_EPFL_good</vt:lpstr>
      <vt:lpstr>Limiter effects in gyrokinetic simulations </vt:lpstr>
      <vt:lpstr>ORB5 - Code, equations and approximations</vt:lpstr>
      <vt:lpstr>Code, equations and approximations(3) - Equations</vt:lpstr>
      <vt:lpstr>Non linear analysis</vt:lpstr>
      <vt:lpstr>Importance of adaptation</vt:lpstr>
      <vt:lpstr>Avalanche mediated transport(1)</vt:lpstr>
      <vt:lpstr>Avalanche mediated transport(1) – ZF sensibility</vt:lpstr>
      <vt:lpstr>Avalanche mediated transport(2)</vt:lpstr>
      <vt:lpstr>Limiter effects on density</vt:lpstr>
      <vt:lpstr>Transport indication – Hurst exponent</vt:lpstr>
      <vt:lpstr>Attempt to describe the transport with a fractional dynamics</vt:lpstr>
      <vt:lpstr>Conclusions</vt:lpstr>
      <vt:lpstr>PowerPoint Presentation</vt:lpstr>
      <vt:lpstr>Avalanche mediated transport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Cazabonne</dc:creator>
  <cp:lastModifiedBy>spcit</cp:lastModifiedBy>
  <cp:revision>700</cp:revision>
  <dcterms:created xsi:type="dcterms:W3CDTF">2019-03-27T16:59:17Z</dcterms:created>
  <dcterms:modified xsi:type="dcterms:W3CDTF">2022-09-28T07:30:54Z</dcterms:modified>
</cp:coreProperties>
</file>